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7" r:id="rId3"/>
    <p:sldId id="276" r:id="rId4"/>
    <p:sldId id="274" r:id="rId5"/>
    <p:sldId id="282" r:id="rId6"/>
    <p:sldId id="275" r:id="rId7"/>
    <p:sldId id="270" r:id="rId8"/>
    <p:sldId id="280" r:id="rId9"/>
    <p:sldId id="281" r:id="rId10"/>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E60"/>
    <a:srgbClr val="FFB612"/>
    <a:srgbClr val="C0E8D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597" autoAdjust="0"/>
    <p:restoredTop sz="66808" autoAdjust="0"/>
  </p:normalViewPr>
  <p:slideViewPr>
    <p:cSldViewPr>
      <p:cViewPr varScale="1">
        <p:scale>
          <a:sx n="84" d="100"/>
          <a:sy n="84" d="100"/>
        </p:scale>
        <p:origin x="20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01394DE-E1EF-4FD3-ACE9-CC0F17C05629}" type="datetimeFigureOut">
              <a:rPr lang="en-GB" smtClean="0"/>
              <a:pPr/>
              <a:t>06/10/2017</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EFFD514-01E7-40B3-BCF0-0340A9CA8F71}" type="slidenum">
              <a:rPr lang="en-GB" smtClean="0"/>
              <a:pPr/>
              <a:t>‹#›</a:t>
            </a:fld>
            <a:endParaRPr lang="en-GB" dirty="0"/>
          </a:p>
        </p:txBody>
      </p:sp>
    </p:spTree>
    <p:extLst>
      <p:ext uri="{BB962C8B-B14F-4D97-AF65-F5344CB8AC3E}">
        <p14:creationId xmlns:p14="http://schemas.microsoft.com/office/powerpoint/2010/main" val="1229864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fr-FR" baseline="0" dirty="0"/>
          </a:p>
        </p:txBody>
      </p:sp>
      <p:sp>
        <p:nvSpPr>
          <p:cNvPr id="4" name="Slide Number Placeholder 3"/>
          <p:cNvSpPr>
            <a:spLocks noGrp="1"/>
          </p:cNvSpPr>
          <p:nvPr>
            <p:ph type="sldNum" sz="quarter" idx="10"/>
          </p:nvPr>
        </p:nvSpPr>
        <p:spPr/>
        <p:txBody>
          <a:bodyPr/>
          <a:lstStyle/>
          <a:p>
            <a:fld id="{1EFFD514-01E7-40B3-BCF0-0340A9CA8F71}" type="slidenum">
              <a:rPr lang="en-GB" smtClean="0"/>
              <a:pPr/>
              <a:t>1</a:t>
            </a:fld>
            <a:endParaRPr lang="en-GB" dirty="0"/>
          </a:p>
        </p:txBody>
      </p:sp>
    </p:spTree>
    <p:extLst>
      <p:ext uri="{BB962C8B-B14F-4D97-AF65-F5344CB8AC3E}">
        <p14:creationId xmlns:p14="http://schemas.microsoft.com/office/powerpoint/2010/main" val="278946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smtClean="0"/>
              <a:t>International </a:t>
            </a:r>
            <a:r>
              <a:rPr lang="fr-FR" dirty="0" err="1" smtClean="0"/>
              <a:t>climate</a:t>
            </a:r>
            <a:r>
              <a:rPr lang="fr-FR" dirty="0" smtClean="0"/>
              <a:t> finance</a:t>
            </a:r>
            <a:r>
              <a:rPr lang="fr-FR" baseline="0" dirty="0" smtClean="0"/>
              <a:t> </a:t>
            </a:r>
            <a:r>
              <a:rPr lang="fr-FR" baseline="0" dirty="0" err="1" smtClean="0"/>
              <a:t>is</a:t>
            </a:r>
            <a:r>
              <a:rPr lang="fr-FR" baseline="0" dirty="0" smtClean="0"/>
              <a:t> </a:t>
            </a:r>
            <a:r>
              <a:rPr lang="fr-FR" baseline="0" dirty="0" err="1" smtClean="0"/>
              <a:t>limited</a:t>
            </a:r>
            <a:r>
              <a:rPr lang="fr-FR" baseline="0" dirty="0" smtClean="0"/>
              <a:t> and </a:t>
            </a:r>
            <a:r>
              <a:rPr lang="fr-FR" baseline="0" dirty="0" err="1" smtClean="0"/>
              <a:t>should</a:t>
            </a:r>
            <a:r>
              <a:rPr lang="fr-FR" baseline="0" dirty="0" smtClean="0"/>
              <a:t> not replace </a:t>
            </a:r>
            <a:r>
              <a:rPr lang="fr-FR" baseline="0" dirty="0" err="1" smtClean="0"/>
              <a:t>domestic</a:t>
            </a:r>
            <a:r>
              <a:rPr lang="fr-FR" baseline="0" dirty="0" smtClean="0"/>
              <a:t> </a:t>
            </a:r>
            <a:r>
              <a:rPr lang="fr-FR" baseline="0" dirty="0" err="1" smtClean="0"/>
              <a:t>spending</a:t>
            </a:r>
            <a:r>
              <a:rPr lang="fr-FR" baseline="0" dirty="0" smtClean="0"/>
              <a:t>. How </a:t>
            </a:r>
            <a:r>
              <a:rPr lang="fr-FR" baseline="0" dirty="0" err="1" smtClean="0"/>
              <a:t>can</a:t>
            </a:r>
            <a:r>
              <a:rPr lang="fr-FR" baseline="0" dirty="0" smtClean="0"/>
              <a:t> </a:t>
            </a:r>
            <a:r>
              <a:rPr lang="fr-FR" baseline="0" dirty="0" err="1" smtClean="0"/>
              <a:t>we</a:t>
            </a:r>
            <a:r>
              <a:rPr lang="fr-FR" baseline="0" dirty="0" smtClean="0"/>
              <a:t> </a:t>
            </a:r>
            <a:r>
              <a:rPr lang="fr-FR" baseline="0" dirty="0" err="1" smtClean="0"/>
              <a:t>ensure</a:t>
            </a:r>
            <a:r>
              <a:rPr lang="fr-FR" baseline="0" dirty="0" smtClean="0"/>
              <a:t> </a:t>
            </a:r>
            <a:r>
              <a:rPr lang="fr-FR" baseline="0" dirty="0" err="1" smtClean="0"/>
              <a:t>that</a:t>
            </a:r>
            <a:r>
              <a:rPr lang="fr-FR" baseline="0" dirty="0" smtClean="0"/>
              <a:t> GCF </a:t>
            </a:r>
            <a:r>
              <a:rPr lang="fr-FR" baseline="0" dirty="0" err="1" smtClean="0"/>
              <a:t>funding</a:t>
            </a:r>
            <a:r>
              <a:rPr lang="fr-FR" baseline="0" dirty="0" smtClean="0"/>
              <a:t> </a:t>
            </a:r>
            <a:r>
              <a:rPr lang="fr-FR" baseline="0" dirty="0" err="1" smtClean="0"/>
              <a:t>requests</a:t>
            </a:r>
            <a:r>
              <a:rPr lang="fr-FR" baseline="0" dirty="0" smtClean="0"/>
              <a:t> for instance </a:t>
            </a:r>
            <a:r>
              <a:rPr lang="fr-FR" baseline="0" dirty="0" err="1" smtClean="0"/>
              <a:t>bring</a:t>
            </a:r>
            <a:r>
              <a:rPr lang="fr-FR" baseline="0" dirty="0" smtClean="0"/>
              <a:t> a </a:t>
            </a:r>
            <a:r>
              <a:rPr lang="fr-FR" baseline="0" dirty="0" err="1" smtClean="0"/>
              <a:t>clear</a:t>
            </a:r>
            <a:r>
              <a:rPr lang="fr-FR" baseline="0" dirty="0" smtClean="0"/>
              <a:t> </a:t>
            </a:r>
            <a:r>
              <a:rPr lang="fr-FR" baseline="0" dirty="0" err="1" smtClean="0"/>
              <a:t>added</a:t>
            </a:r>
            <a:r>
              <a:rPr lang="fr-FR" baseline="0" dirty="0" smtClean="0"/>
              <a:t> value to the </a:t>
            </a:r>
            <a:r>
              <a:rPr lang="fr-FR" baseline="0" dirty="0" err="1" smtClean="0"/>
              <a:t>existing</a:t>
            </a:r>
            <a:r>
              <a:rPr lang="fr-FR" baseline="0" dirty="0" smtClean="0"/>
              <a:t> </a:t>
            </a:r>
            <a:r>
              <a:rPr lang="fr-FR" baseline="0" dirty="0" err="1" smtClean="0"/>
              <a:t>financing</a:t>
            </a:r>
            <a:r>
              <a:rPr lang="fr-FR" baseline="0" dirty="0" smtClean="0"/>
              <a:t> </a:t>
            </a:r>
            <a:r>
              <a:rPr lang="fr-FR" baseline="0" dirty="0" err="1" smtClean="0"/>
              <a:t>landscape</a:t>
            </a:r>
            <a:r>
              <a:rPr lang="fr-FR" baseline="0" dirty="0" smtClean="0"/>
              <a:t> and catalyse change </a:t>
            </a:r>
            <a:r>
              <a:rPr lang="fr-FR" baseline="0" dirty="0" err="1" smtClean="0"/>
              <a:t>that</a:t>
            </a:r>
            <a:r>
              <a:rPr lang="fr-FR" baseline="0" dirty="0" smtClean="0"/>
              <a:t> </a:t>
            </a:r>
            <a:r>
              <a:rPr lang="fr-FR" baseline="0" dirty="0" err="1" smtClean="0"/>
              <a:t>otherwise</a:t>
            </a:r>
            <a:r>
              <a:rPr lang="fr-FR" baseline="0" dirty="0" smtClean="0"/>
              <a:t> </a:t>
            </a:r>
            <a:r>
              <a:rPr lang="fr-FR" baseline="0" dirty="0" err="1" smtClean="0"/>
              <a:t>could</a:t>
            </a:r>
            <a:r>
              <a:rPr lang="fr-FR" baseline="0" dirty="0" smtClean="0"/>
              <a:t>  not have </a:t>
            </a:r>
            <a:r>
              <a:rPr lang="fr-FR" baseline="0" dirty="0" err="1" smtClean="0"/>
              <a:t>occured</a:t>
            </a:r>
            <a:r>
              <a:rPr lang="fr-FR" baseline="0" dirty="0" smtClean="0"/>
              <a:t>? </a:t>
            </a:r>
            <a:endParaRPr lang="fr-FR" dirty="0" smtClean="0"/>
          </a:p>
          <a:p>
            <a:pPr marL="171450" indent="-171450">
              <a:buFontTx/>
              <a:buChar char="-"/>
            </a:pPr>
            <a:r>
              <a:rPr lang="fr-FR" dirty="0" err="1" smtClean="0"/>
              <a:t>Analysing</a:t>
            </a:r>
            <a:r>
              <a:rPr lang="fr-FR" dirty="0" smtClean="0"/>
              <a:t> </a:t>
            </a:r>
            <a:r>
              <a:rPr lang="fr-FR" dirty="0" err="1" smtClean="0"/>
              <a:t>existing</a:t>
            </a:r>
            <a:r>
              <a:rPr lang="fr-FR" baseline="0" dirty="0" smtClean="0"/>
              <a:t> land-use finance </a:t>
            </a:r>
            <a:r>
              <a:rPr lang="fr-FR" baseline="0" dirty="0" err="1" smtClean="0"/>
              <a:t>enables</a:t>
            </a:r>
            <a:r>
              <a:rPr lang="fr-FR" baseline="0" dirty="0" smtClean="0"/>
              <a:t> to </a:t>
            </a:r>
            <a:r>
              <a:rPr lang="fr-FR" baseline="0" dirty="0" err="1" smtClean="0"/>
              <a:t>identify</a:t>
            </a:r>
            <a:r>
              <a:rPr lang="fr-FR" baseline="0" dirty="0" smtClean="0"/>
              <a:t> key </a:t>
            </a:r>
            <a:r>
              <a:rPr lang="fr-FR" baseline="0" dirty="0" err="1" smtClean="0"/>
              <a:t>funding</a:t>
            </a:r>
            <a:r>
              <a:rPr lang="fr-FR" baseline="0" dirty="0" smtClean="0"/>
              <a:t> gaps, </a:t>
            </a:r>
            <a:r>
              <a:rPr lang="fr-FR" baseline="0" dirty="0" err="1" smtClean="0"/>
              <a:t>bottlenecks</a:t>
            </a:r>
            <a:r>
              <a:rPr lang="fr-FR" baseline="0" dirty="0" smtClean="0"/>
              <a:t> in </a:t>
            </a:r>
            <a:r>
              <a:rPr lang="fr-FR" baseline="0" dirty="0" err="1" smtClean="0"/>
              <a:t>delivering</a:t>
            </a:r>
            <a:r>
              <a:rPr lang="fr-FR" baseline="0" dirty="0" smtClean="0"/>
              <a:t> finance at </a:t>
            </a:r>
            <a:r>
              <a:rPr lang="fr-FR" baseline="0" dirty="0" err="1" smtClean="0"/>
              <a:t>scale</a:t>
            </a:r>
            <a:r>
              <a:rPr lang="fr-FR" baseline="0" dirty="0" smtClean="0"/>
              <a:t> and the </a:t>
            </a:r>
            <a:r>
              <a:rPr lang="fr-FR" baseline="0" dirty="0" err="1" smtClean="0"/>
              <a:t>reasons</a:t>
            </a:r>
            <a:r>
              <a:rPr lang="fr-FR" baseline="0" dirty="0" smtClean="0"/>
              <a:t> </a:t>
            </a:r>
            <a:r>
              <a:rPr lang="fr-FR" baseline="0" dirty="0" err="1" smtClean="0"/>
              <a:t>behind</a:t>
            </a:r>
            <a:r>
              <a:rPr lang="fr-FR" baseline="0" dirty="0" smtClean="0"/>
              <a:t> </a:t>
            </a:r>
            <a:r>
              <a:rPr lang="fr-FR" baseline="0" dirty="0" err="1" smtClean="0"/>
              <a:t>those</a:t>
            </a:r>
            <a:r>
              <a:rPr lang="fr-FR" baseline="0" dirty="0" smtClean="0"/>
              <a:t>. </a:t>
            </a:r>
          </a:p>
          <a:p>
            <a:pPr marL="171450" indent="-171450">
              <a:buFontTx/>
              <a:buChar char="-"/>
            </a:pPr>
            <a:r>
              <a:rPr lang="en-US" dirty="0" smtClean="0"/>
              <a:t>For climate-related policy goals to be achieved, domestic budgets for land-use investments need to reflect the systematic integration of climate change considerations into policies and planning.</a:t>
            </a:r>
            <a:r>
              <a:rPr lang="fr-FR" baseline="0" dirty="0" smtClean="0"/>
              <a:t> </a:t>
            </a:r>
            <a:r>
              <a:rPr lang="en-US" dirty="0" smtClean="0"/>
              <a:t>Yet mechanisms to ensure that policy priorities are reflected in public expenditure </a:t>
            </a:r>
            <a:r>
              <a:rPr lang="en-US" dirty="0" err="1" smtClean="0"/>
              <a:t>programmes</a:t>
            </a:r>
            <a:r>
              <a:rPr lang="en-US" dirty="0" smtClean="0"/>
              <a:t> are often missing.</a:t>
            </a:r>
            <a:r>
              <a:rPr lang="en-US" baseline="0" dirty="0" smtClean="0"/>
              <a:t> </a:t>
            </a:r>
          </a:p>
          <a:p>
            <a:pPr marL="171450" indent="-171450">
              <a:buFontTx/>
              <a:buChar char="-"/>
            </a:pPr>
            <a:r>
              <a:rPr lang="en-US" baseline="0" dirty="0" smtClean="0"/>
              <a:t>To ensure that sustainable investments achieve the best outcome, enabling conditions also need to be in place. Underlying factors of success for REDD+ are linked to broader governance conditions, such as clear legal frameworks, law enforcement, land use planning, public financial management, etc…which are complex factors to value, but can be incentivized through prospects of financial access</a:t>
            </a:r>
          </a:p>
          <a:p>
            <a:pPr marL="171450" indent="-171450">
              <a:buFontTx/>
              <a:buChar char="-"/>
            </a:pPr>
            <a:r>
              <a:rPr lang="en-US" baseline="0" dirty="0" smtClean="0"/>
              <a:t>Finally, how does BAU spending affect land-use? Policy and spending coherence need to be ensured for climate finance to be effective. Understanding the “brown” side of land-use finance is key to identify and correct perverse incentives, policy incoherence, investment barriers etc… which are undermining the efforts of climate finance. </a:t>
            </a:r>
          </a:p>
          <a:p>
            <a:pPr marL="171450" indent="-171450">
              <a:buFontTx/>
              <a:buChar char="-"/>
            </a:pPr>
            <a:endParaRPr lang="fr-FR" dirty="0"/>
          </a:p>
        </p:txBody>
      </p:sp>
      <p:sp>
        <p:nvSpPr>
          <p:cNvPr id="4" name="Slide Number Placeholder 3"/>
          <p:cNvSpPr>
            <a:spLocks noGrp="1"/>
          </p:cNvSpPr>
          <p:nvPr>
            <p:ph type="sldNum" sz="quarter" idx="10"/>
          </p:nvPr>
        </p:nvSpPr>
        <p:spPr/>
        <p:txBody>
          <a:bodyPr/>
          <a:lstStyle/>
          <a:p>
            <a:fld id="{1EFFD514-01E7-40B3-BCF0-0340A9CA8F71}" type="slidenum">
              <a:rPr lang="en-GB" smtClean="0"/>
              <a:pPr/>
              <a:t>2</a:t>
            </a:fld>
            <a:endParaRPr lang="en-GB" dirty="0"/>
          </a:p>
        </p:txBody>
      </p:sp>
    </p:spTree>
    <p:extLst>
      <p:ext uri="{BB962C8B-B14F-4D97-AF65-F5344CB8AC3E}">
        <p14:creationId xmlns:p14="http://schemas.microsoft.com/office/powerpoint/2010/main" val="124479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t>
            </a:r>
            <a:r>
              <a:rPr lang="fr-FR" baseline="0" dirty="0" smtClean="0"/>
              <a:t> </a:t>
            </a:r>
            <a:r>
              <a:rPr lang="fr-FR" dirty="0" smtClean="0"/>
              <a:t>Côte </a:t>
            </a:r>
            <a:r>
              <a:rPr lang="fr-FR" dirty="0"/>
              <a:t>d’Ivoire </a:t>
            </a:r>
            <a:r>
              <a:rPr lang="fr-FR" dirty="0" err="1"/>
              <a:t>is</a:t>
            </a:r>
            <a:r>
              <a:rPr lang="fr-FR" dirty="0"/>
              <a:t> a West-</a:t>
            </a:r>
            <a:r>
              <a:rPr lang="fr-FR" dirty="0" err="1"/>
              <a:t>African</a:t>
            </a:r>
            <a:r>
              <a:rPr lang="fr-FR" baseline="0" dirty="0"/>
              <a:t> country </a:t>
            </a:r>
            <a:r>
              <a:rPr lang="fr-FR" baseline="0" dirty="0" err="1"/>
              <a:t>which</a:t>
            </a:r>
            <a:r>
              <a:rPr lang="fr-FR" baseline="0" dirty="0"/>
              <a:t> has </a:t>
            </a:r>
            <a:r>
              <a:rPr lang="fr-FR" baseline="0" dirty="0" err="1"/>
              <a:t>lost</a:t>
            </a:r>
            <a:r>
              <a:rPr lang="fr-FR" baseline="0" dirty="0"/>
              <a:t> the </a:t>
            </a:r>
            <a:r>
              <a:rPr lang="fr-FR" baseline="0" dirty="0" err="1"/>
              <a:t>majority</a:t>
            </a:r>
            <a:r>
              <a:rPr lang="fr-FR" baseline="0" dirty="0"/>
              <a:t> of </a:t>
            </a:r>
            <a:r>
              <a:rPr lang="fr-FR" baseline="0" dirty="0" err="1"/>
              <a:t>its</a:t>
            </a:r>
            <a:r>
              <a:rPr lang="fr-FR" baseline="0" dirty="0"/>
              <a:t> </a:t>
            </a:r>
            <a:r>
              <a:rPr lang="fr-FR" baseline="0" dirty="0" err="1"/>
              <a:t>primary</a:t>
            </a:r>
            <a:r>
              <a:rPr lang="fr-FR" baseline="0" dirty="0"/>
              <a:t> </a:t>
            </a:r>
            <a:r>
              <a:rPr lang="fr-FR" baseline="0" dirty="0" err="1"/>
              <a:t>forests</a:t>
            </a:r>
            <a:r>
              <a:rPr lang="fr-FR" baseline="0" dirty="0"/>
              <a:t> over the last </a:t>
            </a:r>
            <a:r>
              <a:rPr lang="fr-FR" baseline="0" dirty="0" err="1"/>
              <a:t>century</a:t>
            </a:r>
            <a:r>
              <a:rPr lang="fr-FR" baseline="0" dirty="0"/>
              <a:t>. At </a:t>
            </a:r>
            <a:r>
              <a:rPr lang="fr-FR" baseline="0" dirty="0" err="1"/>
              <a:t>present</a:t>
            </a:r>
            <a:r>
              <a:rPr lang="fr-FR" baseline="0" dirty="0"/>
              <a:t>, Côte d’Ivoire ’s </a:t>
            </a:r>
            <a:r>
              <a:rPr lang="fr-FR" baseline="0" dirty="0" err="1"/>
              <a:t>forest</a:t>
            </a:r>
            <a:r>
              <a:rPr lang="fr-FR" baseline="0" dirty="0"/>
              <a:t> </a:t>
            </a:r>
            <a:r>
              <a:rPr lang="fr-FR" baseline="0" dirty="0" err="1"/>
              <a:t>cover</a:t>
            </a:r>
            <a:r>
              <a:rPr lang="fr-FR" baseline="0" dirty="0"/>
              <a:t> </a:t>
            </a:r>
            <a:r>
              <a:rPr lang="fr-FR" baseline="0" dirty="0" err="1"/>
              <a:t>amounts</a:t>
            </a:r>
            <a:r>
              <a:rPr lang="fr-FR" baseline="0" dirty="0"/>
              <a:t> to </a:t>
            </a:r>
            <a:r>
              <a:rPr lang="fr-FR" b="1" baseline="0" dirty="0" err="1"/>
              <a:t>only</a:t>
            </a:r>
            <a:r>
              <a:rPr lang="fr-FR" b="1" baseline="0" dirty="0"/>
              <a:t> about 2% </a:t>
            </a:r>
            <a:r>
              <a:rPr lang="fr-FR" baseline="0" dirty="0"/>
              <a:t>of the </a:t>
            </a:r>
            <a:r>
              <a:rPr lang="fr-FR" baseline="0" dirty="0" err="1"/>
              <a:t>territory</a:t>
            </a:r>
            <a:r>
              <a:rPr lang="fr-FR" baseline="0" dirty="0"/>
              <a:t> and </a:t>
            </a:r>
            <a:r>
              <a:rPr lang="fr-FR" baseline="0" dirty="0" err="1"/>
              <a:t>it</a:t>
            </a:r>
            <a:r>
              <a:rPr lang="fr-FR" baseline="0" dirty="0"/>
              <a:t> </a:t>
            </a:r>
            <a:r>
              <a:rPr lang="fr-FR" baseline="0" dirty="0" err="1"/>
              <a:t>estimated</a:t>
            </a:r>
            <a:r>
              <a:rPr lang="fr-FR" baseline="0" dirty="0"/>
              <a:t> </a:t>
            </a:r>
            <a:r>
              <a:rPr lang="fr-FR" baseline="0" dirty="0" err="1"/>
              <a:t>that</a:t>
            </a:r>
            <a:r>
              <a:rPr lang="fr-FR" baseline="0" dirty="0"/>
              <a:t> the country </a:t>
            </a:r>
            <a:r>
              <a:rPr lang="fr-FR" baseline="0" dirty="0" err="1"/>
              <a:t>could</a:t>
            </a:r>
            <a:r>
              <a:rPr lang="fr-FR" baseline="0" dirty="0"/>
              <a:t> </a:t>
            </a:r>
            <a:r>
              <a:rPr lang="fr-FR" baseline="0" dirty="0" err="1"/>
              <a:t>loose</a:t>
            </a:r>
            <a:r>
              <a:rPr lang="fr-FR" baseline="0" dirty="0"/>
              <a:t> </a:t>
            </a:r>
            <a:r>
              <a:rPr lang="fr-FR" baseline="0" dirty="0" err="1"/>
              <a:t>its</a:t>
            </a:r>
            <a:r>
              <a:rPr lang="fr-FR" baseline="0" dirty="0"/>
              <a:t> </a:t>
            </a:r>
            <a:r>
              <a:rPr lang="fr-FR" baseline="0" dirty="0" err="1"/>
              <a:t>entire</a:t>
            </a:r>
            <a:r>
              <a:rPr lang="fr-FR" baseline="0" dirty="0"/>
              <a:t> </a:t>
            </a:r>
            <a:r>
              <a:rPr lang="fr-FR" baseline="0" dirty="0" err="1"/>
              <a:t>forest</a:t>
            </a:r>
            <a:r>
              <a:rPr lang="fr-FR" baseline="0" dirty="0"/>
              <a:t> </a:t>
            </a:r>
            <a:r>
              <a:rPr lang="fr-FR" baseline="0" dirty="0" err="1"/>
              <a:t>cover</a:t>
            </a:r>
            <a:r>
              <a:rPr lang="fr-FR" baseline="0" dirty="0"/>
              <a:t> by 2034. </a:t>
            </a:r>
            <a:endParaRPr lang="fr-FR"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To address this rapid loss, the Government of Côte d'Ivoire has announced commitments to achieve its growth goals while reducing deforestation; in particular</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Through its NDC commitment of reducing GHG emissions 28% (NDC (Marc will later tell us</a:t>
            </a:r>
            <a:r>
              <a:rPr lang="en-US" sz="1200" kern="1200" baseline="0" dirty="0">
                <a:solidFill>
                  <a:schemeClr val="tx1"/>
                </a:solidFill>
                <a:effectLst/>
                <a:latin typeface="+mn-lt"/>
                <a:ea typeface="+mn-ea"/>
                <a:cs typeface="+mn-cs"/>
              </a:rPr>
              <a:t> more about where these objectives stand)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In the land use sector this translates,</a:t>
            </a: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In the commitment to decouple cocoa</a:t>
            </a:r>
            <a:r>
              <a:rPr lang="en-US" sz="1200" kern="1200" baseline="0" dirty="0">
                <a:solidFill>
                  <a:schemeClr val="tx1"/>
                </a:solidFill>
                <a:effectLst/>
                <a:latin typeface="+mn-lt"/>
                <a:ea typeface="+mn-ea"/>
                <a:cs typeface="+mn-cs"/>
              </a:rPr>
              <a:t> production, which is one of the main drivers of forest cover loss, from deforestation, </a:t>
            </a:r>
          </a:p>
          <a:p>
            <a:pPr marL="171450" indent="-171450">
              <a:buFontTx/>
              <a:buChar char="-"/>
            </a:pPr>
            <a:r>
              <a:rPr lang="en-US" sz="1200" kern="1200" baseline="0" dirty="0">
                <a:solidFill>
                  <a:schemeClr val="tx1"/>
                </a:solidFill>
                <a:effectLst/>
                <a:latin typeface="+mn-lt"/>
                <a:ea typeface="+mn-ea"/>
                <a:cs typeface="+mn-cs"/>
              </a:rPr>
              <a:t>As well as to restore the forest cover to 20% by 2030</a:t>
            </a: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These ambitious</a:t>
            </a:r>
            <a:r>
              <a:rPr lang="en-US" sz="1200" kern="1200" baseline="0" dirty="0">
                <a:solidFill>
                  <a:schemeClr val="tx1"/>
                </a:solidFill>
                <a:effectLst/>
                <a:latin typeface="+mn-lt"/>
                <a:ea typeface="+mn-ea"/>
                <a:cs typeface="+mn-cs"/>
              </a:rPr>
              <a:t> commitments are framing the National REDD+ strategy and investment plan currently being </a:t>
            </a:r>
            <a:r>
              <a:rPr lang="en-US" sz="1200" kern="1200" baseline="0" dirty="0" err="1">
                <a:solidFill>
                  <a:schemeClr val="tx1"/>
                </a:solidFill>
                <a:effectLst/>
                <a:latin typeface="+mn-lt"/>
                <a:ea typeface="+mn-ea"/>
                <a:cs typeface="+mn-cs"/>
              </a:rPr>
              <a:t>finalised</a:t>
            </a:r>
            <a:r>
              <a:rPr lang="en-US" sz="1200" kern="1200" baseline="0" dirty="0">
                <a:solidFill>
                  <a:schemeClr val="tx1"/>
                </a:solidFill>
                <a:effectLst/>
                <a:latin typeface="+mn-lt"/>
                <a:ea typeface="+mn-ea"/>
                <a:cs typeface="+mn-cs"/>
              </a:rPr>
              <a:t>.</a:t>
            </a:r>
          </a:p>
          <a:p>
            <a:pPr marL="0" indent="0">
              <a:buFontTx/>
              <a:buNone/>
            </a:pPr>
            <a:r>
              <a:rPr lang="en-US" sz="1200" kern="1200" baseline="0" dirty="0">
                <a:solidFill>
                  <a:schemeClr val="tx1"/>
                </a:solidFill>
                <a:effectLst/>
                <a:latin typeface="+mn-lt"/>
                <a:ea typeface="+mn-ea"/>
                <a:cs typeface="+mn-cs"/>
              </a:rPr>
              <a:t>But the central issue is: do </a:t>
            </a:r>
            <a:r>
              <a:rPr lang="en-US" sz="1200" b="1" kern="1200" baseline="0" dirty="0">
                <a:solidFill>
                  <a:schemeClr val="tx1"/>
                </a:solidFill>
                <a:effectLst/>
                <a:latin typeface="+mn-lt"/>
                <a:ea typeface="+mn-ea"/>
                <a:cs typeface="+mn-cs"/>
              </a:rPr>
              <a:t>financial means available in Côte d’Ivoire match this ambition?</a:t>
            </a:r>
            <a:endParaRPr lang="fr-FR" sz="1200" b="1" kern="1200" dirty="0">
              <a:solidFill>
                <a:schemeClr val="tx1"/>
              </a:solidFill>
              <a:effectLst/>
              <a:latin typeface="+mn-lt"/>
              <a:ea typeface="+mn-ea"/>
              <a:cs typeface="+mn-cs"/>
            </a:endParaRPr>
          </a:p>
          <a:p>
            <a:endParaRPr lang="fr-FR" dirty="0"/>
          </a:p>
          <a:p>
            <a:endParaRPr lang="fr-FR" dirty="0"/>
          </a:p>
        </p:txBody>
      </p:sp>
      <p:sp>
        <p:nvSpPr>
          <p:cNvPr id="4" name="Slide Number Placeholder 3"/>
          <p:cNvSpPr>
            <a:spLocks noGrp="1"/>
          </p:cNvSpPr>
          <p:nvPr>
            <p:ph type="sldNum" sz="quarter" idx="10"/>
          </p:nvPr>
        </p:nvSpPr>
        <p:spPr/>
        <p:txBody>
          <a:bodyPr/>
          <a:lstStyle/>
          <a:p>
            <a:fld id="{5CA6CD5C-1918-E049-BDD5-E6397BFAC4BA}" type="slidenum">
              <a:rPr lang="fr-FR" smtClean="0"/>
              <a:t>3</a:t>
            </a:fld>
            <a:endParaRPr lang="fr-FR"/>
          </a:p>
        </p:txBody>
      </p:sp>
    </p:spTree>
    <p:extLst>
      <p:ext uri="{BB962C8B-B14F-4D97-AF65-F5344CB8AC3E}">
        <p14:creationId xmlns:p14="http://schemas.microsoft.com/office/powerpoint/2010/main" val="738106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sz="1200" b="0" kern="1200" dirty="0" smtClean="0">
                <a:solidFill>
                  <a:schemeClr val="tx1"/>
                </a:solidFill>
                <a:effectLst/>
                <a:latin typeface="+mn-lt"/>
                <a:ea typeface="+mn-ea"/>
                <a:cs typeface="+mn-cs"/>
              </a:rPr>
              <a:t>These</a:t>
            </a:r>
            <a:r>
              <a:rPr lang="en-GB" sz="1200" b="0" kern="1200" baseline="0" dirty="0" smtClean="0">
                <a:solidFill>
                  <a:schemeClr val="tx1"/>
                </a:solidFill>
                <a:effectLst/>
                <a:latin typeface="+mn-lt"/>
                <a:ea typeface="+mn-ea"/>
                <a:cs typeface="+mn-cs"/>
              </a:rPr>
              <a:t> </a:t>
            </a:r>
            <a:r>
              <a:rPr lang="en-GB" sz="1200" b="0" kern="1200" baseline="0" dirty="0" smtClean="0">
                <a:solidFill>
                  <a:schemeClr val="tx1"/>
                </a:solidFill>
                <a:effectLst/>
                <a:latin typeface="+mn-lt"/>
                <a:ea typeface="+mn-ea"/>
                <a:cs typeface="+mn-cs"/>
              </a:rPr>
              <a:t>were the key questions that Côte d’Ivoire was asking while developing its REDD+ strategy. </a:t>
            </a:r>
            <a:endParaRPr lang="en-GB" sz="1200" b="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GB"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 We </a:t>
            </a:r>
            <a:r>
              <a:rPr lang="en-GB" sz="1200" b="0" kern="1200" dirty="0">
                <a:solidFill>
                  <a:schemeClr val="tx1"/>
                </a:solidFill>
                <a:effectLst/>
                <a:latin typeface="+mn-lt"/>
                <a:ea typeface="+mn-ea"/>
                <a:cs typeface="+mn-cs"/>
              </a:rPr>
              <a:t>have been working with</a:t>
            </a:r>
            <a:r>
              <a:rPr lang="en-GB" sz="1200" b="0" kern="1200" baseline="0" dirty="0">
                <a:solidFill>
                  <a:schemeClr val="tx1"/>
                </a:solidFill>
                <a:effectLst/>
                <a:latin typeface="+mn-lt"/>
                <a:ea typeface="+mn-ea"/>
                <a:cs typeface="+mn-cs"/>
              </a:rPr>
              <a:t> the government of Côte d’Ivoire </a:t>
            </a:r>
            <a:r>
              <a:rPr lang="en-GB" sz="1200" b="0" kern="1200" baseline="0" dirty="0" smtClean="0">
                <a:solidFill>
                  <a:schemeClr val="tx1"/>
                </a:solidFill>
                <a:effectLst/>
                <a:latin typeface="+mn-lt"/>
                <a:ea typeface="+mn-ea"/>
                <a:cs typeface="+mn-cs"/>
              </a:rPr>
              <a:t>in 2016 to </a:t>
            </a:r>
            <a:r>
              <a:rPr lang="en-GB" sz="1200" b="0" kern="1200" baseline="0" dirty="0">
                <a:solidFill>
                  <a:schemeClr val="tx1"/>
                </a:solidFill>
                <a:effectLst/>
                <a:latin typeface="+mn-lt"/>
                <a:ea typeface="+mn-ea"/>
                <a:cs typeface="+mn-cs"/>
              </a:rPr>
              <a:t>map its land-use finance from public international and domestic sources as part of the REDD+ strategy development. </a:t>
            </a:r>
            <a:r>
              <a:rPr lang="en-GB" sz="1200" b="0" kern="1200" baseline="0" dirty="0" smtClean="0">
                <a:solidFill>
                  <a:schemeClr val="tx1"/>
                </a:solidFill>
                <a:effectLst/>
                <a:latin typeface="+mn-lt"/>
                <a:ea typeface="+mn-ea"/>
                <a:cs typeface="+mn-cs"/>
              </a:rPr>
              <a:t>The full study was </a:t>
            </a:r>
            <a:r>
              <a:rPr lang="en-GB" sz="1200" b="0" kern="1200" baseline="0" dirty="0">
                <a:solidFill>
                  <a:schemeClr val="tx1"/>
                </a:solidFill>
                <a:effectLst/>
                <a:latin typeface="+mn-lt"/>
                <a:ea typeface="+mn-ea"/>
                <a:cs typeface="+mn-cs"/>
              </a:rPr>
              <a:t>published in January this year. </a:t>
            </a:r>
            <a:r>
              <a:rPr lang="en-GB" sz="1200" b="1" kern="1200" baseline="0" dirty="0" smtClean="0">
                <a:solidFill>
                  <a:schemeClr val="tx1"/>
                </a:solidFill>
                <a:effectLst/>
                <a:latin typeface="+mn-lt"/>
                <a:ea typeface="+mn-ea"/>
                <a:cs typeface="+mn-cs"/>
              </a:rPr>
              <a:t>Côte d’Ivoire is the first country to </a:t>
            </a:r>
            <a:r>
              <a:rPr lang="en-GB" sz="1200" b="1" kern="1200" baseline="0" dirty="0">
                <a:solidFill>
                  <a:schemeClr val="tx1"/>
                </a:solidFill>
                <a:effectLst/>
                <a:latin typeface="+mn-lt"/>
                <a:ea typeface="+mn-ea"/>
                <a:cs typeface="+mn-cs"/>
              </a:rPr>
              <a:t>do a financial landscape focused on land-use sectors, </a:t>
            </a:r>
            <a:r>
              <a:rPr lang="en-GB" sz="1200" b="0" kern="1200" baseline="0" dirty="0">
                <a:solidFill>
                  <a:schemeClr val="tx1"/>
                </a:solidFill>
                <a:effectLst/>
                <a:latin typeface="+mn-lt"/>
                <a:ea typeface="+mn-ea"/>
                <a:cs typeface="+mn-cs"/>
              </a:rPr>
              <a:t>This work was conducted in partnership with the government, the UN REDD program, CPI and local </a:t>
            </a:r>
            <a:r>
              <a:rPr lang="en-GB" sz="1200" b="0" kern="1200" baseline="0" dirty="0" smtClean="0">
                <a:solidFill>
                  <a:schemeClr val="tx1"/>
                </a:solidFill>
                <a:effectLst/>
                <a:latin typeface="+mn-lt"/>
                <a:ea typeface="+mn-ea"/>
                <a:cs typeface="+mn-cs"/>
              </a:rPr>
              <a:t>consultants,.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 Beyond applying the climate finance landscape approach to land-use sectors, this </a:t>
            </a:r>
            <a:r>
              <a:rPr lang="en-GB" sz="1200" b="1" kern="1200" baseline="0" dirty="0" smtClean="0">
                <a:solidFill>
                  <a:schemeClr val="tx1"/>
                </a:solidFill>
                <a:effectLst/>
                <a:latin typeface="+mn-lt"/>
                <a:ea typeface="+mn-ea"/>
                <a:cs typeface="+mn-cs"/>
              </a:rPr>
              <a:t>study was really innovative </a:t>
            </a:r>
            <a:r>
              <a:rPr lang="en-GB" sz="1200" b="0" kern="1200" baseline="0" dirty="0" smtClean="0">
                <a:solidFill>
                  <a:schemeClr val="tx1"/>
                </a:solidFill>
                <a:effectLst/>
                <a:latin typeface="+mn-lt"/>
                <a:ea typeface="+mn-ea"/>
                <a:cs typeface="+mn-cs"/>
              </a:rPr>
              <a:t>because it not only looked at climate finance (financed aligned to REDD+, in green on the diagram) but also at the “grey” flows, i.e. investments in BAU activities </a:t>
            </a:r>
            <a:r>
              <a:rPr lang="en-US" sz="1200" kern="1200" dirty="0" smtClean="0">
                <a:solidFill>
                  <a:schemeClr val="tx1"/>
                </a:solidFill>
                <a:effectLst/>
                <a:latin typeface="+mn-lt"/>
                <a:ea typeface="+mn-ea"/>
                <a:cs typeface="+mn-cs"/>
              </a:rPr>
              <a:t>which did not explicitly account for deforestation risks and may have contributed to deforestation and forest degradation</a:t>
            </a:r>
            <a:r>
              <a:rPr lang="en-GB" sz="1200" b="0" kern="1200" baseline="0" dirty="0" smtClean="0">
                <a:solidFill>
                  <a:schemeClr val="tx1"/>
                </a:solidFill>
                <a:effectLst/>
                <a:latin typeface="+mn-lt"/>
                <a:ea typeface="+mn-ea"/>
                <a:cs typeface="+mn-cs"/>
              </a:rPr>
              <a:t>.</a:t>
            </a:r>
            <a:endParaRPr lang="en-GB" sz="1200" b="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 This </a:t>
            </a:r>
            <a:r>
              <a:rPr lang="en-GB" sz="1200" b="0" kern="1200" baseline="0" dirty="0">
                <a:solidFill>
                  <a:schemeClr val="tx1"/>
                </a:solidFill>
                <a:effectLst/>
                <a:latin typeface="+mn-lt"/>
                <a:ea typeface="+mn-ea"/>
                <a:cs typeface="+mn-cs"/>
              </a:rPr>
              <a:t>analysis helped shed some light on key issues and </a:t>
            </a:r>
            <a:r>
              <a:rPr lang="en-GB" sz="1200" b="0" kern="1200" baseline="0" dirty="0" err="1">
                <a:solidFill>
                  <a:schemeClr val="tx1"/>
                </a:solidFill>
                <a:effectLst/>
                <a:latin typeface="+mn-lt"/>
                <a:ea typeface="+mn-ea"/>
                <a:cs typeface="+mn-cs"/>
              </a:rPr>
              <a:t>incoherences</a:t>
            </a:r>
            <a:r>
              <a:rPr lang="en-GB" sz="1200" b="0" kern="1200" baseline="0" dirty="0">
                <a:solidFill>
                  <a:schemeClr val="tx1"/>
                </a:solidFill>
                <a:effectLst/>
                <a:latin typeface="+mn-lt"/>
                <a:ea typeface="+mn-ea"/>
                <a:cs typeface="+mn-cs"/>
              </a:rPr>
              <a:t> in land-use spending. </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sz="1200" b="0" kern="1200" dirty="0">
                <a:solidFill>
                  <a:schemeClr val="tx1"/>
                </a:solidFill>
                <a:effectLst/>
                <a:latin typeface="+mn-lt"/>
                <a:ea typeface="+mn-ea"/>
                <a:cs typeface="+mn-cs"/>
              </a:rPr>
              <a:t>Firstly,</a:t>
            </a:r>
            <a:r>
              <a:rPr lang="en-GB" sz="1200" b="0" kern="1200" baseline="0" dirty="0">
                <a:solidFill>
                  <a:schemeClr val="tx1"/>
                </a:solidFill>
                <a:effectLst/>
                <a:latin typeface="+mn-lt"/>
                <a:ea typeface="+mn-ea"/>
                <a:cs typeface="+mn-cs"/>
              </a:rPr>
              <a:t> it demonstrated that </a:t>
            </a:r>
            <a:r>
              <a:rPr lang="en-GB" sz="1200" b="1" kern="1200" baseline="0" dirty="0">
                <a:solidFill>
                  <a:schemeClr val="tx1"/>
                </a:solidFill>
                <a:effectLst/>
                <a:latin typeface="+mn-lt"/>
                <a:ea typeface="+mn-ea"/>
                <a:cs typeface="+mn-cs"/>
              </a:rPr>
              <a:t>key land-use sectors were </a:t>
            </a:r>
            <a:r>
              <a:rPr lang="en-GB" sz="1200" b="1" kern="1200" baseline="0" dirty="0" smtClean="0">
                <a:solidFill>
                  <a:schemeClr val="tx1"/>
                </a:solidFill>
                <a:effectLst/>
                <a:latin typeface="+mn-lt"/>
                <a:ea typeface="+mn-ea"/>
                <a:cs typeface="+mn-cs"/>
              </a:rPr>
              <a:t>severely </a:t>
            </a:r>
            <a:r>
              <a:rPr lang="en-GB" sz="1200" b="1" kern="1200" baseline="0" dirty="0">
                <a:solidFill>
                  <a:schemeClr val="tx1"/>
                </a:solidFill>
                <a:effectLst/>
                <a:latin typeface="+mn-lt"/>
                <a:ea typeface="+mn-ea"/>
                <a:cs typeface="+mn-cs"/>
              </a:rPr>
              <a:t>underfunded</a:t>
            </a:r>
            <a:r>
              <a:rPr lang="en-GB" sz="1200" b="0" kern="1200" baseline="0" dirty="0">
                <a:solidFill>
                  <a:schemeClr val="tx1"/>
                </a:solidFill>
                <a:effectLst/>
                <a:latin typeface="+mn-lt"/>
                <a:ea typeface="+mn-ea"/>
                <a:cs typeface="+mn-cs"/>
              </a:rPr>
              <a:t>. For </a:t>
            </a:r>
            <a:r>
              <a:rPr lang="en-GB" sz="1200" b="0" kern="1200" baseline="0" dirty="0" err="1">
                <a:solidFill>
                  <a:schemeClr val="tx1"/>
                </a:solidFill>
                <a:effectLst/>
                <a:latin typeface="+mn-lt"/>
                <a:ea typeface="+mn-ea"/>
                <a:cs typeface="+mn-cs"/>
              </a:rPr>
              <a:t>e.g</a:t>
            </a:r>
            <a:r>
              <a:rPr lang="en-GB" sz="1200" b="0" kern="1200" baseline="0" dirty="0">
                <a:solidFill>
                  <a:schemeClr val="tx1"/>
                </a:solidFill>
                <a:effectLst/>
                <a:latin typeface="+mn-lt"/>
                <a:ea typeface="+mn-ea"/>
                <a:cs typeface="+mn-cs"/>
              </a:rPr>
              <a:t>;. Forest sector, with barely any funding going to forest restoration in a country which has committed to restore its forest cover from 2 to 20% of the territory by 2020. </a:t>
            </a:r>
            <a:r>
              <a:rPr lang="en-GB" sz="1200" b="0" kern="1200" baseline="0" dirty="0" err="1">
                <a:solidFill>
                  <a:schemeClr val="tx1"/>
                </a:solidFill>
                <a:effectLst/>
                <a:latin typeface="+mn-lt"/>
                <a:ea typeface="+mn-ea"/>
                <a:cs typeface="+mn-cs"/>
              </a:rPr>
              <a:t>CdI</a:t>
            </a:r>
            <a:r>
              <a:rPr lang="en-GB" sz="1200" b="0" kern="1200" baseline="0" dirty="0">
                <a:solidFill>
                  <a:schemeClr val="tx1"/>
                </a:solidFill>
                <a:effectLst/>
                <a:latin typeface="+mn-lt"/>
                <a:ea typeface="+mn-ea"/>
                <a:cs typeface="+mn-cs"/>
              </a:rPr>
              <a:t> and its partners spent 55 times more on (</a:t>
            </a:r>
            <a:r>
              <a:rPr lang="en-GB" sz="1200" b="0" kern="1200" baseline="0" dirty="0" err="1">
                <a:solidFill>
                  <a:schemeClr val="tx1"/>
                </a:solidFill>
                <a:effectLst/>
                <a:latin typeface="+mn-lt"/>
                <a:ea typeface="+mn-ea"/>
                <a:cs typeface="+mn-cs"/>
              </a:rPr>
              <a:t>unREDD</a:t>
            </a:r>
            <a:r>
              <a:rPr lang="en-GB" sz="1200" b="0" kern="1200" baseline="0" dirty="0">
                <a:solidFill>
                  <a:schemeClr val="tx1"/>
                </a:solidFill>
                <a:effectLst/>
                <a:latin typeface="+mn-lt"/>
                <a:ea typeface="+mn-ea"/>
                <a:cs typeface="+mn-cs"/>
              </a:rPr>
              <a:t> aligned) agricultural activities than in the forest sector, mostly due to a lack of political ownership and forest vision. </a:t>
            </a:r>
            <a:r>
              <a:rPr lang="en-GB" sz="1200" b="0" kern="1200" baseline="0" dirty="0" smtClean="0">
                <a:solidFill>
                  <a:schemeClr val="tx1"/>
                </a:solidFill>
                <a:effectLst/>
                <a:latin typeface="+mn-lt"/>
                <a:ea typeface="+mn-ea"/>
                <a:cs typeface="+mn-cs"/>
              </a:rPr>
              <a:t> This study contributed to raising this concern amongst donors, which have since then taken the initiative of </a:t>
            </a:r>
            <a:r>
              <a:rPr lang="en-GB" sz="1200" b="0" kern="1200" baseline="0" dirty="0" err="1" smtClean="0">
                <a:solidFill>
                  <a:schemeClr val="tx1"/>
                </a:solidFill>
                <a:effectLst/>
                <a:latin typeface="+mn-lt"/>
                <a:ea typeface="+mn-ea"/>
                <a:cs typeface="+mn-cs"/>
              </a:rPr>
              <a:t>establishsing</a:t>
            </a:r>
            <a:r>
              <a:rPr lang="en-GB" sz="1200" b="0" kern="1200" baseline="0" dirty="0" smtClean="0">
                <a:solidFill>
                  <a:schemeClr val="tx1"/>
                </a:solidFill>
                <a:effectLst/>
                <a:latin typeface="+mn-lt"/>
                <a:ea typeface="+mn-ea"/>
                <a:cs typeface="+mn-cs"/>
              </a:rPr>
              <a:t> a </a:t>
            </a:r>
            <a:r>
              <a:rPr lang="en-GB" sz="1200" b="0" kern="1200" baseline="0" dirty="0" err="1" smtClean="0">
                <a:solidFill>
                  <a:schemeClr val="tx1"/>
                </a:solidFill>
                <a:effectLst/>
                <a:latin typeface="+mn-lt"/>
                <a:ea typeface="+mn-ea"/>
                <a:cs typeface="+mn-cs"/>
              </a:rPr>
              <a:t>a</a:t>
            </a:r>
            <a:r>
              <a:rPr lang="en-GB" sz="1200" b="0" kern="1200" baseline="0" dirty="0" smtClean="0">
                <a:solidFill>
                  <a:schemeClr val="tx1"/>
                </a:solidFill>
                <a:effectLst/>
                <a:latin typeface="+mn-lt"/>
                <a:ea typeface="+mn-ea"/>
                <a:cs typeface="+mn-cs"/>
              </a:rPr>
              <a:t> </a:t>
            </a:r>
            <a:r>
              <a:rPr lang="en-GB" sz="1200" b="0" kern="1200" baseline="0" dirty="0">
                <a:solidFill>
                  <a:schemeClr val="tx1"/>
                </a:solidFill>
                <a:effectLst/>
                <a:latin typeface="+mn-lt"/>
                <a:ea typeface="+mn-ea"/>
                <a:cs typeface="+mn-cs"/>
              </a:rPr>
              <a:t>donor-government dialogue </a:t>
            </a:r>
            <a:r>
              <a:rPr lang="en-GB" sz="1200" b="0" kern="1200" baseline="0" dirty="0" smtClean="0">
                <a:solidFill>
                  <a:schemeClr val="tx1"/>
                </a:solidFill>
                <a:effectLst/>
                <a:latin typeface="+mn-lt"/>
                <a:ea typeface="+mn-ea"/>
                <a:cs typeface="+mn-cs"/>
              </a:rPr>
              <a:t>to discuss the future funding of the forest policy.</a:t>
            </a:r>
            <a:endParaRPr lang="en-GB" sz="1200" b="0" kern="1200" baseline="0" dirty="0">
              <a:solidFill>
                <a:schemeClr val="tx1"/>
              </a:solidFill>
              <a:effectLst/>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sz="1200" b="0" kern="1200" baseline="0" dirty="0">
                <a:solidFill>
                  <a:schemeClr val="tx1"/>
                </a:solidFill>
                <a:effectLst/>
                <a:latin typeface="+mn-lt"/>
                <a:ea typeface="+mn-ea"/>
                <a:cs typeface="+mn-cs"/>
              </a:rPr>
              <a:t>Secondly, the analysis showed the </a:t>
            </a:r>
            <a:r>
              <a:rPr lang="en-GB" sz="1200" b="1" kern="1200" baseline="0" dirty="0">
                <a:solidFill>
                  <a:schemeClr val="tx1"/>
                </a:solidFill>
                <a:effectLst/>
                <a:latin typeface="+mn-lt"/>
                <a:ea typeface="+mn-ea"/>
                <a:cs typeface="+mn-cs"/>
              </a:rPr>
              <a:t>underfunding of key enabling measures </a:t>
            </a:r>
            <a:r>
              <a:rPr lang="en-GB" sz="1200" b="0" kern="1200" baseline="0" dirty="0">
                <a:solidFill>
                  <a:schemeClr val="tx1"/>
                </a:solidFill>
                <a:effectLst/>
                <a:latin typeface="+mn-lt"/>
                <a:ea typeface="+mn-ea"/>
                <a:cs typeface="+mn-cs"/>
              </a:rPr>
              <a:t>for </a:t>
            </a:r>
            <a:r>
              <a:rPr lang="en-GB" sz="1200" b="0" kern="1200" baseline="0" dirty="0" smtClean="0">
                <a:solidFill>
                  <a:schemeClr val="tx1"/>
                </a:solidFill>
                <a:effectLst/>
                <a:latin typeface="+mn-lt"/>
                <a:ea typeface="+mn-ea"/>
                <a:cs typeface="+mn-cs"/>
              </a:rPr>
              <a:t>sustainable land-use investments, such </a:t>
            </a:r>
            <a:r>
              <a:rPr lang="en-GB" sz="1200" b="0" kern="1200" baseline="0" dirty="0">
                <a:solidFill>
                  <a:schemeClr val="tx1"/>
                </a:solidFill>
                <a:effectLst/>
                <a:latin typeface="+mn-lt"/>
                <a:ea typeface="+mn-ea"/>
                <a:cs typeface="+mn-cs"/>
              </a:rPr>
              <a:t>as the complete absence of budget for land-use planning in the country</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sz="1200" b="1" kern="1200" baseline="0" dirty="0">
                <a:solidFill>
                  <a:schemeClr val="tx1"/>
                </a:solidFill>
                <a:effectLst/>
                <a:latin typeface="+mn-lt"/>
                <a:ea typeface="+mn-ea"/>
                <a:cs typeface="+mn-cs"/>
              </a:rPr>
              <a:t>This has clear consequences in terms of deforestation risk</a:t>
            </a:r>
            <a:r>
              <a:rPr lang="en-GB" sz="1200" b="0" kern="1200" baseline="0" dirty="0">
                <a:solidFill>
                  <a:schemeClr val="tx1"/>
                </a:solidFill>
                <a:effectLst/>
                <a:latin typeface="+mn-lt"/>
                <a:ea typeface="+mn-ea"/>
                <a:cs typeface="+mn-cs"/>
              </a:rPr>
              <a:t>. As you can see, the volume of grey funding, defined as BAU land-use investments which might have led to deforestation, is five times higher than “green”/REDD+ aligned funding. The opportunity to green this spending is huge, and support should focus on shifting these existing agricultural investments rather than increasing finance</a:t>
            </a:r>
            <a:r>
              <a:rPr lang="en-GB" sz="1200" b="0" kern="1200" baseline="0" dirty="0" smtClean="0">
                <a:solidFill>
                  <a:schemeClr val="tx1"/>
                </a:solidFill>
                <a:effectLst/>
                <a:latin typeface="+mn-lt"/>
                <a:ea typeface="+mn-ea"/>
                <a:cs typeface="+mn-cs"/>
              </a:rPr>
              <a:t>. (see next slide)</a:t>
            </a:r>
            <a:endParaRPr lang="en-GB"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 Clearly, this study was a first step in Côte d’Ivoire, which</a:t>
            </a:r>
            <a:r>
              <a:rPr lang="en-GB" sz="1200" b="1" kern="1200" baseline="0" dirty="0" smtClean="0">
                <a:solidFill>
                  <a:schemeClr val="tx1"/>
                </a:solidFill>
                <a:effectLst/>
                <a:latin typeface="+mn-lt"/>
                <a:ea typeface="+mn-ea"/>
                <a:cs typeface="+mn-cs"/>
              </a:rPr>
              <a:t> is being used to inform the REDD+ investment strategy and the GCF proposal under development. It shed some light on the role of agricultural finance and opportunities to redirect it to better uses, which the </a:t>
            </a:r>
            <a:r>
              <a:rPr lang="en-GB" sz="1200" b="1" kern="1200" baseline="0" dirty="0" err="1" smtClean="0">
                <a:solidFill>
                  <a:schemeClr val="tx1"/>
                </a:solidFill>
                <a:effectLst/>
                <a:latin typeface="+mn-lt"/>
                <a:ea typeface="+mn-ea"/>
                <a:cs typeface="+mn-cs"/>
              </a:rPr>
              <a:t>MinFin</a:t>
            </a:r>
            <a:r>
              <a:rPr lang="en-GB" sz="1200" b="1" kern="1200" baseline="0" dirty="0" smtClean="0">
                <a:solidFill>
                  <a:schemeClr val="tx1"/>
                </a:solidFill>
                <a:effectLst/>
                <a:latin typeface="+mn-lt"/>
                <a:ea typeface="+mn-ea"/>
                <a:cs typeface="+mn-cs"/>
              </a:rPr>
              <a:t> now wants to pursue. We need to better understand domestic public subsidies and the role of industry associations and private flows to get the full picture. Clearly the next frontier in </a:t>
            </a:r>
            <a:r>
              <a:rPr lang="en-GB" sz="1200" b="1" kern="1200" baseline="0" dirty="0" err="1" smtClean="0">
                <a:solidFill>
                  <a:schemeClr val="tx1"/>
                </a:solidFill>
                <a:effectLst/>
                <a:latin typeface="+mn-lt"/>
                <a:ea typeface="+mn-ea"/>
                <a:cs typeface="+mn-cs"/>
              </a:rPr>
              <a:t>CdI</a:t>
            </a:r>
            <a:r>
              <a:rPr lang="en-GB" sz="1200" b="1" kern="1200" baseline="0" dirty="0" smtClean="0">
                <a:solidFill>
                  <a:schemeClr val="tx1"/>
                </a:solidFill>
                <a:effectLst/>
                <a:latin typeface="+mn-lt"/>
                <a:ea typeface="+mn-ea"/>
                <a:cs typeface="+mn-cs"/>
              </a:rPr>
              <a:t>, as data is very sensitive. </a:t>
            </a:r>
            <a:endParaRPr lang="en-GB" sz="1200" b="1"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2FE1EA92-8802-43BE-8817-8B708A2BEE8A}" type="slidenum">
              <a:rPr lang="en-US" smtClean="0"/>
              <a:t>4</a:t>
            </a:fld>
            <a:endParaRPr lang="en-US"/>
          </a:p>
        </p:txBody>
      </p:sp>
    </p:spTree>
    <p:extLst>
      <p:ext uri="{BB962C8B-B14F-4D97-AF65-F5344CB8AC3E}">
        <p14:creationId xmlns:p14="http://schemas.microsoft.com/office/powerpoint/2010/main" val="356174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smtClean="0"/>
              <a:t>major </a:t>
            </a:r>
            <a:r>
              <a:rPr lang="fr-FR" dirty="0" err="1"/>
              <a:t>opportunity</a:t>
            </a:r>
            <a:r>
              <a:rPr lang="fr-FR" dirty="0"/>
              <a:t> to green </a:t>
            </a:r>
            <a:r>
              <a:rPr lang="fr-FR" dirty="0" err="1"/>
              <a:t>existing</a:t>
            </a:r>
            <a:r>
              <a:rPr lang="fr-FR" dirty="0"/>
              <a:t> finance </a:t>
            </a:r>
            <a:r>
              <a:rPr lang="fr-FR" dirty="0" err="1"/>
              <a:t>flows</a:t>
            </a:r>
            <a:r>
              <a:rPr lang="fr-FR" dirty="0"/>
              <a:t> and </a:t>
            </a:r>
            <a:r>
              <a:rPr lang="fr-FR" dirty="0" err="1"/>
              <a:t>mainstream</a:t>
            </a:r>
            <a:r>
              <a:rPr lang="fr-FR" dirty="0"/>
              <a:t> </a:t>
            </a:r>
            <a:r>
              <a:rPr lang="fr-FR" dirty="0" err="1"/>
              <a:t>sustainable</a:t>
            </a:r>
            <a:r>
              <a:rPr lang="fr-FR" dirty="0"/>
              <a:t> land use in the </a:t>
            </a:r>
            <a:r>
              <a:rPr lang="fr-FR" dirty="0" err="1"/>
              <a:t>investment</a:t>
            </a:r>
            <a:r>
              <a:rPr lang="fr-FR" dirty="0"/>
              <a:t> plans of relevant </a:t>
            </a:r>
            <a:r>
              <a:rPr lang="fr-FR" dirty="0" err="1"/>
              <a:t>sectors</a:t>
            </a:r>
            <a:r>
              <a:rPr lang="fr-FR" dirty="0"/>
              <a:t>, in </a:t>
            </a:r>
            <a:r>
              <a:rPr lang="fr-FR" dirty="0" err="1"/>
              <a:t>particular</a:t>
            </a:r>
            <a:r>
              <a:rPr lang="fr-FR" dirty="0"/>
              <a:t> </a:t>
            </a:r>
            <a:r>
              <a:rPr lang="fr-FR" dirty="0" err="1"/>
              <a:t>energy</a:t>
            </a:r>
            <a:r>
              <a:rPr lang="fr-FR" dirty="0"/>
              <a:t> and agriculture.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As </a:t>
            </a:r>
            <a:r>
              <a:rPr lang="fr-FR" dirty="0" err="1"/>
              <a:t>you</a:t>
            </a:r>
            <a:r>
              <a:rPr lang="fr-FR" dirty="0"/>
              <a:t> </a:t>
            </a:r>
            <a:r>
              <a:rPr lang="fr-FR" dirty="0" err="1"/>
              <a:t>can</a:t>
            </a:r>
            <a:r>
              <a:rPr lang="fr-FR" dirty="0"/>
              <a:t> </a:t>
            </a:r>
            <a:r>
              <a:rPr lang="fr-FR" dirty="0" err="1"/>
              <a:t>see</a:t>
            </a:r>
            <a:r>
              <a:rPr lang="fr-FR" dirty="0"/>
              <a:t> </a:t>
            </a:r>
            <a:r>
              <a:rPr lang="fr-FR" dirty="0" err="1"/>
              <a:t>here</a:t>
            </a:r>
            <a:r>
              <a:rPr lang="fr-FR" dirty="0"/>
              <a:t>, </a:t>
            </a:r>
            <a:r>
              <a:rPr lang="fr-FR" dirty="0" err="1"/>
              <a:t>both</a:t>
            </a:r>
            <a:r>
              <a:rPr lang="fr-FR" dirty="0"/>
              <a:t> the </a:t>
            </a:r>
            <a:r>
              <a:rPr lang="fr-FR" dirty="0" err="1"/>
              <a:t>government</a:t>
            </a:r>
            <a:r>
              <a:rPr lang="fr-FR" dirty="0"/>
              <a:t> of cote </a:t>
            </a:r>
            <a:r>
              <a:rPr lang="fr-FR" dirty="0" err="1"/>
              <a:t>divoire’s</a:t>
            </a:r>
            <a:r>
              <a:rPr lang="fr-FR" dirty="0"/>
              <a:t> budget and </a:t>
            </a:r>
            <a:r>
              <a:rPr lang="fr-FR" dirty="0" err="1"/>
              <a:t>development</a:t>
            </a:r>
            <a:r>
              <a:rPr lang="fr-FR" dirty="0"/>
              <a:t> </a:t>
            </a:r>
            <a:r>
              <a:rPr lang="fr-FR" dirty="0" err="1"/>
              <a:t>partners</a:t>
            </a:r>
            <a:r>
              <a:rPr lang="fr-FR" dirty="0"/>
              <a:t>’ budgets </a:t>
            </a:r>
            <a:r>
              <a:rPr lang="en-GB" dirty="0"/>
              <a:t>are </a:t>
            </a:r>
            <a:r>
              <a:rPr lang="en-US" sz="1200" kern="1200" dirty="0">
                <a:solidFill>
                  <a:schemeClr val="tx1"/>
                </a:solidFill>
                <a:effectLst/>
                <a:latin typeface="+mn-lt"/>
                <a:ea typeface="+mn-ea"/>
                <a:cs typeface="+mn-cs"/>
              </a:rPr>
              <a:t>not yet explicitly accounting  for deforestation risks and may have contributed to deforestation and forest degradation, due to lack of strong land use planning and secured land tenure.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Greening existing agricultural finance from domestic, and especially international sources, could increase REDD+ aligned finance by over five times up to FCFA 101 billion (USD 168.8 million).</a:t>
            </a: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Increased finance for enabling environments is needed to </a:t>
            </a:r>
          </a:p>
          <a:p>
            <a:r>
              <a:rPr lang="en-GB" dirty="0"/>
              <a:t>….mainstream REDD+ objectives in sectoral spending, including strong land use planning, addressing land tenure risk and building robust enforcement and measurement systems as well as capacity building.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Maybe add…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As a minimum, priority should be given to ensuring that existing “grey” flows do not contribute to deforestation and forest degradation. Ideally, these flows should help to enhance and restore forest cover in line with REDD+ objectives.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CA6CD5C-1918-E049-BDD5-E6397BFAC4BA}" type="slidenum">
              <a:rPr lang="en-GB" smtClean="0"/>
              <a:t>5</a:t>
            </a:fld>
            <a:endParaRPr lang="en-GB"/>
          </a:p>
        </p:txBody>
      </p:sp>
    </p:spTree>
    <p:extLst>
      <p:ext uri="{BB962C8B-B14F-4D97-AF65-F5344CB8AC3E}">
        <p14:creationId xmlns:p14="http://schemas.microsoft.com/office/powerpoint/2010/main" val="764546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71450" indent="-171450">
              <a:buFontTx/>
              <a:buChar char="-"/>
            </a:pPr>
            <a:r>
              <a:rPr lang="en-US" baseline="0" dirty="0" smtClean="0"/>
              <a:t>What I wanted to illustrate through this example is that the </a:t>
            </a:r>
            <a:r>
              <a:rPr lang="en-US" baseline="0" dirty="0"/>
              <a:t>potential of land-use finance mapping and tracking therefore goes way beyond informing investment strategies about funding </a:t>
            </a:r>
            <a:r>
              <a:rPr lang="en-US" baseline="0" dirty="0" smtClean="0"/>
              <a:t>gaps.</a:t>
            </a:r>
            <a:endParaRPr lang="en-US"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Taking a critical look at domestic and international resource allocation helps to assess </a:t>
            </a:r>
            <a:r>
              <a:rPr lang="en-US" b="1" baseline="0" dirty="0"/>
              <a:t>coherence of sectoral spending with climate objectives </a:t>
            </a:r>
            <a:r>
              <a:rPr lang="en-US" baseline="0" dirty="0"/>
              <a:t>and the </a:t>
            </a:r>
            <a:r>
              <a:rPr lang="fr-FR" baseline="0" dirty="0"/>
              <a:t>impact of </a:t>
            </a:r>
            <a:r>
              <a:rPr lang="fr-FR" baseline="0" dirty="0" err="1"/>
              <a:t>existing</a:t>
            </a:r>
            <a:r>
              <a:rPr lang="fr-FR" baseline="0" dirty="0"/>
              <a:t> </a:t>
            </a:r>
            <a:r>
              <a:rPr lang="fr-FR" baseline="0" dirty="0" err="1"/>
              <a:t>financial</a:t>
            </a:r>
            <a:r>
              <a:rPr lang="fr-FR" baseline="0" dirty="0"/>
              <a:t> instruments and </a:t>
            </a:r>
            <a:r>
              <a:rPr lang="fr-FR" baseline="0" dirty="0" err="1"/>
              <a:t>incentives</a:t>
            </a:r>
            <a:r>
              <a:rPr lang="fr-FR" baseline="0" dirty="0"/>
              <a:t>, </a:t>
            </a:r>
            <a:r>
              <a:rPr lang="fr-FR" baseline="0" dirty="0" err="1"/>
              <a:t>learn</a:t>
            </a:r>
            <a:r>
              <a:rPr lang="fr-FR" baseline="0" dirty="0"/>
              <a:t> </a:t>
            </a:r>
            <a:r>
              <a:rPr lang="fr-FR" baseline="0" dirty="0" err="1"/>
              <a:t>lessons</a:t>
            </a:r>
            <a:r>
              <a:rPr lang="fr-FR" baseline="0" dirty="0"/>
              <a:t> </a:t>
            </a:r>
            <a:r>
              <a:rPr lang="fr-FR" baseline="0" dirty="0" err="1"/>
              <a:t>from</a:t>
            </a:r>
            <a:r>
              <a:rPr lang="fr-FR" baseline="0" dirty="0"/>
              <a:t> </a:t>
            </a:r>
            <a:r>
              <a:rPr lang="fr-FR" baseline="0" dirty="0" err="1"/>
              <a:t>existing</a:t>
            </a:r>
            <a:r>
              <a:rPr lang="fr-FR" baseline="0" dirty="0"/>
              <a:t> </a:t>
            </a:r>
            <a:r>
              <a:rPr lang="fr-FR" baseline="0" dirty="0" err="1"/>
              <a:t>funding</a:t>
            </a:r>
            <a:r>
              <a:rPr lang="fr-FR" baseline="0" dirty="0"/>
              <a:t> instruments, </a:t>
            </a:r>
            <a:r>
              <a:rPr lang="fr-FR" baseline="0" dirty="0" err="1"/>
              <a:t>evaluate</a:t>
            </a:r>
            <a:r>
              <a:rPr lang="fr-FR" baseline="0" dirty="0"/>
              <a:t> taxation of </a:t>
            </a:r>
            <a:r>
              <a:rPr lang="fr-FR" baseline="0" dirty="0" err="1"/>
              <a:t>activities</a:t>
            </a:r>
            <a:r>
              <a:rPr lang="fr-FR" baseline="0" dirty="0"/>
              <a:t> </a:t>
            </a:r>
            <a:r>
              <a:rPr lang="fr-FR" baseline="0" dirty="0" err="1"/>
              <a:t>that</a:t>
            </a:r>
            <a:r>
              <a:rPr lang="fr-FR" baseline="0" dirty="0"/>
              <a:t> drive </a:t>
            </a:r>
            <a:r>
              <a:rPr lang="fr-FR" baseline="0" dirty="0" err="1"/>
              <a:t>deforestation</a:t>
            </a:r>
            <a:r>
              <a:rPr lang="fr-FR" baseline="0" dirty="0"/>
              <a:t>, etc….  A basis for </a:t>
            </a:r>
            <a:r>
              <a:rPr lang="en-US" sz="1200" kern="1200" dirty="0">
                <a:solidFill>
                  <a:schemeClr val="tx1"/>
                </a:solidFill>
                <a:effectLst/>
                <a:latin typeface="+mn-lt"/>
                <a:ea typeface="+mn-ea"/>
                <a:cs typeface="+mn-cs"/>
              </a:rPr>
              <a:t>REDD+ countries to be able to formulate investment strategies and funding proposals which maximize the leverage effect of international public finance and ensure consistency with broader development </a:t>
            </a:r>
            <a:r>
              <a:rPr lang="en-US" sz="1200" kern="1200" dirty="0" smtClean="0">
                <a:solidFill>
                  <a:schemeClr val="tx1"/>
                </a:solidFill>
                <a:effectLst/>
                <a:latin typeface="+mn-lt"/>
                <a:ea typeface="+mn-ea"/>
                <a:cs typeface="+mn-cs"/>
              </a:rPr>
              <a:t>financing.</a:t>
            </a:r>
            <a:r>
              <a:rPr lang="en-US" sz="1200" kern="1200" baseline="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sym typeface="Wingdings" panose="05000000000000000000" pitchFamily="2" charset="2"/>
              </a:rPr>
              <a:t> dialogue between donors and </a:t>
            </a:r>
            <a:r>
              <a:rPr lang="en-US" sz="1200" kern="1200" baseline="0" dirty="0" err="1" smtClean="0">
                <a:solidFill>
                  <a:schemeClr val="tx1"/>
                </a:solidFill>
                <a:effectLst/>
                <a:latin typeface="+mn-lt"/>
                <a:ea typeface="+mn-ea"/>
                <a:cs typeface="+mn-cs"/>
                <a:sym typeface="Wingdings" panose="05000000000000000000" pitchFamily="2" charset="2"/>
              </a:rPr>
              <a:t>gov</a:t>
            </a:r>
            <a:r>
              <a:rPr lang="en-US" sz="1200" kern="1200" baseline="0" dirty="0" smtClean="0">
                <a:solidFill>
                  <a:schemeClr val="tx1"/>
                </a:solidFill>
                <a:effectLst/>
                <a:latin typeface="+mn-lt"/>
                <a:ea typeface="+mn-ea"/>
                <a:cs typeface="+mn-cs"/>
                <a:sym typeface="Wingdings" panose="05000000000000000000" pitchFamily="2" charset="2"/>
              </a:rPr>
              <a:t> on forest vision and support emerging</a:t>
            </a:r>
            <a:endParaRPr lang="fr-FR" sz="1200" kern="1200" dirty="0">
              <a:solidFill>
                <a:schemeClr val="tx1"/>
              </a:solidFill>
              <a:effectLst/>
              <a:latin typeface="+mn-lt"/>
              <a:ea typeface="+mn-ea"/>
              <a:cs typeface="+mn-cs"/>
            </a:endParaRPr>
          </a:p>
          <a:p>
            <a:pPr marL="171450" indent="-171450">
              <a:buFontTx/>
              <a:buChar char="-"/>
            </a:pPr>
            <a:endParaRPr lang="en-US" baseline="0" dirty="0" smtClean="0"/>
          </a:p>
          <a:p>
            <a:pPr marL="171450" indent="-171450">
              <a:buFontTx/>
              <a:buChar char="-"/>
            </a:pPr>
            <a:r>
              <a:rPr lang="en-US" baseline="0" dirty="0" smtClean="0"/>
              <a:t>The </a:t>
            </a:r>
            <a:r>
              <a:rPr lang="en-US" baseline="0" dirty="0"/>
              <a:t>financial lens is a </a:t>
            </a:r>
            <a:r>
              <a:rPr lang="en-US" b="1" baseline="0" dirty="0"/>
              <a:t>practical and strategic entry point to raise interest from relevant ministries </a:t>
            </a:r>
            <a:r>
              <a:rPr lang="en-US" baseline="0" dirty="0"/>
              <a:t>and engage the discussion with important actors, such as ministries of Finance, Budget or Planning, which will eventually be key for the mainstreaming of climate objectives in domestic policies. </a:t>
            </a:r>
            <a:r>
              <a:rPr lang="en-US" baseline="0" dirty="0" smtClean="0"/>
              <a:t> </a:t>
            </a:r>
            <a:r>
              <a:rPr lang="en-US" baseline="0" dirty="0" err="1" smtClean="0"/>
              <a:t>Analysing</a:t>
            </a:r>
            <a:r>
              <a:rPr lang="en-US" baseline="0" dirty="0" smtClean="0"/>
              <a:t> </a:t>
            </a:r>
            <a:r>
              <a:rPr lang="en-US" baseline="0" dirty="0"/>
              <a:t>and interpreting data, in particular with regards to the end uses and impact of finance, can also trigger and inform </a:t>
            </a:r>
            <a:r>
              <a:rPr lang="en-US" b="1" baseline="0" dirty="0"/>
              <a:t>essential multi-sectoral discussions </a:t>
            </a:r>
            <a:r>
              <a:rPr lang="en-US" baseline="0" dirty="0"/>
              <a:t>on the contribution of each sectors to climate goals and related policies and </a:t>
            </a:r>
            <a:r>
              <a:rPr lang="en-US" baseline="0" dirty="0" smtClean="0"/>
              <a:t>measures</a:t>
            </a:r>
          </a:p>
          <a:p>
            <a:pPr marL="171450" indent="-171450">
              <a:buFontTx/>
              <a:buChar char="-"/>
            </a:pPr>
            <a:r>
              <a:rPr lang="en-US" baseline="0" dirty="0" smtClean="0">
                <a:sym typeface="Wingdings" panose="05000000000000000000" pitchFamily="2" charset="2"/>
              </a:rPr>
              <a:t> acknowledgment by Ministry of Planning and </a:t>
            </a:r>
            <a:r>
              <a:rPr lang="en-US" baseline="0" dirty="0" err="1" smtClean="0">
                <a:sym typeface="Wingdings" panose="05000000000000000000" pitchFamily="2" charset="2"/>
              </a:rPr>
              <a:t>workplan</a:t>
            </a:r>
            <a:r>
              <a:rPr lang="en-US" baseline="0" dirty="0" smtClean="0">
                <a:sym typeface="Wingdings" panose="05000000000000000000" pitchFamily="2" charset="2"/>
              </a:rPr>
              <a:t> to mainstream REDD+ in PND and sectoral policies</a:t>
            </a:r>
            <a:endParaRPr lang="en-US" baseline="0" dirty="0"/>
          </a:p>
          <a:p>
            <a:pPr marL="171450" indent="-171450">
              <a:buFontTx/>
              <a:buChar char="-"/>
            </a:pPr>
            <a:endParaRPr lang="en-US"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err="1" smtClean="0"/>
              <a:t>Mapping</a:t>
            </a:r>
            <a:r>
              <a:rPr lang="fr-FR" baseline="0" dirty="0" smtClean="0"/>
              <a:t> land-use finance </a:t>
            </a:r>
            <a:r>
              <a:rPr lang="fr-FR" baseline="0" dirty="0" err="1" smtClean="0"/>
              <a:t>is</a:t>
            </a:r>
            <a:r>
              <a:rPr lang="fr-FR" baseline="0" dirty="0" smtClean="0"/>
              <a:t> </a:t>
            </a:r>
            <a:r>
              <a:rPr lang="fr-FR" baseline="0" dirty="0" err="1" smtClean="0"/>
              <a:t>also</a:t>
            </a:r>
            <a:r>
              <a:rPr lang="fr-FR" baseline="0" dirty="0" smtClean="0"/>
              <a:t> a </a:t>
            </a:r>
            <a:r>
              <a:rPr lang="fr-FR" baseline="0" dirty="0" err="1" smtClean="0"/>
              <a:t>great</a:t>
            </a:r>
            <a:r>
              <a:rPr lang="fr-FR" baseline="0" dirty="0" smtClean="0"/>
              <a:t> </a:t>
            </a:r>
            <a:r>
              <a:rPr lang="fr-FR" baseline="0" dirty="0" err="1" smtClean="0"/>
              <a:t>tool</a:t>
            </a:r>
            <a:r>
              <a:rPr lang="fr-FR" baseline="0" dirty="0" smtClean="0"/>
              <a:t> to </a:t>
            </a:r>
            <a:r>
              <a:rPr lang="fr-FR" b="1" baseline="0" dirty="0" smtClean="0"/>
              <a:t>help </a:t>
            </a:r>
            <a:r>
              <a:rPr lang="fr-FR" b="1" baseline="0" dirty="0"/>
              <a:t>countries </a:t>
            </a:r>
            <a:r>
              <a:rPr lang="en-GB" b="1" dirty="0"/>
              <a:t>build stronger cases for value added of international support </a:t>
            </a:r>
            <a:r>
              <a:rPr lang="en-GB" dirty="0"/>
              <a:t>as well as domestic resource mobilisation </a:t>
            </a:r>
            <a:r>
              <a:rPr lang="en-GB" dirty="0" smtClean="0"/>
              <a:t>and REDD+ investment</a:t>
            </a:r>
            <a:r>
              <a:rPr lang="en-GB" baseline="0" dirty="0" smtClean="0"/>
              <a:t> planning</a:t>
            </a:r>
            <a:endParaRPr lang="en-GB"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dirty="0" err="1"/>
              <a:t>Eg</a:t>
            </a:r>
            <a:r>
              <a:rPr lang="en-GB" dirty="0"/>
              <a:t>. </a:t>
            </a:r>
            <a:r>
              <a:rPr lang="en-GB" dirty="0" smtClean="0"/>
              <a:t>REDD+ investment plan,</a:t>
            </a:r>
            <a:r>
              <a:rPr lang="en-GB" baseline="0" dirty="0" smtClean="0"/>
              <a:t> </a:t>
            </a:r>
            <a:r>
              <a:rPr lang="en-GB" dirty="0" smtClean="0"/>
              <a:t>GFC </a:t>
            </a:r>
            <a:r>
              <a:rPr lang="en-GB" dirty="0" smtClean="0"/>
              <a:t>proposals, Several countries have understood</a:t>
            </a:r>
            <a:r>
              <a:rPr lang="en-GB" baseline="0" dirty="0" smtClean="0"/>
              <a:t> that and are analysing land-use finance to prepare GCF proposals (VN, PNG)</a:t>
            </a:r>
            <a:endParaRPr lang="en-GB"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171450" indent="-171450">
              <a:buFontTx/>
              <a:buChar char="-"/>
            </a:pPr>
            <a:r>
              <a:rPr lang="fr-FR" baseline="0" dirty="0" err="1"/>
              <a:t>Finally</a:t>
            </a:r>
            <a:r>
              <a:rPr lang="fr-FR" baseline="0" dirty="0"/>
              <a:t>, </a:t>
            </a:r>
            <a:r>
              <a:rPr lang="fr-FR" baseline="0" dirty="0" err="1"/>
              <a:t>having</a:t>
            </a:r>
            <a:r>
              <a:rPr lang="fr-FR" baseline="0" dirty="0"/>
              <a:t> a </a:t>
            </a:r>
            <a:r>
              <a:rPr lang="fr-FR" baseline="0" dirty="0" err="1"/>
              <a:t>level</a:t>
            </a:r>
            <a:r>
              <a:rPr lang="fr-FR" baseline="0" dirty="0"/>
              <a:t> of </a:t>
            </a:r>
            <a:r>
              <a:rPr lang="fr-FR" baseline="0" dirty="0" err="1"/>
              <a:t>reference</a:t>
            </a:r>
            <a:r>
              <a:rPr lang="fr-FR" baseline="0" dirty="0"/>
              <a:t> of finance </a:t>
            </a:r>
            <a:r>
              <a:rPr lang="fr-FR" baseline="0" dirty="0" err="1"/>
              <a:t>contributing</a:t>
            </a:r>
            <a:r>
              <a:rPr lang="fr-FR" baseline="0" dirty="0"/>
              <a:t> to REDD+ </a:t>
            </a:r>
            <a:r>
              <a:rPr lang="fr-FR" baseline="0" dirty="0" err="1"/>
              <a:t>implementation</a:t>
            </a:r>
            <a:r>
              <a:rPr lang="fr-FR" baseline="0" dirty="0"/>
              <a:t> and </a:t>
            </a:r>
            <a:r>
              <a:rPr lang="fr-FR" baseline="0" dirty="0" err="1"/>
              <a:t>being</a:t>
            </a:r>
            <a:r>
              <a:rPr lang="fr-FR" baseline="0" dirty="0"/>
              <a:t> able </a:t>
            </a:r>
            <a:r>
              <a:rPr lang="fr-FR" b="1" baseline="0" dirty="0"/>
              <a:t>to </a:t>
            </a:r>
            <a:r>
              <a:rPr lang="fr-FR" b="1" baseline="0" dirty="0" err="1"/>
              <a:t>track</a:t>
            </a:r>
            <a:r>
              <a:rPr lang="fr-FR" b="1" baseline="0" dirty="0"/>
              <a:t> </a:t>
            </a:r>
            <a:r>
              <a:rPr lang="fr-FR" b="1" baseline="0" dirty="0" err="1"/>
              <a:t>progress</a:t>
            </a:r>
            <a:r>
              <a:rPr lang="fr-FR" baseline="0" dirty="0"/>
              <a:t> and report over time, </a:t>
            </a:r>
            <a:r>
              <a:rPr lang="en-US" sz="1200" kern="1200" dirty="0">
                <a:solidFill>
                  <a:schemeClr val="tx1"/>
                </a:solidFill>
                <a:effectLst/>
                <a:latin typeface="+mn-lt"/>
                <a:ea typeface="+mn-ea"/>
                <a:cs typeface="+mn-cs"/>
              </a:rPr>
              <a:t>REDD+ countries are able to </a:t>
            </a:r>
            <a:r>
              <a:rPr lang="en-US" sz="1200" b="1" kern="1200" dirty="0">
                <a:solidFill>
                  <a:schemeClr val="tx1"/>
                </a:solidFill>
                <a:effectLst/>
                <a:latin typeface="+mn-lt"/>
                <a:ea typeface="+mn-ea"/>
                <a:cs typeface="+mn-cs"/>
              </a:rPr>
              <a:t>submit transparent information on gaps, needs and support received through their Biennial Update Reports</a:t>
            </a:r>
          </a:p>
          <a:p>
            <a:pPr marL="171450" indent="-171450">
              <a:buFontTx/>
              <a:buChar char="-"/>
            </a:pPr>
            <a:endParaRPr lang="en-US" sz="1200" kern="1200" baseline="0" dirty="0">
              <a:solidFill>
                <a:schemeClr val="tx1"/>
              </a:solidFill>
              <a:effectLst/>
              <a:latin typeface="+mn-lt"/>
              <a:ea typeface="+mn-ea"/>
              <a:cs typeface="+mn-cs"/>
            </a:endParaRPr>
          </a:p>
          <a:p>
            <a:pPr marL="171450" indent="-171450">
              <a:buFontTx/>
              <a:buChar char="-"/>
            </a:pPr>
            <a:endParaRPr lang="en-US" sz="1200" kern="1200" baseline="0" dirty="0">
              <a:solidFill>
                <a:schemeClr val="tx1"/>
              </a:solidFill>
              <a:effectLst/>
              <a:latin typeface="+mn-lt"/>
              <a:ea typeface="+mn-ea"/>
              <a:cs typeface="+mn-cs"/>
            </a:endParaRPr>
          </a:p>
          <a:p>
            <a:pPr marL="0" indent="0">
              <a:buNone/>
            </a:pPr>
            <a:endParaRPr lang="fr-FR" baseline="0" dirty="0"/>
          </a:p>
          <a:p>
            <a:pPr marL="171450" indent="-171450">
              <a:buFontTx/>
              <a:buChar char="-"/>
            </a:pPr>
            <a:endParaRPr lang="en-US" sz="1200" kern="1200" baseline="0" dirty="0" smtClean="0">
              <a:solidFill>
                <a:schemeClr val="tx1"/>
              </a:solidFill>
              <a:effectLst/>
              <a:latin typeface="+mn-lt"/>
              <a:ea typeface="+mn-ea"/>
              <a:cs typeface="+mn-cs"/>
            </a:endParaRPr>
          </a:p>
          <a:p>
            <a:pPr marL="0" indent="0">
              <a:buNone/>
            </a:pPr>
            <a:endParaRPr lang="fr-FR" baseline="0" dirty="0"/>
          </a:p>
          <a:p>
            <a:r>
              <a:rPr lang="en-US" sz="1200"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EFFD514-01E7-40B3-BCF0-0340A9CA8F71}" type="slidenum">
              <a:rPr lang="en-GB" smtClean="0"/>
              <a:pPr/>
              <a:t>6</a:t>
            </a:fld>
            <a:endParaRPr lang="en-GB" dirty="0"/>
          </a:p>
        </p:txBody>
      </p:sp>
    </p:spTree>
    <p:extLst>
      <p:ext uri="{BB962C8B-B14F-4D97-AF65-F5344CB8AC3E}">
        <p14:creationId xmlns:p14="http://schemas.microsoft.com/office/powerpoint/2010/main" val="2288921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If </a:t>
            </a:r>
            <a:r>
              <a:rPr lang="fr-FR" dirty="0" err="1"/>
              <a:t>you</a:t>
            </a:r>
            <a:r>
              <a:rPr lang="fr-FR" dirty="0"/>
              <a:t> </a:t>
            </a:r>
            <a:r>
              <a:rPr lang="fr-FR" dirty="0" err="1"/>
              <a:t>would</a:t>
            </a:r>
            <a:r>
              <a:rPr lang="fr-FR" dirty="0"/>
              <a:t> </a:t>
            </a:r>
            <a:r>
              <a:rPr lang="fr-FR" dirty="0" err="1"/>
              <a:t>like</a:t>
            </a:r>
            <a:r>
              <a:rPr lang="fr-FR" dirty="0"/>
              <a:t> to </a:t>
            </a:r>
            <a:r>
              <a:rPr lang="fr-FR" dirty="0" err="1"/>
              <a:t>learn</a:t>
            </a:r>
            <a:r>
              <a:rPr lang="fr-FR" baseline="0" dirty="0"/>
              <a:t> more about the </a:t>
            </a:r>
            <a:r>
              <a:rPr lang="fr-FR" baseline="0" dirty="0" err="1"/>
              <a:t>approach</a:t>
            </a:r>
            <a:r>
              <a:rPr lang="fr-FR" baseline="0" dirty="0"/>
              <a:t> and/or the </a:t>
            </a:r>
            <a:r>
              <a:rPr lang="fr-FR" baseline="0" dirty="0" err="1"/>
              <a:t>example</a:t>
            </a:r>
            <a:r>
              <a:rPr lang="fr-FR" baseline="0" dirty="0"/>
              <a:t> of Côte d’Ivoire, </a:t>
            </a:r>
            <a:r>
              <a:rPr lang="fr-FR" baseline="0" dirty="0" err="1"/>
              <a:t>don’t</a:t>
            </a:r>
            <a:r>
              <a:rPr lang="fr-FR" baseline="0" dirty="0"/>
              <a:t> </a:t>
            </a:r>
            <a:r>
              <a:rPr lang="fr-FR" baseline="0" dirty="0" err="1"/>
              <a:t>hesitate</a:t>
            </a:r>
            <a:r>
              <a:rPr lang="fr-FR" baseline="0" dirty="0"/>
              <a:t> to look at </a:t>
            </a:r>
            <a:r>
              <a:rPr lang="fr-FR" baseline="0" dirty="0" err="1"/>
              <a:t>our</a:t>
            </a:r>
            <a:r>
              <a:rPr lang="fr-FR" baseline="0" dirty="0"/>
              <a:t> </a:t>
            </a:r>
            <a:r>
              <a:rPr lang="fr-FR" baseline="0" dirty="0" err="1"/>
              <a:t>results</a:t>
            </a:r>
            <a:r>
              <a:rPr lang="fr-FR" baseline="0" dirty="0"/>
              <a:t> or </a:t>
            </a:r>
            <a:r>
              <a:rPr lang="fr-FR" baseline="0" dirty="0" err="1"/>
              <a:t>get</a:t>
            </a:r>
            <a:r>
              <a:rPr lang="fr-FR" baseline="0" dirty="0"/>
              <a:t> in </a:t>
            </a:r>
            <a:r>
              <a:rPr lang="fr-FR" baseline="0" dirty="0" err="1"/>
              <a:t>touch</a:t>
            </a:r>
            <a:r>
              <a:rPr lang="fr-FR" baseline="0" dirty="0"/>
              <a:t>.</a:t>
            </a:r>
          </a:p>
          <a:p>
            <a:r>
              <a:rPr lang="fr-FR" baseline="0" dirty="0" err="1"/>
              <a:t>Thank</a:t>
            </a:r>
            <a:r>
              <a:rPr lang="fr-FR" baseline="0" dirty="0"/>
              <a:t> </a:t>
            </a:r>
            <a:r>
              <a:rPr lang="fr-FR" baseline="0" dirty="0" err="1"/>
              <a:t>you</a:t>
            </a:r>
            <a:r>
              <a:rPr lang="fr-FR" baseline="0" dirty="0"/>
              <a:t> for </a:t>
            </a:r>
            <a:r>
              <a:rPr lang="fr-FR" baseline="0" dirty="0" err="1"/>
              <a:t>your</a:t>
            </a:r>
            <a:r>
              <a:rPr lang="fr-FR" baseline="0" dirty="0"/>
              <a:t> attention and </a:t>
            </a:r>
            <a:r>
              <a:rPr lang="fr-FR" baseline="0" dirty="0" err="1"/>
              <a:t>I’ll</a:t>
            </a:r>
            <a:r>
              <a:rPr lang="fr-FR" baseline="0" dirty="0"/>
              <a:t> </a:t>
            </a:r>
            <a:r>
              <a:rPr lang="fr-FR" baseline="0" dirty="0" err="1"/>
              <a:t>be</a:t>
            </a:r>
            <a:r>
              <a:rPr lang="fr-FR" baseline="0" dirty="0"/>
              <a:t> happy to </a:t>
            </a:r>
            <a:r>
              <a:rPr lang="fr-FR" baseline="0" dirty="0" err="1"/>
              <a:t>answer</a:t>
            </a:r>
            <a:r>
              <a:rPr lang="fr-FR" baseline="0" dirty="0"/>
              <a:t> questions, if </a:t>
            </a:r>
            <a:r>
              <a:rPr lang="fr-FR" baseline="0" dirty="0" err="1"/>
              <a:t>any</a:t>
            </a:r>
            <a:r>
              <a:rPr lang="fr-FR" baseline="0" dirty="0"/>
              <a:t>.</a:t>
            </a:r>
            <a:endParaRPr lang="fr-FR" dirty="0"/>
          </a:p>
        </p:txBody>
      </p:sp>
      <p:sp>
        <p:nvSpPr>
          <p:cNvPr id="4" name="Slide Number Placeholder 3"/>
          <p:cNvSpPr>
            <a:spLocks noGrp="1"/>
          </p:cNvSpPr>
          <p:nvPr>
            <p:ph type="sldNum" sz="quarter" idx="10"/>
          </p:nvPr>
        </p:nvSpPr>
        <p:spPr/>
        <p:txBody>
          <a:bodyPr/>
          <a:lstStyle/>
          <a:p>
            <a:fld id="{1EFFD514-01E7-40B3-BCF0-0340A9CA8F71}" type="slidenum">
              <a:rPr lang="en-GB" smtClean="0"/>
              <a:pPr/>
              <a:t>7</a:t>
            </a:fld>
            <a:endParaRPr lang="en-GB" dirty="0"/>
          </a:p>
        </p:txBody>
      </p:sp>
    </p:spTree>
    <p:extLst>
      <p:ext uri="{BB962C8B-B14F-4D97-AF65-F5344CB8AC3E}">
        <p14:creationId xmlns:p14="http://schemas.microsoft.com/office/powerpoint/2010/main" val="1857364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Let me break this down a little and give some examples.</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On this slide you can see REDD+ aligned activities in green. These are activities that clearly contribute to reducing deforestation drivers and to enhancing and protecting forest cover, including </a:t>
            </a:r>
            <a:r>
              <a:rPr lang="en-GB" sz="1200" b="0" i="0" u="none" strike="noStrike" kern="1200" baseline="0" dirty="0">
                <a:solidFill>
                  <a:schemeClr val="tx1"/>
                </a:solidFill>
                <a:latin typeface="+mn-lt"/>
                <a:ea typeface="+mn-ea"/>
                <a:cs typeface="+mn-cs"/>
              </a:rPr>
              <a:t>sustainable forest management, land planning etc. on the right.</a:t>
            </a:r>
            <a:endParaRPr lang="en-US" sz="1200" kern="1200" dirty="0">
              <a:solidFill>
                <a:schemeClr val="tx1"/>
              </a:solidFill>
              <a:effectLst/>
              <a:latin typeface="+mn-lt"/>
              <a:ea typeface="+mn-ea"/>
              <a:cs typeface="+mn-cs"/>
            </a:endParaRPr>
          </a:p>
          <a:p>
            <a:pPr marL="0" lvl="0" indent="0">
              <a:buFontTx/>
              <a:buNone/>
            </a:pPr>
            <a:endParaRPr lang="en-US" sz="1200" kern="1200" dirty="0">
              <a:solidFill>
                <a:schemeClr val="tx1"/>
              </a:solidFill>
              <a:effectLst/>
              <a:latin typeface="+mn-lt"/>
              <a:ea typeface="+mn-ea"/>
              <a:cs typeface="+mn-cs"/>
            </a:endParaRPr>
          </a:p>
          <a:p>
            <a:r>
              <a:rPr lang="en-GB" sz="1200" b="0" i="0" u="none" strike="noStrike" kern="1200" baseline="0" dirty="0">
                <a:solidFill>
                  <a:schemeClr val="tx1"/>
                </a:solidFill>
                <a:latin typeface="+mn-lt"/>
                <a:ea typeface="+mn-ea"/>
                <a:cs typeface="+mn-cs"/>
              </a:rPr>
              <a:t>So, for instance, if we look along the top of the chart, from left to right, we can see most funding is channelled through the treasury as budget expenditure by technical ministries or as grants and goes mostly to enabling environment activities at present, with little going to sustainable agricultural intensification for example. </a:t>
            </a:r>
          </a:p>
          <a:p>
            <a:endParaRPr lang="en-GB"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we identified </a:t>
            </a:r>
            <a:r>
              <a:rPr lang="en-GB" sz="1200" b="0" i="0" u="none" strike="noStrike" kern="1200" baseline="0" dirty="0">
                <a:solidFill>
                  <a:schemeClr val="tx1"/>
                </a:solidFill>
                <a:latin typeface="+mn-lt"/>
                <a:ea typeface="+mn-ea"/>
                <a:cs typeface="+mn-cs"/>
              </a:rPr>
              <a:t>FCFA 16.8 billion (USD 28.1 million) of investment by the Ivorian government and its partners in 2015 which contributed to achieving REDD+ objectives.  This is a small fraction of expected investment needs to implement the country’s National REDD+ Strategy and NDC objectives. Those needs are still being quantified. In our study we looked at on particular policy area to get an idea of the potential gap.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Estimates suggest that more than FCFA 173 billion (USD 289 million) per annum is needed to meet Côte d’Ivoire’s</a:t>
            </a:r>
          </a:p>
          <a:p>
            <a:r>
              <a:rPr lang="en-GB" sz="1200" b="0" i="0" u="none" strike="noStrike" kern="1200" baseline="0" dirty="0">
                <a:solidFill>
                  <a:schemeClr val="tx1"/>
                </a:solidFill>
                <a:latin typeface="+mn-lt"/>
                <a:ea typeface="+mn-ea"/>
                <a:cs typeface="+mn-cs"/>
              </a:rPr>
              <a:t>2030 20% forest cover objective alone. Only about 2% USD 6.3 million (FCFA 3.8 billion) of this amount went to reforestation and sustainable forest management in 2015.</a:t>
            </a:r>
            <a:endParaRPr lang="en-US" sz="1200" kern="1200" dirty="0">
              <a:solidFill>
                <a:schemeClr val="tx1"/>
              </a:solidFill>
              <a:effectLst/>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dirty="0"/>
              <a:t>While enabling environment spending is higher than direct spending, just USD 750,000 or </a:t>
            </a:r>
            <a:r>
              <a:rPr lang="en-GB" sz="1200" b="0" i="0" u="none" strike="noStrike" kern="1200" baseline="0" dirty="0">
                <a:solidFill>
                  <a:schemeClr val="tx1"/>
                </a:solidFill>
                <a:latin typeface="+mn-lt"/>
                <a:ea typeface="+mn-ea"/>
                <a:cs typeface="+mn-cs"/>
              </a:rPr>
              <a:t>FCFA 447 million was spent in 2015 by the Treasury only (no international donors) on sustainable land-use planning. Meanwhile FCFA 3.3 billion (USD 5.5 million) went to support land tenure in the context of wider programs but addressing land tenure issues across the country will require a significant increase of funds.</a:t>
            </a:r>
          </a:p>
          <a:p>
            <a:endParaRPr lang="en-GB" sz="1200" b="0" i="0" u="none" strike="noStrike" kern="1200" baseline="0" dirty="0">
              <a:solidFill>
                <a:schemeClr val="tx1"/>
              </a:solidFill>
              <a:latin typeface="+mn-lt"/>
              <a:ea typeface="+mn-ea"/>
              <a:cs typeface="+mn-cs"/>
            </a:endParaRPr>
          </a:p>
          <a:p>
            <a:r>
              <a:rPr lang="en-GB" dirty="0"/>
              <a:t>We can therefore see that </a:t>
            </a:r>
            <a:r>
              <a:rPr lang="en-GB" sz="1200" b="0" i="0" u="none" strike="noStrike" kern="1200" baseline="0" dirty="0">
                <a:solidFill>
                  <a:schemeClr val="tx1"/>
                </a:solidFill>
                <a:latin typeface="+mn-lt"/>
                <a:ea typeface="+mn-ea"/>
                <a:cs typeface="+mn-cs"/>
              </a:rPr>
              <a:t>enabling environments are still underfunded in Cote d’Ivoire; </a:t>
            </a:r>
            <a:r>
              <a:rPr lang="en-GB" dirty="0"/>
              <a:t>mainstreaming REDD+ objectives in sectoral spending will require considerable additional investment in building strong enabling environments, including strong land use planning, addressing land tenure risk and building robust enforcement and measurement systems as well as capacity building.</a:t>
            </a:r>
          </a:p>
          <a:p>
            <a:endParaRPr lang="en-GB" dirty="0"/>
          </a:p>
          <a:p>
            <a:endParaRPr lang="en-GB" sz="1200" b="0" i="0" u="none" strike="noStrike" kern="1200" baseline="0" dirty="0">
              <a:solidFill>
                <a:schemeClr val="tx1"/>
              </a:solidFill>
              <a:latin typeface="+mn-lt"/>
              <a:ea typeface="+mn-ea"/>
              <a:cs typeface="+mn-cs"/>
            </a:endParaRPr>
          </a:p>
          <a:p>
            <a:pPr marL="0" lvl="0" indent="0">
              <a:buFontTx/>
              <a:buNone/>
            </a:pPr>
            <a:endParaRPr lang="en-US" sz="1200" kern="1200" dirty="0">
              <a:solidFill>
                <a:schemeClr val="tx1"/>
              </a:solidFill>
              <a:effectLst/>
              <a:latin typeface="+mn-lt"/>
              <a:ea typeface="+mn-ea"/>
              <a:cs typeface="+mn-cs"/>
            </a:endParaRPr>
          </a:p>
          <a:p>
            <a:pPr marL="0" lvl="0" indent="0">
              <a:buFontTx/>
              <a:buNone/>
            </a:pPr>
            <a:r>
              <a:rPr lang="en-US" sz="1200" kern="1200" dirty="0">
                <a:solidFill>
                  <a:schemeClr val="tx1"/>
                </a:solidFill>
                <a:effectLst/>
                <a:latin typeface="+mn-lt"/>
                <a:ea typeface="+mn-ea"/>
                <a:cs typeface="+mn-cs"/>
              </a:rPr>
              <a:t>Probably skip…</a:t>
            </a:r>
          </a:p>
          <a:p>
            <a:pPr marL="171450" lvl="0" indent="-171450">
              <a:buFontTx/>
              <a:buChar char="-"/>
            </a:pPr>
            <a:r>
              <a:rPr lang="en-US" sz="1200" kern="1200" dirty="0">
                <a:solidFill>
                  <a:schemeClr val="tx1"/>
                </a:solidFill>
                <a:effectLst/>
                <a:latin typeface="+mn-lt"/>
                <a:ea typeface="+mn-ea"/>
                <a:cs typeface="+mn-cs"/>
              </a:rPr>
              <a:t>We can see that investments</a:t>
            </a:r>
            <a:r>
              <a:rPr lang="en-US" sz="1200" kern="1200" baseline="0" dirty="0">
                <a:solidFill>
                  <a:schemeClr val="tx1"/>
                </a:solidFill>
                <a:effectLst/>
                <a:latin typeface="+mn-lt"/>
                <a:ea typeface="+mn-ea"/>
                <a:cs typeface="+mn-cs"/>
              </a:rPr>
              <a:t> aligned to REDD+ were provided most through budget expenditures and grants.</a:t>
            </a:r>
          </a:p>
          <a:p>
            <a:pPr marL="171450" lvl="0" indent="-171450">
              <a:buFontTx/>
              <a:buChar char="-"/>
            </a:pPr>
            <a:r>
              <a:rPr lang="en-US" sz="1200" kern="1200" baseline="0" dirty="0">
                <a:solidFill>
                  <a:schemeClr val="tx1"/>
                </a:solidFill>
                <a:effectLst/>
                <a:latin typeface="+mn-lt"/>
                <a:ea typeface="+mn-ea"/>
                <a:cs typeface="+mn-cs"/>
              </a:rPr>
              <a:t>Most investments were channeled to enabling activities</a:t>
            </a:r>
          </a:p>
          <a:p>
            <a:pPr marL="171450" lvl="0" indent="-171450">
              <a:buFontTx/>
              <a:buChar char="-"/>
            </a:pPr>
            <a:r>
              <a:rPr lang="en-US" sz="1200" kern="1200" baseline="0" dirty="0">
                <a:solidFill>
                  <a:schemeClr val="tx1"/>
                </a:solidFill>
                <a:effectLst/>
                <a:latin typeface="+mn-lt"/>
                <a:ea typeface="+mn-ea"/>
                <a:cs typeface="+mn-cs"/>
              </a:rPr>
              <a:t>Some money flew in the forest sector (SFM) and green agriculture, but virtually nothing for restauration, wood energy etc…. (identification of gaps)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fr-FR" baseline="0" dirty="0"/>
          </a:p>
        </p:txBody>
      </p:sp>
      <p:sp>
        <p:nvSpPr>
          <p:cNvPr id="4" name="Slide Number Placeholder 3"/>
          <p:cNvSpPr>
            <a:spLocks noGrp="1"/>
          </p:cNvSpPr>
          <p:nvPr>
            <p:ph type="sldNum" sz="quarter" idx="10"/>
          </p:nvPr>
        </p:nvSpPr>
        <p:spPr/>
        <p:txBody>
          <a:bodyPr/>
          <a:lstStyle/>
          <a:p>
            <a:fld id="{5CA6CD5C-1918-E049-BDD5-E6397BFAC4BA}" type="slidenum">
              <a:rPr lang="en-GB" smtClean="0"/>
              <a:t>8</a:t>
            </a:fld>
            <a:endParaRPr lang="en-GB"/>
          </a:p>
        </p:txBody>
      </p:sp>
    </p:spTree>
    <p:extLst>
      <p:ext uri="{BB962C8B-B14F-4D97-AF65-F5344CB8AC3E}">
        <p14:creationId xmlns:p14="http://schemas.microsoft.com/office/powerpoint/2010/main" val="924209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the same year we identified </a:t>
            </a:r>
            <a:r>
              <a:rPr lang="en-GB" sz="1200" b="0" i="0" u="none" strike="noStrike" kern="1200" baseline="0" dirty="0">
                <a:solidFill>
                  <a:schemeClr val="tx1"/>
                </a:solidFill>
                <a:latin typeface="+mn-lt"/>
                <a:ea typeface="+mn-ea"/>
                <a:cs typeface="+mn-cs"/>
              </a:rPr>
              <a:t>FCFA 84.2 billion (USD 140.7 million) of public money was invested in “grey”, ‘business- as-usual’</a:t>
            </a:r>
          </a:p>
          <a:p>
            <a:r>
              <a:rPr lang="en-GB" sz="1200" b="0" i="0" u="none" strike="noStrike" kern="1200" baseline="0" dirty="0">
                <a:solidFill>
                  <a:schemeClr val="tx1"/>
                </a:solidFill>
                <a:latin typeface="+mn-lt"/>
                <a:ea typeface="+mn-ea"/>
                <a:cs typeface="+mn-cs"/>
              </a:rPr>
              <a:t>agricultural intensification which did not explicitly account for deforestation risks and could </a:t>
            </a:r>
            <a:r>
              <a:rPr lang="en-GB" sz="1200" b="0" i="1" u="none" strike="noStrike" kern="1200" baseline="0" dirty="0">
                <a:solidFill>
                  <a:schemeClr val="tx1"/>
                </a:solidFill>
                <a:latin typeface="+mn-lt"/>
                <a:ea typeface="+mn-ea"/>
                <a:cs typeface="+mn-cs"/>
              </a:rPr>
              <a:t>potentially</a:t>
            </a:r>
            <a:r>
              <a:rPr lang="en-GB" sz="1200" b="0" i="0" u="none" strike="noStrike" kern="1200" baseline="0" dirty="0">
                <a:solidFill>
                  <a:schemeClr val="tx1"/>
                </a:solidFill>
                <a:latin typeface="+mn-lt"/>
                <a:ea typeface="+mn-ea"/>
                <a:cs typeface="+mn-cs"/>
              </a:rPr>
              <a:t> have contributed</a:t>
            </a:r>
          </a:p>
          <a:p>
            <a:r>
              <a:rPr lang="en-GB" sz="1200" b="0" i="0" u="none" strike="noStrike" kern="1200" baseline="0" dirty="0">
                <a:solidFill>
                  <a:schemeClr val="tx1"/>
                </a:solidFill>
                <a:latin typeface="+mn-lt"/>
                <a:ea typeface="+mn-ea"/>
                <a:cs typeface="+mn-cs"/>
              </a:rPr>
              <a:t>to deforestation and forest degradation, due to lack of strong land use planning and secured land tenure, showing the need to ensure that sustainable land use objectives are also integrated with investment planning in many sectors such as agriculture and energy.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Probably skip…</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“Grey” activities are those that could </a:t>
            </a:r>
            <a:r>
              <a:rPr lang="en-US" sz="1200" b="0" i="1" u="none" strike="noStrike" kern="1200" baseline="0" dirty="0">
                <a:solidFill>
                  <a:schemeClr val="tx1"/>
                </a:solidFill>
                <a:latin typeface="+mn-lt"/>
                <a:ea typeface="+mn-ea"/>
                <a:cs typeface="+mn-cs"/>
              </a:rPr>
              <a:t>potentially </a:t>
            </a:r>
            <a:r>
              <a:rPr lang="en-US" sz="1200" b="0" i="0" u="none" strike="noStrike" kern="1200" baseline="0" dirty="0">
                <a:solidFill>
                  <a:schemeClr val="tx1"/>
                </a:solidFill>
                <a:latin typeface="+mn-lt"/>
                <a:ea typeface="+mn-ea"/>
                <a:cs typeface="+mn-cs"/>
              </a:rPr>
              <a:t>contribute to emissions reductions but only in the presence of other supporting conditions. They are agricultural intensification activities that may be driving deforestation and require additional policy measures to ensure that forests are not converted</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In 2015, at least USD 140.7 million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public money was invested in “grey”, ‘business- as-usual’ agricultural intensification which did not explicitly account for deforestation risks and may have contributed to deforestation and forest degradation, due to lack of strong land use planning and secured land tenure.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This grey investments were channeled through all actors and instruments and mostly channeled to the agricultural sector, for agricultural intensification and irrigation.</a:t>
            </a:r>
            <a:endParaRPr lang="fr-FR" baseline="0" dirty="0"/>
          </a:p>
          <a:p>
            <a:endParaRPr lang="en-GB" dirty="0"/>
          </a:p>
        </p:txBody>
      </p:sp>
      <p:sp>
        <p:nvSpPr>
          <p:cNvPr id="4" name="Slide Number Placeholder 3"/>
          <p:cNvSpPr>
            <a:spLocks noGrp="1"/>
          </p:cNvSpPr>
          <p:nvPr>
            <p:ph type="sldNum" sz="quarter" idx="10"/>
          </p:nvPr>
        </p:nvSpPr>
        <p:spPr/>
        <p:txBody>
          <a:bodyPr/>
          <a:lstStyle/>
          <a:p>
            <a:fld id="{5CA6CD5C-1918-E049-BDD5-E6397BFAC4BA}" type="slidenum">
              <a:rPr lang="en-GB" smtClean="0"/>
              <a:t>9</a:t>
            </a:fld>
            <a:endParaRPr lang="en-GB"/>
          </a:p>
        </p:txBody>
      </p:sp>
    </p:spTree>
    <p:extLst>
      <p:ext uri="{BB962C8B-B14F-4D97-AF65-F5344CB8AC3E}">
        <p14:creationId xmlns:p14="http://schemas.microsoft.com/office/powerpoint/2010/main" val="4239153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Slide - FLEGT and RED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5576" y="2130425"/>
            <a:ext cx="6190456" cy="2018655"/>
          </a:xfrm>
        </p:spPr>
        <p:txBody>
          <a:bodyPr lIns="36000" tIns="36000" rIns="36000" bIns="36000" anchor="t">
            <a:noAutofit/>
          </a:bodyPr>
          <a:lstStyle>
            <a:lvl1pPr>
              <a:defRPr sz="4400" baseline="0">
                <a:solidFill>
                  <a:schemeClr val="bg1"/>
                </a:solidFill>
              </a:defRPr>
            </a:lvl1pPr>
          </a:lstStyle>
          <a:p>
            <a:r>
              <a:rPr lang="en-GB" dirty="0"/>
              <a:t>Click to edit the title</a:t>
            </a:r>
          </a:p>
        </p:txBody>
      </p:sp>
      <p:sp>
        <p:nvSpPr>
          <p:cNvPr id="3" name="Subtitle 2"/>
          <p:cNvSpPr>
            <a:spLocks noGrp="1"/>
          </p:cNvSpPr>
          <p:nvPr>
            <p:ph type="subTitle" idx="1" hasCustomPrompt="1"/>
          </p:nvPr>
        </p:nvSpPr>
        <p:spPr>
          <a:xfrm>
            <a:off x="755576" y="4221088"/>
            <a:ext cx="6192688" cy="1368152"/>
          </a:xfrm>
        </p:spPr>
        <p:txBody>
          <a:bodyPr lIns="36000" tIns="36000" rIns="36000" bIns="36000">
            <a:normAutofit/>
          </a:bodyPr>
          <a:lstStyle>
            <a:lvl1pPr marL="0" indent="0" algn="l">
              <a:buNone/>
              <a:defRPr sz="2800" baseline="0">
                <a:solidFill>
                  <a:srgbClr val="C0E8D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a subheading or the authors</a:t>
            </a:r>
          </a:p>
        </p:txBody>
      </p:sp>
      <p:sp>
        <p:nvSpPr>
          <p:cNvPr id="11" name="Text Placeholder 9"/>
          <p:cNvSpPr>
            <a:spLocks noGrp="1"/>
          </p:cNvSpPr>
          <p:nvPr>
            <p:ph type="body" sz="quarter" idx="10" hasCustomPrompt="1"/>
          </p:nvPr>
        </p:nvSpPr>
        <p:spPr>
          <a:xfrm>
            <a:off x="755577" y="5661248"/>
            <a:ext cx="4536504" cy="721494"/>
          </a:xfrm>
        </p:spPr>
        <p:txBody>
          <a:bodyPr lIns="72000" tIns="72000" rIns="72000" bIns="72000" anchor="b">
            <a:noAutofit/>
          </a:bodyPr>
          <a:lstStyle>
            <a:lvl1pPr marL="0" indent="0">
              <a:buNone/>
              <a:defRPr sz="2000" baseline="0">
                <a:solidFill>
                  <a:srgbClr val="C0E8D2"/>
                </a:solidFill>
              </a:defRPr>
            </a:lvl1pPr>
            <a:lvl2pPr>
              <a:defRPr sz="1800"/>
            </a:lvl2pPr>
            <a:lvl3pPr>
              <a:defRPr sz="1800"/>
            </a:lvl3pPr>
            <a:lvl4pPr>
              <a:defRPr sz="1800"/>
            </a:lvl4pPr>
            <a:lvl5pPr>
              <a:defRPr sz="1800"/>
            </a:lvl5pPr>
          </a:lstStyle>
          <a:p>
            <a:pPr lvl="0"/>
            <a:r>
              <a:rPr lang="en-GB" dirty="0"/>
              <a:t>Click here to add city and 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124744"/>
            <a:ext cx="7772400" cy="4644231"/>
          </a:xfrm>
        </p:spPr>
        <p:txBody>
          <a:bodyPr anchor="ctr">
            <a:normAutofit/>
          </a:bodyPr>
          <a:lstStyle>
            <a:lvl1pPr algn="ctr">
              <a:defRPr sz="4800" b="0" cap="none" baseline="0">
                <a:solidFill>
                  <a:schemeClr val="bg1"/>
                </a:solidFill>
              </a:defRPr>
            </a:lvl1pPr>
          </a:lstStyle>
          <a:p>
            <a:r>
              <a:rPr lang="en-GB" noProof="0" dirty="0"/>
              <a:t>Click to edit text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124744"/>
            <a:ext cx="7772400" cy="4644231"/>
          </a:xfrm>
        </p:spPr>
        <p:txBody>
          <a:bodyPr anchor="ctr">
            <a:normAutofit/>
          </a:bodyPr>
          <a:lstStyle>
            <a:lvl1pPr algn="ctr">
              <a:defRPr sz="4800" b="0" cap="none" baseline="0">
                <a:solidFill>
                  <a:srgbClr val="27AE60"/>
                </a:solidFill>
              </a:defRPr>
            </a:lvl1pPr>
          </a:lstStyle>
          <a:p>
            <a:r>
              <a:rPr lang="en-GB" noProof="0" dirty="0"/>
              <a:t>Click to edit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big round ide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Oval 6"/>
          <p:cNvSpPr/>
          <p:nvPr userDrawn="1"/>
        </p:nvSpPr>
        <p:spPr>
          <a:xfrm>
            <a:off x="1511660" y="404664"/>
            <a:ext cx="6079178" cy="607917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5"/>
          <p:cNvSpPr>
            <a:spLocks noGrp="1"/>
          </p:cNvSpPr>
          <p:nvPr>
            <p:ph type="body" sz="quarter" idx="11" hasCustomPrompt="1"/>
          </p:nvPr>
        </p:nvSpPr>
        <p:spPr>
          <a:xfrm>
            <a:off x="1704373" y="511570"/>
            <a:ext cx="5663246" cy="5834860"/>
          </a:xfrm>
        </p:spPr>
        <p:txBody>
          <a:bodyPr anchor="ctr">
            <a:normAutofit/>
          </a:bodyPr>
          <a:lstStyle>
            <a:lvl1pPr marL="0" indent="0" algn="ctr">
              <a:spcBef>
                <a:spcPts val="0"/>
              </a:spcBef>
              <a:buNone/>
              <a:defRPr sz="6600" baseline="0">
                <a:solidFill>
                  <a:srgbClr val="27AE60"/>
                </a:solidFill>
              </a:defRPr>
            </a:lvl1pPr>
          </a:lstStyle>
          <a:p>
            <a:pPr lvl="0"/>
            <a:r>
              <a:rPr lang="en-GB" dirty="0"/>
              <a:t>Click to add a big round idea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round ide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 name="Oval 14"/>
          <p:cNvSpPr/>
          <p:nvPr userDrawn="1"/>
        </p:nvSpPr>
        <p:spPr>
          <a:xfrm>
            <a:off x="3029326" y="1844824"/>
            <a:ext cx="936104" cy="936104"/>
          </a:xfrm>
          <a:prstGeom prst="ellipse">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27AE60"/>
                </a:solidFill>
                <a:latin typeface="Arial" pitchFamily="34" charset="0"/>
                <a:cs typeface="Arial" pitchFamily="34" charset="0"/>
              </a:rPr>
              <a:t>2</a:t>
            </a:r>
          </a:p>
        </p:txBody>
      </p:sp>
      <p:sp>
        <p:nvSpPr>
          <p:cNvPr id="17" name="Oval 16"/>
          <p:cNvSpPr/>
          <p:nvPr userDrawn="1"/>
        </p:nvSpPr>
        <p:spPr>
          <a:xfrm>
            <a:off x="5837638" y="1844824"/>
            <a:ext cx="936104" cy="936104"/>
          </a:xfrm>
          <a:prstGeom prst="ellipse">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27AE60"/>
                </a:solidFill>
                <a:latin typeface="Arial" pitchFamily="34" charset="0"/>
                <a:cs typeface="Arial" pitchFamily="34" charset="0"/>
              </a:rPr>
              <a:t>3</a:t>
            </a:r>
          </a:p>
        </p:txBody>
      </p:sp>
      <p:sp>
        <p:nvSpPr>
          <p:cNvPr id="10" name="Oval 9"/>
          <p:cNvSpPr/>
          <p:nvPr userDrawn="1"/>
        </p:nvSpPr>
        <p:spPr>
          <a:xfrm>
            <a:off x="221014" y="1844824"/>
            <a:ext cx="936104" cy="936104"/>
          </a:xfrm>
          <a:prstGeom prst="ellipse">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27AE60"/>
                </a:solidFill>
                <a:latin typeface="Arial" pitchFamily="34" charset="0"/>
                <a:cs typeface="Arial" pitchFamily="34" charset="0"/>
              </a:rPr>
              <a:t>1</a:t>
            </a:r>
          </a:p>
        </p:txBody>
      </p:sp>
      <p:sp>
        <p:nvSpPr>
          <p:cNvPr id="7" name="Oval 6"/>
          <p:cNvSpPr/>
          <p:nvPr userDrawn="1"/>
        </p:nvSpPr>
        <p:spPr>
          <a:xfrm>
            <a:off x="3389366" y="2168860"/>
            <a:ext cx="2550786" cy="2550786"/>
          </a:xfrm>
          <a:prstGeom prst="ellipse">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userDrawn="1"/>
        </p:nvSpPr>
        <p:spPr>
          <a:xfrm>
            <a:off x="6197678" y="2168860"/>
            <a:ext cx="2550786" cy="2550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userDrawn="1"/>
        </p:nvSpPr>
        <p:spPr>
          <a:xfrm>
            <a:off x="581054" y="2168860"/>
            <a:ext cx="2550786" cy="2550786"/>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5"/>
          <p:cNvSpPr>
            <a:spLocks noGrp="1"/>
          </p:cNvSpPr>
          <p:nvPr>
            <p:ph type="body" sz="quarter" idx="10" hasCustomPrompt="1"/>
          </p:nvPr>
        </p:nvSpPr>
        <p:spPr>
          <a:xfrm>
            <a:off x="653062" y="2204864"/>
            <a:ext cx="2376264" cy="2448272"/>
          </a:xfrm>
        </p:spPr>
        <p:txBody>
          <a:bodyPr anchor="ctr"/>
          <a:lstStyle>
            <a:lvl1pPr marL="0" indent="1588" algn="ctr">
              <a:buNone/>
              <a:defRPr baseline="0">
                <a:solidFill>
                  <a:srgbClr val="27AE60"/>
                </a:solidFill>
              </a:defRPr>
            </a:lvl1pPr>
          </a:lstStyle>
          <a:p>
            <a:pPr lvl="0"/>
            <a:r>
              <a:rPr lang="en-GB" dirty="0"/>
              <a:t>Click to add the 1st idea</a:t>
            </a:r>
          </a:p>
        </p:txBody>
      </p:sp>
      <p:sp>
        <p:nvSpPr>
          <p:cNvPr id="11" name="Text Placeholder 5"/>
          <p:cNvSpPr>
            <a:spLocks noGrp="1"/>
          </p:cNvSpPr>
          <p:nvPr>
            <p:ph type="body" sz="quarter" idx="11" hasCustomPrompt="1"/>
          </p:nvPr>
        </p:nvSpPr>
        <p:spPr>
          <a:xfrm>
            <a:off x="3461374" y="2204864"/>
            <a:ext cx="2376264" cy="2448272"/>
          </a:xfrm>
        </p:spPr>
        <p:txBody>
          <a:bodyPr anchor="ctr"/>
          <a:lstStyle>
            <a:lvl1pPr marL="0" indent="1588" algn="ctr">
              <a:buNone/>
              <a:defRPr baseline="0">
                <a:solidFill>
                  <a:srgbClr val="27AE60"/>
                </a:solidFill>
              </a:defRPr>
            </a:lvl1pPr>
          </a:lstStyle>
          <a:p>
            <a:pPr lvl="0"/>
            <a:r>
              <a:rPr lang="en-GB" dirty="0"/>
              <a:t>Click to add a 2nd one</a:t>
            </a:r>
          </a:p>
        </p:txBody>
      </p:sp>
      <p:sp>
        <p:nvSpPr>
          <p:cNvPr id="12" name="Text Placeholder 5"/>
          <p:cNvSpPr>
            <a:spLocks noGrp="1"/>
          </p:cNvSpPr>
          <p:nvPr>
            <p:ph type="body" sz="quarter" idx="12" hasCustomPrompt="1"/>
          </p:nvPr>
        </p:nvSpPr>
        <p:spPr>
          <a:xfrm>
            <a:off x="6269686" y="2204864"/>
            <a:ext cx="2376264" cy="2448272"/>
          </a:xfrm>
        </p:spPr>
        <p:txBody>
          <a:bodyPr anchor="ctr"/>
          <a:lstStyle>
            <a:lvl1pPr marL="0" indent="1588" algn="ctr">
              <a:buNone/>
              <a:defRPr baseline="0">
                <a:solidFill>
                  <a:srgbClr val="27AE60"/>
                </a:solidFill>
              </a:defRPr>
            </a:lvl1pPr>
          </a:lstStyle>
          <a:p>
            <a:pPr lvl="0"/>
            <a:r>
              <a:rPr lang="en-GB" dirty="0"/>
              <a:t>Never 2 without 3</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big square concep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1907704" y="620688"/>
            <a:ext cx="5541124" cy="5544616"/>
          </a:xfrm>
          <a:solidFill>
            <a:schemeClr val="bg1"/>
          </a:solidFill>
        </p:spPr>
        <p:txBody>
          <a:bodyPr lIns="180000" tIns="180000" rIns="180000" bIns="180000" anchor="ctr">
            <a:normAutofit/>
          </a:bodyPr>
          <a:lstStyle>
            <a:lvl1pPr marL="0" indent="1588" algn="ctr">
              <a:buNone/>
              <a:defRPr sz="4400" b="0" baseline="0">
                <a:solidFill>
                  <a:srgbClr val="27AE60"/>
                </a:solidFill>
              </a:defRPr>
            </a:lvl1pPr>
          </a:lstStyle>
          <a:p>
            <a:pPr lvl="0"/>
            <a:r>
              <a:rPr lang="en-GB" dirty="0"/>
              <a:t>Click to add a </a:t>
            </a:r>
            <a:br>
              <a:rPr lang="en-GB" dirty="0"/>
            </a:br>
            <a:r>
              <a:rPr lang="en-GB" dirty="0"/>
              <a:t>bold concept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squate concep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572000" y="549000"/>
            <a:ext cx="2880319" cy="2880000"/>
          </a:xfrm>
          <a:solidFill>
            <a:schemeClr val="bg1">
              <a:alpha val="90000"/>
            </a:schemeClr>
          </a:solidFill>
        </p:spPr>
        <p:txBody>
          <a:bodyPr lIns="180000" tIns="108000" rIns="108000" bIns="108000" anchor="ctr"/>
          <a:lstStyle>
            <a:lvl1pPr marL="0" indent="1588">
              <a:buNone/>
              <a:defRPr baseline="0">
                <a:solidFill>
                  <a:srgbClr val="27AE60"/>
                </a:solidFill>
              </a:defRPr>
            </a:lvl1pPr>
          </a:lstStyle>
          <a:p>
            <a:pPr lvl="0"/>
            <a:r>
              <a:rPr lang="en-GB" dirty="0"/>
              <a:t>Click to add a 2nd one</a:t>
            </a:r>
          </a:p>
        </p:txBody>
      </p:sp>
      <p:sp>
        <p:nvSpPr>
          <p:cNvPr id="14" name="Text Placeholder 12"/>
          <p:cNvSpPr>
            <a:spLocks noGrp="1"/>
          </p:cNvSpPr>
          <p:nvPr>
            <p:ph type="body" sz="quarter" idx="11" hasCustomPrompt="1"/>
          </p:nvPr>
        </p:nvSpPr>
        <p:spPr>
          <a:xfrm>
            <a:off x="1692000" y="3429000"/>
            <a:ext cx="2880319" cy="2880000"/>
          </a:xfrm>
          <a:solidFill>
            <a:schemeClr val="bg1">
              <a:alpha val="70000"/>
            </a:schemeClr>
          </a:solidFill>
        </p:spPr>
        <p:txBody>
          <a:bodyPr lIns="180000" tIns="108000" rIns="108000" bIns="108000" anchor="ctr"/>
          <a:lstStyle>
            <a:lvl1pPr marL="0" indent="1588">
              <a:buNone/>
              <a:defRPr baseline="0">
                <a:solidFill>
                  <a:srgbClr val="27AE60"/>
                </a:solidFill>
              </a:defRPr>
            </a:lvl1pPr>
          </a:lstStyle>
          <a:p>
            <a:pPr lvl="0"/>
            <a:r>
              <a:rPr lang="en-GB" dirty="0"/>
              <a:t>And the 4th</a:t>
            </a:r>
          </a:p>
        </p:txBody>
      </p:sp>
      <p:sp>
        <p:nvSpPr>
          <p:cNvPr id="15" name="Text Placeholder 12"/>
          <p:cNvSpPr>
            <a:spLocks noGrp="1"/>
          </p:cNvSpPr>
          <p:nvPr>
            <p:ph type="body" sz="quarter" idx="12" hasCustomPrompt="1"/>
          </p:nvPr>
        </p:nvSpPr>
        <p:spPr>
          <a:xfrm>
            <a:off x="4572000" y="3429000"/>
            <a:ext cx="2880319" cy="2880000"/>
          </a:xfrm>
          <a:solidFill>
            <a:schemeClr val="bg1">
              <a:alpha val="80000"/>
            </a:schemeClr>
          </a:solidFill>
        </p:spPr>
        <p:txBody>
          <a:bodyPr lIns="180000" tIns="108000" rIns="108000" bIns="108000" anchor="ctr"/>
          <a:lstStyle>
            <a:lvl1pPr marL="0" indent="1588">
              <a:buNone/>
              <a:defRPr baseline="0">
                <a:solidFill>
                  <a:srgbClr val="27AE60"/>
                </a:solidFill>
              </a:defRPr>
            </a:lvl1pPr>
          </a:lstStyle>
          <a:p>
            <a:pPr lvl="0"/>
            <a:r>
              <a:rPr lang="en-GB" dirty="0"/>
              <a:t>The 3rd</a:t>
            </a:r>
          </a:p>
        </p:txBody>
      </p:sp>
      <p:sp>
        <p:nvSpPr>
          <p:cNvPr id="16" name="Text Placeholder 12"/>
          <p:cNvSpPr>
            <a:spLocks noGrp="1"/>
          </p:cNvSpPr>
          <p:nvPr>
            <p:ph type="body" sz="quarter" idx="13" hasCustomPrompt="1"/>
          </p:nvPr>
        </p:nvSpPr>
        <p:spPr>
          <a:xfrm>
            <a:off x="1692000" y="549000"/>
            <a:ext cx="2880319" cy="2880000"/>
          </a:xfrm>
          <a:solidFill>
            <a:schemeClr val="bg1"/>
          </a:solidFill>
        </p:spPr>
        <p:txBody>
          <a:bodyPr lIns="180000" tIns="108000" rIns="108000" bIns="108000" anchor="ctr"/>
          <a:lstStyle>
            <a:lvl1pPr marL="0" indent="1588">
              <a:buNone/>
              <a:defRPr baseline="0">
                <a:solidFill>
                  <a:srgbClr val="27AE60"/>
                </a:solidFill>
              </a:defRPr>
            </a:lvl1pPr>
          </a:lstStyle>
          <a:p>
            <a:pPr lvl="0"/>
            <a:r>
              <a:rPr lang="en-GB" dirty="0"/>
              <a:t>Click to add a 1st concept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with white text  block">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9144000" cy="6858000"/>
          </a:xfrm>
        </p:spPr>
        <p:txBody>
          <a:bodyPr/>
          <a:lstStyle>
            <a:lvl1pPr>
              <a:buNone/>
              <a:defRPr/>
            </a:lvl1pPr>
          </a:lstStyle>
          <a:p>
            <a:r>
              <a:rPr lang="en-GB" dirty="0"/>
              <a:t>Image</a:t>
            </a:r>
          </a:p>
        </p:txBody>
      </p:sp>
      <p:sp>
        <p:nvSpPr>
          <p:cNvPr id="2" name="Title 1"/>
          <p:cNvSpPr>
            <a:spLocks noGrp="1"/>
          </p:cNvSpPr>
          <p:nvPr>
            <p:ph type="title" hasCustomPrompt="1"/>
          </p:nvPr>
        </p:nvSpPr>
        <p:spPr>
          <a:xfrm>
            <a:off x="755576" y="1988840"/>
            <a:ext cx="2880000" cy="2880000"/>
          </a:xfrm>
          <a:solidFill>
            <a:schemeClr val="bg1"/>
          </a:solidFill>
        </p:spPr>
        <p:txBody>
          <a:bodyPr lIns="180000" tIns="108000" rIns="108000" bIns="108000" anchor="ctr">
            <a:normAutofit/>
          </a:bodyPr>
          <a:lstStyle>
            <a:lvl1pPr>
              <a:defRPr sz="3600" baseline="0">
                <a:solidFill>
                  <a:srgbClr val="27AE60"/>
                </a:solidFill>
              </a:defRPr>
            </a:lvl1pPr>
          </a:lstStyle>
          <a:p>
            <a:r>
              <a:rPr lang="en-US" dirty="0"/>
              <a:t>Click to add some text</a:t>
            </a:r>
            <a:endParaRPr lang="en-GB" dirty="0"/>
          </a:p>
        </p:txBody>
      </p:sp>
      <p:sp>
        <p:nvSpPr>
          <p:cNvPr id="4" name="Footer Placeholder 4"/>
          <p:cNvSpPr>
            <a:spLocks noGrp="1"/>
          </p:cNvSpPr>
          <p:nvPr>
            <p:ph type="ftr" sz="quarter" idx="11"/>
          </p:nvPr>
        </p:nvSpPr>
        <p:spPr>
          <a:xfrm>
            <a:off x="467544" y="6165305"/>
            <a:ext cx="6840760" cy="576064"/>
          </a:xfrm>
          <a:prstGeom prst="rect">
            <a:avLst/>
          </a:prstGeom>
        </p:spPr>
        <p:txBody>
          <a:bodyPr lIns="72000" tIns="72000" rIns="72000" bIns="72000" anchor="b"/>
          <a:lstStyle>
            <a:lvl1pPr algn="l">
              <a:defRPr sz="1300">
                <a:solidFill>
                  <a:schemeClr val="tx1">
                    <a:lumMod val="65000"/>
                    <a:lumOff val="35000"/>
                  </a:schemeClr>
                </a:solidFill>
                <a:latin typeface="Arial" pitchFamily="34" charset="0"/>
                <a:cs typeface="Arial" pitchFamily="34" charset="0"/>
              </a:defRPr>
            </a:lvl1pPr>
          </a:lstStyle>
          <a:p>
            <a:r>
              <a:rPr lang="en-GB" dirty="0"/>
              <a:t>Click to edit the footer</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green text block">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9144000" cy="6858000"/>
          </a:xfrm>
        </p:spPr>
        <p:txBody>
          <a:bodyPr/>
          <a:lstStyle>
            <a:lvl1pPr>
              <a:buNone/>
              <a:defRPr/>
            </a:lvl1pPr>
          </a:lstStyle>
          <a:p>
            <a:r>
              <a:rPr lang="en-GB" dirty="0"/>
              <a:t>Image</a:t>
            </a:r>
          </a:p>
        </p:txBody>
      </p:sp>
      <p:sp>
        <p:nvSpPr>
          <p:cNvPr id="2" name="Title 1"/>
          <p:cNvSpPr>
            <a:spLocks noGrp="1"/>
          </p:cNvSpPr>
          <p:nvPr>
            <p:ph type="title" hasCustomPrompt="1"/>
          </p:nvPr>
        </p:nvSpPr>
        <p:spPr>
          <a:xfrm>
            <a:off x="755576" y="1988840"/>
            <a:ext cx="2880000" cy="2880000"/>
          </a:xfrm>
          <a:solidFill>
            <a:srgbClr val="27AE60"/>
          </a:solidFill>
        </p:spPr>
        <p:txBody>
          <a:bodyPr lIns="180000" tIns="108000" rIns="108000" bIns="108000" anchor="ctr">
            <a:normAutofit/>
          </a:bodyPr>
          <a:lstStyle>
            <a:lvl1pPr>
              <a:defRPr sz="3600" baseline="0">
                <a:solidFill>
                  <a:schemeClr val="bg1"/>
                </a:solidFill>
              </a:defRPr>
            </a:lvl1pPr>
          </a:lstStyle>
          <a:p>
            <a:r>
              <a:rPr lang="en-US" dirty="0"/>
              <a:t>Click to add some text</a:t>
            </a:r>
            <a:endParaRPr lang="en-GB" dirty="0"/>
          </a:p>
        </p:txBody>
      </p:sp>
      <p:sp>
        <p:nvSpPr>
          <p:cNvPr id="4" name="Footer Placeholder 4"/>
          <p:cNvSpPr>
            <a:spLocks noGrp="1"/>
          </p:cNvSpPr>
          <p:nvPr>
            <p:ph type="ftr" sz="quarter" idx="11"/>
          </p:nvPr>
        </p:nvSpPr>
        <p:spPr>
          <a:xfrm>
            <a:off x="467544" y="6165305"/>
            <a:ext cx="6840760" cy="576064"/>
          </a:xfrm>
          <a:prstGeom prst="rect">
            <a:avLst/>
          </a:prstGeom>
        </p:spPr>
        <p:txBody>
          <a:bodyPr lIns="72000" tIns="72000" rIns="72000" bIns="72000" anchor="b"/>
          <a:lstStyle>
            <a:lvl1pPr algn="l">
              <a:defRPr sz="1300">
                <a:solidFill>
                  <a:schemeClr val="tx1">
                    <a:lumMod val="65000"/>
                    <a:lumOff val="35000"/>
                  </a:schemeClr>
                </a:solidFill>
                <a:latin typeface="Arial" pitchFamily="34" charset="0"/>
                <a:cs typeface="Arial" pitchFamily="34" charset="0"/>
              </a:defRPr>
            </a:lvl1pPr>
          </a:lstStyle>
          <a:p>
            <a:r>
              <a:rPr lang="en-GB" dirty="0"/>
              <a:t>Click to edit the footer</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cover - FLEGT and RED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755576" y="2130425"/>
            <a:ext cx="5902528" cy="1874639"/>
          </a:xfrm>
        </p:spPr>
        <p:txBody>
          <a:bodyPr lIns="36000" tIns="36000" rIns="36000" bIns="36000" anchor="t">
            <a:noAutofit/>
          </a:bodyPr>
          <a:lstStyle>
            <a:lvl1pPr>
              <a:defRPr sz="4000" baseline="0">
                <a:solidFill>
                  <a:schemeClr val="bg1"/>
                </a:solidFill>
              </a:defRPr>
            </a:lvl1pPr>
          </a:lstStyle>
          <a:p>
            <a:r>
              <a:rPr lang="en-GB" dirty="0"/>
              <a:t>Click to edit back cover message</a:t>
            </a:r>
          </a:p>
        </p:txBody>
      </p:sp>
      <p:sp>
        <p:nvSpPr>
          <p:cNvPr id="6" name="Subtitle 2"/>
          <p:cNvSpPr>
            <a:spLocks noGrp="1"/>
          </p:cNvSpPr>
          <p:nvPr>
            <p:ph type="subTitle" idx="1" hasCustomPrompt="1"/>
          </p:nvPr>
        </p:nvSpPr>
        <p:spPr>
          <a:xfrm>
            <a:off x="755576" y="5229200"/>
            <a:ext cx="5904656" cy="1152128"/>
          </a:xfrm>
        </p:spPr>
        <p:txBody>
          <a:bodyPr lIns="36000" tIns="36000" rIns="36000" bIns="36000">
            <a:normAutofit/>
          </a:bodyPr>
          <a:lstStyle>
            <a:lvl1pPr marL="0" indent="0" algn="l">
              <a:buNone/>
              <a:defRPr sz="3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contact referral method, example@efi.int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cover - FLEG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755576" y="2130425"/>
            <a:ext cx="5902528" cy="1874639"/>
          </a:xfrm>
        </p:spPr>
        <p:txBody>
          <a:bodyPr lIns="36000" tIns="36000" rIns="36000" bIns="36000" anchor="t">
            <a:noAutofit/>
          </a:bodyPr>
          <a:lstStyle>
            <a:lvl1pPr>
              <a:defRPr sz="4000" baseline="0">
                <a:solidFill>
                  <a:schemeClr val="bg1"/>
                </a:solidFill>
              </a:defRPr>
            </a:lvl1pPr>
          </a:lstStyle>
          <a:p>
            <a:r>
              <a:rPr lang="en-GB" dirty="0"/>
              <a:t>Click to edit back cover message</a:t>
            </a:r>
          </a:p>
        </p:txBody>
      </p:sp>
      <p:sp>
        <p:nvSpPr>
          <p:cNvPr id="6" name="Subtitle 2"/>
          <p:cNvSpPr>
            <a:spLocks noGrp="1"/>
          </p:cNvSpPr>
          <p:nvPr>
            <p:ph type="subTitle" idx="1" hasCustomPrompt="1"/>
          </p:nvPr>
        </p:nvSpPr>
        <p:spPr>
          <a:xfrm>
            <a:off x="755576" y="5229200"/>
            <a:ext cx="5904656" cy="1152128"/>
          </a:xfrm>
        </p:spPr>
        <p:txBody>
          <a:bodyPr lIns="36000" tIns="36000" rIns="36000" bIns="36000">
            <a:normAutofit/>
          </a:bodyPr>
          <a:lstStyle>
            <a:lvl1pPr marL="0" indent="0" algn="l">
              <a:buNone/>
              <a:defRPr sz="3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contact referral method, example@efi.int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Slide - FLEG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5576" y="2130425"/>
            <a:ext cx="6190456" cy="2018655"/>
          </a:xfrm>
        </p:spPr>
        <p:txBody>
          <a:bodyPr lIns="36000" tIns="36000" rIns="36000" bIns="36000" anchor="t">
            <a:noAutofit/>
          </a:bodyPr>
          <a:lstStyle>
            <a:lvl1pPr>
              <a:defRPr sz="4400" baseline="0">
                <a:solidFill>
                  <a:schemeClr val="bg1"/>
                </a:solidFill>
              </a:defRPr>
            </a:lvl1pPr>
          </a:lstStyle>
          <a:p>
            <a:r>
              <a:rPr lang="en-GB" dirty="0"/>
              <a:t>Click to edit the title</a:t>
            </a:r>
          </a:p>
        </p:txBody>
      </p:sp>
      <p:sp>
        <p:nvSpPr>
          <p:cNvPr id="3" name="Subtitle 2"/>
          <p:cNvSpPr>
            <a:spLocks noGrp="1"/>
          </p:cNvSpPr>
          <p:nvPr>
            <p:ph type="subTitle" idx="1" hasCustomPrompt="1"/>
          </p:nvPr>
        </p:nvSpPr>
        <p:spPr>
          <a:xfrm>
            <a:off x="755576" y="4221088"/>
            <a:ext cx="6192688" cy="1368152"/>
          </a:xfrm>
        </p:spPr>
        <p:txBody>
          <a:bodyPr lIns="36000" tIns="36000" rIns="36000" bIns="36000">
            <a:normAutofit/>
          </a:bodyPr>
          <a:lstStyle>
            <a:lvl1pPr marL="0" indent="0" algn="l">
              <a:buNone/>
              <a:defRPr sz="2800" baseline="0">
                <a:solidFill>
                  <a:srgbClr val="C0E8D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a subheading or the authors</a:t>
            </a:r>
          </a:p>
        </p:txBody>
      </p:sp>
      <p:sp>
        <p:nvSpPr>
          <p:cNvPr id="11" name="Text Placeholder 9"/>
          <p:cNvSpPr>
            <a:spLocks noGrp="1"/>
          </p:cNvSpPr>
          <p:nvPr>
            <p:ph type="body" sz="quarter" idx="10" hasCustomPrompt="1"/>
          </p:nvPr>
        </p:nvSpPr>
        <p:spPr>
          <a:xfrm>
            <a:off x="755577" y="5661248"/>
            <a:ext cx="4536504" cy="721494"/>
          </a:xfrm>
        </p:spPr>
        <p:txBody>
          <a:bodyPr lIns="72000" tIns="72000" rIns="72000" bIns="72000" anchor="b">
            <a:noAutofit/>
          </a:bodyPr>
          <a:lstStyle>
            <a:lvl1pPr marL="0" indent="0">
              <a:buNone/>
              <a:defRPr sz="2000" baseline="0">
                <a:solidFill>
                  <a:srgbClr val="C0E8D2"/>
                </a:solidFill>
              </a:defRPr>
            </a:lvl1pPr>
            <a:lvl2pPr>
              <a:defRPr sz="1800"/>
            </a:lvl2pPr>
            <a:lvl3pPr>
              <a:defRPr sz="1800"/>
            </a:lvl3pPr>
            <a:lvl4pPr>
              <a:defRPr sz="1800"/>
            </a:lvl4pPr>
            <a:lvl5pPr>
              <a:defRPr sz="1800"/>
            </a:lvl5pPr>
          </a:lstStyle>
          <a:p>
            <a:pPr lvl="0"/>
            <a:r>
              <a:rPr lang="en-GB" dirty="0"/>
              <a:t>Click here to add city and 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 cover - RED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755576" y="2130425"/>
            <a:ext cx="5902528" cy="1874639"/>
          </a:xfrm>
        </p:spPr>
        <p:txBody>
          <a:bodyPr lIns="36000" tIns="36000" rIns="36000" bIns="36000" anchor="t">
            <a:noAutofit/>
          </a:bodyPr>
          <a:lstStyle>
            <a:lvl1pPr>
              <a:defRPr sz="4000" baseline="0">
                <a:solidFill>
                  <a:schemeClr val="bg1"/>
                </a:solidFill>
              </a:defRPr>
            </a:lvl1pPr>
          </a:lstStyle>
          <a:p>
            <a:r>
              <a:rPr lang="en-GB" dirty="0"/>
              <a:t>Click to edit back cover message</a:t>
            </a:r>
          </a:p>
        </p:txBody>
      </p:sp>
      <p:sp>
        <p:nvSpPr>
          <p:cNvPr id="6" name="Subtitle 2"/>
          <p:cNvSpPr>
            <a:spLocks noGrp="1"/>
          </p:cNvSpPr>
          <p:nvPr>
            <p:ph type="subTitle" idx="1" hasCustomPrompt="1"/>
          </p:nvPr>
        </p:nvSpPr>
        <p:spPr>
          <a:xfrm>
            <a:off x="755576" y="5229200"/>
            <a:ext cx="5904656" cy="1152128"/>
          </a:xfrm>
        </p:spPr>
        <p:txBody>
          <a:bodyPr lIns="36000" tIns="36000" rIns="36000" bIns="36000">
            <a:normAutofit/>
          </a:bodyPr>
          <a:lstStyle>
            <a:lvl1pPr marL="0" indent="0" algn="l">
              <a:buNone/>
              <a:defRPr sz="3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contact referral method, example@efi.int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pane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defRPr sz="4000">
                <a:solidFill>
                  <a:srgbClr val="27AE60"/>
                </a:solidFill>
              </a:defRPr>
            </a:lvl1pPr>
          </a:lstStyle>
          <a:p>
            <a:r>
              <a:rPr lang="en-GB" noProof="0" dirty="0"/>
              <a:t>Click to edit this heading</a:t>
            </a:r>
          </a:p>
        </p:txBody>
      </p:sp>
      <p:sp>
        <p:nvSpPr>
          <p:cNvPr id="3" name="Content Placeholder 2"/>
          <p:cNvSpPr>
            <a:spLocks noGrp="1"/>
          </p:cNvSpPr>
          <p:nvPr>
            <p:ph sz="half" idx="1" hasCustomPrompt="1"/>
          </p:nvPr>
        </p:nvSpPr>
        <p:spPr>
          <a:xfrm>
            <a:off x="457200" y="1600200"/>
            <a:ext cx="4038600" cy="4525963"/>
          </a:xfrm>
        </p:spPr>
        <p:txBody>
          <a:bodyPr/>
          <a:lstStyle>
            <a:lvl1pPr>
              <a:buClr>
                <a:srgbClr val="27AE60"/>
              </a:buClr>
              <a:defRPr sz="2800" baseline="0">
                <a:solidFill>
                  <a:schemeClr val="tx1">
                    <a:lumMod val="75000"/>
                    <a:lumOff val="2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Click to edit this first panel</a:t>
            </a:r>
          </a:p>
        </p:txBody>
      </p:sp>
      <p:sp>
        <p:nvSpPr>
          <p:cNvPr id="4" name="Content Placeholder 3"/>
          <p:cNvSpPr>
            <a:spLocks noGrp="1"/>
          </p:cNvSpPr>
          <p:nvPr>
            <p:ph sz="half" idx="2" hasCustomPrompt="1"/>
          </p:nvPr>
        </p:nvSpPr>
        <p:spPr>
          <a:xfrm>
            <a:off x="4648200" y="1600200"/>
            <a:ext cx="4038600" cy="4525963"/>
          </a:xfrm>
        </p:spPr>
        <p:txBody>
          <a:bodyPr/>
          <a:lstStyle>
            <a:lvl1pPr>
              <a:buClr>
                <a:srgbClr val="27AE60"/>
              </a:buClr>
              <a:defRPr sz="2800" baseline="0">
                <a:solidFill>
                  <a:schemeClr val="tx1">
                    <a:lumMod val="75000"/>
                    <a:lumOff val="2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Click to edit the second panel</a:t>
            </a:r>
          </a:p>
        </p:txBody>
      </p:sp>
      <p:sp>
        <p:nvSpPr>
          <p:cNvPr id="8" name="Footer Placeholder 4"/>
          <p:cNvSpPr>
            <a:spLocks noGrp="1"/>
          </p:cNvSpPr>
          <p:nvPr>
            <p:ph type="ftr" sz="quarter" idx="11"/>
          </p:nvPr>
        </p:nvSpPr>
        <p:spPr>
          <a:xfrm>
            <a:off x="467544" y="6165305"/>
            <a:ext cx="6840760" cy="576064"/>
          </a:xfrm>
          <a:prstGeom prst="rect">
            <a:avLst/>
          </a:prstGeom>
        </p:spPr>
        <p:txBody>
          <a:bodyPr lIns="72000" tIns="72000" rIns="72000" bIns="72000" anchor="b"/>
          <a:lstStyle>
            <a:lvl1pPr algn="l">
              <a:defRPr sz="1300">
                <a:solidFill>
                  <a:schemeClr val="tx1">
                    <a:lumMod val="65000"/>
                    <a:lumOff val="35000"/>
                  </a:schemeClr>
                </a:solidFill>
                <a:latin typeface="Arial" pitchFamily="34" charset="0"/>
                <a:cs typeface="Arial" pitchFamily="34" charset="0"/>
              </a:defRPr>
            </a:lvl1pPr>
          </a:lstStyle>
          <a:p>
            <a:r>
              <a:rPr lang="en-GB" dirty="0"/>
              <a:t>Click to edit the footer</a:t>
            </a:r>
          </a:p>
        </p:txBody>
      </p:sp>
      <p:sp>
        <p:nvSpPr>
          <p:cNvPr id="9" name="Slide Number Placeholder 5"/>
          <p:cNvSpPr>
            <a:spLocks noGrp="1"/>
          </p:cNvSpPr>
          <p:nvPr>
            <p:ph type="sldNum" sz="quarter" idx="12"/>
          </p:nvPr>
        </p:nvSpPr>
        <p:spPr>
          <a:xfrm>
            <a:off x="7509595" y="6165304"/>
            <a:ext cx="1177205" cy="576064"/>
          </a:xfrm>
          <a:prstGeom prst="rect">
            <a:avLst/>
          </a:prstGeom>
        </p:spPr>
        <p:txBody>
          <a:bodyPr lIns="0" tIns="0" rIns="0" bIns="0" anchor="b"/>
          <a:lstStyle>
            <a:lvl1pPr algn="r">
              <a:defRPr sz="4000">
                <a:solidFill>
                  <a:srgbClr val="27AE60"/>
                </a:solidFill>
                <a:latin typeface="Arial" pitchFamily="34" charset="0"/>
                <a:cs typeface="Arial" pitchFamily="34" charset="0"/>
              </a:defRPr>
            </a:lvl1pPr>
          </a:lstStyle>
          <a:p>
            <a:r>
              <a:rPr lang="en-GB" dirty="0"/>
              <a:t>1</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anels with subheading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412776"/>
            <a:ext cx="4040188" cy="885776"/>
          </a:xfrm>
        </p:spPr>
        <p:txBody>
          <a:bodyPr anchor="b"/>
          <a:lstStyle>
            <a:lvl1pPr marL="0" indent="0">
              <a:buNone/>
              <a:defRPr sz="28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subheading</a:t>
            </a:r>
          </a:p>
        </p:txBody>
      </p:sp>
      <p:sp>
        <p:nvSpPr>
          <p:cNvPr id="4" name="Content Placeholder 3"/>
          <p:cNvSpPr>
            <a:spLocks noGrp="1"/>
          </p:cNvSpPr>
          <p:nvPr>
            <p:ph sz="half" idx="2" hasCustomPrompt="1"/>
          </p:nvPr>
        </p:nvSpPr>
        <p:spPr>
          <a:xfrm>
            <a:off x="457200" y="2348880"/>
            <a:ext cx="4040188" cy="3777283"/>
          </a:xfrm>
        </p:spPr>
        <p:txBody>
          <a:bodyPr/>
          <a:lstStyle>
            <a:lvl1pPr>
              <a:buClr>
                <a:srgbClr val="27AE60"/>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the content of this panel</a:t>
            </a:r>
          </a:p>
        </p:txBody>
      </p:sp>
      <p:sp>
        <p:nvSpPr>
          <p:cNvPr id="5" name="Text Placeholder 4"/>
          <p:cNvSpPr>
            <a:spLocks noGrp="1"/>
          </p:cNvSpPr>
          <p:nvPr>
            <p:ph type="body" sz="quarter" idx="3" hasCustomPrompt="1"/>
          </p:nvPr>
        </p:nvSpPr>
        <p:spPr>
          <a:xfrm>
            <a:off x="4645025" y="1412776"/>
            <a:ext cx="4041775" cy="885776"/>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this one</a:t>
            </a:r>
          </a:p>
        </p:txBody>
      </p:sp>
      <p:sp>
        <p:nvSpPr>
          <p:cNvPr id="6" name="Content Placeholder 5"/>
          <p:cNvSpPr>
            <a:spLocks noGrp="1"/>
          </p:cNvSpPr>
          <p:nvPr>
            <p:ph sz="quarter" idx="4" hasCustomPrompt="1"/>
          </p:nvPr>
        </p:nvSpPr>
        <p:spPr>
          <a:xfrm>
            <a:off x="4645025" y="2348880"/>
            <a:ext cx="4041775" cy="3777283"/>
          </a:xfrm>
        </p:spPr>
        <p:txBody>
          <a:bodyPr/>
          <a:lstStyle>
            <a:lvl1pPr>
              <a:buClr>
                <a:srgbClr val="27AE60"/>
              </a:buCl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the content of this second panel</a:t>
            </a:r>
          </a:p>
        </p:txBody>
      </p:sp>
      <p:sp>
        <p:nvSpPr>
          <p:cNvPr id="12" name="Footer Placeholder 4"/>
          <p:cNvSpPr>
            <a:spLocks noGrp="1"/>
          </p:cNvSpPr>
          <p:nvPr>
            <p:ph type="ftr" sz="quarter" idx="11"/>
          </p:nvPr>
        </p:nvSpPr>
        <p:spPr>
          <a:xfrm>
            <a:off x="467544" y="6165305"/>
            <a:ext cx="6840760" cy="576064"/>
          </a:xfrm>
          <a:prstGeom prst="rect">
            <a:avLst/>
          </a:prstGeom>
        </p:spPr>
        <p:txBody>
          <a:bodyPr lIns="72000" tIns="72000" rIns="72000" bIns="72000" anchor="b"/>
          <a:lstStyle>
            <a:lvl1pPr algn="l">
              <a:defRPr sz="1300">
                <a:solidFill>
                  <a:schemeClr val="tx1">
                    <a:lumMod val="65000"/>
                    <a:lumOff val="35000"/>
                  </a:schemeClr>
                </a:solidFill>
                <a:latin typeface="Arial" pitchFamily="34" charset="0"/>
                <a:cs typeface="Arial" pitchFamily="34" charset="0"/>
              </a:defRPr>
            </a:lvl1pPr>
          </a:lstStyle>
          <a:p>
            <a:r>
              <a:rPr lang="en-GB" dirty="0"/>
              <a:t>Click to edit the footer</a:t>
            </a:r>
          </a:p>
        </p:txBody>
      </p:sp>
      <p:sp>
        <p:nvSpPr>
          <p:cNvPr id="13" name="Slide Number Placeholder 5"/>
          <p:cNvSpPr>
            <a:spLocks noGrp="1"/>
          </p:cNvSpPr>
          <p:nvPr>
            <p:ph type="sldNum" sz="quarter" idx="12"/>
          </p:nvPr>
        </p:nvSpPr>
        <p:spPr>
          <a:xfrm>
            <a:off x="7509595" y="6165304"/>
            <a:ext cx="1177205" cy="576064"/>
          </a:xfrm>
          <a:prstGeom prst="rect">
            <a:avLst/>
          </a:prstGeom>
        </p:spPr>
        <p:txBody>
          <a:bodyPr lIns="0" tIns="0" rIns="0" bIns="0" anchor="b"/>
          <a:lstStyle>
            <a:lvl1pPr algn="r">
              <a:defRPr sz="4000">
                <a:solidFill>
                  <a:srgbClr val="27AE60"/>
                </a:solidFill>
                <a:latin typeface="Arial" pitchFamily="34" charset="0"/>
                <a:cs typeface="Arial" pitchFamily="34" charset="0"/>
              </a:defRPr>
            </a:lvl1pPr>
          </a:lstStyle>
          <a:p>
            <a:r>
              <a:rPr lang="en-GB" dirty="0"/>
              <a:t>1</a:t>
            </a:r>
          </a:p>
        </p:txBody>
      </p:sp>
      <p:sp>
        <p:nvSpPr>
          <p:cNvPr id="9" name="Title 1"/>
          <p:cNvSpPr>
            <a:spLocks noGrp="1"/>
          </p:cNvSpPr>
          <p:nvPr>
            <p:ph type="title" hasCustomPrompt="1"/>
          </p:nvPr>
        </p:nvSpPr>
        <p:spPr>
          <a:xfrm>
            <a:off x="457200" y="274638"/>
            <a:ext cx="8229600" cy="1143000"/>
          </a:xfrm>
        </p:spPr>
        <p:txBody>
          <a:bodyPr anchor="b">
            <a:normAutofit/>
          </a:bodyPr>
          <a:lstStyle>
            <a:lvl1pPr>
              <a:defRPr sz="4000">
                <a:solidFill>
                  <a:srgbClr val="27AE60"/>
                </a:solidFill>
              </a:defRPr>
            </a:lvl1pPr>
          </a:lstStyle>
          <a:p>
            <a:r>
              <a:rPr lang="en-GB" noProof="0" dirty="0"/>
              <a:t>Click to edit this heading</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467544" y="6165305"/>
            <a:ext cx="6840760" cy="576064"/>
          </a:xfrm>
          <a:prstGeom prst="rect">
            <a:avLst/>
          </a:prstGeom>
        </p:spPr>
        <p:txBody>
          <a:bodyPr lIns="72000" tIns="72000" rIns="72000" bIns="72000" anchor="b"/>
          <a:lstStyle>
            <a:lvl1pPr algn="l">
              <a:defRPr sz="1300">
                <a:solidFill>
                  <a:schemeClr val="tx1">
                    <a:lumMod val="65000"/>
                    <a:lumOff val="35000"/>
                  </a:schemeClr>
                </a:solidFill>
                <a:latin typeface="Arial" pitchFamily="34" charset="0"/>
                <a:cs typeface="Arial" pitchFamily="34" charset="0"/>
              </a:defRPr>
            </a:lvl1pPr>
          </a:lstStyle>
          <a:p>
            <a:r>
              <a:rPr lang="en-GB" dirty="0"/>
              <a:t>Click to edit the footer</a:t>
            </a:r>
          </a:p>
        </p:txBody>
      </p:sp>
      <p:sp>
        <p:nvSpPr>
          <p:cNvPr id="9" name="Slide Number Placeholder 5"/>
          <p:cNvSpPr>
            <a:spLocks noGrp="1"/>
          </p:cNvSpPr>
          <p:nvPr>
            <p:ph type="sldNum" sz="quarter" idx="12"/>
          </p:nvPr>
        </p:nvSpPr>
        <p:spPr>
          <a:xfrm>
            <a:off x="7509595" y="6165304"/>
            <a:ext cx="1177205" cy="576064"/>
          </a:xfrm>
          <a:prstGeom prst="rect">
            <a:avLst/>
          </a:prstGeom>
        </p:spPr>
        <p:txBody>
          <a:bodyPr lIns="0" tIns="0" rIns="0" bIns="0" anchor="b"/>
          <a:lstStyle>
            <a:lvl1pPr algn="r">
              <a:defRPr sz="4000">
                <a:solidFill>
                  <a:srgbClr val="27AE60"/>
                </a:solidFill>
                <a:latin typeface="Arial" pitchFamily="34" charset="0"/>
                <a:cs typeface="Arial" pitchFamily="34" charset="0"/>
              </a:defRPr>
            </a:lvl1pPr>
          </a:lstStyle>
          <a:p>
            <a:r>
              <a:rPr lang="en-GB" dirty="0"/>
              <a:t>1</a:t>
            </a:r>
          </a:p>
        </p:txBody>
      </p:sp>
      <p:sp>
        <p:nvSpPr>
          <p:cNvPr id="5" name="Title 1"/>
          <p:cNvSpPr>
            <a:spLocks noGrp="1"/>
          </p:cNvSpPr>
          <p:nvPr>
            <p:ph type="title" hasCustomPrompt="1"/>
          </p:nvPr>
        </p:nvSpPr>
        <p:spPr>
          <a:xfrm>
            <a:off x="457200" y="274638"/>
            <a:ext cx="8229600" cy="1143000"/>
          </a:xfrm>
        </p:spPr>
        <p:txBody>
          <a:bodyPr anchor="b">
            <a:normAutofit/>
          </a:bodyPr>
          <a:lstStyle>
            <a:lvl1pPr>
              <a:defRPr sz="4000">
                <a:solidFill>
                  <a:srgbClr val="27AE60"/>
                </a:solidFill>
              </a:defRPr>
            </a:lvl1pPr>
          </a:lstStyle>
          <a:p>
            <a:r>
              <a:rPr lang="en-GB" noProof="0" dirty="0"/>
              <a:t>Click to edit this heading</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467544" y="6165305"/>
            <a:ext cx="6840760" cy="576064"/>
          </a:xfrm>
          <a:prstGeom prst="rect">
            <a:avLst/>
          </a:prstGeom>
        </p:spPr>
        <p:txBody>
          <a:bodyPr lIns="72000" tIns="72000" rIns="72000" bIns="72000" anchor="b"/>
          <a:lstStyle>
            <a:lvl1pPr algn="l">
              <a:defRPr sz="1300">
                <a:solidFill>
                  <a:schemeClr val="tx1">
                    <a:lumMod val="65000"/>
                    <a:lumOff val="35000"/>
                  </a:schemeClr>
                </a:solidFill>
                <a:latin typeface="Arial" pitchFamily="34" charset="0"/>
                <a:cs typeface="Arial" pitchFamily="34" charset="0"/>
              </a:defRPr>
            </a:lvl1pPr>
          </a:lstStyle>
          <a:p>
            <a:r>
              <a:rPr lang="en-GB" dirty="0"/>
              <a:t>Click to edit the footer</a:t>
            </a:r>
          </a:p>
        </p:txBody>
      </p:sp>
      <p:sp>
        <p:nvSpPr>
          <p:cNvPr id="8" name="Slide Number Placeholder 5"/>
          <p:cNvSpPr>
            <a:spLocks noGrp="1"/>
          </p:cNvSpPr>
          <p:nvPr>
            <p:ph type="sldNum" sz="quarter" idx="12"/>
          </p:nvPr>
        </p:nvSpPr>
        <p:spPr>
          <a:xfrm>
            <a:off x="7509595" y="6165304"/>
            <a:ext cx="1177205" cy="576064"/>
          </a:xfrm>
          <a:prstGeom prst="rect">
            <a:avLst/>
          </a:prstGeom>
        </p:spPr>
        <p:txBody>
          <a:bodyPr lIns="0" tIns="0" rIns="0" bIns="0" anchor="b"/>
          <a:lstStyle>
            <a:lvl1pPr algn="r">
              <a:defRPr sz="4000">
                <a:solidFill>
                  <a:srgbClr val="27AE60"/>
                </a:solidFill>
                <a:latin typeface="Arial" pitchFamily="34" charset="0"/>
                <a:cs typeface="Arial" pitchFamily="34" charset="0"/>
              </a:defRPr>
            </a:lvl1pPr>
          </a:lstStyle>
          <a:p>
            <a:r>
              <a:rPr lang="en-GB" dirty="0"/>
              <a:t>1</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Heading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rgbClr val="27AE60"/>
                </a:solidFill>
              </a:defRPr>
            </a:lvl1pPr>
          </a:lstStyle>
          <a:p>
            <a:r>
              <a:rPr lang="en-GB" noProof="0" dirty="0"/>
              <a:t>Click to edit heading</a:t>
            </a:r>
          </a:p>
        </p:txBody>
      </p:sp>
      <p:sp>
        <p:nvSpPr>
          <p:cNvPr id="3" name="Vertical Text Placeholder 2"/>
          <p:cNvSpPr>
            <a:spLocks noGrp="1"/>
          </p:cNvSpPr>
          <p:nvPr>
            <p:ph type="body" orient="vert" idx="1" hasCustomPrompt="1"/>
          </p:nvPr>
        </p:nvSpPr>
        <p:spPr/>
        <p:txBody>
          <a:bodyPr vert="eaVert"/>
          <a:lstStyle>
            <a:lvl1pPr>
              <a:buClr>
                <a:srgbClr val="27AE60"/>
              </a:buClr>
              <a:defRPr>
                <a:solidFill>
                  <a:schemeClr val="tx1">
                    <a:lumMod val="75000"/>
                    <a:lumOff val="25000"/>
                  </a:schemeClr>
                </a:solidFill>
              </a:defRPr>
            </a:lvl1pPr>
          </a:lstStyle>
          <a:p>
            <a:pPr lvl="0"/>
            <a:r>
              <a:rPr lang="en-GB" noProof="0" dirty="0"/>
              <a:t>Click to edit content</a:t>
            </a:r>
          </a:p>
        </p:txBody>
      </p:sp>
      <p:sp>
        <p:nvSpPr>
          <p:cNvPr id="9" name="Footer Placeholder 4"/>
          <p:cNvSpPr>
            <a:spLocks noGrp="1"/>
          </p:cNvSpPr>
          <p:nvPr>
            <p:ph type="ftr" sz="quarter" idx="11"/>
          </p:nvPr>
        </p:nvSpPr>
        <p:spPr>
          <a:xfrm>
            <a:off x="467544" y="6165305"/>
            <a:ext cx="6840760" cy="576064"/>
          </a:xfrm>
          <a:prstGeom prst="rect">
            <a:avLst/>
          </a:prstGeom>
        </p:spPr>
        <p:txBody>
          <a:bodyPr lIns="72000" tIns="72000" rIns="72000" bIns="72000" anchor="b"/>
          <a:lstStyle>
            <a:lvl1pPr algn="l">
              <a:defRPr sz="1300">
                <a:solidFill>
                  <a:schemeClr val="tx1">
                    <a:lumMod val="65000"/>
                    <a:lumOff val="35000"/>
                  </a:schemeClr>
                </a:solidFill>
                <a:latin typeface="Arial" pitchFamily="34" charset="0"/>
                <a:cs typeface="Arial" pitchFamily="34" charset="0"/>
              </a:defRPr>
            </a:lvl1pPr>
          </a:lstStyle>
          <a:p>
            <a:r>
              <a:rPr lang="en-GB" dirty="0"/>
              <a:t>Click to edit the footer</a:t>
            </a:r>
          </a:p>
        </p:txBody>
      </p:sp>
      <p:sp>
        <p:nvSpPr>
          <p:cNvPr id="10" name="Slide Number Placeholder 5"/>
          <p:cNvSpPr>
            <a:spLocks noGrp="1"/>
          </p:cNvSpPr>
          <p:nvPr>
            <p:ph type="sldNum" sz="quarter" idx="12"/>
          </p:nvPr>
        </p:nvSpPr>
        <p:spPr>
          <a:xfrm>
            <a:off x="7509595" y="6165304"/>
            <a:ext cx="1177205" cy="576064"/>
          </a:xfrm>
          <a:prstGeom prst="rect">
            <a:avLst/>
          </a:prstGeom>
        </p:spPr>
        <p:txBody>
          <a:bodyPr lIns="0" tIns="0" rIns="0" bIns="0" anchor="b"/>
          <a:lstStyle>
            <a:lvl1pPr algn="r">
              <a:defRPr sz="4000">
                <a:solidFill>
                  <a:srgbClr val="27AE60"/>
                </a:solidFill>
                <a:latin typeface="Arial" pitchFamily="34" charset="0"/>
                <a:cs typeface="Arial" pitchFamily="34" charset="0"/>
              </a:defRPr>
            </a:lvl1pPr>
          </a:lstStyle>
          <a:p>
            <a:r>
              <a:rPr lang="en-GB" dirty="0"/>
              <a:t>1</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heading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normAutofit/>
          </a:bodyPr>
          <a:lstStyle>
            <a:lvl1pPr>
              <a:defRPr sz="4000">
                <a:solidFill>
                  <a:srgbClr val="27AE60"/>
                </a:solidFill>
              </a:defRPr>
            </a:lvl1pPr>
          </a:lstStyle>
          <a:p>
            <a:r>
              <a:rPr lang="en-GB" noProof="0" dirty="0"/>
              <a:t>Click to edit content</a:t>
            </a:r>
          </a:p>
        </p:txBody>
      </p:sp>
      <p:sp>
        <p:nvSpPr>
          <p:cNvPr id="3" name="Vertical Text Placeholder 2"/>
          <p:cNvSpPr>
            <a:spLocks noGrp="1"/>
          </p:cNvSpPr>
          <p:nvPr>
            <p:ph type="body" orient="vert" idx="1" hasCustomPrompt="1"/>
          </p:nvPr>
        </p:nvSpPr>
        <p:spPr>
          <a:xfrm>
            <a:off x="457200" y="274638"/>
            <a:ext cx="6019800" cy="5851525"/>
          </a:xfrm>
        </p:spPr>
        <p:txBody>
          <a:bodyPr vert="eaVert"/>
          <a:lstStyle>
            <a:lvl1pPr>
              <a:buClr>
                <a:srgbClr val="27AE60"/>
              </a:buClr>
              <a:defRPr>
                <a:solidFill>
                  <a:schemeClr val="tx1">
                    <a:lumMod val="75000"/>
                    <a:lumOff val="25000"/>
                  </a:schemeClr>
                </a:solidFill>
              </a:defRPr>
            </a:lvl1pPr>
          </a:lstStyle>
          <a:p>
            <a:pPr lvl="0"/>
            <a:r>
              <a:rPr lang="en-GB" noProof="0" dirty="0"/>
              <a:t>Click to edit this</a:t>
            </a:r>
          </a:p>
        </p:txBody>
      </p:sp>
      <p:sp>
        <p:nvSpPr>
          <p:cNvPr id="9" name="Footer Placeholder 4"/>
          <p:cNvSpPr>
            <a:spLocks noGrp="1"/>
          </p:cNvSpPr>
          <p:nvPr>
            <p:ph type="ftr" sz="quarter" idx="11"/>
          </p:nvPr>
        </p:nvSpPr>
        <p:spPr>
          <a:xfrm>
            <a:off x="467544" y="6165305"/>
            <a:ext cx="6840760" cy="576064"/>
          </a:xfrm>
          <a:prstGeom prst="rect">
            <a:avLst/>
          </a:prstGeom>
        </p:spPr>
        <p:txBody>
          <a:bodyPr lIns="72000" tIns="72000" rIns="72000" bIns="72000" anchor="b"/>
          <a:lstStyle>
            <a:lvl1pPr algn="l">
              <a:defRPr sz="1300">
                <a:solidFill>
                  <a:schemeClr val="tx1">
                    <a:lumMod val="65000"/>
                    <a:lumOff val="35000"/>
                  </a:schemeClr>
                </a:solidFill>
                <a:latin typeface="Arial" pitchFamily="34" charset="0"/>
                <a:cs typeface="Arial" pitchFamily="34" charset="0"/>
              </a:defRPr>
            </a:lvl1pPr>
          </a:lstStyle>
          <a:p>
            <a:r>
              <a:rPr lang="en-GB" dirty="0"/>
              <a:t>Click to edit the footer</a:t>
            </a:r>
          </a:p>
        </p:txBody>
      </p:sp>
      <p:sp>
        <p:nvSpPr>
          <p:cNvPr id="10" name="Slide Number Placeholder 5"/>
          <p:cNvSpPr>
            <a:spLocks noGrp="1"/>
          </p:cNvSpPr>
          <p:nvPr>
            <p:ph type="sldNum" sz="quarter" idx="12"/>
          </p:nvPr>
        </p:nvSpPr>
        <p:spPr>
          <a:xfrm>
            <a:off x="7509595" y="6165304"/>
            <a:ext cx="1177205" cy="576064"/>
          </a:xfrm>
          <a:prstGeom prst="rect">
            <a:avLst/>
          </a:prstGeom>
        </p:spPr>
        <p:txBody>
          <a:bodyPr lIns="0" tIns="0" rIns="0" bIns="0" anchor="b"/>
          <a:lstStyle>
            <a:lvl1pPr algn="r">
              <a:defRPr sz="4000">
                <a:solidFill>
                  <a:srgbClr val="27AE60"/>
                </a:solidFill>
                <a:latin typeface="Arial" pitchFamily="34" charset="0"/>
                <a:cs typeface="Arial" pitchFamily="34" charset="0"/>
              </a:defRPr>
            </a:lvl1pPr>
          </a:lstStyle>
          <a:p>
            <a:r>
              <a:rPr lang="en-GB" dirty="0"/>
              <a:t>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Slide - RED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5576" y="2130425"/>
            <a:ext cx="6190456" cy="2018655"/>
          </a:xfrm>
        </p:spPr>
        <p:txBody>
          <a:bodyPr lIns="36000" tIns="36000" rIns="36000" bIns="36000" anchor="t">
            <a:noAutofit/>
          </a:bodyPr>
          <a:lstStyle>
            <a:lvl1pPr>
              <a:defRPr sz="4400" baseline="0">
                <a:solidFill>
                  <a:schemeClr val="bg1"/>
                </a:solidFill>
              </a:defRPr>
            </a:lvl1pPr>
          </a:lstStyle>
          <a:p>
            <a:r>
              <a:rPr lang="en-GB" dirty="0"/>
              <a:t>Click to edit the title</a:t>
            </a:r>
          </a:p>
        </p:txBody>
      </p:sp>
      <p:sp>
        <p:nvSpPr>
          <p:cNvPr id="3" name="Subtitle 2"/>
          <p:cNvSpPr>
            <a:spLocks noGrp="1"/>
          </p:cNvSpPr>
          <p:nvPr>
            <p:ph type="subTitle" idx="1" hasCustomPrompt="1"/>
          </p:nvPr>
        </p:nvSpPr>
        <p:spPr>
          <a:xfrm>
            <a:off x="755576" y="4221088"/>
            <a:ext cx="6192688" cy="1368152"/>
          </a:xfrm>
        </p:spPr>
        <p:txBody>
          <a:bodyPr lIns="36000" tIns="36000" rIns="36000" bIns="36000">
            <a:normAutofit/>
          </a:bodyPr>
          <a:lstStyle>
            <a:lvl1pPr marL="0" indent="0" algn="l">
              <a:buNone/>
              <a:defRPr sz="2800" baseline="0">
                <a:solidFill>
                  <a:srgbClr val="C0E8D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a subheading or the authors</a:t>
            </a:r>
          </a:p>
        </p:txBody>
      </p:sp>
      <p:sp>
        <p:nvSpPr>
          <p:cNvPr id="11" name="Text Placeholder 9"/>
          <p:cNvSpPr>
            <a:spLocks noGrp="1"/>
          </p:cNvSpPr>
          <p:nvPr>
            <p:ph type="body" sz="quarter" idx="10" hasCustomPrompt="1"/>
          </p:nvPr>
        </p:nvSpPr>
        <p:spPr>
          <a:xfrm>
            <a:off x="755577" y="5661248"/>
            <a:ext cx="4536504" cy="721494"/>
          </a:xfrm>
        </p:spPr>
        <p:txBody>
          <a:bodyPr lIns="72000" tIns="72000" rIns="72000" bIns="72000" anchor="b">
            <a:noAutofit/>
          </a:bodyPr>
          <a:lstStyle>
            <a:lvl1pPr marL="0" indent="0">
              <a:buNone/>
              <a:defRPr sz="2000" baseline="0">
                <a:solidFill>
                  <a:srgbClr val="C0E8D2"/>
                </a:solidFill>
              </a:defRPr>
            </a:lvl1pPr>
            <a:lvl2pPr>
              <a:defRPr sz="1800"/>
            </a:lvl2pPr>
            <a:lvl3pPr>
              <a:defRPr sz="1800"/>
            </a:lvl3pPr>
            <a:lvl4pPr>
              <a:defRPr sz="1800"/>
            </a:lvl4pPr>
            <a:lvl5pPr>
              <a:defRPr sz="1800"/>
            </a:lvl5pPr>
          </a:lstStyle>
          <a:p>
            <a:pPr lvl="0"/>
            <a:r>
              <a:rPr lang="en-GB" dirty="0"/>
              <a:t>Click here to add city and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Heading and bulle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600" y="548680"/>
            <a:ext cx="7704856" cy="1296144"/>
          </a:xfrm>
        </p:spPr>
        <p:txBody>
          <a:bodyPr lIns="72000" tIns="72000" rIns="72000" bIns="72000" anchor="b">
            <a:noAutofit/>
          </a:bodyPr>
          <a:lstStyle>
            <a:lvl1pPr>
              <a:defRPr sz="4000" baseline="0">
                <a:solidFill>
                  <a:srgbClr val="27AE60"/>
                </a:solidFill>
              </a:defRPr>
            </a:lvl1pPr>
          </a:lstStyle>
          <a:p>
            <a:r>
              <a:rPr lang="en-GB" noProof="0" dirty="0"/>
              <a:t>Click to edit the heading</a:t>
            </a:r>
          </a:p>
        </p:txBody>
      </p:sp>
      <p:sp>
        <p:nvSpPr>
          <p:cNvPr id="3" name="Content Placeholder 2"/>
          <p:cNvSpPr>
            <a:spLocks noGrp="1"/>
          </p:cNvSpPr>
          <p:nvPr>
            <p:ph idx="1" hasCustomPrompt="1"/>
          </p:nvPr>
        </p:nvSpPr>
        <p:spPr>
          <a:xfrm>
            <a:off x="971600" y="2204864"/>
            <a:ext cx="7715200" cy="3921299"/>
          </a:xfrm>
        </p:spPr>
        <p:txBody>
          <a:bodyPr lIns="72000" tIns="72000" rIns="72000" bIns="72000"/>
          <a:lstStyle>
            <a:lvl1pPr>
              <a:buClr>
                <a:srgbClr val="27AE60"/>
              </a:buClr>
              <a:defRPr baseline="0">
                <a:solidFill>
                  <a:schemeClr val="tx1">
                    <a:lumMod val="75000"/>
                    <a:lumOff val="25000"/>
                  </a:schemeClr>
                </a:solidFill>
              </a:defRPr>
            </a:lvl1pPr>
            <a:lvl2pPr>
              <a:buClr>
                <a:srgbClr val="27AE60"/>
              </a:buClr>
              <a:defRPr>
                <a:solidFill>
                  <a:schemeClr val="tx1">
                    <a:lumMod val="75000"/>
                    <a:lumOff val="25000"/>
                  </a:schemeClr>
                </a:solidFill>
              </a:defRPr>
            </a:lvl2pPr>
            <a:lvl3pPr>
              <a:buClr>
                <a:srgbClr val="27AE60"/>
              </a:buClr>
              <a:buFont typeface="Wingdings" pitchFamily="2" charset="2"/>
              <a:buChar cha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noProof="0" dirty="0"/>
              <a:t>Click to edit the content</a:t>
            </a:r>
          </a:p>
        </p:txBody>
      </p:sp>
      <p:sp>
        <p:nvSpPr>
          <p:cNvPr id="5" name="Footer Placeholder 4"/>
          <p:cNvSpPr>
            <a:spLocks noGrp="1"/>
          </p:cNvSpPr>
          <p:nvPr>
            <p:ph type="ftr" sz="quarter" idx="11"/>
          </p:nvPr>
        </p:nvSpPr>
        <p:spPr>
          <a:xfrm>
            <a:off x="971600" y="6165305"/>
            <a:ext cx="6336704" cy="576064"/>
          </a:xfrm>
          <a:prstGeom prst="rect">
            <a:avLst/>
          </a:prstGeom>
        </p:spPr>
        <p:txBody>
          <a:bodyPr lIns="72000" tIns="72000" rIns="72000" bIns="72000" anchor="b"/>
          <a:lstStyle>
            <a:lvl1pPr algn="l">
              <a:defRPr sz="1300">
                <a:solidFill>
                  <a:schemeClr val="tx1">
                    <a:lumMod val="65000"/>
                    <a:lumOff val="35000"/>
                  </a:schemeClr>
                </a:solidFill>
                <a:latin typeface="Arial" pitchFamily="34" charset="0"/>
                <a:cs typeface="Arial" pitchFamily="34" charset="0"/>
              </a:defRPr>
            </a:lvl1pPr>
          </a:lstStyle>
          <a:p>
            <a:r>
              <a:rPr lang="en-GB" dirty="0"/>
              <a:t>Click to edit the footer</a:t>
            </a:r>
          </a:p>
        </p:txBody>
      </p:sp>
      <p:sp>
        <p:nvSpPr>
          <p:cNvPr id="6" name="Slide Number Placeholder 5"/>
          <p:cNvSpPr>
            <a:spLocks noGrp="1"/>
          </p:cNvSpPr>
          <p:nvPr>
            <p:ph type="sldNum" sz="quarter" idx="12"/>
          </p:nvPr>
        </p:nvSpPr>
        <p:spPr>
          <a:xfrm>
            <a:off x="7596336" y="6165304"/>
            <a:ext cx="1090464" cy="576064"/>
          </a:xfrm>
          <a:prstGeom prst="rect">
            <a:avLst/>
          </a:prstGeom>
        </p:spPr>
        <p:txBody>
          <a:bodyPr lIns="0" tIns="0" rIns="0" bIns="0" anchor="b"/>
          <a:lstStyle>
            <a:lvl1pPr algn="r">
              <a:defRPr sz="4000">
                <a:solidFill>
                  <a:srgbClr val="27AE60"/>
                </a:solidFill>
                <a:latin typeface="Arial" pitchFamily="34" charset="0"/>
                <a:cs typeface="Arial" pitchFamily="34" charset="0"/>
              </a:defRPr>
            </a:lvl1pPr>
          </a:lstStyle>
          <a:p>
            <a:r>
              <a:rPr lang="en-GB" dirty="0"/>
              <a:t>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bulle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600" y="548680"/>
            <a:ext cx="7704856" cy="1296144"/>
          </a:xfrm>
        </p:spPr>
        <p:txBody>
          <a:bodyPr lIns="72000" tIns="72000" rIns="72000" bIns="72000" anchor="b">
            <a:noAutofit/>
          </a:bodyPr>
          <a:lstStyle>
            <a:lvl1pPr>
              <a:defRPr sz="4000" baseline="0">
                <a:solidFill>
                  <a:srgbClr val="27AE60"/>
                </a:solidFill>
              </a:defRPr>
            </a:lvl1pPr>
          </a:lstStyle>
          <a:p>
            <a:r>
              <a:rPr lang="en-GB" noProof="0" dirty="0"/>
              <a:t>Click to edit the heading</a:t>
            </a:r>
          </a:p>
        </p:txBody>
      </p:sp>
      <p:sp>
        <p:nvSpPr>
          <p:cNvPr id="8" name="Content Placeholder 2"/>
          <p:cNvSpPr>
            <a:spLocks noGrp="1"/>
          </p:cNvSpPr>
          <p:nvPr>
            <p:ph idx="14" hasCustomPrompt="1"/>
          </p:nvPr>
        </p:nvSpPr>
        <p:spPr>
          <a:xfrm>
            <a:off x="971600" y="2780928"/>
            <a:ext cx="7715200" cy="3345235"/>
          </a:xfrm>
        </p:spPr>
        <p:txBody>
          <a:bodyPr lIns="72000" tIns="72000" rIns="72000" bIns="72000">
            <a:normAutofit/>
          </a:bodyPr>
          <a:lstStyle>
            <a:lvl1pPr>
              <a:buClr>
                <a:srgbClr val="27AE60"/>
              </a:buClr>
              <a:defRPr sz="2800" baseline="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noProof="0" dirty="0"/>
              <a:t>Click to edit the content</a:t>
            </a:r>
          </a:p>
        </p:txBody>
      </p:sp>
      <p:sp>
        <p:nvSpPr>
          <p:cNvPr id="9" name="Footer Placeholder 4"/>
          <p:cNvSpPr>
            <a:spLocks noGrp="1"/>
          </p:cNvSpPr>
          <p:nvPr>
            <p:ph type="ftr" sz="quarter" idx="11"/>
          </p:nvPr>
        </p:nvSpPr>
        <p:spPr>
          <a:xfrm>
            <a:off x="971600" y="6165305"/>
            <a:ext cx="6336704" cy="576064"/>
          </a:xfrm>
          <a:prstGeom prst="rect">
            <a:avLst/>
          </a:prstGeom>
        </p:spPr>
        <p:txBody>
          <a:bodyPr lIns="72000" tIns="72000" rIns="72000" bIns="72000" anchor="b"/>
          <a:lstStyle>
            <a:lvl1pPr algn="l">
              <a:defRPr sz="1300">
                <a:solidFill>
                  <a:schemeClr val="tx1">
                    <a:lumMod val="65000"/>
                    <a:lumOff val="35000"/>
                  </a:schemeClr>
                </a:solidFill>
                <a:latin typeface="Arial" pitchFamily="34" charset="0"/>
                <a:cs typeface="Arial" pitchFamily="34" charset="0"/>
              </a:defRPr>
            </a:lvl1pPr>
          </a:lstStyle>
          <a:p>
            <a:r>
              <a:rPr lang="en-GB" dirty="0"/>
              <a:t>Click to edit the footer</a:t>
            </a:r>
          </a:p>
        </p:txBody>
      </p:sp>
      <p:sp>
        <p:nvSpPr>
          <p:cNvPr id="10" name="Slide Number Placeholder 5"/>
          <p:cNvSpPr>
            <a:spLocks noGrp="1"/>
          </p:cNvSpPr>
          <p:nvPr>
            <p:ph type="sldNum" sz="quarter" idx="12"/>
          </p:nvPr>
        </p:nvSpPr>
        <p:spPr>
          <a:xfrm>
            <a:off x="7596336" y="6165304"/>
            <a:ext cx="1090464" cy="576064"/>
          </a:xfrm>
          <a:prstGeom prst="rect">
            <a:avLst/>
          </a:prstGeom>
        </p:spPr>
        <p:txBody>
          <a:bodyPr lIns="0" tIns="0" rIns="0" bIns="0" anchor="b"/>
          <a:lstStyle>
            <a:lvl1pPr algn="r">
              <a:defRPr sz="4000">
                <a:solidFill>
                  <a:srgbClr val="27AE60"/>
                </a:solidFill>
                <a:latin typeface="Arial" pitchFamily="34" charset="0"/>
                <a:cs typeface="Arial" pitchFamily="34" charset="0"/>
              </a:defRPr>
            </a:lvl1pPr>
          </a:lstStyle>
          <a:p>
            <a:r>
              <a:rPr lang="en-GB" dirty="0"/>
              <a:t>1</a:t>
            </a:r>
          </a:p>
        </p:txBody>
      </p:sp>
      <p:sp>
        <p:nvSpPr>
          <p:cNvPr id="14" name="Text Placeholder 2"/>
          <p:cNvSpPr>
            <a:spLocks noGrp="1"/>
          </p:cNvSpPr>
          <p:nvPr>
            <p:ph type="body" idx="1" hasCustomPrompt="1"/>
          </p:nvPr>
        </p:nvSpPr>
        <p:spPr>
          <a:xfrm>
            <a:off x="971600" y="1844824"/>
            <a:ext cx="7715200" cy="648072"/>
          </a:xfrm>
        </p:spPr>
        <p:txBody>
          <a:bodyPr anchor="ctr">
            <a:noAutofit/>
          </a:bodyPr>
          <a:lstStyle>
            <a:lvl1pPr marL="0" indent="0">
              <a:buNone/>
              <a:defRPr sz="3200" b="0"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subheading</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Heading and bullets brande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600" y="548680"/>
            <a:ext cx="6984776" cy="1296144"/>
          </a:xfrm>
        </p:spPr>
        <p:txBody>
          <a:bodyPr lIns="72000" tIns="72000" rIns="72000" bIns="72000" anchor="b">
            <a:noAutofit/>
          </a:bodyPr>
          <a:lstStyle>
            <a:lvl1pPr>
              <a:defRPr sz="4000" baseline="0">
                <a:solidFill>
                  <a:srgbClr val="27AE60"/>
                </a:solidFill>
              </a:defRPr>
            </a:lvl1pPr>
          </a:lstStyle>
          <a:p>
            <a:r>
              <a:rPr lang="en-GB" noProof="0" dirty="0"/>
              <a:t>Click to edit the heading</a:t>
            </a:r>
          </a:p>
        </p:txBody>
      </p:sp>
      <p:sp>
        <p:nvSpPr>
          <p:cNvPr id="3" name="Content Placeholder 2"/>
          <p:cNvSpPr>
            <a:spLocks noGrp="1"/>
          </p:cNvSpPr>
          <p:nvPr>
            <p:ph idx="1" hasCustomPrompt="1"/>
          </p:nvPr>
        </p:nvSpPr>
        <p:spPr>
          <a:xfrm>
            <a:off x="971600" y="2204864"/>
            <a:ext cx="7715200" cy="3921299"/>
          </a:xfrm>
        </p:spPr>
        <p:txBody>
          <a:bodyPr lIns="72000" tIns="72000" rIns="72000" bIns="72000"/>
          <a:lstStyle>
            <a:lvl1pPr>
              <a:buClr>
                <a:srgbClr val="27AE60"/>
              </a:buClr>
              <a:defRPr baseline="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noProof="0" dirty="0"/>
              <a:t>Click to edit the content</a:t>
            </a:r>
          </a:p>
        </p:txBody>
      </p:sp>
      <p:sp>
        <p:nvSpPr>
          <p:cNvPr id="9" name="Footer Placeholder 4"/>
          <p:cNvSpPr>
            <a:spLocks noGrp="1"/>
          </p:cNvSpPr>
          <p:nvPr>
            <p:ph type="ftr" sz="quarter" idx="11"/>
          </p:nvPr>
        </p:nvSpPr>
        <p:spPr>
          <a:xfrm>
            <a:off x="971600" y="6165305"/>
            <a:ext cx="6336704" cy="576064"/>
          </a:xfrm>
          <a:prstGeom prst="rect">
            <a:avLst/>
          </a:prstGeom>
        </p:spPr>
        <p:txBody>
          <a:bodyPr lIns="72000" tIns="72000" rIns="72000" bIns="72000" anchor="b"/>
          <a:lstStyle>
            <a:lvl1pPr algn="l">
              <a:defRPr sz="1300">
                <a:solidFill>
                  <a:schemeClr val="tx1">
                    <a:lumMod val="65000"/>
                    <a:lumOff val="35000"/>
                  </a:schemeClr>
                </a:solidFill>
                <a:latin typeface="Arial" pitchFamily="34" charset="0"/>
                <a:cs typeface="Arial" pitchFamily="34" charset="0"/>
              </a:defRPr>
            </a:lvl1pPr>
          </a:lstStyle>
          <a:p>
            <a:r>
              <a:rPr lang="en-GB" dirty="0"/>
              <a:t>Click to edit the footer</a:t>
            </a:r>
          </a:p>
        </p:txBody>
      </p:sp>
      <p:sp>
        <p:nvSpPr>
          <p:cNvPr id="10" name="Slide Number Placeholder 5"/>
          <p:cNvSpPr>
            <a:spLocks noGrp="1"/>
          </p:cNvSpPr>
          <p:nvPr>
            <p:ph type="sldNum" sz="quarter" idx="12"/>
          </p:nvPr>
        </p:nvSpPr>
        <p:spPr>
          <a:xfrm>
            <a:off x="7596336" y="6165304"/>
            <a:ext cx="1090464" cy="576064"/>
          </a:xfrm>
          <a:prstGeom prst="rect">
            <a:avLst/>
          </a:prstGeom>
        </p:spPr>
        <p:txBody>
          <a:bodyPr lIns="0" tIns="0" rIns="0" bIns="0" anchor="b"/>
          <a:lstStyle>
            <a:lvl1pPr algn="r">
              <a:defRPr sz="4000">
                <a:solidFill>
                  <a:srgbClr val="27AE60"/>
                </a:solidFill>
                <a:latin typeface="Arial" pitchFamily="34" charset="0"/>
                <a:cs typeface="Arial" pitchFamily="34" charset="0"/>
              </a:defRPr>
            </a:lvl1pPr>
          </a:lstStyle>
          <a:p>
            <a:r>
              <a:rPr lang="en-GB" dirty="0"/>
              <a:t>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bullets brande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600" y="548680"/>
            <a:ext cx="6984776" cy="1296144"/>
          </a:xfrm>
        </p:spPr>
        <p:txBody>
          <a:bodyPr lIns="72000" tIns="72000" rIns="72000" bIns="72000" anchor="b">
            <a:noAutofit/>
          </a:bodyPr>
          <a:lstStyle>
            <a:lvl1pPr>
              <a:defRPr sz="4000" baseline="0">
                <a:solidFill>
                  <a:srgbClr val="27AE60"/>
                </a:solidFill>
              </a:defRPr>
            </a:lvl1pPr>
          </a:lstStyle>
          <a:p>
            <a:r>
              <a:rPr lang="en-GB" noProof="0" dirty="0"/>
              <a:t>Click to edit the heading</a:t>
            </a:r>
          </a:p>
        </p:txBody>
      </p:sp>
      <p:sp>
        <p:nvSpPr>
          <p:cNvPr id="8" name="Content Placeholder 2"/>
          <p:cNvSpPr>
            <a:spLocks noGrp="1"/>
          </p:cNvSpPr>
          <p:nvPr>
            <p:ph idx="14" hasCustomPrompt="1"/>
          </p:nvPr>
        </p:nvSpPr>
        <p:spPr>
          <a:xfrm>
            <a:off x="971600" y="2780928"/>
            <a:ext cx="7715200" cy="3345235"/>
          </a:xfrm>
        </p:spPr>
        <p:txBody>
          <a:bodyPr lIns="72000" tIns="72000" rIns="72000" bIns="72000">
            <a:normAutofit/>
          </a:bodyPr>
          <a:lstStyle>
            <a:lvl1pPr>
              <a:buClr>
                <a:srgbClr val="27AE60"/>
              </a:buClr>
              <a:defRPr sz="2800" baseline="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noProof="0" dirty="0"/>
              <a:t>Click to edit the content</a:t>
            </a:r>
          </a:p>
        </p:txBody>
      </p:sp>
      <p:sp>
        <p:nvSpPr>
          <p:cNvPr id="9" name="Footer Placeholder 4"/>
          <p:cNvSpPr>
            <a:spLocks noGrp="1"/>
          </p:cNvSpPr>
          <p:nvPr>
            <p:ph type="ftr" sz="quarter" idx="11"/>
          </p:nvPr>
        </p:nvSpPr>
        <p:spPr>
          <a:xfrm>
            <a:off x="971600" y="6165305"/>
            <a:ext cx="6336704" cy="576064"/>
          </a:xfrm>
          <a:prstGeom prst="rect">
            <a:avLst/>
          </a:prstGeom>
        </p:spPr>
        <p:txBody>
          <a:bodyPr lIns="72000" tIns="72000" rIns="72000" bIns="72000" anchor="b"/>
          <a:lstStyle>
            <a:lvl1pPr algn="l">
              <a:defRPr sz="1300">
                <a:solidFill>
                  <a:schemeClr val="tx1">
                    <a:lumMod val="65000"/>
                    <a:lumOff val="35000"/>
                  </a:schemeClr>
                </a:solidFill>
                <a:latin typeface="Arial" pitchFamily="34" charset="0"/>
                <a:cs typeface="Arial" pitchFamily="34" charset="0"/>
              </a:defRPr>
            </a:lvl1pPr>
          </a:lstStyle>
          <a:p>
            <a:r>
              <a:rPr lang="en-GB" dirty="0"/>
              <a:t>Click to edit the footer</a:t>
            </a:r>
          </a:p>
        </p:txBody>
      </p:sp>
      <p:sp>
        <p:nvSpPr>
          <p:cNvPr id="10" name="Slide Number Placeholder 5"/>
          <p:cNvSpPr>
            <a:spLocks noGrp="1"/>
          </p:cNvSpPr>
          <p:nvPr>
            <p:ph type="sldNum" sz="quarter" idx="12"/>
          </p:nvPr>
        </p:nvSpPr>
        <p:spPr>
          <a:xfrm>
            <a:off x="7596336" y="6165304"/>
            <a:ext cx="1090464" cy="576064"/>
          </a:xfrm>
          <a:prstGeom prst="rect">
            <a:avLst/>
          </a:prstGeom>
        </p:spPr>
        <p:txBody>
          <a:bodyPr lIns="0" tIns="0" rIns="0" bIns="0" anchor="b"/>
          <a:lstStyle>
            <a:lvl1pPr algn="r">
              <a:defRPr sz="4000">
                <a:solidFill>
                  <a:srgbClr val="27AE60"/>
                </a:solidFill>
                <a:latin typeface="Arial" pitchFamily="34" charset="0"/>
                <a:cs typeface="Arial" pitchFamily="34" charset="0"/>
              </a:defRPr>
            </a:lvl1pPr>
          </a:lstStyle>
          <a:p>
            <a:r>
              <a:rPr lang="en-GB" dirty="0"/>
              <a:t>1</a:t>
            </a:r>
          </a:p>
        </p:txBody>
      </p:sp>
      <p:sp>
        <p:nvSpPr>
          <p:cNvPr id="11" name="Text Placeholder 2"/>
          <p:cNvSpPr>
            <a:spLocks noGrp="1"/>
          </p:cNvSpPr>
          <p:nvPr>
            <p:ph type="body" idx="1" hasCustomPrompt="1"/>
          </p:nvPr>
        </p:nvSpPr>
        <p:spPr>
          <a:xfrm>
            <a:off x="971600" y="1844824"/>
            <a:ext cx="7715200" cy="648072"/>
          </a:xfrm>
        </p:spPr>
        <p:txBody>
          <a:bodyPr anchor="ctr">
            <a:noAutofit/>
          </a:bodyPr>
          <a:lstStyle>
            <a:lvl1pPr marL="0" indent="0">
              <a:buNone/>
              <a:defRPr sz="3200" b="0"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subheading</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Heading and checklis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600" y="548680"/>
            <a:ext cx="6984776" cy="1296144"/>
          </a:xfrm>
        </p:spPr>
        <p:txBody>
          <a:bodyPr lIns="72000" tIns="72000" rIns="72000" bIns="72000" anchor="b">
            <a:noAutofit/>
          </a:bodyPr>
          <a:lstStyle>
            <a:lvl1pPr>
              <a:defRPr sz="4000" baseline="0">
                <a:solidFill>
                  <a:srgbClr val="27AE60"/>
                </a:solidFill>
              </a:defRPr>
            </a:lvl1pPr>
          </a:lstStyle>
          <a:p>
            <a:r>
              <a:rPr lang="en-GB" noProof="0" dirty="0"/>
              <a:t>Click to edit the heading</a:t>
            </a:r>
          </a:p>
        </p:txBody>
      </p:sp>
      <p:sp>
        <p:nvSpPr>
          <p:cNvPr id="3" name="Content Placeholder 2"/>
          <p:cNvSpPr>
            <a:spLocks noGrp="1"/>
          </p:cNvSpPr>
          <p:nvPr>
            <p:ph idx="1" hasCustomPrompt="1"/>
          </p:nvPr>
        </p:nvSpPr>
        <p:spPr>
          <a:xfrm>
            <a:off x="971600" y="2204864"/>
            <a:ext cx="7715200" cy="3921299"/>
          </a:xfrm>
        </p:spPr>
        <p:txBody>
          <a:bodyPr lIns="72000" tIns="72000" rIns="72000" bIns="72000"/>
          <a:lstStyle>
            <a:lvl1pPr marL="630238" indent="-630238">
              <a:buClr>
                <a:srgbClr val="27AE60"/>
              </a:buClr>
              <a:buSzPct val="140000"/>
              <a:buFont typeface="Wingdings" pitchFamily="2" charset="2"/>
              <a:buChar char="ü"/>
              <a:defRPr baseline="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noProof="0" dirty="0"/>
              <a:t>Click to edit the content</a:t>
            </a:r>
          </a:p>
        </p:txBody>
      </p:sp>
      <p:sp>
        <p:nvSpPr>
          <p:cNvPr id="9" name="Footer Placeholder 4"/>
          <p:cNvSpPr>
            <a:spLocks noGrp="1"/>
          </p:cNvSpPr>
          <p:nvPr>
            <p:ph type="ftr" sz="quarter" idx="11"/>
          </p:nvPr>
        </p:nvSpPr>
        <p:spPr>
          <a:xfrm>
            <a:off x="971600" y="6165305"/>
            <a:ext cx="6336704" cy="576064"/>
          </a:xfrm>
          <a:prstGeom prst="rect">
            <a:avLst/>
          </a:prstGeom>
        </p:spPr>
        <p:txBody>
          <a:bodyPr lIns="72000" tIns="72000" rIns="72000" bIns="72000" anchor="b"/>
          <a:lstStyle>
            <a:lvl1pPr algn="l">
              <a:defRPr sz="1300">
                <a:solidFill>
                  <a:schemeClr val="tx1">
                    <a:lumMod val="65000"/>
                    <a:lumOff val="35000"/>
                  </a:schemeClr>
                </a:solidFill>
                <a:latin typeface="Arial" pitchFamily="34" charset="0"/>
                <a:cs typeface="Arial" pitchFamily="34" charset="0"/>
              </a:defRPr>
            </a:lvl1pPr>
          </a:lstStyle>
          <a:p>
            <a:r>
              <a:rPr lang="en-GB" dirty="0"/>
              <a:t>Click to edit the footer</a:t>
            </a:r>
          </a:p>
        </p:txBody>
      </p:sp>
      <p:sp>
        <p:nvSpPr>
          <p:cNvPr id="10" name="Slide Number Placeholder 5"/>
          <p:cNvSpPr>
            <a:spLocks noGrp="1"/>
          </p:cNvSpPr>
          <p:nvPr>
            <p:ph type="sldNum" sz="quarter" idx="12"/>
          </p:nvPr>
        </p:nvSpPr>
        <p:spPr>
          <a:xfrm>
            <a:off x="7596336" y="6165304"/>
            <a:ext cx="1090464" cy="576064"/>
          </a:xfrm>
          <a:prstGeom prst="rect">
            <a:avLst/>
          </a:prstGeom>
        </p:spPr>
        <p:txBody>
          <a:bodyPr lIns="0" tIns="0" rIns="0" bIns="0" anchor="b"/>
          <a:lstStyle>
            <a:lvl1pPr algn="r">
              <a:defRPr sz="4000">
                <a:solidFill>
                  <a:srgbClr val="27AE60"/>
                </a:solidFill>
                <a:latin typeface="Arial" pitchFamily="34" charset="0"/>
                <a:cs typeface="Arial" pitchFamily="34" charset="0"/>
              </a:defRPr>
            </a:lvl1pPr>
          </a:lstStyle>
          <a:p>
            <a:r>
              <a:rPr lang="en-GB" dirty="0"/>
              <a:t>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bullets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74802" y="548680"/>
            <a:ext cx="4901654" cy="1296144"/>
          </a:xfrm>
        </p:spPr>
        <p:txBody>
          <a:bodyPr lIns="72000" tIns="72000" rIns="72000" bIns="72000" anchor="b">
            <a:noAutofit/>
          </a:bodyPr>
          <a:lstStyle>
            <a:lvl1pPr>
              <a:defRPr sz="4000" baseline="0">
                <a:solidFill>
                  <a:srgbClr val="27AE60"/>
                </a:solidFill>
              </a:defRPr>
            </a:lvl1pPr>
          </a:lstStyle>
          <a:p>
            <a:r>
              <a:rPr lang="en-GB" noProof="0" dirty="0"/>
              <a:t>Click to edit heading</a:t>
            </a:r>
          </a:p>
        </p:txBody>
      </p:sp>
      <p:sp>
        <p:nvSpPr>
          <p:cNvPr id="3" name="Content Placeholder 2"/>
          <p:cNvSpPr>
            <a:spLocks noGrp="1"/>
          </p:cNvSpPr>
          <p:nvPr>
            <p:ph idx="1" hasCustomPrompt="1"/>
          </p:nvPr>
        </p:nvSpPr>
        <p:spPr>
          <a:xfrm>
            <a:off x="3779912" y="2204864"/>
            <a:ext cx="4906888" cy="3921299"/>
          </a:xfrm>
        </p:spPr>
        <p:txBody>
          <a:bodyPr lIns="72000" tIns="72000" rIns="72000" bIns="72000"/>
          <a:lstStyle>
            <a:lvl1pPr>
              <a:buClr>
                <a:srgbClr val="27AE60"/>
              </a:buClr>
              <a:defRPr baseline="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noProof="0" dirty="0"/>
              <a:t>Click to edit the content</a:t>
            </a:r>
          </a:p>
        </p:txBody>
      </p:sp>
      <p:sp>
        <p:nvSpPr>
          <p:cNvPr id="9" name="Picture Placeholder 8"/>
          <p:cNvSpPr>
            <a:spLocks noGrp="1"/>
          </p:cNvSpPr>
          <p:nvPr>
            <p:ph type="pic" sz="quarter" idx="13" hasCustomPrompt="1"/>
          </p:nvPr>
        </p:nvSpPr>
        <p:spPr>
          <a:xfrm>
            <a:off x="0" y="0"/>
            <a:ext cx="3276600" cy="6858000"/>
          </a:xfrm>
        </p:spPr>
        <p:txBody>
          <a:bodyPr/>
          <a:lstStyle>
            <a:lvl1pPr>
              <a:buNone/>
              <a:defRPr/>
            </a:lvl1pPr>
          </a:lstStyle>
          <a:p>
            <a:r>
              <a:rPr lang="es-ES" dirty="0" err="1"/>
              <a:t>Image</a:t>
            </a:r>
            <a:endParaRPr lang="es-ES" dirty="0"/>
          </a:p>
        </p:txBody>
      </p:sp>
      <p:sp>
        <p:nvSpPr>
          <p:cNvPr id="8" name="Footer Placeholder 4"/>
          <p:cNvSpPr>
            <a:spLocks noGrp="1"/>
          </p:cNvSpPr>
          <p:nvPr>
            <p:ph type="ftr" sz="quarter" idx="11"/>
          </p:nvPr>
        </p:nvSpPr>
        <p:spPr>
          <a:xfrm>
            <a:off x="3779912" y="6165305"/>
            <a:ext cx="3528392" cy="576064"/>
          </a:xfrm>
          <a:prstGeom prst="rect">
            <a:avLst/>
          </a:prstGeom>
        </p:spPr>
        <p:txBody>
          <a:bodyPr lIns="72000" tIns="72000" rIns="72000" bIns="72000" anchor="b"/>
          <a:lstStyle>
            <a:lvl1pPr algn="l">
              <a:defRPr sz="1300">
                <a:solidFill>
                  <a:schemeClr val="tx1">
                    <a:lumMod val="65000"/>
                    <a:lumOff val="35000"/>
                  </a:schemeClr>
                </a:solidFill>
                <a:latin typeface="Arial" pitchFamily="34" charset="0"/>
                <a:cs typeface="Arial" pitchFamily="34" charset="0"/>
              </a:defRPr>
            </a:lvl1pPr>
          </a:lstStyle>
          <a:p>
            <a:r>
              <a:rPr lang="en-GB" dirty="0"/>
              <a:t>Click to edit the footer</a:t>
            </a:r>
          </a:p>
        </p:txBody>
      </p:sp>
      <p:sp>
        <p:nvSpPr>
          <p:cNvPr id="10" name="Slide Number Placeholder 5"/>
          <p:cNvSpPr>
            <a:spLocks noGrp="1"/>
          </p:cNvSpPr>
          <p:nvPr>
            <p:ph type="sldNum" sz="quarter" idx="12"/>
          </p:nvPr>
        </p:nvSpPr>
        <p:spPr>
          <a:xfrm>
            <a:off x="7596336" y="6165304"/>
            <a:ext cx="1090464" cy="576064"/>
          </a:xfrm>
          <a:prstGeom prst="rect">
            <a:avLst/>
          </a:prstGeom>
        </p:spPr>
        <p:txBody>
          <a:bodyPr lIns="0" tIns="0" rIns="0" bIns="0" anchor="b"/>
          <a:lstStyle>
            <a:lvl1pPr algn="r">
              <a:defRPr sz="4000">
                <a:solidFill>
                  <a:srgbClr val="27AE60"/>
                </a:solidFill>
                <a:latin typeface="Arial" pitchFamily="34" charset="0"/>
                <a:cs typeface="Arial" pitchFamily="34" charset="0"/>
              </a:defRPr>
            </a:lvl1pPr>
          </a:lstStyle>
          <a:p>
            <a:r>
              <a:rPr lang="en-GB" dirty="0"/>
              <a:t>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GB" noProof="0" dirty="0"/>
              <a:t>Click to edit this heading</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dirty="0"/>
              <a:t>Click to edit content</a:t>
            </a:r>
          </a:p>
          <a:p>
            <a:pPr lvl="1"/>
            <a:r>
              <a:rPr lang="en-GB" noProof="0" dirty="0"/>
              <a:t>Level 2</a:t>
            </a:r>
          </a:p>
          <a:p>
            <a:pPr lvl="2"/>
            <a:r>
              <a:rPr lang="en-GB" noProof="0" dirty="0"/>
              <a:t>Level 3</a:t>
            </a:r>
          </a:p>
          <a:p>
            <a:pPr lvl="3"/>
            <a:r>
              <a:rPr lang="en-GB" noProof="0" dirty="0"/>
              <a:t>Level 4</a:t>
            </a:r>
          </a:p>
          <a:p>
            <a:pPr lvl="4"/>
            <a:r>
              <a:rPr lang="en-GB" noProof="0" dirty="0"/>
              <a:t>Level 5</a:t>
            </a:r>
          </a:p>
          <a:p>
            <a:pPr lvl="5"/>
            <a:r>
              <a:rPr lang="en-GB" noProof="0" dirty="0"/>
              <a:t>Level 6</a:t>
            </a:r>
          </a:p>
        </p:txBody>
      </p:sp>
      <p:sp>
        <p:nvSpPr>
          <p:cNvPr id="7" name="Footer Placeholder 4"/>
          <p:cNvSpPr>
            <a:spLocks noGrp="1"/>
          </p:cNvSpPr>
          <p:nvPr>
            <p:ph type="ftr" sz="quarter" idx="3"/>
          </p:nvPr>
        </p:nvSpPr>
        <p:spPr>
          <a:xfrm>
            <a:off x="467544" y="6165305"/>
            <a:ext cx="6840760" cy="576064"/>
          </a:xfrm>
          <a:prstGeom prst="rect">
            <a:avLst/>
          </a:prstGeom>
        </p:spPr>
        <p:txBody>
          <a:bodyPr lIns="72000" tIns="72000" rIns="72000" bIns="72000" anchor="b"/>
          <a:lstStyle>
            <a:lvl1pPr algn="l">
              <a:defRPr sz="1300">
                <a:solidFill>
                  <a:schemeClr val="tx1">
                    <a:lumMod val="65000"/>
                    <a:lumOff val="35000"/>
                  </a:schemeClr>
                </a:solidFill>
                <a:latin typeface="Arial" pitchFamily="34" charset="0"/>
                <a:cs typeface="Arial" pitchFamily="34" charset="0"/>
              </a:defRPr>
            </a:lvl1pPr>
          </a:lstStyle>
          <a:p>
            <a:r>
              <a:rPr lang="en-GB" dirty="0"/>
              <a:t>Click to edit the footer</a:t>
            </a:r>
          </a:p>
        </p:txBody>
      </p:sp>
      <p:sp>
        <p:nvSpPr>
          <p:cNvPr id="8" name="Slide Number Placeholder 5"/>
          <p:cNvSpPr>
            <a:spLocks noGrp="1"/>
          </p:cNvSpPr>
          <p:nvPr>
            <p:ph type="sldNum" sz="quarter" idx="4"/>
          </p:nvPr>
        </p:nvSpPr>
        <p:spPr>
          <a:xfrm>
            <a:off x="7509595" y="6165304"/>
            <a:ext cx="1177205" cy="576064"/>
          </a:xfrm>
          <a:prstGeom prst="rect">
            <a:avLst/>
          </a:prstGeom>
        </p:spPr>
        <p:txBody>
          <a:bodyPr lIns="0" tIns="0" rIns="0" bIns="0" anchor="b"/>
          <a:lstStyle>
            <a:lvl1pPr>
              <a:defRPr sz="4000">
                <a:solidFill>
                  <a:srgbClr val="27AE60"/>
                </a:solidFill>
                <a:latin typeface="Arial" pitchFamily="34" charset="0"/>
                <a:cs typeface="Arial" pitchFamily="34" charset="0"/>
              </a:defRPr>
            </a:lvl1pPr>
          </a:lstStyle>
          <a:p>
            <a:pPr algn="r"/>
            <a:r>
              <a:rPr lang="en-GB" dirty="0"/>
              <a:t>1</a:t>
            </a:r>
          </a:p>
        </p:txBody>
      </p:sp>
    </p:spTree>
  </p:cSld>
  <p:clrMap bg1="lt1" tx1="dk1" bg2="lt2" tx2="dk2" accent1="accent1" accent2="accent2" accent3="accent3" accent4="accent4" accent5="accent5" accent6="accent6" hlink="hlink" folHlink="folHlink"/>
  <p:sldLayoutIdLst>
    <p:sldLayoutId id="2147483649" r:id="rId1"/>
    <p:sldLayoutId id="2147483679" r:id="rId2"/>
    <p:sldLayoutId id="2147483680" r:id="rId3"/>
    <p:sldLayoutId id="2147483663" r:id="rId4"/>
    <p:sldLayoutId id="2147483667" r:id="rId5"/>
    <p:sldLayoutId id="2147483661" r:id="rId6"/>
    <p:sldLayoutId id="2147483668" r:id="rId7"/>
    <p:sldLayoutId id="2147483671" r:id="rId8"/>
    <p:sldLayoutId id="2147483664" r:id="rId9"/>
    <p:sldLayoutId id="2147483666" r:id="rId10"/>
    <p:sldLayoutId id="2147483651" r:id="rId11"/>
    <p:sldLayoutId id="2147483676" r:id="rId12"/>
    <p:sldLayoutId id="2147483674" r:id="rId13"/>
    <p:sldLayoutId id="2147483677" r:id="rId14"/>
    <p:sldLayoutId id="2147483675" r:id="rId15"/>
    <p:sldLayoutId id="2147483669" r:id="rId16"/>
    <p:sldLayoutId id="2147483670" r:id="rId17"/>
    <p:sldLayoutId id="2147483672" r:id="rId18"/>
    <p:sldLayoutId id="2147483682" r:id="rId19"/>
    <p:sldLayoutId id="2147483681" r:id="rId20"/>
    <p:sldLayoutId id="2147483652" r:id="rId21"/>
    <p:sldLayoutId id="2147483653" r:id="rId22"/>
    <p:sldLayoutId id="2147483654" r:id="rId23"/>
    <p:sldLayoutId id="2147483655" r:id="rId24"/>
    <p:sldLayoutId id="2147483658" r:id="rId25"/>
    <p:sldLayoutId id="2147483659" r:id="rId26"/>
  </p:sldLayoutIdLst>
  <p:hf sldNum="0" hdr="0" ftr="0" dt="0"/>
  <p:txStyles>
    <p:titleStyle>
      <a:lvl1pPr algn="l" defTabSz="914400" rtl="0" eaLnBrk="1" latinLnBrk="0" hangingPunct="1">
        <a:spcBef>
          <a:spcPct val="0"/>
        </a:spcBef>
        <a:buNone/>
        <a:defRPr sz="4400" kern="1200">
          <a:solidFill>
            <a:srgbClr val="27AE6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27AE60"/>
        </a:buClr>
        <a:buFont typeface="Arial" pitchFamily="34" charset="0"/>
        <a:buChar char="•"/>
        <a:defRPr sz="32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rgbClr val="27AE60"/>
        </a:buClr>
        <a:buFont typeface="Arial" pitchFamily="34" charset="0"/>
        <a:buChar char="–"/>
        <a:defRPr sz="2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rgbClr val="27AE60"/>
        </a:buClr>
        <a:buFont typeface="Wingdings" pitchFamily="2" charset="2"/>
        <a:buChar char="§"/>
        <a:defRPr sz="2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27AE60"/>
        </a:buClr>
        <a:buFont typeface="Arial" pitchFamily="34" charset="0"/>
        <a:buChar char="•"/>
        <a:defRPr sz="20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rgbClr val="27AE60"/>
        </a:buClr>
        <a:buFont typeface="Arial" pitchFamily="34" charset="0"/>
        <a:buChar char="•"/>
        <a:defRPr sz="20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Clr>
          <a:srgbClr val="27AE60"/>
        </a:buClr>
        <a:buFont typeface="Arial" pitchFamily="34" charset="0"/>
        <a:buChar char="•"/>
        <a:defRPr sz="2000" kern="1200">
          <a:solidFill>
            <a:schemeClr val="tx1">
              <a:lumMod val="75000"/>
              <a:lumOff val="25000"/>
            </a:schemeClr>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euredd.efi.int/publications/mapping-financial-flows-to-support-redd-efforts"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55576" y="2130425"/>
            <a:ext cx="7416824" cy="2018655"/>
          </a:xfrm>
        </p:spPr>
        <p:txBody>
          <a:bodyPr/>
          <a:lstStyle/>
          <a:p>
            <a:r>
              <a:rPr lang="en-US" dirty="0" smtClean="0"/>
              <a:t>Mapping public land-use finance: the case of Côte d’Ivoire</a:t>
            </a:r>
            <a:endParaRPr lang="fr-FR" dirty="0"/>
          </a:p>
        </p:txBody>
      </p:sp>
      <p:sp>
        <p:nvSpPr>
          <p:cNvPr id="6" name="Subtitle 5"/>
          <p:cNvSpPr>
            <a:spLocks noGrp="1"/>
          </p:cNvSpPr>
          <p:nvPr>
            <p:ph type="subTitle" idx="1"/>
          </p:nvPr>
        </p:nvSpPr>
        <p:spPr>
          <a:xfrm>
            <a:off x="755576" y="4365104"/>
            <a:ext cx="6192688" cy="1224136"/>
          </a:xfrm>
        </p:spPr>
        <p:txBody>
          <a:bodyPr/>
          <a:lstStyle/>
          <a:p>
            <a:r>
              <a:rPr lang="fr-FR" dirty="0"/>
              <a:t>Adeline Dontenville</a:t>
            </a:r>
          </a:p>
          <a:p>
            <a:r>
              <a:rPr lang="fr-FR" dirty="0"/>
              <a:t>EU REDD Facility</a:t>
            </a:r>
          </a:p>
          <a:p>
            <a:endParaRPr lang="fr-FR" dirty="0"/>
          </a:p>
          <a:p>
            <a:endParaRPr lang="fr-FR" dirty="0"/>
          </a:p>
        </p:txBody>
      </p:sp>
      <p:sp>
        <p:nvSpPr>
          <p:cNvPr id="7" name="Text Placeholder 6"/>
          <p:cNvSpPr>
            <a:spLocks noGrp="1"/>
          </p:cNvSpPr>
          <p:nvPr>
            <p:ph type="body" sz="quarter" idx="10"/>
          </p:nvPr>
        </p:nvSpPr>
        <p:spPr>
          <a:xfrm>
            <a:off x="746220" y="5949280"/>
            <a:ext cx="5914011" cy="908720"/>
          </a:xfrm>
        </p:spPr>
        <p:txBody>
          <a:bodyPr/>
          <a:lstStyle/>
          <a:p>
            <a:endParaRPr lang="en-US" b="1" dirty="0"/>
          </a:p>
          <a:p>
            <a:r>
              <a:rPr lang="fr-FR" b="1" dirty="0" smtClean="0"/>
              <a:t>UN REDD </a:t>
            </a:r>
            <a:r>
              <a:rPr lang="fr-FR" b="1" dirty="0" err="1" smtClean="0"/>
              <a:t>Regional</a:t>
            </a:r>
            <a:r>
              <a:rPr lang="fr-FR" b="1" dirty="0" smtClean="0"/>
              <a:t> </a:t>
            </a:r>
            <a:r>
              <a:rPr lang="fr-FR" b="1" dirty="0" err="1" smtClean="0"/>
              <a:t>Knowledge</a:t>
            </a:r>
            <a:r>
              <a:rPr lang="fr-FR" b="1" dirty="0" smtClean="0"/>
              <a:t> exchange</a:t>
            </a:r>
            <a:endParaRPr lang="fr-FR" b="1" dirty="0"/>
          </a:p>
          <a:p>
            <a:r>
              <a:rPr lang="fr-FR" b="1" dirty="0" smtClean="0"/>
              <a:t>Bangkok, 11 </a:t>
            </a:r>
            <a:r>
              <a:rPr lang="fr-FR" b="1" dirty="0" err="1" smtClean="0"/>
              <a:t>October</a:t>
            </a:r>
            <a:r>
              <a:rPr lang="fr-FR" b="1" dirty="0" smtClean="0"/>
              <a:t> </a:t>
            </a:r>
            <a:r>
              <a:rPr lang="fr-FR" b="1" dirty="0"/>
              <a:t>2017</a:t>
            </a:r>
          </a:p>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Mobilising</a:t>
            </a:r>
            <a:r>
              <a:rPr lang="fr-FR" dirty="0" smtClean="0"/>
              <a:t> </a:t>
            </a:r>
            <a:r>
              <a:rPr lang="fr-FR" dirty="0" err="1" smtClean="0"/>
              <a:t>domestic</a:t>
            </a:r>
            <a:r>
              <a:rPr lang="fr-FR" dirty="0" smtClean="0"/>
              <a:t> </a:t>
            </a:r>
            <a:r>
              <a:rPr lang="fr-FR" dirty="0" err="1" smtClean="0"/>
              <a:t>resources</a:t>
            </a:r>
            <a:r>
              <a:rPr lang="fr-FR" dirty="0" smtClean="0"/>
              <a:t> </a:t>
            </a:r>
            <a:r>
              <a:rPr lang="fr-FR" dirty="0" err="1" smtClean="0"/>
              <a:t>effectively</a:t>
            </a:r>
            <a:endParaRPr lang="fr-FR" dirty="0"/>
          </a:p>
        </p:txBody>
      </p:sp>
      <p:sp>
        <p:nvSpPr>
          <p:cNvPr id="3" name="Content Placeholder 2"/>
          <p:cNvSpPr>
            <a:spLocks noGrp="1"/>
          </p:cNvSpPr>
          <p:nvPr>
            <p:ph idx="1"/>
          </p:nvPr>
        </p:nvSpPr>
        <p:spPr/>
        <p:txBody>
          <a:bodyPr/>
          <a:lstStyle/>
          <a:p>
            <a:r>
              <a:rPr lang="fr-FR" dirty="0" smtClean="0"/>
              <a:t>Are key </a:t>
            </a:r>
            <a:r>
              <a:rPr lang="fr-FR" dirty="0" err="1" smtClean="0"/>
              <a:t>sectoral</a:t>
            </a:r>
            <a:r>
              <a:rPr lang="fr-FR" dirty="0" smtClean="0"/>
              <a:t> </a:t>
            </a:r>
            <a:r>
              <a:rPr lang="fr-FR" dirty="0" err="1" smtClean="0"/>
              <a:t>policies</a:t>
            </a:r>
            <a:r>
              <a:rPr lang="fr-FR" dirty="0" smtClean="0"/>
              <a:t> </a:t>
            </a:r>
            <a:r>
              <a:rPr lang="fr-FR" dirty="0" err="1" smtClean="0"/>
              <a:t>integrating</a:t>
            </a:r>
            <a:r>
              <a:rPr lang="fr-FR" dirty="0" smtClean="0"/>
              <a:t> </a:t>
            </a:r>
            <a:r>
              <a:rPr lang="fr-FR" dirty="0" err="1" smtClean="0"/>
              <a:t>climate</a:t>
            </a:r>
            <a:r>
              <a:rPr lang="fr-FR" dirty="0" smtClean="0"/>
              <a:t> change </a:t>
            </a:r>
            <a:r>
              <a:rPr lang="fr-FR" dirty="0" smtClean="0"/>
              <a:t>and </a:t>
            </a:r>
            <a:r>
              <a:rPr lang="fr-FR" dirty="0" err="1" smtClean="0"/>
              <a:t>forest</a:t>
            </a:r>
            <a:r>
              <a:rPr lang="fr-FR" dirty="0" smtClean="0"/>
              <a:t> </a:t>
            </a:r>
            <a:r>
              <a:rPr lang="fr-FR" dirty="0" err="1" smtClean="0"/>
              <a:t>committments</a:t>
            </a:r>
            <a:r>
              <a:rPr lang="fr-FR" dirty="0" smtClean="0"/>
              <a:t>?</a:t>
            </a:r>
          </a:p>
          <a:p>
            <a:r>
              <a:rPr lang="fr-FR" dirty="0" smtClean="0"/>
              <a:t>Is the </a:t>
            </a:r>
            <a:r>
              <a:rPr lang="fr-FR" dirty="0" err="1" smtClean="0"/>
              <a:t>enabling</a:t>
            </a:r>
            <a:r>
              <a:rPr lang="fr-FR" dirty="0" smtClean="0"/>
              <a:t> </a:t>
            </a:r>
            <a:r>
              <a:rPr lang="fr-FR" dirty="0" err="1" smtClean="0"/>
              <a:t>environment</a:t>
            </a:r>
            <a:r>
              <a:rPr lang="fr-FR" dirty="0" smtClean="0"/>
              <a:t> for </a:t>
            </a:r>
            <a:r>
              <a:rPr lang="fr-FR" dirty="0" err="1" smtClean="0"/>
              <a:t>sustainable</a:t>
            </a:r>
            <a:r>
              <a:rPr lang="fr-FR" dirty="0" smtClean="0"/>
              <a:t> </a:t>
            </a:r>
            <a:r>
              <a:rPr lang="fr-FR" dirty="0" err="1" smtClean="0"/>
              <a:t>investments</a:t>
            </a:r>
            <a:r>
              <a:rPr lang="fr-FR" dirty="0" smtClean="0"/>
              <a:t> in place?</a:t>
            </a:r>
          </a:p>
          <a:p>
            <a:r>
              <a:rPr lang="fr-FR" dirty="0" smtClean="0"/>
              <a:t>How </a:t>
            </a:r>
            <a:r>
              <a:rPr lang="fr-FR" dirty="0" err="1" smtClean="0"/>
              <a:t>does</a:t>
            </a:r>
            <a:r>
              <a:rPr lang="fr-FR" dirty="0" smtClean="0"/>
              <a:t> BAU </a:t>
            </a:r>
            <a:r>
              <a:rPr lang="fr-FR" dirty="0" err="1" smtClean="0"/>
              <a:t>spending</a:t>
            </a:r>
            <a:r>
              <a:rPr lang="fr-FR" dirty="0" smtClean="0"/>
              <a:t> compare to and affect </a:t>
            </a:r>
            <a:r>
              <a:rPr lang="fr-FR" dirty="0" err="1" smtClean="0"/>
              <a:t>climate</a:t>
            </a:r>
            <a:r>
              <a:rPr lang="fr-FR" dirty="0" smtClean="0"/>
              <a:t> </a:t>
            </a:r>
            <a:r>
              <a:rPr lang="fr-FR" dirty="0" err="1" smtClean="0"/>
              <a:t>investments</a:t>
            </a:r>
            <a:r>
              <a:rPr lang="fr-FR" dirty="0" smtClean="0"/>
              <a:t>?</a:t>
            </a:r>
            <a:endParaRPr lang="fr-FR" dirty="0"/>
          </a:p>
        </p:txBody>
      </p:sp>
    </p:spTree>
    <p:extLst>
      <p:ext uri="{BB962C8B-B14F-4D97-AF65-F5344CB8AC3E}">
        <p14:creationId xmlns:p14="http://schemas.microsoft.com/office/powerpoint/2010/main" val="2813427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80920" cy="1296144"/>
          </a:xfrm>
        </p:spPr>
        <p:txBody>
          <a:bodyPr>
            <a:noAutofit/>
          </a:bodyPr>
          <a:lstStyle/>
          <a:p>
            <a:r>
              <a:rPr lang="fr-FR" dirty="0"/>
              <a:t>Do </a:t>
            </a:r>
            <a:r>
              <a:rPr lang="fr-FR" dirty="0" err="1"/>
              <a:t>financial</a:t>
            </a:r>
            <a:r>
              <a:rPr lang="fr-FR" dirty="0"/>
              <a:t> </a:t>
            </a:r>
            <a:r>
              <a:rPr lang="fr-FR" dirty="0" err="1"/>
              <a:t>means</a:t>
            </a:r>
            <a:r>
              <a:rPr lang="fr-FR" dirty="0"/>
              <a:t> match </a:t>
            </a:r>
            <a:r>
              <a:rPr lang="fr-FR" dirty="0" err="1" smtClean="0"/>
              <a:t>political</a:t>
            </a:r>
            <a:r>
              <a:rPr lang="fr-FR" dirty="0" smtClean="0"/>
              <a:t> </a:t>
            </a:r>
            <a:r>
              <a:rPr lang="fr-FR" dirty="0"/>
              <a:t>ambition?</a:t>
            </a:r>
            <a:endParaRPr lang="en-GB" dirty="0"/>
          </a:p>
        </p:txBody>
      </p:sp>
      <p:sp>
        <p:nvSpPr>
          <p:cNvPr id="3" name="Content Placeholder 2"/>
          <p:cNvSpPr>
            <a:spLocks noGrp="1"/>
          </p:cNvSpPr>
          <p:nvPr>
            <p:ph idx="1"/>
          </p:nvPr>
        </p:nvSpPr>
        <p:spPr>
          <a:xfrm>
            <a:off x="4837722" y="1595643"/>
            <a:ext cx="3868615" cy="4454428"/>
          </a:xfrm>
        </p:spPr>
        <p:txBody>
          <a:bodyPr>
            <a:normAutofit/>
          </a:bodyPr>
          <a:lstStyle/>
          <a:p>
            <a:pPr marL="0" indent="0">
              <a:buNone/>
            </a:pPr>
            <a:r>
              <a:rPr lang="fr-FR" sz="2000" b="1" dirty="0" err="1"/>
              <a:t>Strong</a:t>
            </a:r>
            <a:r>
              <a:rPr lang="fr-FR" sz="2000" b="1" dirty="0"/>
              <a:t> </a:t>
            </a:r>
            <a:r>
              <a:rPr lang="fr-FR" sz="2000" b="1" dirty="0" err="1"/>
              <a:t>political</a:t>
            </a:r>
            <a:r>
              <a:rPr lang="fr-FR" sz="2000" b="1" dirty="0"/>
              <a:t> </a:t>
            </a:r>
            <a:r>
              <a:rPr lang="fr-FR" sz="2000" b="1" dirty="0" err="1"/>
              <a:t>committments</a:t>
            </a:r>
            <a:r>
              <a:rPr lang="fr-FR" sz="2000" b="1" dirty="0"/>
              <a:t> in Côte d’Ivoire</a:t>
            </a:r>
            <a:r>
              <a:rPr lang="fr-FR" sz="2000" dirty="0"/>
              <a:t>:</a:t>
            </a:r>
          </a:p>
          <a:p>
            <a:pPr marL="285750" indent="-285750">
              <a:buFont typeface="Arial" panose="020B0604020202020204" pitchFamily="34" charset="0"/>
              <a:buChar char="•"/>
            </a:pPr>
            <a:r>
              <a:rPr lang="fr-FR" sz="2000" dirty="0" err="1"/>
              <a:t>Reduce</a:t>
            </a:r>
            <a:r>
              <a:rPr lang="fr-FR" sz="2000" dirty="0"/>
              <a:t> GHG </a:t>
            </a:r>
            <a:r>
              <a:rPr lang="fr-FR" sz="2000" dirty="0" err="1"/>
              <a:t>emissions</a:t>
            </a:r>
            <a:r>
              <a:rPr lang="fr-FR" sz="2000" dirty="0"/>
              <a:t> by 28% by 2030 (NDC)</a:t>
            </a:r>
          </a:p>
          <a:p>
            <a:pPr marL="285750" indent="-285750">
              <a:buFont typeface="Arial" panose="020B0604020202020204" pitchFamily="34" charset="0"/>
              <a:buChar char="•"/>
            </a:pPr>
            <a:r>
              <a:rPr lang="fr-FR" sz="2000" dirty="0" err="1"/>
              <a:t>Zero</a:t>
            </a:r>
            <a:r>
              <a:rPr lang="fr-FR" sz="2000" dirty="0"/>
              <a:t> </a:t>
            </a:r>
            <a:r>
              <a:rPr lang="fr-FR" sz="2000" dirty="0" err="1"/>
              <a:t>deforestation</a:t>
            </a:r>
            <a:r>
              <a:rPr lang="fr-FR" sz="2000" dirty="0"/>
              <a:t> </a:t>
            </a:r>
            <a:r>
              <a:rPr lang="fr-FR" sz="2000" dirty="0" err="1"/>
              <a:t>cocoa</a:t>
            </a:r>
            <a:r>
              <a:rPr lang="fr-FR" sz="2000" dirty="0"/>
              <a:t> production as </a:t>
            </a:r>
            <a:r>
              <a:rPr lang="fr-FR" sz="2000" dirty="0" err="1"/>
              <a:t>from</a:t>
            </a:r>
            <a:r>
              <a:rPr lang="fr-FR" sz="2000" dirty="0"/>
              <a:t> 2017</a:t>
            </a:r>
          </a:p>
          <a:p>
            <a:pPr marL="285750" indent="-285750">
              <a:buFont typeface="Arial" panose="020B0604020202020204" pitchFamily="34" charset="0"/>
              <a:buChar char="•"/>
            </a:pPr>
            <a:r>
              <a:rPr lang="fr-FR" sz="2000" dirty="0"/>
              <a:t>Restore 20% of </a:t>
            </a:r>
            <a:r>
              <a:rPr lang="fr-FR" sz="2000" dirty="0" err="1"/>
              <a:t>forest</a:t>
            </a:r>
            <a:r>
              <a:rPr lang="fr-FR" sz="2000" dirty="0"/>
              <a:t> </a:t>
            </a:r>
            <a:r>
              <a:rPr lang="fr-FR" sz="2000" dirty="0" err="1"/>
              <a:t>cover</a:t>
            </a:r>
            <a:r>
              <a:rPr lang="fr-FR" sz="2000" dirty="0"/>
              <a:t> by 2030</a:t>
            </a:r>
          </a:p>
          <a:p>
            <a:pPr marL="285750" indent="-285750">
              <a:buFont typeface="Arial" panose="020B0604020202020204" pitchFamily="34" charset="0"/>
              <a:buChar char="•"/>
            </a:pPr>
            <a:endParaRPr lang="fr-FR" sz="2000" dirty="0"/>
          </a:p>
          <a:p>
            <a:pPr marL="0" indent="0">
              <a:buNone/>
            </a:pPr>
            <a:r>
              <a:rPr lang="fr-FR" sz="2000" dirty="0"/>
              <a:t>National REDD+ </a:t>
            </a:r>
            <a:r>
              <a:rPr lang="fr-FR" sz="2000" dirty="0" err="1"/>
              <a:t>Strategy</a:t>
            </a:r>
            <a:r>
              <a:rPr lang="fr-FR" sz="2000" dirty="0"/>
              <a:t> </a:t>
            </a:r>
            <a:r>
              <a:rPr lang="fr-FR" sz="2000" dirty="0" err="1"/>
              <a:t>drafted</a:t>
            </a:r>
            <a:r>
              <a:rPr lang="fr-FR" sz="2000" dirty="0"/>
              <a:t> in 2016 and REDD+ Investment Plan </a:t>
            </a:r>
            <a:r>
              <a:rPr lang="fr-FR" sz="2000" dirty="0" err="1"/>
              <a:t>under</a:t>
            </a:r>
            <a:r>
              <a:rPr lang="fr-FR" sz="2000" dirty="0"/>
              <a:t> </a:t>
            </a:r>
            <a:r>
              <a:rPr lang="fr-FR" sz="2000" dirty="0" err="1"/>
              <a:t>development</a:t>
            </a:r>
            <a:endParaRPr lang="fr-FR"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988840"/>
            <a:ext cx="4241102" cy="4255880"/>
          </a:xfrm>
          <a:prstGeom prst="rect">
            <a:avLst/>
          </a:prstGeom>
        </p:spPr>
      </p:pic>
    </p:spTree>
    <p:extLst>
      <p:ext uri="{BB962C8B-B14F-4D97-AF65-F5344CB8AC3E}">
        <p14:creationId xmlns:p14="http://schemas.microsoft.com/office/powerpoint/2010/main" val="94886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8727105" cy="6172199"/>
          </a:xfrm>
          <a:prstGeom prst="rect">
            <a:avLst/>
          </a:prstGeom>
        </p:spPr>
      </p:pic>
      <p:sp>
        <p:nvSpPr>
          <p:cNvPr id="7" name="Oval 6"/>
          <p:cNvSpPr/>
          <p:nvPr/>
        </p:nvSpPr>
        <p:spPr>
          <a:xfrm>
            <a:off x="7524328" y="3390899"/>
            <a:ext cx="1296144" cy="254125"/>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Oval 7"/>
          <p:cNvSpPr/>
          <p:nvPr/>
        </p:nvSpPr>
        <p:spPr>
          <a:xfrm>
            <a:off x="7164288" y="4077072"/>
            <a:ext cx="1656184" cy="1152128"/>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p14="http://schemas.microsoft.com/office/powerpoint/2010/main" val="309863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Côte d’Ivoire and its partners have an opportunity to green significant shares of existing finance</a:t>
            </a:r>
            <a:endParaRPr lang="en-GB"/>
          </a:p>
        </p:txBody>
      </p:sp>
      <p:pic>
        <p:nvPicPr>
          <p:cNvPr id="3" name="Picture 2"/>
          <p:cNvPicPr>
            <a:picLocks noChangeAspect="1"/>
          </p:cNvPicPr>
          <p:nvPr/>
        </p:nvPicPr>
        <p:blipFill>
          <a:blip r:embed="rId3"/>
          <a:stretch>
            <a:fillRect/>
          </a:stretch>
        </p:blipFill>
        <p:spPr>
          <a:xfrm>
            <a:off x="2971" y="2108403"/>
            <a:ext cx="9144000" cy="4374555"/>
          </a:xfrm>
          <a:prstGeom prst="rect">
            <a:avLst/>
          </a:prstGeom>
        </p:spPr>
      </p:pic>
    </p:spTree>
    <p:extLst>
      <p:ext uri="{BB962C8B-B14F-4D97-AF65-F5344CB8AC3E}">
        <p14:creationId xmlns:p14="http://schemas.microsoft.com/office/powerpoint/2010/main" val="259546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7560840" cy="1296144"/>
          </a:xfrm>
        </p:spPr>
        <p:txBody>
          <a:bodyPr/>
          <a:lstStyle/>
          <a:p>
            <a:r>
              <a:rPr lang="fr-FR" dirty="0"/>
              <a:t>Financial </a:t>
            </a:r>
            <a:r>
              <a:rPr lang="fr-FR" dirty="0" err="1"/>
              <a:t>mapping</a:t>
            </a:r>
            <a:r>
              <a:rPr lang="fr-FR" dirty="0"/>
              <a:t> as a key </a:t>
            </a:r>
            <a:r>
              <a:rPr lang="fr-FR" dirty="0" err="1"/>
              <a:t>tool</a:t>
            </a:r>
            <a:r>
              <a:rPr lang="fr-FR" dirty="0"/>
              <a:t> for NDC </a:t>
            </a:r>
            <a:r>
              <a:rPr lang="fr-FR" dirty="0" err="1"/>
              <a:t>implementation</a:t>
            </a:r>
            <a:endParaRPr lang="fr-FR" dirty="0"/>
          </a:p>
        </p:txBody>
      </p:sp>
      <p:sp>
        <p:nvSpPr>
          <p:cNvPr id="3" name="Content Placeholder 2"/>
          <p:cNvSpPr>
            <a:spLocks noGrp="1"/>
          </p:cNvSpPr>
          <p:nvPr>
            <p:ph idx="1"/>
          </p:nvPr>
        </p:nvSpPr>
        <p:spPr/>
        <p:txBody>
          <a:bodyPr>
            <a:normAutofit fontScale="92500" lnSpcReduction="20000"/>
          </a:bodyPr>
          <a:lstStyle/>
          <a:p>
            <a:r>
              <a:rPr lang="fr-FR" dirty="0"/>
              <a:t>Reality-check on </a:t>
            </a:r>
            <a:r>
              <a:rPr lang="fr-FR" dirty="0" err="1"/>
              <a:t>coherence</a:t>
            </a:r>
            <a:r>
              <a:rPr lang="fr-FR" dirty="0"/>
              <a:t> of </a:t>
            </a:r>
            <a:r>
              <a:rPr lang="fr-FR" dirty="0" err="1"/>
              <a:t>sectoral</a:t>
            </a:r>
            <a:r>
              <a:rPr lang="fr-FR" dirty="0"/>
              <a:t> </a:t>
            </a:r>
            <a:r>
              <a:rPr lang="fr-FR" dirty="0" err="1"/>
              <a:t>policies</a:t>
            </a:r>
            <a:r>
              <a:rPr lang="fr-FR" dirty="0"/>
              <a:t> and instruments </a:t>
            </a:r>
            <a:r>
              <a:rPr lang="fr-FR" dirty="0" err="1"/>
              <a:t>with</a:t>
            </a:r>
            <a:r>
              <a:rPr lang="fr-FR" dirty="0"/>
              <a:t> </a:t>
            </a:r>
            <a:r>
              <a:rPr lang="fr-FR" dirty="0" err="1"/>
              <a:t>climate</a:t>
            </a:r>
            <a:r>
              <a:rPr lang="fr-FR" dirty="0"/>
              <a:t> objectives</a:t>
            </a:r>
          </a:p>
          <a:p>
            <a:r>
              <a:rPr lang="fr-FR" dirty="0"/>
              <a:t>Entry point for multi-</a:t>
            </a:r>
            <a:r>
              <a:rPr lang="fr-FR" dirty="0" err="1"/>
              <a:t>sectoral</a:t>
            </a:r>
            <a:r>
              <a:rPr lang="fr-FR" dirty="0"/>
              <a:t> and multi-</a:t>
            </a:r>
            <a:r>
              <a:rPr lang="fr-FR" dirty="0" err="1"/>
              <a:t>stakeholder</a:t>
            </a:r>
            <a:r>
              <a:rPr lang="fr-FR" dirty="0"/>
              <a:t> discussion on </a:t>
            </a:r>
            <a:r>
              <a:rPr lang="fr-FR" dirty="0" err="1"/>
              <a:t>resource</a:t>
            </a:r>
            <a:r>
              <a:rPr lang="fr-FR" dirty="0"/>
              <a:t> allocation and </a:t>
            </a:r>
            <a:r>
              <a:rPr lang="fr-FR" dirty="0" err="1"/>
              <a:t>climate</a:t>
            </a:r>
            <a:r>
              <a:rPr lang="fr-FR" dirty="0"/>
              <a:t> </a:t>
            </a:r>
            <a:r>
              <a:rPr lang="fr-FR" dirty="0" err="1"/>
              <a:t>mainstreaming</a:t>
            </a:r>
            <a:endParaRPr lang="fr-FR" dirty="0"/>
          </a:p>
          <a:p>
            <a:r>
              <a:rPr lang="fr-FR" dirty="0" err="1"/>
              <a:t>Advocacy</a:t>
            </a:r>
            <a:r>
              <a:rPr lang="fr-FR" dirty="0"/>
              <a:t> </a:t>
            </a:r>
            <a:r>
              <a:rPr lang="fr-FR" dirty="0" err="1"/>
              <a:t>tool</a:t>
            </a:r>
            <a:r>
              <a:rPr lang="fr-FR" dirty="0"/>
              <a:t> for </a:t>
            </a:r>
            <a:r>
              <a:rPr lang="fr-FR" dirty="0" err="1"/>
              <a:t>domestic</a:t>
            </a:r>
            <a:r>
              <a:rPr lang="fr-FR" dirty="0"/>
              <a:t> and international </a:t>
            </a:r>
            <a:r>
              <a:rPr lang="fr-FR" dirty="0" err="1"/>
              <a:t>fundraising</a:t>
            </a:r>
            <a:endParaRPr lang="fr-FR" dirty="0"/>
          </a:p>
          <a:p>
            <a:r>
              <a:rPr lang="fr-FR" dirty="0" err="1"/>
              <a:t>Accountability</a:t>
            </a:r>
            <a:r>
              <a:rPr lang="fr-FR" dirty="0"/>
              <a:t> and </a:t>
            </a:r>
            <a:r>
              <a:rPr lang="fr-FR" dirty="0" err="1"/>
              <a:t>benchmarking</a:t>
            </a:r>
            <a:r>
              <a:rPr lang="fr-FR" dirty="0"/>
              <a:t> </a:t>
            </a:r>
            <a:r>
              <a:rPr lang="fr-FR" dirty="0" err="1"/>
              <a:t>tool</a:t>
            </a:r>
            <a:endParaRPr lang="fr-FR" dirty="0"/>
          </a:p>
        </p:txBody>
      </p:sp>
    </p:spTree>
    <p:extLst>
      <p:ext uri="{BB962C8B-B14F-4D97-AF65-F5344CB8AC3E}">
        <p14:creationId xmlns:p14="http://schemas.microsoft.com/office/powerpoint/2010/main" val="2861725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More information:</a:t>
            </a:r>
            <a:br>
              <a:rPr lang="fr-FR" dirty="0"/>
            </a:br>
            <a:r>
              <a:rPr lang="fr-FR" dirty="0">
                <a:hlinkClick r:id="rId3"/>
              </a:rPr>
              <a:t>http://</a:t>
            </a:r>
            <a:r>
              <a:rPr lang="fr-FR" dirty="0" smtClean="0">
                <a:hlinkClick r:id="rId3"/>
              </a:rPr>
              <a:t>www.euredd.efi.int/publications/mapping-financial-flows-to-support-redd-efforts</a:t>
            </a:r>
            <a:r>
              <a:rPr lang="fr-FR" dirty="0" smtClean="0"/>
              <a:t/>
            </a:r>
            <a:br>
              <a:rPr lang="fr-FR" dirty="0" smtClean="0"/>
            </a:br>
            <a:r>
              <a:rPr lang="fr-FR" dirty="0"/>
              <a:t/>
            </a:r>
            <a:br>
              <a:rPr lang="fr-FR" dirty="0"/>
            </a:br>
            <a:endParaRPr lang="fr-FR" dirty="0"/>
          </a:p>
        </p:txBody>
      </p:sp>
      <p:sp>
        <p:nvSpPr>
          <p:cNvPr id="3" name="Subtitle 2"/>
          <p:cNvSpPr>
            <a:spLocks noGrp="1"/>
          </p:cNvSpPr>
          <p:nvPr>
            <p:ph type="subTitle" idx="1"/>
          </p:nvPr>
        </p:nvSpPr>
        <p:spPr/>
        <p:txBody>
          <a:bodyPr/>
          <a:lstStyle/>
          <a:p>
            <a:r>
              <a:rPr lang="fr-FR" dirty="0"/>
              <a:t>adeline.dontenville@efi.int</a:t>
            </a:r>
          </a:p>
        </p:txBody>
      </p:sp>
    </p:spTree>
    <p:extLst>
      <p:ext uri="{BB962C8B-B14F-4D97-AF65-F5344CB8AC3E}">
        <p14:creationId xmlns:p14="http://schemas.microsoft.com/office/powerpoint/2010/main" val="3032047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 y="100413"/>
            <a:ext cx="9139064" cy="6463554"/>
          </a:xfrm>
          <a:prstGeom prst="rect">
            <a:avLst/>
          </a:prstGeom>
        </p:spPr>
      </p:pic>
    </p:spTree>
    <p:extLst>
      <p:ext uri="{BB962C8B-B14F-4D97-AF65-F5344CB8AC3E}">
        <p14:creationId xmlns:p14="http://schemas.microsoft.com/office/powerpoint/2010/main" val="2605053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17"/>
            <a:ext cx="9144000" cy="6465125"/>
          </a:xfrm>
          <a:prstGeom prst="rect">
            <a:avLst/>
          </a:prstGeom>
        </p:spPr>
      </p:pic>
    </p:spTree>
    <p:extLst>
      <p:ext uri="{BB962C8B-B14F-4D97-AF65-F5344CB8AC3E}">
        <p14:creationId xmlns:p14="http://schemas.microsoft.com/office/powerpoint/2010/main" val="205174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2"/>
        </a:lnRef>
        <a:fillRef idx="1">
          <a:schemeClr val="lt1"/>
        </a:fillRef>
        <a:effectRef idx="0">
          <a:schemeClr val="accent2"/>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9105</TotalTime>
  <Words>2312</Words>
  <Application>Microsoft Office PowerPoint</Application>
  <PresentationFormat>On-screen Show (4:3)</PresentationFormat>
  <Paragraphs>120</Paragraphs>
  <Slides>9</Slides>
  <Notes>9</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Office Theme</vt:lpstr>
      <vt:lpstr>Mapping public land-use finance: the case of Côte d’Ivoire</vt:lpstr>
      <vt:lpstr>Mobilising domestic resources effectively</vt:lpstr>
      <vt:lpstr>Do financial means match political ambition?</vt:lpstr>
      <vt:lpstr>PowerPoint Presentation</vt:lpstr>
      <vt:lpstr>Côte d’Ivoire and its partners have an opportunity to green significant shares of existing finance</vt:lpstr>
      <vt:lpstr>Financial mapping as a key tool for NDC implementation</vt:lpstr>
      <vt:lpstr>More information: http://www.euredd.efi.int/publications/mapping-financial-flows-to-support-redd-efforts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FLEGT and REDD theme</dc:title>
  <dc:creator>Adeline Dontenville</dc:creator>
  <cp:lastModifiedBy>Adeline Dontenville</cp:lastModifiedBy>
  <cp:revision>191</cp:revision>
  <cp:lastPrinted>2017-05-05T16:00:28Z</cp:lastPrinted>
  <dcterms:created xsi:type="dcterms:W3CDTF">2014-03-28T12:11:33Z</dcterms:created>
  <dcterms:modified xsi:type="dcterms:W3CDTF">2017-10-06T15:42:41Z</dcterms:modified>
</cp:coreProperties>
</file>