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37" r:id="rId2"/>
    <p:sldId id="481" r:id="rId3"/>
    <p:sldId id="399" r:id="rId4"/>
    <p:sldId id="482" r:id="rId5"/>
    <p:sldId id="483" r:id="rId6"/>
    <p:sldId id="484" r:id="rId7"/>
    <p:sldId id="485" r:id="rId8"/>
    <p:sldId id="486" r:id="rId9"/>
    <p:sldId id="412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09DEF-282F-4F5B-9D48-20B7C36F2A01}" type="datetimeFigureOut">
              <a:rPr lang="en-US" smtClean="0"/>
              <a:pPr/>
              <a:t>11-Oct-17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BDEB3-5A85-44AF-979F-C8E9A4ED2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52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0457BB-AE8F-476C-95E7-F3A63E00E4B1}" type="datetimeFigureOut">
              <a:rPr lang="en-US" smtClean="0"/>
              <a:pPr/>
              <a:t>11-Oct-17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DCA948-A900-45AB-B9C8-AA0B9B7B57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3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2A11-BA41-43C6-8CFE-A6E424A200AC}" type="datetimeFigureOut">
              <a:rPr lang="en-US" smtClean="0"/>
              <a:pPr/>
              <a:t>11-Oct-17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0BA1-C664-4BF5-9D89-87490CFC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2A11-BA41-43C6-8CFE-A6E424A200AC}" type="datetimeFigureOut">
              <a:rPr lang="en-US" smtClean="0"/>
              <a:pPr/>
              <a:t>11-Oct-17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0BA1-C664-4BF5-9D89-87490CFC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2A11-BA41-43C6-8CFE-A6E424A200AC}" type="datetimeFigureOut">
              <a:rPr lang="en-US" smtClean="0"/>
              <a:pPr/>
              <a:t>11-Oct-17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0BA1-C664-4BF5-9D89-87490CFC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2A11-BA41-43C6-8CFE-A6E424A200AC}" type="datetimeFigureOut">
              <a:rPr lang="en-US" smtClean="0"/>
              <a:pPr/>
              <a:t>11-Oct-17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0BA1-C664-4BF5-9D89-87490CFC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2A11-BA41-43C6-8CFE-A6E424A200AC}" type="datetimeFigureOut">
              <a:rPr lang="en-US" smtClean="0"/>
              <a:pPr/>
              <a:t>11-Oct-17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0BA1-C664-4BF5-9D89-87490CFC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2A11-BA41-43C6-8CFE-A6E424A200AC}" type="datetimeFigureOut">
              <a:rPr lang="en-US" smtClean="0"/>
              <a:pPr/>
              <a:t>11-Oct-17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0BA1-C664-4BF5-9D89-87490CFC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2A11-BA41-43C6-8CFE-A6E424A200AC}" type="datetimeFigureOut">
              <a:rPr lang="en-US" smtClean="0"/>
              <a:pPr/>
              <a:t>11-Oct-17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0BA1-C664-4BF5-9D89-87490CFC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2A11-BA41-43C6-8CFE-A6E424A200AC}" type="datetimeFigureOut">
              <a:rPr lang="en-US" smtClean="0"/>
              <a:pPr/>
              <a:t>11-Oct-17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0BA1-C664-4BF5-9D89-87490CFC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2A11-BA41-43C6-8CFE-A6E424A200AC}" type="datetimeFigureOut">
              <a:rPr lang="en-US" smtClean="0"/>
              <a:pPr/>
              <a:t>11-Oct-17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0BA1-C664-4BF5-9D89-87490CFC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2A11-BA41-43C6-8CFE-A6E424A200AC}" type="datetimeFigureOut">
              <a:rPr lang="en-US" smtClean="0"/>
              <a:pPr/>
              <a:t>11-Oct-17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0BA1-C664-4BF5-9D89-87490CFC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2A11-BA41-43C6-8CFE-A6E424A200AC}" type="datetimeFigureOut">
              <a:rPr lang="en-US" smtClean="0"/>
              <a:pPr/>
              <a:t>11-Oct-17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0BA1-C664-4BF5-9D89-87490CFC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E2A11-BA41-43C6-8CFE-A6E424A200AC}" type="datetimeFigureOut">
              <a:rPr lang="en-US" smtClean="0"/>
              <a:pPr/>
              <a:t>11-Oct-17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60BA1-C664-4BF5-9D89-87490CFC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9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0" y="1295400"/>
            <a:ext cx="9144000" cy="193899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+mj-lt"/>
              </a:rPr>
              <a:t>REDD+ Financing: The Case from India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" y="4763580"/>
            <a:ext cx="9144000" cy="141577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" dirty="0">
              <a:solidFill>
                <a:srgbClr val="D60093"/>
              </a:solidFill>
              <a:latin typeface="Calibri" pitchFamily="34" charset="0"/>
            </a:endParaRPr>
          </a:p>
          <a:p>
            <a:pPr algn="ctr" eaLnBrk="0" hangingPunct="0">
              <a:spcBef>
                <a:spcPct val="5000"/>
              </a:spcBef>
            </a:pPr>
            <a:r>
              <a:rPr lang="en-US" sz="3200" b="1" dirty="0">
                <a:latin typeface="Calibri" pitchFamily="34" charset="0"/>
              </a:rPr>
              <a:t>Dr. T.P. Singh</a:t>
            </a:r>
          </a:p>
          <a:p>
            <a:pPr algn="ctr" eaLnBrk="0" hangingPunct="0">
              <a:spcBef>
                <a:spcPct val="5000"/>
              </a:spcBef>
            </a:pPr>
            <a:r>
              <a:rPr lang="en-US" sz="2400" b="1" dirty="0">
                <a:latin typeface="Calibri" pitchFamily="34" charset="0"/>
              </a:rPr>
              <a:t>Conservator of Forests</a:t>
            </a:r>
          </a:p>
          <a:p>
            <a:pPr algn="ctr" eaLnBrk="0" hangingPunct="0">
              <a:spcBef>
                <a:spcPct val="5000"/>
              </a:spcBef>
            </a:pPr>
            <a:r>
              <a:rPr lang="en-US" sz="2400" b="1" dirty="0">
                <a:solidFill>
                  <a:srgbClr val="000066"/>
                </a:solidFill>
                <a:latin typeface="Calibri" pitchFamily="34" charset="0"/>
              </a:rPr>
              <a:t>India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3768" y="3378585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rgbClr val="FFFF00"/>
                </a:solidFill>
              </a:rPr>
              <a:t>11</a:t>
            </a:r>
            <a:r>
              <a:rPr lang="en-IN" sz="2800" b="1" baseline="30000" dirty="0">
                <a:solidFill>
                  <a:srgbClr val="FFFF00"/>
                </a:solidFill>
              </a:rPr>
              <a:t>th</a:t>
            </a:r>
            <a:r>
              <a:rPr lang="en-IN" sz="2800" b="1" dirty="0">
                <a:solidFill>
                  <a:srgbClr val="FFFF00"/>
                </a:solidFill>
              </a:rPr>
              <a:t> October 2017</a:t>
            </a:r>
          </a:p>
          <a:p>
            <a:pPr algn="ctr"/>
            <a:r>
              <a:rPr lang="en-IN" sz="2800" b="1" dirty="0">
                <a:solidFill>
                  <a:srgbClr val="FFFF00"/>
                </a:solidFill>
              </a:rPr>
              <a:t>UN- REDD Meeting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Bangkok</a:t>
            </a:r>
            <a:endParaRPr lang="en-IN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759" y="196729"/>
            <a:ext cx="8229600" cy="856007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Roadmap for REDD+ in India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758" y="1340768"/>
            <a:ext cx="8484729" cy="5400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Phase 1 – National Strategy and Action Plan 		  Development (</a:t>
            </a:r>
            <a:r>
              <a:rPr lang="en-US" dirty="0" err="1"/>
              <a:t>MoEFCC</a:t>
            </a:r>
            <a:r>
              <a:rPr lang="en-US" dirty="0"/>
              <a:t>)</a:t>
            </a:r>
          </a:p>
          <a:p>
            <a:r>
              <a:rPr lang="en-US" dirty="0"/>
              <a:t>Phase 2 – Readiness and Initial Action</a:t>
            </a:r>
          </a:p>
          <a:p>
            <a:r>
              <a:rPr lang="en-US" dirty="0"/>
              <a:t>Phase 3 – Results based Implementation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India has a target of 2.5 – 3.0 Billion </a:t>
            </a:r>
            <a:r>
              <a:rPr lang="en-US" dirty="0" err="1"/>
              <a:t>tonnes</a:t>
            </a:r>
            <a:r>
              <a:rPr lang="en-US" dirty="0"/>
              <a:t> of additional CO</a:t>
            </a:r>
            <a:r>
              <a:rPr lang="en-US" baseline="-25000" dirty="0"/>
              <a:t>2</a:t>
            </a:r>
            <a:r>
              <a:rPr lang="en-US" dirty="0"/>
              <a:t> sequestration from forestry by 2030 (Paris Agreement)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Which needs huge Forestry investments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6947610" y="1916832"/>
            <a:ext cx="428628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289998" y="2084655"/>
            <a:ext cx="1854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Under implementation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3421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chemeClr val="accent4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REDD+ Finance in India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85860"/>
            <a:ext cx="8928992" cy="531149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/>
              <a:t>Inbuilt in Forestry Sector Funding</a:t>
            </a:r>
          </a:p>
          <a:p>
            <a:pPr lvl="1"/>
            <a:r>
              <a:rPr lang="en-US" dirty="0"/>
              <a:t>Primarily Domestic Funding</a:t>
            </a:r>
          </a:p>
          <a:p>
            <a:pPr lvl="1"/>
            <a:r>
              <a:rPr lang="en-US" dirty="0"/>
              <a:t>International Finance</a:t>
            </a:r>
          </a:p>
          <a:p>
            <a:pPr lvl="1"/>
            <a:endParaRPr lang="en-US" dirty="0"/>
          </a:p>
          <a:p>
            <a:r>
              <a:rPr lang="en-US" dirty="0"/>
              <a:t>Convergence of Forestry with other sectors like Rural Development and Agriculture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Devolution of Taxes also encourage fulfilling of REDD+ Objectives</a:t>
            </a:r>
          </a:p>
          <a:p>
            <a:pPr lvl="1"/>
            <a:endParaRPr lang="en-US" dirty="0"/>
          </a:p>
          <a:p>
            <a:r>
              <a:rPr lang="en-US" dirty="0"/>
              <a:t>No dedicated funding for REDD+</a:t>
            </a:r>
          </a:p>
          <a:p>
            <a:pPr lvl="1"/>
            <a:r>
              <a:rPr lang="en-US" dirty="0"/>
              <a:t>Only for a few pilot projects amounting to US$ 10 Million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40" y="188640"/>
            <a:ext cx="8928992" cy="850106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Domestic Funding contributing to REDD+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340" y="1196752"/>
            <a:ext cx="8928992" cy="537321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Central Government Funding – </a:t>
            </a:r>
            <a:r>
              <a:rPr lang="en-US" b="1" dirty="0">
                <a:solidFill>
                  <a:srgbClr val="006600"/>
                </a:solidFill>
              </a:rPr>
              <a:t>US $ 720 M per year </a:t>
            </a:r>
          </a:p>
          <a:p>
            <a:r>
              <a:rPr lang="en-US" dirty="0"/>
              <a:t>Through Ministry of Environment, Forests and Climate Change </a:t>
            </a:r>
            <a:r>
              <a:rPr lang="en-US" b="1" dirty="0"/>
              <a:t>US $ 300 M</a:t>
            </a:r>
          </a:p>
          <a:p>
            <a:pPr lvl="1"/>
            <a:r>
              <a:rPr lang="en-US" dirty="0"/>
              <a:t>Green India Mission, National Afforestation </a:t>
            </a:r>
            <a:r>
              <a:rPr lang="en-US" dirty="0" err="1"/>
              <a:t>Programme</a:t>
            </a:r>
            <a:r>
              <a:rPr lang="en-US" dirty="0"/>
              <a:t>, Forest Development Agencies etc.</a:t>
            </a:r>
          </a:p>
          <a:p>
            <a:pPr lvl="1"/>
            <a:r>
              <a:rPr lang="en-US" dirty="0"/>
              <a:t>Given to States for afforestation / allied activities</a:t>
            </a:r>
          </a:p>
          <a:p>
            <a:r>
              <a:rPr lang="en-US" dirty="0"/>
              <a:t>State Governments contribute matching 40% Grant of </a:t>
            </a:r>
            <a:r>
              <a:rPr lang="en-US" b="1" dirty="0"/>
              <a:t>US $ 220 M</a:t>
            </a:r>
            <a:endParaRPr lang="en-US" dirty="0"/>
          </a:p>
          <a:p>
            <a:r>
              <a:rPr lang="en-US" dirty="0"/>
              <a:t>Compensatory Afforestation (CAMPA) has a Corpus Fund of US $ 2.0 Billion. Annual Interest used for afforestation </a:t>
            </a:r>
            <a:r>
              <a:rPr lang="en-US" b="1" dirty="0"/>
              <a:t>US $200 M </a:t>
            </a:r>
          </a:p>
          <a:p>
            <a:endParaRPr lang="en-US" b="1" dirty="0"/>
          </a:p>
          <a:p>
            <a:r>
              <a:rPr lang="en-US" b="1" dirty="0"/>
              <a:t>State Governments’ own Funding – </a:t>
            </a:r>
            <a:r>
              <a:rPr lang="en-US" b="1" dirty="0">
                <a:solidFill>
                  <a:srgbClr val="006600"/>
                </a:solidFill>
              </a:rPr>
              <a:t>US $ 400 M</a:t>
            </a:r>
          </a:p>
          <a:p>
            <a:endParaRPr lang="en-US" b="1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70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40" y="188640"/>
            <a:ext cx="8928992" cy="850106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Domestic Funding through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03332" cy="537321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Mahatma Gandhi National Rural Employment Guarantee Scheme (MNREGA)</a:t>
            </a:r>
          </a:p>
          <a:p>
            <a:r>
              <a:rPr lang="en-US" dirty="0"/>
              <a:t>Scheme of Ministry of Rural Development</a:t>
            </a:r>
          </a:p>
          <a:p>
            <a:r>
              <a:rPr lang="en-US" dirty="0"/>
              <a:t>One of the biggest schemes of rural employment in the World converges various sectors including forestry</a:t>
            </a:r>
          </a:p>
          <a:p>
            <a:r>
              <a:rPr lang="en-US" dirty="0"/>
              <a:t>Annual funding of </a:t>
            </a:r>
            <a:r>
              <a:rPr lang="en-US" b="1" dirty="0"/>
              <a:t>US $ 7.0 Billion</a:t>
            </a:r>
            <a:r>
              <a:rPr lang="en-US" dirty="0"/>
              <a:t>. </a:t>
            </a:r>
          </a:p>
          <a:p>
            <a:r>
              <a:rPr lang="en-US" dirty="0"/>
              <a:t>Annual allotment for NRM is US $ 1.0 Billion out of which afforestation is </a:t>
            </a:r>
            <a:r>
              <a:rPr lang="en-US" b="1" dirty="0">
                <a:solidFill>
                  <a:srgbClr val="006600"/>
                </a:solidFill>
              </a:rPr>
              <a:t>US $300 M </a:t>
            </a:r>
          </a:p>
          <a:p>
            <a:pPr marL="0" indent="0">
              <a:buNone/>
            </a:pPr>
            <a:r>
              <a:rPr lang="en-US" b="1" dirty="0"/>
              <a:t>Missions under National Action Plan on Climate Change </a:t>
            </a:r>
            <a:r>
              <a:rPr lang="en-US" dirty="0"/>
              <a:t>(Agriculture, Himalayas, Knowledge) also converge </a:t>
            </a:r>
            <a:endParaRPr lang="en-US" b="1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5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40" y="188640"/>
            <a:ext cx="8928992" cy="850106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Tax Devolution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340" y="1196752"/>
            <a:ext cx="8928992" cy="566124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14</a:t>
            </a:r>
            <a:r>
              <a:rPr lang="en-US" baseline="30000" dirty="0"/>
              <a:t>th</a:t>
            </a:r>
            <a:r>
              <a:rPr lang="en-US" dirty="0"/>
              <a:t> Finance Commission Award</a:t>
            </a:r>
          </a:p>
          <a:p>
            <a:r>
              <a:rPr lang="en-US" dirty="0"/>
              <a:t>42% of the taxes collected by National Government are given to the States</a:t>
            </a:r>
          </a:p>
          <a:p>
            <a:r>
              <a:rPr lang="en-US" dirty="0"/>
              <a:t>Following Criteria and weights (%):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74675" lvl="1"/>
            <a:r>
              <a:rPr lang="en-US" dirty="0">
                <a:solidFill>
                  <a:srgbClr val="C00000"/>
                </a:solidFill>
              </a:rPr>
              <a:t>Introduced in 2015</a:t>
            </a:r>
          </a:p>
          <a:p>
            <a:pPr marL="574675" lvl="1"/>
            <a:r>
              <a:rPr lang="en-US" dirty="0">
                <a:solidFill>
                  <a:srgbClr val="C00000"/>
                </a:solidFill>
              </a:rPr>
              <a:t>Meets objectives of REDD+, as incentivizes conservation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4329" r="17850" b="15967"/>
          <a:stretch/>
        </p:blipFill>
        <p:spPr>
          <a:xfrm>
            <a:off x="1619672" y="3415108"/>
            <a:ext cx="502671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9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40" y="188640"/>
            <a:ext cx="8928992" cy="850106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International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340" y="1196752"/>
            <a:ext cx="8928992" cy="537321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Mainly from</a:t>
            </a:r>
          </a:p>
          <a:p>
            <a:r>
              <a:rPr lang="en-US" dirty="0"/>
              <a:t>JICA , the biggest forestry portfolio of US$ 300 M per year</a:t>
            </a:r>
          </a:p>
          <a:p>
            <a:pPr lvl="1"/>
            <a:r>
              <a:rPr lang="en-US" dirty="0"/>
              <a:t>But comes as a loan!</a:t>
            </a:r>
          </a:p>
          <a:p>
            <a:r>
              <a:rPr lang="en-US" dirty="0"/>
              <a:t>World Bank US$ 200M</a:t>
            </a:r>
          </a:p>
          <a:p>
            <a:r>
              <a:rPr lang="en-US" dirty="0"/>
              <a:t>EU</a:t>
            </a:r>
          </a:p>
          <a:p>
            <a:r>
              <a:rPr lang="en-US" dirty="0" err="1"/>
              <a:t>Bilaterals</a:t>
            </a:r>
            <a:r>
              <a:rPr lang="en-US" dirty="0"/>
              <a:t> like GIZ, NORAD etc.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Total International Funding around US$ 500 M per year</a:t>
            </a:r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21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40" y="188640"/>
            <a:ext cx="8928992" cy="850106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Way Forward for REDD+ Finance in India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340" y="1196752"/>
            <a:ext cx="8928992" cy="537321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India spend more than 2.0 Billion US$ per year on Forestry activities</a:t>
            </a:r>
          </a:p>
          <a:p>
            <a:endParaRPr lang="en-US" dirty="0"/>
          </a:p>
          <a:p>
            <a:pPr lvl="1"/>
            <a:r>
              <a:rPr lang="en-US" dirty="0"/>
              <a:t>1.5 B from Domestic and 0.5 B from international resources</a:t>
            </a:r>
          </a:p>
          <a:p>
            <a:endParaRPr lang="en-US" dirty="0"/>
          </a:p>
          <a:p>
            <a:r>
              <a:rPr lang="en-US" dirty="0"/>
              <a:t>Look forward to Results based payments from GCF for these efforts</a:t>
            </a:r>
          </a:p>
          <a:p>
            <a:endParaRPr lang="en-US" dirty="0"/>
          </a:p>
          <a:p>
            <a:endParaRPr lang="en-US" b="1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64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/>
          </p:nvPr>
        </p:nvSpPr>
        <p:spPr>
          <a:xfrm>
            <a:off x="3214678" y="5214950"/>
            <a:ext cx="3071834" cy="1066832"/>
          </a:xfrm>
        </p:spPr>
        <p:txBody>
          <a:bodyPr>
            <a:normAutofit fontScale="90000"/>
          </a:bodyPr>
          <a:lstStyle/>
          <a:p>
            <a:r>
              <a:rPr lang="en-US" sz="6600" b="1" dirty="0"/>
              <a:t>Thanks</a:t>
            </a:r>
            <a:br>
              <a:rPr lang="en-US" b="1" dirty="0"/>
            </a:br>
            <a:br>
              <a:rPr lang="en-US" sz="2000" dirty="0"/>
            </a:br>
            <a:endParaRPr lang="en-US" sz="3600" dirty="0"/>
          </a:p>
        </p:txBody>
      </p:sp>
      <p:pic>
        <p:nvPicPr>
          <p:cNvPr id="3" name="Picture 4" descr="j04330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785794"/>
            <a:ext cx="5181600" cy="415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2179</TotalTime>
  <Words>394</Words>
  <Application>Microsoft Office PowerPoint</Application>
  <PresentationFormat>On-screen Show (4:3)</PresentationFormat>
  <Paragraphs>98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PowerPoint Presentation</vt:lpstr>
      <vt:lpstr>Roadmap for REDD+ in India</vt:lpstr>
      <vt:lpstr>REDD+ Finance in India</vt:lpstr>
      <vt:lpstr>Domestic Funding contributing to REDD+</vt:lpstr>
      <vt:lpstr>Domestic Funding through Convergence</vt:lpstr>
      <vt:lpstr>Tax Devolution</vt:lpstr>
      <vt:lpstr>International Funding</vt:lpstr>
      <vt:lpstr>Way Forward for REDD+ Finance in India</vt:lpstr>
      <vt:lpstr>Thanks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Bruno Hugel</cp:lastModifiedBy>
  <cp:revision>174</cp:revision>
  <dcterms:created xsi:type="dcterms:W3CDTF">2012-01-19T13:35:22Z</dcterms:created>
  <dcterms:modified xsi:type="dcterms:W3CDTF">2017-10-11T02:57:24Z</dcterms:modified>
</cp:coreProperties>
</file>