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257" r:id="rId3"/>
    <p:sldId id="308" r:id="rId4"/>
    <p:sldId id="309" r:id="rId5"/>
    <p:sldId id="302" r:id="rId6"/>
    <p:sldId id="304" r:id="rId7"/>
    <p:sldId id="303" r:id="rId8"/>
    <p:sldId id="305" r:id="rId9"/>
    <p:sldId id="298" r:id="rId10"/>
    <p:sldId id="306" r:id="rId11"/>
    <p:sldId id="311" r:id="rId12"/>
    <p:sldId id="312" r:id="rId13"/>
    <p:sldId id="28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8D6"/>
    <a:srgbClr val="00CC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60"/>
  </p:normalViewPr>
  <p:slideViewPr>
    <p:cSldViewPr>
      <p:cViewPr varScale="1">
        <p:scale>
          <a:sx n="68" d="100"/>
          <a:sy n="68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564C-FC78-4384-AAC1-DE3BC399014A}" type="datetimeFigureOut">
              <a:rPr lang="fr-FR" smtClean="0"/>
              <a:t>11/10/2017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AD11-C500-4E9C-8896-3801C3605B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1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Forthcoming</a:t>
            </a:r>
            <a:r>
              <a:rPr lang="id-ID" baseline="0" dirty="0"/>
              <a:t> researchby ODI (financed by UNEP FI as part of the UN-REDD Programme) shows that </a:t>
            </a:r>
            <a:r>
              <a:rPr lang="id-ID" b="1" baseline="0" dirty="0"/>
              <a:t>the role of subsidies are not considered </a:t>
            </a:r>
            <a:r>
              <a:rPr lang="id-ID" baseline="0" dirty="0"/>
              <a:t>in 32 UN-REDD countries researched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9F3F-5BB3-4543-8B77-9D6332A728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ite-vietnam.fr/wp-content/uploads/2011/07/drapeau-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033" y="0"/>
            <a:ext cx="2713567" cy="1800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6" descr="http://travelbrochures.org/wp-content/uploads/Vietn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5610" cy="1800000"/>
          </a:xfrm>
          <a:prstGeom prst="rect">
            <a:avLst/>
          </a:prstGeom>
          <a:noFill/>
        </p:spPr>
      </p:pic>
      <p:pic>
        <p:nvPicPr>
          <p:cNvPr id="6" name="Picture 10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700002" cy="1800000"/>
          </a:xfrm>
          <a:prstGeom prst="rect">
            <a:avLst/>
          </a:prstGeom>
          <a:noFill/>
        </p:spPr>
      </p:pic>
      <p:pic>
        <p:nvPicPr>
          <p:cNvPr id="7" name="Picture 12" descr="Résultat de recherche d'images pour &quot;forest vietnam coffee&quot;"/>
          <p:cNvPicPr>
            <a:picLocks noChangeAspect="1" noChangeArrowheads="1"/>
          </p:cNvPicPr>
          <p:nvPr/>
        </p:nvPicPr>
        <p:blipFill>
          <a:blip r:embed="rId5" cstate="print"/>
          <a:srcRect l="23222" r="25175"/>
          <a:stretch>
            <a:fillRect/>
          </a:stretch>
        </p:blipFill>
        <p:spPr bwMode="auto">
          <a:xfrm>
            <a:off x="5870016" y="0"/>
            <a:ext cx="1582304" cy="1800000"/>
          </a:xfrm>
          <a:prstGeom prst="rect">
            <a:avLst/>
          </a:prstGeom>
          <a:noFill/>
        </p:spPr>
      </p:pic>
      <p:pic>
        <p:nvPicPr>
          <p:cNvPr id="8" name="Picture 2" descr="http://welcomevietnamtours.com/upload/images/vn28.jpg"/>
          <p:cNvPicPr>
            <a:picLocks noChangeAspect="1" noChangeArrowheads="1"/>
          </p:cNvPicPr>
          <p:nvPr/>
        </p:nvPicPr>
        <p:blipFill>
          <a:blip r:embed="rId6" cstate="print"/>
          <a:srcRect l="21238" r="12145"/>
          <a:stretch>
            <a:fillRect/>
          </a:stretch>
        </p:blipFill>
        <p:spPr bwMode="auto">
          <a:xfrm>
            <a:off x="1619672" y="-1"/>
            <a:ext cx="1800458" cy="1800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844824"/>
            <a:ext cx="9144000" cy="290934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016224"/>
          </a:xfrm>
        </p:spPr>
        <p:txBody>
          <a:bodyPr>
            <a:normAutofit fontScale="90000"/>
          </a:bodyPr>
          <a:lstStyle/>
          <a:p>
            <a:br>
              <a:rPr lang="fr-FR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Vietnam Resource Mobilization Framework </a:t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REDD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</a:t>
            </a:r>
            <a:b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Pham Hong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Luong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Director of Planning and Finance at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VNFOREST</a:t>
            </a:r>
            <a:r>
              <a:rPr lang="en-US" sz="2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27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MARD</a:t>
            </a:r>
            <a:br>
              <a:rPr lang="fr-FR" sz="3600" b="1" dirty="0">
                <a:latin typeface="Calibri" pitchFamily="34" charset="0"/>
                <a:cs typeface="Calibri" pitchFamily="34" charset="0"/>
              </a:rPr>
            </a:br>
            <a:br>
              <a:rPr lang="fr-FR" sz="2000" dirty="0">
                <a:latin typeface="Calibri" pitchFamily="34" charset="0"/>
                <a:cs typeface="Calibri" pitchFamily="34" charset="0"/>
              </a:rPr>
            </a:br>
            <a:r>
              <a:rPr lang="fr-FR" sz="2800" dirty="0"/>
              <a:t>Bangkok, Oct. 11 2017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http://tarsaquaculture.com/wp-content/uploads/2014/11/Logo-of-MA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288" y="5562600"/>
            <a:ext cx="1008112" cy="1008112"/>
          </a:xfrm>
          <a:prstGeom prst="rect">
            <a:avLst/>
          </a:prstGeom>
          <a:noFill/>
        </p:spPr>
      </p:pic>
      <p:pic>
        <p:nvPicPr>
          <p:cNvPr id="12" name="Picture 2" descr="http://onehealth.org.vn/upload/advert/1415101054tong%20cuc%20lam%20nghiep%20logo%20resiz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975792" cy="9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vmcomms.net/wp-content/uploads/2015/03/redd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25089" r="19263" b="28880"/>
          <a:stretch/>
        </p:blipFill>
        <p:spPr bwMode="auto">
          <a:xfrm>
            <a:off x="1600200" y="5562600"/>
            <a:ext cx="1888976" cy="999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://www.clker.com/cliparts/X/n/R/K/6/m/blue-un-logo-vectorised-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5638800"/>
            <a:ext cx="995178" cy="914400"/>
          </a:xfrm>
          <a:prstGeom prst="rect">
            <a:avLst/>
          </a:prstGeom>
          <a:noFill/>
        </p:spPr>
      </p:pic>
      <p:pic>
        <p:nvPicPr>
          <p:cNvPr id="16" name="Picture 8" descr="http://www.un-redd.org/portals/15/JFM%20folder/UN%20REDD%20LOGO%20ALL%20RGB-07%20emai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5715001"/>
            <a:ext cx="1600200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://1.bp.blogspot.com/-ZvShXfYhUGo/TsU-7srTr6I/AAAAAAAACkk/YAnQeyudiNo/s1600/Sapa_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73209" cy="5949280"/>
          </a:xfrm>
          <a:prstGeom prst="rect">
            <a:avLst/>
          </a:prstGeom>
          <a:noFill/>
        </p:spPr>
      </p:pic>
      <p:sp>
        <p:nvSpPr>
          <p:cNvPr id="18" name="Rectangle à coins arrondis 7">
            <a:extLst>
              <a:ext uri="{FF2B5EF4-FFF2-40B4-BE49-F238E27FC236}">
                <a16:creationId xmlns:a16="http://schemas.microsoft.com/office/drawing/2014/main" id="{757A4336-EFFB-409F-89A0-82E83C823EA1}"/>
              </a:ext>
            </a:extLst>
          </p:cNvPr>
          <p:cNvSpPr/>
          <p:nvPr/>
        </p:nvSpPr>
        <p:spPr>
          <a:xfrm>
            <a:off x="86070" y="1988840"/>
            <a:ext cx="9057930" cy="486916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Illustration 2: public instruments</a:t>
            </a:r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319AA669-D983-475E-8FB3-6CB841934C5F}"/>
              </a:ext>
            </a:extLst>
          </p:cNvPr>
          <p:cNvSpPr/>
          <p:nvPr/>
        </p:nvSpPr>
        <p:spPr>
          <a:xfrm>
            <a:off x="323528" y="764704"/>
            <a:ext cx="6552728" cy="187220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7">
            <a:extLst>
              <a:ext uri="{FF2B5EF4-FFF2-40B4-BE49-F238E27FC236}">
                <a16:creationId xmlns:a16="http://schemas.microsoft.com/office/drawing/2014/main" id="{E8106F57-60FD-42BD-BA8D-295CCEA18D77}"/>
              </a:ext>
            </a:extLst>
          </p:cNvPr>
          <p:cNvSpPr/>
          <p:nvPr/>
        </p:nvSpPr>
        <p:spPr>
          <a:xfrm>
            <a:off x="86070" y="1988840"/>
            <a:ext cx="9074690" cy="48691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B651D560-14D8-4949-94C6-DC4292D549B6}"/>
              </a:ext>
            </a:extLst>
          </p:cNvPr>
          <p:cNvSpPr txBox="1"/>
          <p:nvPr/>
        </p:nvSpPr>
        <p:spPr>
          <a:xfrm>
            <a:off x="395536" y="836711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</a:rPr>
              <a:t>National Target Programme on Sustainable Forest Development (June 2017)… to direct and guide State budget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</a:rPr>
              <a:t>Direct and guide domestic and foreign direct investments from the private sector through regulation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ysClr val="windowText" lastClr="000000"/>
                </a:solidFill>
              </a:rPr>
              <a:t>Opportunities associated with innovative environmental fiscal and financial instruments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0" name="ZoneTexte 8">
            <a:extLst>
              <a:ext uri="{FF2B5EF4-FFF2-40B4-BE49-F238E27FC236}">
                <a16:creationId xmlns:a16="http://schemas.microsoft.com/office/drawing/2014/main" id="{3C0931E7-006F-4B37-A64C-D3D8337C97A6}"/>
              </a:ext>
            </a:extLst>
          </p:cNvPr>
          <p:cNvSpPr txBox="1"/>
          <p:nvPr/>
        </p:nvSpPr>
        <p:spPr>
          <a:xfrm>
            <a:off x="114206" y="2636912"/>
            <a:ext cx="9029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Payment for Forest Environmental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Piloted in 2008, scaled up since 2011, Expanded in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US$60M annually… Expected $100M from 2017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Covers 42% of national forests (5.9Mha)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than 500.000 beneficiaries, with approx. 100$ annual payment in average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Pilots to improve forest impacts (joint REDD+ local fund, local revolving fund…)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Offset replanting mechanism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Since 2013: 68.200ha eligible; 40.600ha replanted; fees collected approx. $45M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Forest environmental lease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Piloted in some national parks.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Son </a:t>
            </a:r>
            <a:r>
              <a:rPr lang="en-US" dirty="0" err="1"/>
              <a:t>Doong</a:t>
            </a:r>
            <a:r>
              <a:rPr lang="en-US" dirty="0"/>
              <a:t> cave marketed by Oxalis; $660 per visitor paid to NP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REDD+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UN-REDD Phase 2: $12M to province/local level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ER-Programme to be assessed by FCPF CF board in Dec. 2017 ($48M programme)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Green credit in forestry, green bonds, domestic carbon market…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6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Current challenges </a:t>
            </a:r>
            <a:r>
              <a:rPr lang="en-GB" sz="2800" dirty="0">
                <a:latin typeface="+mj-lt"/>
                <a:ea typeface="+mj-ea"/>
                <a:cs typeface="+mj-cs"/>
              </a:rPr>
              <a:t>1/2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0D7B9D-16A3-4687-A6CA-92DD821AAB04}"/>
              </a:ext>
            </a:extLst>
          </p:cNvPr>
          <p:cNvGrpSpPr>
            <a:grpSpLocks/>
          </p:cNvGrpSpPr>
          <p:nvPr/>
        </p:nvGrpSpPr>
        <p:grpSpPr bwMode="auto">
          <a:xfrm>
            <a:off x="0" y="750888"/>
            <a:ext cx="9108504" cy="5356225"/>
            <a:chOff x="-76200" y="1066800"/>
            <a:chExt cx="9108504" cy="5356750"/>
          </a:xfrm>
        </p:grpSpPr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FFC6AE1D-38DD-41C3-B0F7-6EA03BB47827}"/>
                </a:ext>
              </a:extLst>
            </p:cNvPr>
            <p:cNvSpPr/>
            <p:nvPr/>
          </p:nvSpPr>
          <p:spPr>
            <a:xfrm>
              <a:off x="1399456" y="1066800"/>
              <a:ext cx="7620000" cy="1447942"/>
            </a:xfrm>
            <a:prstGeom prst="roundRect">
              <a:avLst/>
            </a:prstGeom>
            <a:solidFill>
              <a:srgbClr val="0967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Revenue generated is lower than potential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,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mainly from 3 types of users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Level of payment is different amongst watersheds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Level of payment is still low, not adequate to offset labor invested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Payment remission is slow, delays in payments still occur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Monitoring and evaluation (M&amp;E) of the FES quality is still limited</a:t>
              </a:r>
              <a:r>
                <a:rPr lang="vi-VN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A722C16C-F688-4646-AB4E-A0729334F2D4}"/>
                </a:ext>
              </a:extLst>
            </p:cNvPr>
            <p:cNvSpPr/>
            <p:nvPr/>
          </p:nvSpPr>
          <p:spPr>
            <a:xfrm>
              <a:off x="1412304" y="2808979"/>
              <a:ext cx="7620000" cy="1905187"/>
            </a:xfrm>
            <a:prstGeom prst="roundRect">
              <a:avLst/>
            </a:prstGeom>
            <a:solidFill>
              <a:srgbClr val="0967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3550" indent="-238125">
                <a:buFont typeface="+mj-lt"/>
                <a:buAutoNum type="arabicPeriod"/>
                <a:defRPr/>
              </a:pPr>
              <a:r>
                <a:rPr lang="en-US" sz="1650" dirty="0">
                  <a:latin typeface="Calibri" pitchFamily="34" charset="0"/>
                  <a:cs typeface="Calibri" pitchFamily="34" charset="0"/>
                </a:rPr>
                <a:t>Reforestation progress is slow; money generated from forest re-plantation after conversion of forest resources has not been fully disbursed</a:t>
              </a:r>
              <a:r>
                <a:rPr lang="vi-VN" sz="1650" dirty="0">
                  <a:latin typeface="Calibri" pitchFamily="34" charset="0"/>
                  <a:cs typeface="Calibri" pitchFamily="34" charset="0"/>
                </a:rPr>
                <a:t>;</a:t>
              </a:r>
              <a:r>
                <a:rPr lang="en-US" sz="1650" dirty="0">
                  <a:latin typeface="Calibri" pitchFamily="34" charset="0"/>
                  <a:cs typeface="Calibri" pitchFamily="34" charset="0"/>
                </a:rPr>
                <a:t> </a:t>
              </a:r>
              <a:endParaRPr lang="vi-VN" sz="1650" dirty="0">
                <a:latin typeface="Calibri" pitchFamily="34" charset="0"/>
                <a:cs typeface="Calibri" pitchFamily="34" charset="0"/>
              </a:endParaRP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sz="1650" dirty="0">
                  <a:latin typeface="Calibri" pitchFamily="34" charset="0"/>
                  <a:cs typeface="Calibri" pitchFamily="34" charset="0"/>
                </a:rPr>
                <a:t>Regulations on management and use of money generated  from conversion of forest resources is not clear</a:t>
              </a:r>
              <a:r>
                <a:rPr lang="vi-VN" sz="1650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sz="1650" dirty="0">
                  <a:latin typeface="Calibri" pitchFamily="34" charset="0"/>
                  <a:cs typeface="Calibri" pitchFamily="34" charset="0"/>
                </a:rPr>
                <a:t>Level of PFES payment is different</a:t>
              </a:r>
              <a:r>
                <a:rPr lang="vi-VN" sz="1650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1650" dirty="0">
                  <a:latin typeface="Calibri" pitchFamily="34" charset="0"/>
                  <a:cs typeface="Calibri" pitchFamily="34" charset="0"/>
                </a:rPr>
                <a:t>not meeting the requirement for restoration</a:t>
              </a:r>
              <a:r>
                <a:rPr lang="vi-VN" sz="1650" dirty="0">
                  <a:latin typeface="Calibri" pitchFamily="34" charset="0"/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sz="1650" dirty="0">
                  <a:latin typeface="Calibri" pitchFamily="34" charset="0"/>
                  <a:cs typeface="Calibri" pitchFamily="34" charset="0"/>
                </a:rPr>
                <a:t>The value of forest ecosystems has not been calculated sufficiently. </a:t>
              </a:r>
              <a:endParaRPr lang="vi-VN" sz="165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2CAA4D-EC5A-4A1C-B323-9A6AAC978E3C}"/>
                </a:ext>
              </a:extLst>
            </p:cNvPr>
            <p:cNvSpPr/>
            <p:nvPr/>
          </p:nvSpPr>
          <p:spPr>
            <a:xfrm>
              <a:off x="0" y="1119193"/>
              <a:ext cx="1752600" cy="13622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vi-VN" sz="2400" b="1" dirty="0">
                  <a:latin typeface="Calibri" pitchFamily="34" charset="0"/>
                  <a:cs typeface="Calibri" pitchFamily="34" charset="0"/>
                </a:rPr>
                <a:t>PFES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B6B5F9-355D-4EE4-817A-6986FA2BD467}"/>
                </a:ext>
              </a:extLst>
            </p:cNvPr>
            <p:cNvSpPr/>
            <p:nvPr/>
          </p:nvSpPr>
          <p:spPr>
            <a:xfrm>
              <a:off x="-76200" y="2953009"/>
              <a:ext cx="1828800" cy="13637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atin typeface="Calibri" pitchFamily="34" charset="0"/>
                  <a:cs typeface="Calibri" pitchFamily="34" charset="0"/>
                </a:rPr>
                <a:t>Offset replanting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3024B8-4B31-4131-ADE2-A70F6C660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975608"/>
              <a:ext cx="8991600" cy="1447942"/>
              <a:chOff x="0" y="4289809"/>
              <a:chExt cx="8991600" cy="1447942"/>
            </a:xfrm>
          </p:grpSpPr>
          <p:sp>
            <p:nvSpPr>
              <p:cNvPr id="26" name="Rounded Rectangle 6">
                <a:extLst>
                  <a:ext uri="{FF2B5EF4-FFF2-40B4-BE49-F238E27FC236}">
                    <a16:creationId xmlns:a16="http://schemas.microsoft.com/office/drawing/2014/main" id="{17E681B4-5092-442B-AFAC-BC4FEB1A71D4}"/>
                  </a:ext>
                </a:extLst>
              </p:cNvPr>
              <p:cNvSpPr/>
              <p:nvPr/>
            </p:nvSpPr>
            <p:spPr>
              <a:xfrm>
                <a:off x="1447800" y="4289809"/>
                <a:ext cx="7543800" cy="1447942"/>
              </a:xfrm>
              <a:prstGeom prst="roundRect">
                <a:avLst/>
              </a:prstGeom>
              <a:solidFill>
                <a:srgbClr val="0967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3550" indent="-238125">
                  <a:buFont typeface="+mj-lt"/>
                  <a:buAutoNum type="arabicPeriod"/>
                  <a:defRPr/>
                </a:pPr>
                <a:r>
                  <a:rPr lang="vi-VN" dirty="0">
                    <a:latin typeface="Calibri" pitchFamily="34" charset="0"/>
                    <a:cs typeface="Calibri" pitchFamily="34" charset="0"/>
                  </a:rPr>
                  <a:t>REDD+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requires higher level of forest governance</a:t>
                </a:r>
                <a:r>
                  <a:rPr lang="vi-VN" dirty="0">
                    <a:latin typeface="Calibri" pitchFamily="34" charset="0"/>
                    <a:cs typeface="Calibri" pitchFamily="34" charset="0"/>
                  </a:rPr>
                  <a:t>;</a:t>
                </a:r>
              </a:p>
              <a:p>
                <a:pPr marL="463550" indent="-238125">
                  <a:buFont typeface="+mj-lt"/>
                  <a:buAutoNum type="arabicPeriod"/>
                  <a:defRPr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Opportunity cost for REDD+ implementation is high</a:t>
                </a:r>
                <a:r>
                  <a:rPr lang="vi-VN" dirty="0">
                    <a:latin typeface="Calibri" pitchFamily="34" charset="0"/>
                    <a:cs typeface="Calibri" pitchFamily="34" charset="0"/>
                  </a:rPr>
                  <a:t>;</a:t>
                </a:r>
              </a:p>
              <a:p>
                <a:pPr marL="463550" indent="-238125">
                  <a:buFont typeface="+mj-lt"/>
                  <a:buAutoNum type="arabicPeriod"/>
                  <a:defRPr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Conditions for payments have not been sufficiently secured</a:t>
                </a:r>
                <a:r>
                  <a:rPr lang="vi-VN" dirty="0">
                    <a:latin typeface="Calibri" pitchFamily="34" charset="0"/>
                    <a:cs typeface="Calibri" pitchFamily="34" charset="0"/>
                  </a:rPr>
                  <a:t>;</a:t>
                </a:r>
              </a:p>
              <a:p>
                <a:pPr marL="463550" indent="-238125">
                  <a:buFont typeface="+mj-lt"/>
                  <a:buAutoNum type="arabicPeriod"/>
                  <a:defRPr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Financial commitments are unclear</a:t>
                </a:r>
                <a:r>
                  <a:rPr lang="vi-VN" dirty="0">
                    <a:latin typeface="Calibri" pitchFamily="34" charset="0"/>
                    <a:cs typeface="Calibri" pitchFamily="34" charset="0"/>
                  </a:rPr>
                  <a:t>;</a:t>
                </a:r>
              </a:p>
              <a:p>
                <a:pPr marL="463550" indent="-238125">
                  <a:buFont typeface="+mj-lt"/>
                  <a:buAutoNum type="arabicPeriod"/>
                  <a:defRPr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Forest use tenure and forest carbon rights are </a:t>
                </a:r>
                <a:r>
                  <a:rPr lang="en-US">
                    <a:latin typeface="Calibri" pitchFamily="34" charset="0"/>
                    <a:cs typeface="Calibri" pitchFamily="34" charset="0"/>
                  </a:rPr>
                  <a:t>still unclear</a:t>
                </a:r>
                <a:r>
                  <a:rPr lang="vi-VN">
                    <a:latin typeface="Calibri" pitchFamily="34" charset="0"/>
                    <a:cs typeface="Calibri" pitchFamily="34" charset="0"/>
                  </a:rPr>
                  <a:t>.</a:t>
                </a:r>
                <a:endParaRPr lang="vi-VN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4DAA33B-D0CB-4F30-B289-A18610E3FB65}"/>
                  </a:ext>
                </a:extLst>
              </p:cNvPr>
              <p:cNvSpPr/>
              <p:nvPr/>
            </p:nvSpPr>
            <p:spPr>
              <a:xfrm>
                <a:off x="0" y="4342202"/>
                <a:ext cx="1752600" cy="136220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vi-VN" sz="2400" b="1" dirty="0">
                    <a:latin typeface="Calibri" pitchFamily="34" charset="0"/>
                    <a:cs typeface="Calibri" pitchFamily="34" charset="0"/>
                  </a:rPr>
                  <a:t>REDD+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71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Current challenges </a:t>
            </a:r>
            <a:r>
              <a:rPr lang="en-GB" sz="2800" dirty="0">
                <a:latin typeface="+mj-lt"/>
                <a:ea typeface="+mj-ea"/>
                <a:cs typeface="+mj-cs"/>
              </a:rPr>
              <a:t>2/2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4F8FD2-A012-41EF-B57E-B8514A8BA93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028700"/>
            <a:ext cx="8991600" cy="2057400"/>
            <a:chOff x="0" y="3886201"/>
            <a:chExt cx="8991600" cy="2057400"/>
          </a:xfrm>
        </p:grpSpPr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43D22F7-374F-4A74-BBDC-9FFC0BE61039}"/>
                </a:ext>
              </a:extLst>
            </p:cNvPr>
            <p:cNvSpPr/>
            <p:nvPr/>
          </p:nvSpPr>
          <p:spPr>
            <a:xfrm>
              <a:off x="1447800" y="3886201"/>
              <a:ext cx="7543800" cy="2057400"/>
            </a:xfrm>
            <a:prstGeom prst="roundRect">
              <a:avLst/>
            </a:prstGeom>
            <a:solidFill>
              <a:srgbClr val="0967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Inventory and valuation of forest environment services requires substantial resources</a:t>
              </a:r>
              <a:r>
                <a:rPr lang="vi-VN" dirty="0"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Procedures for forest environmental lease is complicated (requiring proposals, preparation of projects and options</a:t>
              </a:r>
              <a:r>
                <a:rPr lang="vi-VN" dirty="0">
                  <a:cs typeface="Calibri" pitchFamily="34" charset="0"/>
                </a:rPr>
                <a:t>);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Rental price for forest environmental lease has not been specified; price framework not yet completely defined; </a:t>
              </a:r>
              <a:endParaRPr lang="vi-VN" dirty="0">
                <a:cs typeface="Calibri" pitchFamily="34" charset="0"/>
              </a:endParaRP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Controlling and assessment of environmental impacts is still limited</a:t>
              </a:r>
              <a:r>
                <a:rPr lang="vi-VN" dirty="0">
                  <a:cs typeface="Calibri" pitchFamily="34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67E5C3-B392-4079-AE98-5C6D46345221}"/>
                </a:ext>
              </a:extLst>
            </p:cNvPr>
            <p:cNvSpPr/>
            <p:nvPr/>
          </p:nvSpPr>
          <p:spPr>
            <a:xfrm>
              <a:off x="0" y="4276726"/>
              <a:ext cx="1752600" cy="136207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>
                  <a:cs typeface="Calibri" pitchFamily="34" charset="0"/>
                </a:rPr>
                <a:t>Forest Environ-mental Lease</a:t>
              </a:r>
              <a:endParaRPr lang="vi-VN" sz="2000" b="1" dirty="0">
                <a:cs typeface="Calibr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AA4913-F8F0-46B1-8800-E32D671C1E4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308350"/>
            <a:ext cx="8991600" cy="2520950"/>
            <a:chOff x="0" y="4337451"/>
            <a:chExt cx="8991600" cy="2520550"/>
          </a:xfrm>
        </p:grpSpPr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E5E7BB7B-A55A-4504-87B5-D6465A68C4D1}"/>
                </a:ext>
              </a:extLst>
            </p:cNvPr>
            <p:cNvSpPr/>
            <p:nvPr/>
          </p:nvSpPr>
          <p:spPr>
            <a:xfrm>
              <a:off x="1447800" y="4337451"/>
              <a:ext cx="7543800" cy="2520550"/>
            </a:xfrm>
            <a:prstGeom prst="roundRect">
              <a:avLst/>
            </a:prstGeom>
            <a:solidFill>
              <a:srgbClr val="0967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Forest owners live in remote and mountainous area, with limited educational level</a:t>
              </a:r>
              <a:r>
                <a:rPr lang="vi-VN" dirty="0">
                  <a:cs typeface="Calibri" pitchFamily="34" charset="0"/>
                </a:rPr>
                <a:t>; 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The access of financial resources is limited (lack of support services</a:t>
              </a:r>
              <a:r>
                <a:rPr lang="vi-VN" dirty="0">
                  <a:cs typeface="Calibri" pitchFamily="34" charset="0"/>
                </a:rPr>
                <a:t>);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Procedures to apply for loans are complicated (requiring ensured assets, mortgages</a:t>
              </a:r>
              <a:r>
                <a:rPr lang="vi-VN" dirty="0">
                  <a:cs typeface="Calibri" pitchFamily="34" charset="0"/>
                </a:rPr>
                <a:t>);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Performance of forest protection depends on natural conditions, facing high risks</a:t>
              </a:r>
              <a:r>
                <a:rPr lang="vi-VN" dirty="0">
                  <a:cs typeface="Calibri" pitchFamily="34" charset="0"/>
                </a:rPr>
                <a:t>;</a:t>
              </a:r>
            </a:p>
            <a:p>
              <a:pPr marL="463550" indent="-238125">
                <a:buFont typeface="+mj-lt"/>
                <a:buAutoNum type="arabicPeriod"/>
                <a:defRPr/>
              </a:pPr>
              <a:r>
                <a:rPr lang="en-US" dirty="0">
                  <a:cs typeface="Calibri" pitchFamily="34" charset="0"/>
                </a:rPr>
                <a:t>Production cycle is long (</a:t>
              </a:r>
              <a:r>
                <a:rPr lang="vi-VN" dirty="0">
                  <a:cs typeface="Calibri" pitchFamily="34" charset="0"/>
                </a:rPr>
                <a:t>5</a:t>
              </a:r>
              <a:r>
                <a:rPr lang="en-US" dirty="0">
                  <a:cs typeface="Calibri" pitchFamily="34" charset="0"/>
                </a:rPr>
                <a:t> </a:t>
              </a:r>
              <a:r>
                <a:rPr lang="vi-VN" dirty="0">
                  <a:cs typeface="Calibri" pitchFamily="34" charset="0"/>
                </a:rPr>
                <a:t>–</a:t>
              </a:r>
              <a:r>
                <a:rPr lang="en-US" dirty="0">
                  <a:cs typeface="Calibri" pitchFamily="34" charset="0"/>
                </a:rPr>
                <a:t> to as many as 15 years</a:t>
              </a:r>
              <a:r>
                <a:rPr lang="vi-VN" dirty="0">
                  <a:cs typeface="Calibri" pitchFamily="34" charset="0"/>
                </a:rPr>
                <a:t>);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C7FF6E-ED25-4E27-9041-543A09CA7C92}"/>
                </a:ext>
              </a:extLst>
            </p:cNvPr>
            <p:cNvSpPr/>
            <p:nvPr/>
          </p:nvSpPr>
          <p:spPr>
            <a:xfrm>
              <a:off x="0" y="4810451"/>
              <a:ext cx="1752600" cy="13618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 dirty="0">
                  <a:cs typeface="Calibri" pitchFamily="34" charset="0"/>
                </a:rPr>
                <a:t>Green Credits </a:t>
              </a:r>
              <a:endParaRPr lang="vi-VN" sz="2400" b="1" dirty="0"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48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0"/>
            <a:ext cx="9145017" cy="6861381"/>
          </a:xfrm>
          <a:prstGeom prst="rect">
            <a:avLst/>
          </a:prstGeom>
          <a:noFill/>
        </p:spPr>
      </p:pic>
      <p:sp>
        <p:nvSpPr>
          <p:cNvPr id="11" name="Rectangle à coins arrondis 7"/>
          <p:cNvSpPr/>
          <p:nvPr/>
        </p:nvSpPr>
        <p:spPr>
          <a:xfrm>
            <a:off x="114206" y="2539670"/>
            <a:ext cx="2153538" cy="86119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1052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 </a:t>
            </a:r>
            <a:endParaRPr lang="fr-F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06" y="2204864"/>
            <a:ext cx="2369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/>
          </a:p>
          <a:p>
            <a:r>
              <a:rPr lang="vi-VN" sz="4000" dirty="0"/>
              <a:t>cảm ơn</a:t>
            </a:r>
            <a:r>
              <a:rPr lang="en-US" sz="4000" dirty="0"/>
              <a:t>!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2234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 err="1"/>
              <a:t>Current</a:t>
            </a:r>
            <a:r>
              <a:rPr lang="fr-FR" sz="3200" dirty="0"/>
              <a:t> </a:t>
            </a:r>
            <a:r>
              <a:rPr lang="fr-FR" sz="3200" dirty="0" err="1"/>
              <a:t>status</a:t>
            </a:r>
            <a:endParaRPr lang="fr-FR" sz="3200" dirty="0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511CFF95-1EA1-4F6B-9AFB-61B27F5A9381}"/>
              </a:ext>
            </a:extLst>
          </p:cNvPr>
          <p:cNvSpPr/>
          <p:nvPr/>
        </p:nvSpPr>
        <p:spPr>
          <a:xfrm>
            <a:off x="3735388" y="415925"/>
            <a:ext cx="5273675" cy="28527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 sz="140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95DB71A-5A13-4589-9B2F-F247491786C2}"/>
              </a:ext>
            </a:extLst>
          </p:cNvPr>
          <p:cNvSpPr/>
          <p:nvPr/>
        </p:nvSpPr>
        <p:spPr>
          <a:xfrm>
            <a:off x="4456113" y="511175"/>
            <a:ext cx="4414837" cy="469900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314325">
              <a:defRPr/>
            </a:pPr>
            <a:r>
              <a:rPr lang="en-US" dirty="0"/>
              <a:t>State budget </a:t>
            </a:r>
            <a:endParaRPr lang="vi-VN" dirty="0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2DDDFE96-FEEC-4640-9467-913DA833BB6B}"/>
              </a:ext>
            </a:extLst>
          </p:cNvPr>
          <p:cNvSpPr/>
          <p:nvPr/>
        </p:nvSpPr>
        <p:spPr>
          <a:xfrm>
            <a:off x="4456113" y="1235075"/>
            <a:ext cx="4414837" cy="469900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dirty="0"/>
              <a:t>Private sector investments </a:t>
            </a:r>
            <a:endParaRPr lang="vi-VN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C3A72585-AA26-41B1-BF6D-306CC031B9D0}"/>
              </a:ext>
            </a:extLst>
          </p:cNvPr>
          <p:cNvSpPr/>
          <p:nvPr/>
        </p:nvSpPr>
        <p:spPr>
          <a:xfrm>
            <a:off x="4456113" y="1960563"/>
            <a:ext cx="4414837" cy="469900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sz="1600" dirty="0"/>
              <a:t>Loans, concession credits, entrusted funds, cooperation and partnership funds </a:t>
            </a:r>
            <a:endParaRPr lang="vi-VN" sz="1600" dirty="0"/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F32FCDB-E222-4ABE-8693-88AC8C5B4D92}"/>
              </a:ext>
            </a:extLst>
          </p:cNvPr>
          <p:cNvSpPr/>
          <p:nvPr/>
        </p:nvSpPr>
        <p:spPr>
          <a:xfrm>
            <a:off x="4456113" y="2684463"/>
            <a:ext cx="4414837" cy="469900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sz="1600" dirty="0"/>
              <a:t>PFES, forest environmental lease, afforestation alternative after conversion of forest resources</a:t>
            </a:r>
            <a:endParaRPr lang="vi-VN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3A17B75-8C71-426A-967D-6188FC8F091A}"/>
              </a:ext>
            </a:extLst>
          </p:cNvPr>
          <p:cNvSpPr/>
          <p:nvPr/>
        </p:nvSpPr>
        <p:spPr>
          <a:xfrm>
            <a:off x="3806825" y="3506788"/>
            <a:ext cx="5184775" cy="293528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 sz="1400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A1AE481C-202A-4D56-A8EF-F359D106C6F0}"/>
              </a:ext>
            </a:extLst>
          </p:cNvPr>
          <p:cNvSpPr/>
          <p:nvPr/>
        </p:nvSpPr>
        <p:spPr>
          <a:xfrm>
            <a:off x="4456113" y="3589338"/>
            <a:ext cx="4414837" cy="549275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sz="1600" dirty="0"/>
              <a:t>Official Development Assistant (ODA) and INGO </a:t>
            </a:r>
            <a:endParaRPr lang="vi-VN" sz="1600" dirty="0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54429F69-CCB9-4AA1-A2D8-CF9CB41B0EF9}"/>
              </a:ext>
            </a:extLst>
          </p:cNvPr>
          <p:cNvSpPr/>
          <p:nvPr/>
        </p:nvSpPr>
        <p:spPr>
          <a:xfrm>
            <a:off x="4456113" y="4333875"/>
            <a:ext cx="4414837" cy="506413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314325">
              <a:defRPr/>
            </a:pPr>
            <a:r>
              <a:rPr lang="en-US" dirty="0"/>
              <a:t>Foreign Direct Investment (FDI) </a:t>
            </a:r>
            <a:endParaRPr lang="vi-VN" dirty="0"/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59AD3C1-CDD1-4D83-9825-54F3A0968AD5}"/>
              </a:ext>
            </a:extLst>
          </p:cNvPr>
          <p:cNvSpPr/>
          <p:nvPr/>
        </p:nvSpPr>
        <p:spPr>
          <a:xfrm>
            <a:off x="4456113" y="5080000"/>
            <a:ext cx="4414837" cy="533400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sz="1600" dirty="0"/>
              <a:t>Payments for REDD+, selling of carbon credits/ CDM  based on voluntary carbon markets </a:t>
            </a:r>
            <a:endParaRPr lang="vi-VN" sz="1600" dirty="0"/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1E74CFE8-0B77-42F5-8BBD-EC0CACAC19DA}"/>
              </a:ext>
            </a:extLst>
          </p:cNvPr>
          <p:cNvSpPr/>
          <p:nvPr/>
        </p:nvSpPr>
        <p:spPr>
          <a:xfrm>
            <a:off x="4456113" y="5824538"/>
            <a:ext cx="4414837" cy="515937"/>
          </a:xfrm>
          <a:prstGeom prst="roundRect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>
              <a:defRPr/>
            </a:pPr>
            <a:r>
              <a:rPr lang="en-US" sz="1600" dirty="0"/>
              <a:t>New financial commitments for addressing climate change (FCPF, GCF, CF)</a:t>
            </a:r>
            <a:endParaRPr lang="vi-VN" sz="1600" dirty="0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C22DC495-4F1D-48BF-9071-919493EFCC50}"/>
              </a:ext>
            </a:extLst>
          </p:cNvPr>
          <p:cNvSpPr/>
          <p:nvPr/>
        </p:nvSpPr>
        <p:spPr>
          <a:xfrm>
            <a:off x="2798763" y="696913"/>
            <a:ext cx="1347787" cy="22479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National financial resources </a:t>
            </a:r>
            <a:endParaRPr lang="vi-VN" sz="2000" dirty="0"/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B9DB8619-DB1B-448C-A498-239838B960BC}"/>
              </a:ext>
            </a:extLst>
          </p:cNvPr>
          <p:cNvSpPr/>
          <p:nvPr/>
        </p:nvSpPr>
        <p:spPr>
          <a:xfrm>
            <a:off x="2774950" y="3870325"/>
            <a:ext cx="1320800" cy="21764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latin typeface="Arial" pitchFamily="34" charset="0"/>
              </a:rPr>
              <a:t>Inter-national financial resources </a:t>
            </a:r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22BA28-A1C5-4056-88DC-91318D90EF06}"/>
              </a:ext>
            </a:extLst>
          </p:cNvPr>
          <p:cNvSpPr/>
          <p:nvPr/>
        </p:nvSpPr>
        <p:spPr>
          <a:xfrm>
            <a:off x="134938" y="2032000"/>
            <a:ext cx="2592387" cy="266858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/>
              <a:t>FINANCIAL RESOURCES FOR THE FORESTRY SECTOR </a:t>
            </a:r>
            <a:endParaRPr lang="vi-VN" sz="2400" b="1" dirty="0"/>
          </a:p>
        </p:txBody>
      </p:sp>
      <p:sp>
        <p:nvSpPr>
          <p:cNvPr id="24" name="Right Arrow 26">
            <a:extLst>
              <a:ext uri="{FF2B5EF4-FFF2-40B4-BE49-F238E27FC236}">
                <a16:creationId xmlns:a16="http://schemas.microsoft.com/office/drawing/2014/main" id="{52E3E09B-0320-4BC9-8EA1-9FCE056A4B0D}"/>
              </a:ext>
            </a:extLst>
          </p:cNvPr>
          <p:cNvSpPr/>
          <p:nvPr/>
        </p:nvSpPr>
        <p:spPr>
          <a:xfrm rot="20035639">
            <a:off x="2144713" y="1776413"/>
            <a:ext cx="649287" cy="492125"/>
          </a:xfrm>
          <a:prstGeom prst="rightArrow">
            <a:avLst/>
          </a:prstGeom>
          <a:solidFill>
            <a:srgbClr val="C00000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/>
          </a:p>
        </p:txBody>
      </p:sp>
      <p:sp>
        <p:nvSpPr>
          <p:cNvPr id="25" name="Right Arrow 27">
            <a:extLst>
              <a:ext uri="{FF2B5EF4-FFF2-40B4-BE49-F238E27FC236}">
                <a16:creationId xmlns:a16="http://schemas.microsoft.com/office/drawing/2014/main" id="{2CE712CF-5A49-4175-B0D0-8D9275DE8F51}"/>
              </a:ext>
            </a:extLst>
          </p:cNvPr>
          <p:cNvSpPr/>
          <p:nvPr/>
        </p:nvSpPr>
        <p:spPr>
          <a:xfrm rot="2382840">
            <a:off x="2165350" y="4484688"/>
            <a:ext cx="647700" cy="492125"/>
          </a:xfrm>
          <a:prstGeom prst="rightArrow">
            <a:avLst/>
          </a:prstGeom>
          <a:solidFill>
            <a:srgbClr val="C00000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F8A2B5-7BD3-4D35-A57B-B73B74C8A1CC}"/>
              </a:ext>
            </a:extLst>
          </p:cNvPr>
          <p:cNvSpPr/>
          <p:nvPr/>
        </p:nvSpPr>
        <p:spPr>
          <a:xfrm>
            <a:off x="4167188" y="604838"/>
            <a:ext cx="576262" cy="280987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1</a:t>
            </a:r>
            <a:endParaRPr lang="vi-VN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7FA7E0-69A7-4FD1-8A97-6D3C196EF1AD}"/>
              </a:ext>
            </a:extLst>
          </p:cNvPr>
          <p:cNvSpPr/>
          <p:nvPr/>
        </p:nvSpPr>
        <p:spPr>
          <a:xfrm>
            <a:off x="4167188" y="1317625"/>
            <a:ext cx="576262" cy="280988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2</a:t>
            </a:r>
            <a:endParaRPr lang="vi-VN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F748EB-A1FB-4AC7-BF68-B2A2B3DCC2E7}"/>
              </a:ext>
            </a:extLst>
          </p:cNvPr>
          <p:cNvSpPr/>
          <p:nvPr/>
        </p:nvSpPr>
        <p:spPr>
          <a:xfrm>
            <a:off x="4167188" y="2058988"/>
            <a:ext cx="576262" cy="280987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3</a:t>
            </a:r>
            <a:endParaRPr lang="vi-VN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C3BDB67-22ED-4612-B4DA-02F94CA45C8B}"/>
              </a:ext>
            </a:extLst>
          </p:cNvPr>
          <p:cNvSpPr/>
          <p:nvPr/>
        </p:nvSpPr>
        <p:spPr>
          <a:xfrm>
            <a:off x="4167188" y="2771775"/>
            <a:ext cx="576262" cy="280988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4</a:t>
            </a:r>
            <a:endParaRPr lang="vi-VN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340E4E-5462-4F86-B248-5B1CEFA54458}"/>
              </a:ext>
            </a:extLst>
          </p:cNvPr>
          <p:cNvSpPr/>
          <p:nvPr/>
        </p:nvSpPr>
        <p:spPr>
          <a:xfrm>
            <a:off x="4167188" y="3716338"/>
            <a:ext cx="576262" cy="280987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1</a:t>
            </a:r>
            <a:endParaRPr lang="vi-VN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5512D3-7B65-4F5B-BBC6-BF8BBCEFD8A8}"/>
              </a:ext>
            </a:extLst>
          </p:cNvPr>
          <p:cNvSpPr/>
          <p:nvPr/>
        </p:nvSpPr>
        <p:spPr>
          <a:xfrm>
            <a:off x="4167188" y="4457700"/>
            <a:ext cx="576262" cy="280988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2</a:t>
            </a:r>
            <a:endParaRPr lang="vi-VN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9241DC-6861-4865-9113-4BCA87DD16DB}"/>
              </a:ext>
            </a:extLst>
          </p:cNvPr>
          <p:cNvSpPr/>
          <p:nvPr/>
        </p:nvSpPr>
        <p:spPr>
          <a:xfrm>
            <a:off x="4167188" y="5191125"/>
            <a:ext cx="576262" cy="280988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3</a:t>
            </a:r>
            <a:endParaRPr lang="vi-VN" sz="24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DDC7BF-DB0D-4022-BF58-B6AE67BD0350}"/>
              </a:ext>
            </a:extLst>
          </p:cNvPr>
          <p:cNvSpPr/>
          <p:nvPr/>
        </p:nvSpPr>
        <p:spPr>
          <a:xfrm>
            <a:off x="4167188" y="5964238"/>
            <a:ext cx="576262" cy="280987"/>
          </a:xfrm>
          <a:prstGeom prst="ellipse">
            <a:avLst/>
          </a:prstGeom>
          <a:solidFill>
            <a:srgbClr val="009644"/>
          </a:solidFill>
          <a:ln>
            <a:solidFill>
              <a:srgbClr val="096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/>
              <a:t>4</a:t>
            </a:r>
            <a:endParaRPr lang="vi-V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 err="1"/>
              <a:t>Some</a:t>
            </a:r>
            <a:r>
              <a:rPr lang="fr-FR" sz="3200" dirty="0"/>
              <a:t> new </a:t>
            </a:r>
            <a:r>
              <a:rPr lang="fr-FR" sz="3200" dirty="0" err="1"/>
              <a:t>financial</a:t>
            </a:r>
            <a:r>
              <a:rPr lang="fr-FR" sz="3200" dirty="0"/>
              <a:t> </a:t>
            </a:r>
            <a:r>
              <a:rPr lang="fr-FR" sz="3200" dirty="0" err="1"/>
              <a:t>mechanisms</a:t>
            </a:r>
            <a:r>
              <a:rPr lang="fr-FR" sz="3200" dirty="0"/>
              <a:t> in </a:t>
            </a:r>
            <a:r>
              <a:rPr lang="fr-FR" sz="3200" dirty="0" err="1"/>
              <a:t>forestry</a:t>
            </a:r>
            <a:r>
              <a:rPr lang="fr-FR" sz="3200" dirty="0"/>
              <a:t> </a:t>
            </a:r>
            <a:r>
              <a:rPr lang="fr-FR" sz="3200" dirty="0" err="1"/>
              <a:t>sector</a:t>
            </a:r>
            <a:endParaRPr lang="fr-FR" sz="3200" dirty="0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A76F3E17-5FB0-4582-A4D3-541297814D50}"/>
              </a:ext>
            </a:extLst>
          </p:cNvPr>
          <p:cNvSpPr/>
          <p:nvPr/>
        </p:nvSpPr>
        <p:spPr>
          <a:xfrm>
            <a:off x="1497013" y="977478"/>
            <a:ext cx="6618287" cy="911225"/>
          </a:xfrm>
          <a:custGeom>
            <a:avLst/>
            <a:gdLst>
              <a:gd name="connsiteX0" fmla="*/ 0 w 5552034"/>
              <a:gd name="connsiteY0" fmla="*/ 0 h 1177155"/>
              <a:gd name="connsiteX1" fmla="*/ 4963457 w 5552034"/>
              <a:gd name="connsiteY1" fmla="*/ 0 h 1177155"/>
              <a:gd name="connsiteX2" fmla="*/ 5552034 w 5552034"/>
              <a:gd name="connsiteY2" fmla="*/ 588578 h 1177155"/>
              <a:gd name="connsiteX3" fmla="*/ 4963457 w 5552034"/>
              <a:gd name="connsiteY3" fmla="*/ 1177155 h 1177155"/>
              <a:gd name="connsiteX4" fmla="*/ 0 w 5552034"/>
              <a:gd name="connsiteY4" fmla="*/ 1177155 h 1177155"/>
              <a:gd name="connsiteX5" fmla="*/ 0 w 5552034"/>
              <a:gd name="connsiteY5" fmla="*/ 0 h 11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034" h="1177155">
                <a:moveTo>
                  <a:pt x="5552034" y="1177154"/>
                </a:moveTo>
                <a:lnTo>
                  <a:pt x="588577" y="1177154"/>
                </a:lnTo>
                <a:lnTo>
                  <a:pt x="0" y="588577"/>
                </a:lnTo>
                <a:lnTo>
                  <a:pt x="588577" y="1"/>
                </a:lnTo>
                <a:lnTo>
                  <a:pt x="5552034" y="1"/>
                </a:lnTo>
                <a:lnTo>
                  <a:pt x="5552034" y="1177154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357" tIns="76201" rIns="142240" bIns="762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cs typeface="Arial" pitchFamily="34" charset="0"/>
              </a:rPr>
              <a:t>Payment for Forest Environmental Services (PFES): </a:t>
            </a:r>
            <a:r>
              <a:rPr lang="en-US" sz="1400" dirty="0"/>
              <a:t>Decree 99/2010/ND-CP, Decree 147/2016/ND-CP</a:t>
            </a:r>
            <a:endParaRPr lang="fr-FR" sz="1400" b="1" i="1" dirty="0">
              <a:cs typeface="Arial" pitchFamily="34" charset="0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3E2ECFF-AC2E-4BA7-A98C-4EB08BB5A853}"/>
              </a:ext>
            </a:extLst>
          </p:cNvPr>
          <p:cNvSpPr/>
          <p:nvPr/>
        </p:nvSpPr>
        <p:spPr>
          <a:xfrm>
            <a:off x="1482724" y="2117303"/>
            <a:ext cx="6632575" cy="911225"/>
          </a:xfrm>
          <a:custGeom>
            <a:avLst/>
            <a:gdLst>
              <a:gd name="connsiteX0" fmla="*/ 0 w 5552034"/>
              <a:gd name="connsiteY0" fmla="*/ 0 h 1177155"/>
              <a:gd name="connsiteX1" fmla="*/ 4963457 w 5552034"/>
              <a:gd name="connsiteY1" fmla="*/ 0 h 1177155"/>
              <a:gd name="connsiteX2" fmla="*/ 5552034 w 5552034"/>
              <a:gd name="connsiteY2" fmla="*/ 588578 h 1177155"/>
              <a:gd name="connsiteX3" fmla="*/ 4963457 w 5552034"/>
              <a:gd name="connsiteY3" fmla="*/ 1177155 h 1177155"/>
              <a:gd name="connsiteX4" fmla="*/ 0 w 5552034"/>
              <a:gd name="connsiteY4" fmla="*/ 1177155 h 1177155"/>
              <a:gd name="connsiteX5" fmla="*/ 0 w 5552034"/>
              <a:gd name="connsiteY5" fmla="*/ 0 h 11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034" h="1177155">
                <a:moveTo>
                  <a:pt x="5552034" y="1177154"/>
                </a:moveTo>
                <a:lnTo>
                  <a:pt x="588577" y="1177154"/>
                </a:lnTo>
                <a:lnTo>
                  <a:pt x="0" y="588577"/>
                </a:lnTo>
                <a:lnTo>
                  <a:pt x="588577" y="1"/>
                </a:lnTo>
                <a:lnTo>
                  <a:pt x="5552034" y="1"/>
                </a:lnTo>
                <a:lnTo>
                  <a:pt x="5552034" y="1177154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357" tIns="76201" rIns="142240" bIns="762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cs typeface="Arial" pitchFamily="34" charset="0"/>
              </a:rPr>
              <a:t>Forest Environment Lease: 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Arial" pitchFamily="34" charset="0"/>
              </a:rPr>
              <a:t>Decree No. 117/2010/ND-CP, Decision No. 24/2012/QD-TTg </a:t>
            </a:r>
            <a:endParaRPr lang="fr-FR" sz="1400" b="1" i="1" dirty="0">
              <a:cs typeface="Arial" pitchFamily="34" charset="0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A1290B94-C16C-4D51-8AFC-96B6DE4603C3}"/>
              </a:ext>
            </a:extLst>
          </p:cNvPr>
          <p:cNvSpPr/>
          <p:nvPr/>
        </p:nvSpPr>
        <p:spPr>
          <a:xfrm>
            <a:off x="1482724" y="3260303"/>
            <a:ext cx="6632575" cy="911225"/>
          </a:xfrm>
          <a:custGeom>
            <a:avLst/>
            <a:gdLst>
              <a:gd name="connsiteX0" fmla="*/ 0 w 5552034"/>
              <a:gd name="connsiteY0" fmla="*/ 0 h 1177155"/>
              <a:gd name="connsiteX1" fmla="*/ 4963457 w 5552034"/>
              <a:gd name="connsiteY1" fmla="*/ 0 h 1177155"/>
              <a:gd name="connsiteX2" fmla="*/ 5552034 w 5552034"/>
              <a:gd name="connsiteY2" fmla="*/ 588578 h 1177155"/>
              <a:gd name="connsiteX3" fmla="*/ 4963457 w 5552034"/>
              <a:gd name="connsiteY3" fmla="*/ 1177155 h 1177155"/>
              <a:gd name="connsiteX4" fmla="*/ 0 w 5552034"/>
              <a:gd name="connsiteY4" fmla="*/ 1177155 h 1177155"/>
              <a:gd name="connsiteX5" fmla="*/ 0 w 5552034"/>
              <a:gd name="connsiteY5" fmla="*/ 0 h 11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034" h="1177155">
                <a:moveTo>
                  <a:pt x="5552034" y="1177154"/>
                </a:moveTo>
                <a:lnTo>
                  <a:pt x="588577" y="1177154"/>
                </a:lnTo>
                <a:lnTo>
                  <a:pt x="0" y="588577"/>
                </a:lnTo>
                <a:lnTo>
                  <a:pt x="588577" y="1"/>
                </a:lnTo>
                <a:lnTo>
                  <a:pt x="5552034" y="1"/>
                </a:lnTo>
                <a:lnTo>
                  <a:pt x="5552034" y="1177154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357" tIns="76201" rIns="142240" bIns="762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cs typeface="Arial" pitchFamily="34" charset="0"/>
              </a:rPr>
              <a:t>Offset replanting mechanism</a:t>
            </a:r>
            <a:r>
              <a:rPr lang="fr-FR" sz="2000" b="1" dirty="0">
                <a:cs typeface="Arial" pitchFamily="34" charset="0"/>
              </a:rPr>
              <a:t>: 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Arial" pitchFamily="34" charset="0"/>
              </a:rPr>
              <a:t>Decree No. 23/2006/ND-CP, Circular No. 24/2013/TT-BNNPTNT </a:t>
            </a:r>
            <a:endParaRPr lang="fr-FR" sz="1400" b="1" i="1" dirty="0">
              <a:cs typeface="Arial" pitchFamily="34" charset="0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522E8A71-FF5F-4421-94CF-3C9C8255E0AD}"/>
              </a:ext>
            </a:extLst>
          </p:cNvPr>
          <p:cNvSpPr/>
          <p:nvPr/>
        </p:nvSpPr>
        <p:spPr>
          <a:xfrm>
            <a:off x="1482724" y="4403303"/>
            <a:ext cx="6632575" cy="911225"/>
          </a:xfrm>
          <a:custGeom>
            <a:avLst/>
            <a:gdLst>
              <a:gd name="connsiteX0" fmla="*/ 0 w 5552034"/>
              <a:gd name="connsiteY0" fmla="*/ 0 h 1177155"/>
              <a:gd name="connsiteX1" fmla="*/ 4963457 w 5552034"/>
              <a:gd name="connsiteY1" fmla="*/ 0 h 1177155"/>
              <a:gd name="connsiteX2" fmla="*/ 5552034 w 5552034"/>
              <a:gd name="connsiteY2" fmla="*/ 588578 h 1177155"/>
              <a:gd name="connsiteX3" fmla="*/ 4963457 w 5552034"/>
              <a:gd name="connsiteY3" fmla="*/ 1177155 h 1177155"/>
              <a:gd name="connsiteX4" fmla="*/ 0 w 5552034"/>
              <a:gd name="connsiteY4" fmla="*/ 1177155 h 1177155"/>
              <a:gd name="connsiteX5" fmla="*/ 0 w 5552034"/>
              <a:gd name="connsiteY5" fmla="*/ 0 h 11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034" h="1177155">
                <a:moveTo>
                  <a:pt x="5552034" y="1177154"/>
                </a:moveTo>
                <a:lnTo>
                  <a:pt x="588577" y="1177154"/>
                </a:lnTo>
                <a:lnTo>
                  <a:pt x="0" y="588577"/>
                </a:lnTo>
                <a:lnTo>
                  <a:pt x="588577" y="1"/>
                </a:lnTo>
                <a:lnTo>
                  <a:pt x="5552034" y="1"/>
                </a:lnTo>
                <a:lnTo>
                  <a:pt x="5552034" y="1177154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357" tIns="76201" rIns="142240" bIns="762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cs typeface="Arial" pitchFamily="34" charset="0"/>
              </a:rPr>
              <a:t>Payments for REDD+/Selling carbon credits: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Calibri" pitchFamily="34" charset="0"/>
              </a:rPr>
              <a:t>Decision No. </a:t>
            </a:r>
            <a:r>
              <a:rPr lang="vi-VN" sz="1400" i="1" dirty="0">
                <a:cs typeface="Calibri" pitchFamily="34" charset="0"/>
              </a:rPr>
              <a:t>1775/2012/Q</a:t>
            </a:r>
            <a:r>
              <a:rPr lang="en-US" sz="1400" i="1" dirty="0">
                <a:cs typeface="Calibri" pitchFamily="34" charset="0"/>
              </a:rPr>
              <a:t>D</a:t>
            </a:r>
            <a:r>
              <a:rPr lang="vi-VN" sz="1400" i="1" dirty="0">
                <a:cs typeface="Calibri" pitchFamily="34" charset="0"/>
              </a:rPr>
              <a:t>-TTg</a:t>
            </a:r>
            <a:r>
              <a:rPr lang="en-US" sz="1400" i="1" dirty="0">
                <a:cs typeface="Calibri" pitchFamily="34" charset="0"/>
              </a:rPr>
              <a:t>, Decision No. 799/2012/QD-TTg, 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Calibri" pitchFamily="34" charset="0"/>
              </a:rPr>
              <a:t>Decision No. 419/2017/QD-TTg </a:t>
            </a:r>
            <a:endParaRPr lang="fr-FR" sz="1400" b="1" i="1" dirty="0">
              <a:cs typeface="Calibr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9B9BA4-8446-49FF-B046-9E2436F12E18}"/>
              </a:ext>
            </a:extLst>
          </p:cNvPr>
          <p:cNvSpPr/>
          <p:nvPr/>
        </p:nvSpPr>
        <p:spPr>
          <a:xfrm>
            <a:off x="1028700" y="1013991"/>
            <a:ext cx="838200" cy="838200"/>
          </a:xfrm>
          <a:prstGeom prst="ellipse">
            <a:avLst/>
          </a:prstGeom>
          <a:solidFill>
            <a:srgbClr val="096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1</a:t>
            </a:r>
            <a:endParaRPr lang="vi-VN" sz="32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6B61E-4D42-4409-A38C-32E393BAA817}"/>
              </a:ext>
            </a:extLst>
          </p:cNvPr>
          <p:cNvSpPr/>
          <p:nvPr/>
        </p:nvSpPr>
        <p:spPr>
          <a:xfrm>
            <a:off x="1028700" y="2114128"/>
            <a:ext cx="838200" cy="838200"/>
          </a:xfrm>
          <a:prstGeom prst="ellipse">
            <a:avLst/>
          </a:prstGeom>
          <a:solidFill>
            <a:srgbClr val="096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2</a:t>
            </a:r>
            <a:endParaRPr lang="vi-VN" sz="32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67453-48E2-4A1F-8205-0B7BF5077AEC}"/>
              </a:ext>
            </a:extLst>
          </p:cNvPr>
          <p:cNvSpPr/>
          <p:nvPr/>
        </p:nvSpPr>
        <p:spPr>
          <a:xfrm>
            <a:off x="1028700" y="3257128"/>
            <a:ext cx="838200" cy="838200"/>
          </a:xfrm>
          <a:prstGeom prst="ellipse">
            <a:avLst/>
          </a:prstGeom>
          <a:solidFill>
            <a:srgbClr val="096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3</a:t>
            </a:r>
            <a:endParaRPr lang="vi-VN" sz="32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B46C21-7594-47CC-B140-39E6E832EA55}"/>
              </a:ext>
            </a:extLst>
          </p:cNvPr>
          <p:cNvSpPr/>
          <p:nvPr/>
        </p:nvSpPr>
        <p:spPr>
          <a:xfrm>
            <a:off x="1028700" y="4454103"/>
            <a:ext cx="838200" cy="838200"/>
          </a:xfrm>
          <a:prstGeom prst="ellipse">
            <a:avLst/>
          </a:prstGeom>
          <a:solidFill>
            <a:srgbClr val="096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4</a:t>
            </a:r>
            <a:endParaRPr lang="vi-VN" sz="3200" b="1" dirty="0">
              <a:cs typeface="Arial" pitchFamily="34" charset="0"/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BAEC4E1D-45E9-4E41-BC8E-FBEEB3A559DB}"/>
              </a:ext>
            </a:extLst>
          </p:cNvPr>
          <p:cNvSpPr/>
          <p:nvPr/>
        </p:nvSpPr>
        <p:spPr>
          <a:xfrm>
            <a:off x="1482724" y="5470103"/>
            <a:ext cx="6632575" cy="911225"/>
          </a:xfrm>
          <a:custGeom>
            <a:avLst/>
            <a:gdLst>
              <a:gd name="connsiteX0" fmla="*/ 0 w 5552034"/>
              <a:gd name="connsiteY0" fmla="*/ 0 h 1177155"/>
              <a:gd name="connsiteX1" fmla="*/ 4963457 w 5552034"/>
              <a:gd name="connsiteY1" fmla="*/ 0 h 1177155"/>
              <a:gd name="connsiteX2" fmla="*/ 5552034 w 5552034"/>
              <a:gd name="connsiteY2" fmla="*/ 588578 h 1177155"/>
              <a:gd name="connsiteX3" fmla="*/ 4963457 w 5552034"/>
              <a:gd name="connsiteY3" fmla="*/ 1177155 h 1177155"/>
              <a:gd name="connsiteX4" fmla="*/ 0 w 5552034"/>
              <a:gd name="connsiteY4" fmla="*/ 1177155 h 1177155"/>
              <a:gd name="connsiteX5" fmla="*/ 0 w 5552034"/>
              <a:gd name="connsiteY5" fmla="*/ 0 h 117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034" h="1177155">
                <a:moveTo>
                  <a:pt x="5552034" y="1177154"/>
                </a:moveTo>
                <a:lnTo>
                  <a:pt x="588577" y="1177154"/>
                </a:lnTo>
                <a:lnTo>
                  <a:pt x="0" y="588577"/>
                </a:lnTo>
                <a:lnTo>
                  <a:pt x="588577" y="1"/>
                </a:lnTo>
                <a:lnTo>
                  <a:pt x="5552034" y="1"/>
                </a:lnTo>
                <a:lnTo>
                  <a:pt x="5552034" y="1177154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357" tIns="76201" rIns="142240" bIns="762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rgbClr val="09FF20"/>
                </a:solidFill>
                <a:cs typeface="Arial" pitchFamily="34" charset="0"/>
              </a:rPr>
              <a:t>Green </a:t>
            </a:r>
            <a:r>
              <a:rPr lang="en-US" sz="2000" b="1" dirty="0">
                <a:cs typeface="Arial" pitchFamily="34" charset="0"/>
              </a:rPr>
              <a:t>Credit in Forestry: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Arial" pitchFamily="34" charset="0"/>
              </a:rPr>
              <a:t>Decree No. 55/2015/ND-CP, Decree No. 210/2013/ND-CP, </a:t>
            </a:r>
          </a:p>
          <a:p>
            <a:pPr marL="360000" algn="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i="1" dirty="0">
                <a:cs typeface="Arial" pitchFamily="34" charset="0"/>
              </a:rPr>
              <a:t>Decree No. 75/2015/ND-CP, Directive No. 03/2015/NHNN </a:t>
            </a:r>
            <a:endParaRPr lang="fr-FR" sz="1400" b="1" i="1" dirty="0"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66321-A8F3-4EEF-AE04-C64B227A65E4}"/>
              </a:ext>
            </a:extLst>
          </p:cNvPr>
          <p:cNvSpPr/>
          <p:nvPr/>
        </p:nvSpPr>
        <p:spPr>
          <a:xfrm>
            <a:off x="1028700" y="5520903"/>
            <a:ext cx="838200" cy="838200"/>
          </a:xfrm>
          <a:prstGeom prst="ellipse">
            <a:avLst/>
          </a:prstGeom>
          <a:solidFill>
            <a:srgbClr val="096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5</a:t>
            </a:r>
            <a:endParaRPr lang="vi-VN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7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836712"/>
            <a:ext cx="9145017" cy="6024669"/>
          </a:xfrm>
          <a:prstGeom prst="rect">
            <a:avLst/>
          </a:prstGeom>
          <a:noFill/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E85B6E9B-00C6-4475-8365-730FF604251D}"/>
              </a:ext>
            </a:extLst>
          </p:cNvPr>
          <p:cNvSpPr/>
          <p:nvPr/>
        </p:nvSpPr>
        <p:spPr>
          <a:xfrm>
            <a:off x="4139952" y="4365103"/>
            <a:ext cx="5004048" cy="249627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7"/>
          <p:cNvSpPr/>
          <p:nvPr/>
        </p:nvSpPr>
        <p:spPr>
          <a:xfrm>
            <a:off x="-51752" y="980730"/>
            <a:ext cx="5380345" cy="316835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Objectives and content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-252536" y="980728"/>
            <a:ext cx="5581129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C00000"/>
                </a:solidFill>
              </a:rPr>
              <a:t>4 key objectives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Identify and consolidate existing resources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Identify the financing gaps for NRAP implementation 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Promote dialogue to bridge the gap with relevant stakeholders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Support management and coordination of REDD+ implementation through many financing sources</a:t>
            </a:r>
          </a:p>
          <a:p>
            <a:pPr marL="536575" lvl="0" indent="-180975">
              <a:lnSpc>
                <a:spcPct val="110000"/>
              </a:lnSpc>
              <a:buFont typeface="Calibri" panose="020F0502020204030204" pitchFamily="34" charset="0"/>
              <a:buChar char="−"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0B768CDB-A85E-4462-B643-13EDECD7CA21}"/>
              </a:ext>
            </a:extLst>
          </p:cNvPr>
          <p:cNvSpPr txBox="1"/>
          <p:nvPr/>
        </p:nvSpPr>
        <p:spPr>
          <a:xfrm>
            <a:off x="3851920" y="4365104"/>
            <a:ext cx="5292081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C00000"/>
                </a:solidFill>
              </a:rPr>
              <a:t>Table of content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Executive summary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Introduction: context, methodology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NRIP finance secured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Financial gaps, barriers and opportunities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Strategy and action plan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Monitoring and evaluation</a:t>
            </a:r>
          </a:p>
          <a:p>
            <a:pPr marL="536575" lvl="0" indent="-180975">
              <a:lnSpc>
                <a:spcPct val="110000"/>
              </a:lnSpc>
              <a:buFont typeface="Calibri" panose="020F0502020204030204" pitchFamily="34" charset="0"/>
              <a:buChar char="−"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836712"/>
            <a:ext cx="9145017" cy="6024669"/>
          </a:xfrm>
          <a:prstGeom prst="rect">
            <a:avLst/>
          </a:prstGeom>
          <a:noFill/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E85B6E9B-00C6-4475-8365-730FF604251D}"/>
              </a:ext>
            </a:extLst>
          </p:cNvPr>
          <p:cNvSpPr/>
          <p:nvPr/>
        </p:nvSpPr>
        <p:spPr>
          <a:xfrm>
            <a:off x="4139952" y="4365103"/>
            <a:ext cx="5004048" cy="249627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7"/>
          <p:cNvSpPr/>
          <p:nvPr/>
        </p:nvSpPr>
        <p:spPr>
          <a:xfrm>
            <a:off x="-51752" y="980730"/>
            <a:ext cx="7216040" cy="280076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Key </a:t>
            </a:r>
            <a:r>
              <a:rPr lang="fr-FR" sz="3200" dirty="0" err="1"/>
              <a:t>scoping</a:t>
            </a:r>
            <a:r>
              <a:rPr lang="fr-FR" sz="3200" dirty="0"/>
              <a:t> questions…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-252536" y="980728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Timeframe? (2017-2020, total and detail per year)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Investments (vs. current expenditure, with blur lines)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Approved programmes only (not yet approved = opportunities)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Source of funding:</a:t>
            </a:r>
          </a:p>
          <a:p>
            <a:pPr marL="1155700" lvl="1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Domestic public finance (starting with the comprehensive Medium-Term Public Investment Plan 2016-2020)</a:t>
            </a:r>
          </a:p>
          <a:p>
            <a:pPr marL="1155700" lvl="1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ODA</a:t>
            </a:r>
          </a:p>
          <a:p>
            <a:pPr marL="1155700" lvl="1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Private finance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0B768CDB-A85E-4462-B643-13EDECD7CA21}"/>
              </a:ext>
            </a:extLst>
          </p:cNvPr>
          <p:cNvSpPr txBox="1"/>
          <p:nvPr/>
        </p:nvSpPr>
        <p:spPr>
          <a:xfrm>
            <a:off x="3851920" y="4365104"/>
            <a:ext cx="5292081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C00000"/>
                </a:solidFill>
              </a:rPr>
              <a:t>Main challenges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Executive summary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Introduction: context, methodology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NRIP finance secured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Financial gaps, barriers and opportunities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Strategy and action plan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Monitoring and evaluation</a:t>
            </a:r>
          </a:p>
          <a:p>
            <a:pPr marL="536575" lvl="0" indent="-180975">
              <a:lnSpc>
                <a:spcPct val="110000"/>
              </a:lnSpc>
              <a:buFont typeface="Calibri" panose="020F0502020204030204" pitchFamily="34" charset="0"/>
              <a:buChar char="−"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5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836712"/>
            <a:ext cx="9145017" cy="6024669"/>
          </a:xfrm>
          <a:prstGeom prst="rect">
            <a:avLst/>
          </a:prstGeom>
          <a:noFill/>
        </p:spPr>
      </p:pic>
      <p:sp>
        <p:nvSpPr>
          <p:cNvPr id="9" name="Rectangle à coins arrondis 7"/>
          <p:cNvSpPr/>
          <p:nvPr/>
        </p:nvSpPr>
        <p:spPr>
          <a:xfrm>
            <a:off x="-51752" y="980730"/>
            <a:ext cx="7504072" cy="489654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Challenges </a:t>
            </a:r>
            <a:r>
              <a:rPr lang="fr-FR" sz="3200" dirty="0" err="1"/>
              <a:t>faced</a:t>
            </a:r>
            <a:r>
              <a:rPr lang="fr-FR" sz="3200" dirty="0"/>
              <a:t> in Vietnam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-252536" y="980728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Scattered information and need to access information on funding sources at project level in relevant sectors to assess what really contributes to NRAP implementation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A comprehensive view on ODA also requires long process of data collection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Little history of collaboration and transparency with private sector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Dissociating what is confirmed finance, and what is unsecured target quoted in cascading policy documents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Information sources are not always reliable, some contradict each other or overlap and could lead to double-counting (particularly with ODA)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Secured finance are not always fully relevant to REDD+, or follow approaches and methodology that partially meet REDD+ needs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te-vietnam.fr/wp-content/uploads/2013/11/vietnam-hai-thi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" y="836712"/>
            <a:ext cx="9145017" cy="6024669"/>
          </a:xfrm>
          <a:prstGeom prst="rect">
            <a:avLst/>
          </a:prstGeom>
          <a:noFill/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E85B6E9B-00C6-4475-8365-730FF604251D}"/>
              </a:ext>
            </a:extLst>
          </p:cNvPr>
          <p:cNvSpPr/>
          <p:nvPr/>
        </p:nvSpPr>
        <p:spPr>
          <a:xfrm>
            <a:off x="4139952" y="3645024"/>
            <a:ext cx="5004048" cy="321297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Solutions to </a:t>
            </a:r>
            <a:r>
              <a:rPr lang="fr-FR" sz="3200" dirty="0" err="1"/>
              <a:t>address</a:t>
            </a:r>
            <a:r>
              <a:rPr lang="fr-FR" sz="3200" dirty="0"/>
              <a:t> main challenges…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0B768CDB-A85E-4462-B643-13EDECD7CA21}"/>
              </a:ext>
            </a:extLst>
          </p:cNvPr>
          <p:cNvSpPr txBox="1"/>
          <p:nvPr/>
        </p:nvSpPr>
        <p:spPr>
          <a:xfrm>
            <a:off x="3851920" y="3645025"/>
            <a:ext cx="5292081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Access to data: need to build collaborative approach with various sectors, and with the private and financial sector etc.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Set consistent methodology to cross-check information sources and handle dataset at consistent level of details</a:t>
            </a:r>
          </a:p>
          <a:p>
            <a:pPr marL="698500" lvl="0" indent="-342900">
              <a:lnSpc>
                <a:spcPct val="110000"/>
              </a:lnSpc>
              <a:buFontTx/>
              <a:buChar char="-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Collaborate not only for data collection, but also for data analysis and exploring opportunities for bridging gaps (align…)</a:t>
            </a:r>
          </a:p>
          <a:p>
            <a:pPr marL="536575" lvl="0" indent="-180975">
              <a:lnSpc>
                <a:spcPct val="110000"/>
              </a:lnSpc>
              <a:buFont typeface="Calibri" panose="020F0502020204030204" pitchFamily="34" charset="0"/>
              <a:buChar char="−"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8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17" y="-315477"/>
            <a:ext cx="9145017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Illustration 1: Mapping </a:t>
            </a:r>
            <a:r>
              <a:rPr lang="fr-FR" sz="3200" dirty="0" err="1"/>
              <a:t>financial</a:t>
            </a:r>
            <a:r>
              <a:rPr lang="fr-FR" sz="3200" dirty="0"/>
              <a:t>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34024-5AD9-4BD4-97DF-E1BF9C57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20" y="2133227"/>
            <a:ext cx="7934884" cy="48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FDE536-6154-4023-B035-B56C3B479016}"/>
              </a:ext>
            </a:extLst>
          </p:cNvPr>
          <p:cNvSpPr>
            <a:spLocks noGrp="1"/>
          </p:cNvSpPr>
          <p:nvPr/>
        </p:nvSpPr>
        <p:spPr bwMode="auto">
          <a:xfrm>
            <a:off x="1601894" y="2405951"/>
            <a:ext cx="7336359" cy="41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E85B6E9B-00C6-4475-8365-730FF604251D}"/>
              </a:ext>
            </a:extLst>
          </p:cNvPr>
          <p:cNvSpPr/>
          <p:nvPr/>
        </p:nvSpPr>
        <p:spPr>
          <a:xfrm>
            <a:off x="-1017" y="5013175"/>
            <a:ext cx="3420889" cy="188991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F36BDBBD-C45C-439A-8208-0AD39A9924A2}"/>
              </a:ext>
            </a:extLst>
          </p:cNvPr>
          <p:cNvSpPr/>
          <p:nvPr/>
        </p:nvSpPr>
        <p:spPr>
          <a:xfrm>
            <a:off x="-1018" y="680895"/>
            <a:ext cx="9145018" cy="14523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0B768CDB-A85E-4462-B643-13EDECD7CA21}"/>
              </a:ext>
            </a:extLst>
          </p:cNvPr>
          <p:cNvSpPr txBox="1"/>
          <p:nvPr/>
        </p:nvSpPr>
        <p:spPr>
          <a:xfrm>
            <a:off x="-304554" y="4941168"/>
            <a:ext cx="3724426" cy="190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>
              <a:lnSpc>
                <a:spcPct val="110000"/>
              </a:lnSpc>
              <a:defRPr/>
            </a:pPr>
            <a:r>
              <a:rPr lang="en-US" u="sng" dirty="0">
                <a:solidFill>
                  <a:sysClr val="windowText" lastClr="000000"/>
                </a:solidFill>
              </a:rPr>
              <a:t>Further development: </a:t>
            </a:r>
            <a:r>
              <a:rPr lang="en-US" dirty="0">
                <a:solidFill>
                  <a:sysClr val="windowText" lastClr="000000"/>
                </a:solidFill>
              </a:rPr>
              <a:t>harmonize classification of typologies with other tracking initiatives (CPEIR…), and set system for labeling and quick/recurring monitoring of REDD+ finance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9128D1-27E9-4E38-BF72-F8DDAFA29BCA}"/>
              </a:ext>
            </a:extLst>
          </p:cNvPr>
          <p:cNvSpPr txBox="1"/>
          <p:nvPr/>
        </p:nvSpPr>
        <p:spPr>
          <a:xfrm>
            <a:off x="-324837" y="664269"/>
            <a:ext cx="94688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>
              <a:lnSpc>
                <a:spcPct val="110000"/>
              </a:lnSpc>
              <a:defRPr/>
            </a:pPr>
            <a:r>
              <a:rPr lang="en-US" dirty="0">
                <a:solidFill>
                  <a:sysClr val="windowText" lastClr="000000"/>
                </a:solidFill>
              </a:rPr>
              <a:t>Coordinated initiatives for mapping land-use/REDD+ financial flows at national level (UN-REDD) and for Central Highlands region (EU-EFI). </a:t>
            </a:r>
          </a:p>
          <a:p>
            <a:pPr marL="355600" lvl="0">
              <a:lnSpc>
                <a:spcPct val="110000"/>
              </a:lnSpc>
              <a:defRPr/>
            </a:pPr>
            <a:r>
              <a:rPr lang="en-US" u="sng" dirty="0">
                <a:solidFill>
                  <a:sysClr val="windowText" lastClr="000000"/>
                </a:solidFill>
              </a:rPr>
              <a:t>Challenges: </a:t>
            </a:r>
            <a:r>
              <a:rPr lang="en-US" dirty="0">
                <a:solidFill>
                  <a:sysClr val="windowText" lastClr="000000"/>
                </a:solidFill>
              </a:rPr>
              <a:t>echoing the broader issues (scattered data, lack of details, private sector data…)</a:t>
            </a:r>
          </a:p>
          <a:p>
            <a:pPr marL="355600" lvl="0">
              <a:lnSpc>
                <a:spcPct val="110000"/>
              </a:lnSpc>
              <a:defRPr/>
            </a:pPr>
            <a:r>
              <a:rPr lang="en-US" u="sng" dirty="0">
                <a:solidFill>
                  <a:sysClr val="windowText" lastClr="000000"/>
                </a:solidFill>
              </a:rPr>
              <a:t>Critical steps: </a:t>
            </a:r>
            <a:r>
              <a:rPr lang="en-US" dirty="0">
                <a:solidFill>
                  <a:sysClr val="windowText" lastClr="000000"/>
                </a:solidFill>
              </a:rPr>
              <a:t>scoping, building typologies, collecting and analyzing data</a:t>
            </a:r>
          </a:p>
        </p:txBody>
      </p:sp>
    </p:spTree>
    <p:extLst>
      <p:ext uri="{BB962C8B-B14F-4D97-AF65-F5344CB8AC3E}">
        <p14:creationId xmlns:p14="http://schemas.microsoft.com/office/powerpoint/2010/main" val="8417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://1.bp.blogspot.com/-ZvShXfYhUGo/TsU-7srTr6I/AAAAAAAACkk/YAnQeyudiNo/s1600/Sapa_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73209" cy="5949280"/>
          </a:xfrm>
          <a:prstGeom prst="rect">
            <a:avLst/>
          </a:prstGeom>
          <a:noFill/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BEB944BA-F1AA-42DA-A373-199E2B9DF55C}"/>
              </a:ext>
            </a:extLst>
          </p:cNvPr>
          <p:cNvSpPr/>
          <p:nvPr/>
        </p:nvSpPr>
        <p:spPr>
          <a:xfrm>
            <a:off x="1292614" y="4201587"/>
            <a:ext cx="7527857" cy="6675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114206" y="169476"/>
            <a:ext cx="902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Resource mobilization strategy (first draft…)</a:t>
            </a:r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319AA669-D983-475E-8FB3-6CB841934C5F}"/>
              </a:ext>
            </a:extLst>
          </p:cNvPr>
          <p:cNvSpPr/>
          <p:nvPr/>
        </p:nvSpPr>
        <p:spPr>
          <a:xfrm>
            <a:off x="323528" y="980729"/>
            <a:ext cx="6048672" cy="30243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B651D560-14D8-4949-94C6-DC4292D549B6}"/>
              </a:ext>
            </a:extLst>
          </p:cNvPr>
          <p:cNvSpPr txBox="1"/>
          <p:nvPr/>
        </p:nvSpPr>
        <p:spPr>
          <a:xfrm>
            <a:off x="395536" y="1052736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Over-arching strategy: Strengthen Vietnam REDD+ Office’s capacity to advocate, leverage, monitor and coordinate finance in three main directions: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ysClr val="windowText" lastClr="000000"/>
                </a:solidFill>
              </a:rPr>
              <a:t>Harness political leadership to align domestic public finance and policies with REDD+ objectives and implementation.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ysClr val="windowText" lastClr="000000"/>
                </a:solidFill>
              </a:rPr>
              <a:t>Attract international REDD+ finance through positioning, fundraising and coordination / alignment efforts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ysClr val="windowText" lastClr="000000"/>
                </a:solidFill>
              </a:rPr>
              <a:t>Build stronger partnerships with the private and financial sector.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F9A77AE-E148-46D9-B099-09F020B8E486}"/>
              </a:ext>
            </a:extLst>
          </p:cNvPr>
          <p:cNvSpPr/>
          <p:nvPr/>
        </p:nvSpPr>
        <p:spPr>
          <a:xfrm>
            <a:off x="539552" y="4336968"/>
            <a:ext cx="720080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DD9F3A-89DC-4097-A40E-2A8A5C31A7D8}"/>
              </a:ext>
            </a:extLst>
          </p:cNvPr>
          <p:cNvSpPr txBox="1"/>
          <p:nvPr/>
        </p:nvSpPr>
        <p:spPr>
          <a:xfrm>
            <a:off x="1403648" y="42210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on new arrangements (intersectoral National Steering Committee chaired by Deputy-Prime Minister, required annual reporting from sectors…)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Rectangle à coins arrondis 7">
            <a:extLst>
              <a:ext uri="{FF2B5EF4-FFF2-40B4-BE49-F238E27FC236}">
                <a16:creationId xmlns:a16="http://schemas.microsoft.com/office/drawing/2014/main" id="{8752CF0F-9FD5-4AA5-A2D7-6D10BC3B8515}"/>
              </a:ext>
            </a:extLst>
          </p:cNvPr>
          <p:cNvSpPr/>
          <p:nvPr/>
        </p:nvSpPr>
        <p:spPr>
          <a:xfrm>
            <a:off x="1292614" y="5006449"/>
            <a:ext cx="7527857" cy="6675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041B06C-BE29-4DBF-85B9-5FBAC5D048CF}"/>
              </a:ext>
            </a:extLst>
          </p:cNvPr>
          <p:cNvSpPr/>
          <p:nvPr/>
        </p:nvSpPr>
        <p:spPr>
          <a:xfrm>
            <a:off x="539552" y="5113320"/>
            <a:ext cx="720080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955BB534-1958-4935-A7BE-CA9634A9DD52}"/>
              </a:ext>
            </a:extLst>
          </p:cNvPr>
          <p:cNvSpPr txBox="1"/>
          <p:nvPr/>
        </p:nvSpPr>
        <p:spPr>
          <a:xfrm>
            <a:off x="1403648" y="502595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Turned into a detailed work plan integrated to the Implementation Plan (staffing, organization, com., dialogue, networking, accountability…)</a:t>
            </a:r>
          </a:p>
        </p:txBody>
      </p:sp>
      <p:sp>
        <p:nvSpPr>
          <p:cNvPr id="15" name="Rectangle à coins arrondis 7">
            <a:extLst>
              <a:ext uri="{FF2B5EF4-FFF2-40B4-BE49-F238E27FC236}">
                <a16:creationId xmlns:a16="http://schemas.microsoft.com/office/drawing/2014/main" id="{35CB01FF-F49D-4DCE-9241-F4FFC09257F6}"/>
              </a:ext>
            </a:extLst>
          </p:cNvPr>
          <p:cNvSpPr/>
          <p:nvPr/>
        </p:nvSpPr>
        <p:spPr>
          <a:xfrm>
            <a:off x="1292614" y="5813899"/>
            <a:ext cx="7527857" cy="6675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C18A10-DAD3-4411-AA5B-1AF727D1FB64}"/>
              </a:ext>
            </a:extLst>
          </p:cNvPr>
          <p:cNvSpPr/>
          <p:nvPr/>
        </p:nvSpPr>
        <p:spPr>
          <a:xfrm>
            <a:off x="539552" y="5920770"/>
            <a:ext cx="720080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FA8A1FCA-0AEE-4D97-8FD7-9F1170EF7E0C}"/>
              </a:ext>
            </a:extLst>
          </p:cNvPr>
          <p:cNvSpPr txBox="1"/>
          <p:nvPr/>
        </p:nvSpPr>
        <p:spPr>
          <a:xfrm>
            <a:off x="1403648" y="58334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from what you control. Vietnam taking an ambitious approach to pilot and replicate environmental fiscal and financial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694815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1393</Words>
  <Application>Microsoft Office PowerPoint</Application>
  <PresentationFormat>On-screen Show (4:3)</PresentationFormat>
  <Paragraphs>154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      Vietnam Resource Mobilization Framework  for REDD+  Pham Hong Luong  Director of Planning and Finance at VNFOREST - MARD  Bangkok, Oct. 11 2017</vt:lpstr>
      <vt:lpstr>Current status</vt:lpstr>
      <vt:lpstr>Some new financial mechanisms in forestry sector</vt:lpstr>
      <vt:lpstr>Objectives and content</vt:lpstr>
      <vt:lpstr>Key scoping questions…</vt:lpstr>
      <vt:lpstr>Challenges faced in Vietnam</vt:lpstr>
      <vt:lpstr>Solutions to address main challenges…</vt:lpstr>
      <vt:lpstr>Illustration 1: Mapping financial 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teaching about REDD+ at the National Academy of Politics</dc:title>
  <dc:creator>Fabien Monteils</dc:creator>
  <cp:lastModifiedBy>Fabien Monteils</cp:lastModifiedBy>
  <cp:revision>97</cp:revision>
  <dcterms:created xsi:type="dcterms:W3CDTF">2015-12-19T00:10:31Z</dcterms:created>
  <dcterms:modified xsi:type="dcterms:W3CDTF">2017-10-11T01:46:55Z</dcterms:modified>
</cp:coreProperties>
</file>