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5"/>
  </p:notesMasterIdLst>
  <p:sldIdLst>
    <p:sldId id="258" r:id="rId3"/>
    <p:sldId id="272" r:id="rId4"/>
    <p:sldId id="269" r:id="rId5"/>
    <p:sldId id="277" r:id="rId6"/>
    <p:sldId id="278" r:id="rId7"/>
    <p:sldId id="279" r:id="rId8"/>
    <p:sldId id="271" r:id="rId9"/>
    <p:sldId id="281" r:id="rId10"/>
    <p:sldId id="280" r:id="rId11"/>
    <p:sldId id="282" r:id="rId12"/>
    <p:sldId id="283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20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1B6AB1-1EE5-B040-9A16-0AD9BD96214A}" type="doc">
      <dgm:prSet loTypeId="urn:microsoft.com/office/officeart/2005/8/layout/vProcess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E3ADC6-506B-A140-BE59-568EC2CAA40A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1) PAMs cost estimation</a:t>
          </a:r>
          <a:endParaRPr lang="en-US" dirty="0"/>
        </a:p>
      </dgm:t>
    </dgm:pt>
    <dgm:pt modelId="{CF9C5C77-6A76-784B-BC4E-803FC99683A5}" type="parTrans" cxnId="{C2DAC92D-9812-F84D-96C8-B27494E5C84A}">
      <dgm:prSet/>
      <dgm:spPr/>
      <dgm:t>
        <a:bodyPr/>
        <a:lstStyle/>
        <a:p>
          <a:endParaRPr lang="en-US"/>
        </a:p>
      </dgm:t>
    </dgm:pt>
    <dgm:pt modelId="{858B399D-BA8C-654C-8C4D-E3A27D2F04AB}" type="sibTrans" cxnId="{C2DAC92D-9812-F84D-96C8-B27494E5C84A}">
      <dgm:prSet/>
      <dgm:spPr/>
      <dgm:t>
        <a:bodyPr/>
        <a:lstStyle/>
        <a:p>
          <a:endParaRPr lang="en-US"/>
        </a:p>
      </dgm:t>
    </dgm:pt>
    <dgm:pt modelId="{5E38D129-E4E5-484D-973C-2BB81B9AC329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2) Identification of possible incomes </a:t>
          </a:r>
          <a:endParaRPr lang="en-US" dirty="0"/>
        </a:p>
      </dgm:t>
    </dgm:pt>
    <dgm:pt modelId="{881C62FE-E832-9E4A-8AD6-1A027D7FF703}" type="parTrans" cxnId="{CCA1E709-3025-2B4E-A52F-35D8045B4D88}">
      <dgm:prSet/>
      <dgm:spPr/>
      <dgm:t>
        <a:bodyPr/>
        <a:lstStyle/>
        <a:p>
          <a:endParaRPr lang="en-US"/>
        </a:p>
      </dgm:t>
    </dgm:pt>
    <dgm:pt modelId="{3CC77AF4-0B6D-1849-A3E2-03CF83F50216}" type="sibTrans" cxnId="{CCA1E709-3025-2B4E-A52F-35D8045B4D88}">
      <dgm:prSet/>
      <dgm:spPr/>
      <dgm:t>
        <a:bodyPr/>
        <a:lstStyle/>
        <a:p>
          <a:endParaRPr lang="en-US"/>
        </a:p>
      </dgm:t>
    </dgm:pt>
    <dgm:pt modelId="{C5D3D33C-76DF-8547-8882-FCCE6922C892}">
      <dgm:prSet phldrT="[Text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3) Definition of financial gap and possible income sources</a:t>
          </a:r>
        </a:p>
      </dgm:t>
    </dgm:pt>
    <dgm:pt modelId="{3311793F-51BD-1945-82D4-C0512535A09B}" type="parTrans" cxnId="{0B4CF6A9-5177-7849-8AFA-9A25B377C3FB}">
      <dgm:prSet/>
      <dgm:spPr/>
      <dgm:t>
        <a:bodyPr/>
        <a:lstStyle/>
        <a:p>
          <a:endParaRPr lang="en-US"/>
        </a:p>
      </dgm:t>
    </dgm:pt>
    <dgm:pt modelId="{E77B9FA7-78A7-2948-88E4-7324CA9CD11E}" type="sibTrans" cxnId="{0B4CF6A9-5177-7849-8AFA-9A25B377C3FB}">
      <dgm:prSet/>
      <dgm:spPr/>
      <dgm:t>
        <a:bodyPr/>
        <a:lstStyle/>
        <a:p>
          <a:endParaRPr lang="en-US"/>
        </a:p>
      </dgm:t>
    </dgm:pt>
    <dgm:pt modelId="{990A8475-F8D3-AA45-9FEF-A6619FA9D1EE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4) Identification of financial needs</a:t>
          </a:r>
        </a:p>
      </dgm:t>
    </dgm:pt>
    <dgm:pt modelId="{BCE27017-82E8-8841-BFBE-D6AD3FCF659B}" type="parTrans" cxnId="{47874B4E-BB90-054E-8FE9-168D2E6041F9}">
      <dgm:prSet/>
      <dgm:spPr/>
      <dgm:t>
        <a:bodyPr/>
        <a:lstStyle/>
        <a:p>
          <a:endParaRPr lang="en-US"/>
        </a:p>
      </dgm:t>
    </dgm:pt>
    <dgm:pt modelId="{AE413969-CA15-3945-8B7B-D1859D3703CA}" type="sibTrans" cxnId="{47874B4E-BB90-054E-8FE9-168D2E6041F9}">
      <dgm:prSet/>
      <dgm:spPr/>
      <dgm:t>
        <a:bodyPr/>
        <a:lstStyle/>
        <a:p>
          <a:endParaRPr lang="en-US"/>
        </a:p>
      </dgm:t>
    </dgm:pt>
    <dgm:pt modelId="{AC954DED-5C60-F744-B887-6DA9138D8575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5) Evaluation of legal and institutional </a:t>
          </a:r>
          <a:r>
            <a:rPr lang="en-US" dirty="0" smtClean="0"/>
            <a:t>feasibility</a:t>
          </a:r>
          <a:endParaRPr lang="en-US" dirty="0" smtClean="0"/>
        </a:p>
      </dgm:t>
    </dgm:pt>
    <dgm:pt modelId="{0FD7A9D3-AC10-C44D-82CD-EC400EB80578}" type="parTrans" cxnId="{D4AEFBB1-25F4-DB47-926C-3D4E99397239}">
      <dgm:prSet/>
      <dgm:spPr/>
      <dgm:t>
        <a:bodyPr/>
        <a:lstStyle/>
        <a:p>
          <a:endParaRPr lang="en-US"/>
        </a:p>
      </dgm:t>
    </dgm:pt>
    <dgm:pt modelId="{92242AC8-FD3F-964F-8EB2-07282CBC4D48}" type="sibTrans" cxnId="{D4AEFBB1-25F4-DB47-926C-3D4E99397239}">
      <dgm:prSet/>
      <dgm:spPr/>
      <dgm:t>
        <a:bodyPr/>
        <a:lstStyle/>
        <a:p>
          <a:endParaRPr lang="en-US"/>
        </a:p>
      </dgm:t>
    </dgm:pt>
    <dgm:pt modelId="{56E583C3-D1C8-9D44-A899-81BF3F1031E4}" type="pres">
      <dgm:prSet presAssocID="{B91B6AB1-1EE5-B040-9A16-0AD9BD96214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2F129F-F763-7F41-ADCA-C2748B10609D}" type="pres">
      <dgm:prSet presAssocID="{B91B6AB1-1EE5-B040-9A16-0AD9BD96214A}" presName="dummyMaxCanvas" presStyleCnt="0">
        <dgm:presLayoutVars/>
      </dgm:prSet>
      <dgm:spPr/>
    </dgm:pt>
    <dgm:pt modelId="{928768D9-8164-934D-8AA5-8535F145A3EC}" type="pres">
      <dgm:prSet presAssocID="{B91B6AB1-1EE5-B040-9A16-0AD9BD96214A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6BC44D-1906-2E4E-A2A2-4DE74920B2F1}" type="pres">
      <dgm:prSet presAssocID="{B91B6AB1-1EE5-B040-9A16-0AD9BD96214A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448A8-30E5-BE4B-A259-FFB2360A863D}" type="pres">
      <dgm:prSet presAssocID="{B91B6AB1-1EE5-B040-9A16-0AD9BD96214A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53AEDB-989D-2B47-82C4-D1A1B172DBC5}" type="pres">
      <dgm:prSet presAssocID="{B91B6AB1-1EE5-B040-9A16-0AD9BD96214A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74B760-80DA-0D48-91CF-031E5A0F7FF0}" type="pres">
      <dgm:prSet presAssocID="{B91B6AB1-1EE5-B040-9A16-0AD9BD96214A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865441-9C80-9242-8928-5FB66548C128}" type="pres">
      <dgm:prSet presAssocID="{B91B6AB1-1EE5-B040-9A16-0AD9BD96214A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30D108-0F00-DF4F-9F8A-CE106283B893}" type="pres">
      <dgm:prSet presAssocID="{B91B6AB1-1EE5-B040-9A16-0AD9BD96214A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C308C3-5F9D-6A47-967F-5BA5F4F29D8A}" type="pres">
      <dgm:prSet presAssocID="{B91B6AB1-1EE5-B040-9A16-0AD9BD96214A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3BA777-6E99-BE4B-9545-DEA84C28039F}" type="pres">
      <dgm:prSet presAssocID="{B91B6AB1-1EE5-B040-9A16-0AD9BD96214A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C5949B-8592-394D-812B-71865DD5C2FE}" type="pres">
      <dgm:prSet presAssocID="{B91B6AB1-1EE5-B040-9A16-0AD9BD96214A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86C41E-078E-A14A-A614-39DDC10C9A34}" type="pres">
      <dgm:prSet presAssocID="{B91B6AB1-1EE5-B040-9A16-0AD9BD96214A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AD3183-A858-0E44-8B30-78F3A0F62341}" type="pres">
      <dgm:prSet presAssocID="{B91B6AB1-1EE5-B040-9A16-0AD9BD96214A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6541BE-C558-F344-9FB8-9477C6C10AA6}" type="pres">
      <dgm:prSet presAssocID="{B91B6AB1-1EE5-B040-9A16-0AD9BD96214A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6EA9EC-4C28-8844-A4B4-EF82E1BC604B}" type="pres">
      <dgm:prSet presAssocID="{B91B6AB1-1EE5-B040-9A16-0AD9BD96214A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01BE71-DB5F-474A-A0E5-9B41CC5E57F1}" type="presOf" srcId="{5E38D129-E4E5-484D-973C-2BB81B9AC329}" destId="{806BC44D-1906-2E4E-A2A2-4DE74920B2F1}" srcOrd="0" destOrd="0" presId="urn:microsoft.com/office/officeart/2005/8/layout/vProcess5"/>
    <dgm:cxn modelId="{1F1834AD-9DC7-DA41-87F6-A3D39F823D23}" type="presOf" srcId="{B91B6AB1-1EE5-B040-9A16-0AD9BD96214A}" destId="{56E583C3-D1C8-9D44-A899-81BF3F1031E4}" srcOrd="0" destOrd="0" presId="urn:microsoft.com/office/officeart/2005/8/layout/vProcess5"/>
    <dgm:cxn modelId="{3352C4DC-CDFA-0A4B-9079-DF4C028F5BD2}" type="presOf" srcId="{AC954DED-5C60-F744-B887-6DA9138D8575}" destId="{406EA9EC-4C28-8844-A4B4-EF82E1BC604B}" srcOrd="1" destOrd="0" presId="urn:microsoft.com/office/officeart/2005/8/layout/vProcess5"/>
    <dgm:cxn modelId="{D4AEFBB1-25F4-DB47-926C-3D4E99397239}" srcId="{B91B6AB1-1EE5-B040-9A16-0AD9BD96214A}" destId="{AC954DED-5C60-F744-B887-6DA9138D8575}" srcOrd="4" destOrd="0" parTransId="{0FD7A9D3-AC10-C44D-82CD-EC400EB80578}" sibTransId="{92242AC8-FD3F-964F-8EB2-07282CBC4D48}"/>
    <dgm:cxn modelId="{CC92215A-210A-6240-8884-4B2880E4DCF1}" type="presOf" srcId="{C5D3D33C-76DF-8547-8882-FCCE6922C892}" destId="{3AAD3183-A858-0E44-8B30-78F3A0F62341}" srcOrd="1" destOrd="0" presId="urn:microsoft.com/office/officeart/2005/8/layout/vProcess5"/>
    <dgm:cxn modelId="{09CA5D68-03B8-8C46-896A-AB39CD1597C3}" type="presOf" srcId="{C5D3D33C-76DF-8547-8882-FCCE6922C892}" destId="{4A0448A8-30E5-BE4B-A259-FFB2360A863D}" srcOrd="0" destOrd="0" presId="urn:microsoft.com/office/officeart/2005/8/layout/vProcess5"/>
    <dgm:cxn modelId="{019B9AE0-5540-E44F-907F-D463726092A5}" type="presOf" srcId="{990A8475-F8D3-AA45-9FEF-A6619FA9D1EE}" destId="{696541BE-C558-F344-9FB8-9477C6C10AA6}" srcOrd="1" destOrd="0" presId="urn:microsoft.com/office/officeart/2005/8/layout/vProcess5"/>
    <dgm:cxn modelId="{7DFD8D9D-BE29-5A4B-9125-A945F525F857}" type="presOf" srcId="{5E38D129-E4E5-484D-973C-2BB81B9AC329}" destId="{1A86C41E-078E-A14A-A614-39DDC10C9A34}" srcOrd="1" destOrd="0" presId="urn:microsoft.com/office/officeart/2005/8/layout/vProcess5"/>
    <dgm:cxn modelId="{BBD3E93E-62D5-1440-A830-26A7A8255535}" type="presOf" srcId="{858B399D-BA8C-654C-8C4D-E3A27D2F04AB}" destId="{3A865441-9C80-9242-8928-5FB66548C128}" srcOrd="0" destOrd="0" presId="urn:microsoft.com/office/officeart/2005/8/layout/vProcess5"/>
    <dgm:cxn modelId="{CCA1E709-3025-2B4E-A52F-35D8045B4D88}" srcId="{B91B6AB1-1EE5-B040-9A16-0AD9BD96214A}" destId="{5E38D129-E4E5-484D-973C-2BB81B9AC329}" srcOrd="1" destOrd="0" parTransId="{881C62FE-E832-9E4A-8AD6-1A027D7FF703}" sibTransId="{3CC77AF4-0B6D-1849-A3E2-03CF83F50216}"/>
    <dgm:cxn modelId="{0B4CF6A9-5177-7849-8AFA-9A25B377C3FB}" srcId="{B91B6AB1-1EE5-B040-9A16-0AD9BD96214A}" destId="{C5D3D33C-76DF-8547-8882-FCCE6922C892}" srcOrd="2" destOrd="0" parTransId="{3311793F-51BD-1945-82D4-C0512535A09B}" sibTransId="{E77B9FA7-78A7-2948-88E4-7324CA9CD11E}"/>
    <dgm:cxn modelId="{E1D3EA9D-50EB-8346-B2DC-4774588A913A}" type="presOf" srcId="{59E3ADC6-506B-A140-BE59-568EC2CAA40A}" destId="{928768D9-8164-934D-8AA5-8535F145A3EC}" srcOrd="0" destOrd="0" presId="urn:microsoft.com/office/officeart/2005/8/layout/vProcess5"/>
    <dgm:cxn modelId="{C1A51E97-8FED-914A-8A57-0377E1FCDDFD}" type="presOf" srcId="{3CC77AF4-0B6D-1849-A3E2-03CF83F50216}" destId="{8630D108-0F00-DF4F-9F8A-CE106283B893}" srcOrd="0" destOrd="0" presId="urn:microsoft.com/office/officeart/2005/8/layout/vProcess5"/>
    <dgm:cxn modelId="{CDC4CEAE-99AE-5F4E-B961-E637C41A4BCB}" type="presOf" srcId="{59E3ADC6-506B-A140-BE59-568EC2CAA40A}" destId="{FAC5949B-8592-394D-812B-71865DD5C2FE}" srcOrd="1" destOrd="0" presId="urn:microsoft.com/office/officeart/2005/8/layout/vProcess5"/>
    <dgm:cxn modelId="{47874B4E-BB90-054E-8FE9-168D2E6041F9}" srcId="{B91B6AB1-1EE5-B040-9A16-0AD9BD96214A}" destId="{990A8475-F8D3-AA45-9FEF-A6619FA9D1EE}" srcOrd="3" destOrd="0" parTransId="{BCE27017-82E8-8841-BFBE-D6AD3FCF659B}" sibTransId="{AE413969-CA15-3945-8B7B-D1859D3703CA}"/>
    <dgm:cxn modelId="{E6DBE1C6-902D-5743-9973-910D93311F45}" type="presOf" srcId="{E77B9FA7-78A7-2948-88E4-7324CA9CD11E}" destId="{9BC308C3-5F9D-6A47-967F-5BA5F4F29D8A}" srcOrd="0" destOrd="0" presId="urn:microsoft.com/office/officeart/2005/8/layout/vProcess5"/>
    <dgm:cxn modelId="{63DA15A6-4C51-0245-8764-F1061CD5035C}" type="presOf" srcId="{AC954DED-5C60-F744-B887-6DA9138D8575}" destId="{1774B760-80DA-0D48-91CF-031E5A0F7FF0}" srcOrd="0" destOrd="0" presId="urn:microsoft.com/office/officeart/2005/8/layout/vProcess5"/>
    <dgm:cxn modelId="{BFC454AF-E5FF-4F45-80FA-9A61BB2E32C6}" type="presOf" srcId="{990A8475-F8D3-AA45-9FEF-A6619FA9D1EE}" destId="{0553AEDB-989D-2B47-82C4-D1A1B172DBC5}" srcOrd="0" destOrd="0" presId="urn:microsoft.com/office/officeart/2005/8/layout/vProcess5"/>
    <dgm:cxn modelId="{C2DAC92D-9812-F84D-96C8-B27494E5C84A}" srcId="{B91B6AB1-1EE5-B040-9A16-0AD9BD96214A}" destId="{59E3ADC6-506B-A140-BE59-568EC2CAA40A}" srcOrd="0" destOrd="0" parTransId="{CF9C5C77-6A76-784B-BC4E-803FC99683A5}" sibTransId="{858B399D-BA8C-654C-8C4D-E3A27D2F04AB}"/>
    <dgm:cxn modelId="{96520C4D-C3B9-F844-9CAE-AA30E16B06DB}" type="presOf" srcId="{AE413969-CA15-3945-8B7B-D1859D3703CA}" destId="{A43BA777-6E99-BE4B-9545-DEA84C28039F}" srcOrd="0" destOrd="0" presId="urn:microsoft.com/office/officeart/2005/8/layout/vProcess5"/>
    <dgm:cxn modelId="{2224BB1C-28C5-BA42-B0B4-915DD5431956}" type="presParOf" srcId="{56E583C3-D1C8-9D44-A899-81BF3F1031E4}" destId="{782F129F-F763-7F41-ADCA-C2748B10609D}" srcOrd="0" destOrd="0" presId="urn:microsoft.com/office/officeart/2005/8/layout/vProcess5"/>
    <dgm:cxn modelId="{281CB9AB-E197-DE48-A79E-CB419CC4B488}" type="presParOf" srcId="{56E583C3-D1C8-9D44-A899-81BF3F1031E4}" destId="{928768D9-8164-934D-8AA5-8535F145A3EC}" srcOrd="1" destOrd="0" presId="urn:microsoft.com/office/officeart/2005/8/layout/vProcess5"/>
    <dgm:cxn modelId="{70A72A70-DA6F-AC41-8176-380240917DC8}" type="presParOf" srcId="{56E583C3-D1C8-9D44-A899-81BF3F1031E4}" destId="{806BC44D-1906-2E4E-A2A2-4DE74920B2F1}" srcOrd="2" destOrd="0" presId="urn:microsoft.com/office/officeart/2005/8/layout/vProcess5"/>
    <dgm:cxn modelId="{1EC78F05-22A0-D446-B15A-DDC2EAE6A7D7}" type="presParOf" srcId="{56E583C3-D1C8-9D44-A899-81BF3F1031E4}" destId="{4A0448A8-30E5-BE4B-A259-FFB2360A863D}" srcOrd="3" destOrd="0" presId="urn:microsoft.com/office/officeart/2005/8/layout/vProcess5"/>
    <dgm:cxn modelId="{02BBD48E-97F0-C040-A351-69D2CC2D43B9}" type="presParOf" srcId="{56E583C3-D1C8-9D44-A899-81BF3F1031E4}" destId="{0553AEDB-989D-2B47-82C4-D1A1B172DBC5}" srcOrd="4" destOrd="0" presId="urn:microsoft.com/office/officeart/2005/8/layout/vProcess5"/>
    <dgm:cxn modelId="{48817EB5-328E-154D-94ED-36496877A559}" type="presParOf" srcId="{56E583C3-D1C8-9D44-A899-81BF3F1031E4}" destId="{1774B760-80DA-0D48-91CF-031E5A0F7FF0}" srcOrd="5" destOrd="0" presId="urn:microsoft.com/office/officeart/2005/8/layout/vProcess5"/>
    <dgm:cxn modelId="{49882B22-4F88-D840-8632-C20DFA2FDF42}" type="presParOf" srcId="{56E583C3-D1C8-9D44-A899-81BF3F1031E4}" destId="{3A865441-9C80-9242-8928-5FB66548C128}" srcOrd="6" destOrd="0" presId="urn:microsoft.com/office/officeart/2005/8/layout/vProcess5"/>
    <dgm:cxn modelId="{47CA1BF7-B348-9C40-87F2-D1FD5D09C2B1}" type="presParOf" srcId="{56E583C3-D1C8-9D44-A899-81BF3F1031E4}" destId="{8630D108-0F00-DF4F-9F8A-CE106283B893}" srcOrd="7" destOrd="0" presId="urn:microsoft.com/office/officeart/2005/8/layout/vProcess5"/>
    <dgm:cxn modelId="{3198A09E-293B-CA49-86C0-B5D75B0B95D8}" type="presParOf" srcId="{56E583C3-D1C8-9D44-A899-81BF3F1031E4}" destId="{9BC308C3-5F9D-6A47-967F-5BA5F4F29D8A}" srcOrd="8" destOrd="0" presId="urn:microsoft.com/office/officeart/2005/8/layout/vProcess5"/>
    <dgm:cxn modelId="{83F4FC01-7845-8C4D-AC1D-3A4CA83D9109}" type="presParOf" srcId="{56E583C3-D1C8-9D44-A899-81BF3F1031E4}" destId="{A43BA777-6E99-BE4B-9545-DEA84C28039F}" srcOrd="9" destOrd="0" presId="urn:microsoft.com/office/officeart/2005/8/layout/vProcess5"/>
    <dgm:cxn modelId="{2C019276-1379-2146-823C-B48A55FF9657}" type="presParOf" srcId="{56E583C3-D1C8-9D44-A899-81BF3F1031E4}" destId="{FAC5949B-8592-394D-812B-71865DD5C2FE}" srcOrd="10" destOrd="0" presId="urn:microsoft.com/office/officeart/2005/8/layout/vProcess5"/>
    <dgm:cxn modelId="{4885B160-9B41-3D48-BBC8-070183255902}" type="presParOf" srcId="{56E583C3-D1C8-9D44-A899-81BF3F1031E4}" destId="{1A86C41E-078E-A14A-A614-39DDC10C9A34}" srcOrd="11" destOrd="0" presId="urn:microsoft.com/office/officeart/2005/8/layout/vProcess5"/>
    <dgm:cxn modelId="{AA856DFC-0EDF-C64C-8A0B-4ECEBC81E19C}" type="presParOf" srcId="{56E583C3-D1C8-9D44-A899-81BF3F1031E4}" destId="{3AAD3183-A858-0E44-8B30-78F3A0F62341}" srcOrd="12" destOrd="0" presId="urn:microsoft.com/office/officeart/2005/8/layout/vProcess5"/>
    <dgm:cxn modelId="{7AF43E01-A87E-AB47-9B4F-D89AAD77A68E}" type="presParOf" srcId="{56E583C3-D1C8-9D44-A899-81BF3F1031E4}" destId="{696541BE-C558-F344-9FB8-9477C6C10AA6}" srcOrd="13" destOrd="0" presId="urn:microsoft.com/office/officeart/2005/8/layout/vProcess5"/>
    <dgm:cxn modelId="{2CE218B3-B10B-BE42-BDFB-B2054D00D997}" type="presParOf" srcId="{56E583C3-D1C8-9D44-A899-81BF3F1031E4}" destId="{406EA9EC-4C28-8844-A4B4-EF82E1BC604B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022D37-DA4F-554B-AAD8-5AF00266A02F}" type="doc">
      <dgm:prSet loTypeId="urn:microsoft.com/office/officeart/2005/8/layout/pyramid1" loCatId="" qsTypeId="urn:microsoft.com/office/officeart/2005/8/quickstyle/simple4" qsCatId="simple" csTypeId="urn:microsoft.com/office/officeart/2005/8/colors/accent1_2" csCatId="accent1" phldr="1"/>
      <dgm:spPr/>
    </dgm:pt>
    <dgm:pt modelId="{230DF4F8-2D75-F94B-997B-FCBD77F35E6D}">
      <dgm:prSet phldrT="[Text]"/>
      <dgm:spPr/>
      <dgm:t>
        <a:bodyPr/>
        <a:lstStyle/>
        <a:p>
          <a:r>
            <a:rPr lang="en-US" dirty="0" smtClean="0"/>
            <a:t>Funding</a:t>
          </a:r>
          <a:endParaRPr lang="en-US" dirty="0"/>
        </a:p>
      </dgm:t>
    </dgm:pt>
    <dgm:pt modelId="{2B2CC264-6182-3D47-820B-F953D9AC6C58}" type="parTrans" cxnId="{FC994DCC-3402-7449-B4A1-C728FD77E839}">
      <dgm:prSet/>
      <dgm:spPr/>
      <dgm:t>
        <a:bodyPr/>
        <a:lstStyle/>
        <a:p>
          <a:endParaRPr lang="en-US"/>
        </a:p>
      </dgm:t>
    </dgm:pt>
    <dgm:pt modelId="{3C779048-CFB7-A144-838F-6D44D289BE58}" type="sibTrans" cxnId="{FC994DCC-3402-7449-B4A1-C728FD77E839}">
      <dgm:prSet/>
      <dgm:spPr/>
      <dgm:t>
        <a:bodyPr/>
        <a:lstStyle/>
        <a:p>
          <a:endParaRPr lang="en-US"/>
        </a:p>
      </dgm:t>
    </dgm:pt>
    <dgm:pt modelId="{A8C5BAE4-BD8F-AA40-B52C-778182E44D86}">
      <dgm:prSet phldrT="[Text]"/>
      <dgm:spPr/>
      <dgm:t>
        <a:bodyPr/>
        <a:lstStyle/>
        <a:p>
          <a:r>
            <a:rPr lang="en-US" dirty="0" smtClean="0"/>
            <a:t>Financial Mechanisms</a:t>
          </a:r>
          <a:endParaRPr lang="en-US" dirty="0"/>
        </a:p>
      </dgm:t>
    </dgm:pt>
    <dgm:pt modelId="{08177D77-BF6B-AB4C-B6A2-005AAFB70624}" type="parTrans" cxnId="{E1D52C39-5BC9-1042-9083-A3090C4F32D5}">
      <dgm:prSet/>
      <dgm:spPr/>
      <dgm:t>
        <a:bodyPr/>
        <a:lstStyle/>
        <a:p>
          <a:endParaRPr lang="en-US"/>
        </a:p>
      </dgm:t>
    </dgm:pt>
    <dgm:pt modelId="{671C6373-0215-C649-A59F-1D04BBEA4E71}" type="sibTrans" cxnId="{E1D52C39-5BC9-1042-9083-A3090C4F32D5}">
      <dgm:prSet/>
      <dgm:spPr/>
      <dgm:t>
        <a:bodyPr/>
        <a:lstStyle/>
        <a:p>
          <a:endParaRPr lang="en-US"/>
        </a:p>
      </dgm:t>
    </dgm:pt>
    <dgm:pt modelId="{4E47AACF-3049-BF46-BC93-0419DB623F72}">
      <dgm:prSet phldrT="[Text]"/>
      <dgm:spPr/>
      <dgm:t>
        <a:bodyPr/>
        <a:lstStyle/>
        <a:p>
          <a:r>
            <a:rPr lang="en-US" dirty="0" smtClean="0"/>
            <a:t>Implementation Mechanisms</a:t>
          </a:r>
        </a:p>
      </dgm:t>
    </dgm:pt>
    <dgm:pt modelId="{6591B7BB-C35F-3E4B-BD2C-39B295ADFA68}" type="parTrans" cxnId="{E23CC887-2CC3-DF47-A700-070178CA7EC0}">
      <dgm:prSet/>
      <dgm:spPr/>
      <dgm:t>
        <a:bodyPr/>
        <a:lstStyle/>
        <a:p>
          <a:endParaRPr lang="en-US"/>
        </a:p>
      </dgm:t>
    </dgm:pt>
    <dgm:pt modelId="{20E04001-1E1B-4647-91D7-AB7D4E6150A5}" type="sibTrans" cxnId="{E23CC887-2CC3-DF47-A700-070178CA7EC0}">
      <dgm:prSet/>
      <dgm:spPr/>
      <dgm:t>
        <a:bodyPr/>
        <a:lstStyle/>
        <a:p>
          <a:endParaRPr lang="en-US"/>
        </a:p>
      </dgm:t>
    </dgm:pt>
    <dgm:pt modelId="{3F4621C7-F298-CC40-8F91-7D867FE1CEBA}">
      <dgm:prSet phldrT="[Text]"/>
      <dgm:spPr/>
      <dgm:t>
        <a:bodyPr/>
        <a:lstStyle/>
        <a:p>
          <a:r>
            <a:rPr lang="en-US" dirty="0" smtClean="0"/>
            <a:t>REDD+ Policies &amp; Measures</a:t>
          </a:r>
          <a:endParaRPr lang="en-US" dirty="0"/>
        </a:p>
      </dgm:t>
    </dgm:pt>
    <dgm:pt modelId="{E474794E-DC16-514E-B58E-A81777043491}" type="parTrans" cxnId="{AE05685E-137B-FF40-BBA6-256B9990E820}">
      <dgm:prSet/>
      <dgm:spPr/>
      <dgm:t>
        <a:bodyPr/>
        <a:lstStyle/>
        <a:p>
          <a:endParaRPr lang="en-US"/>
        </a:p>
      </dgm:t>
    </dgm:pt>
    <dgm:pt modelId="{B402704B-C6E5-624A-B4C7-04FD187DCA07}" type="sibTrans" cxnId="{AE05685E-137B-FF40-BBA6-256B9990E820}">
      <dgm:prSet/>
      <dgm:spPr/>
      <dgm:t>
        <a:bodyPr/>
        <a:lstStyle/>
        <a:p>
          <a:endParaRPr lang="en-US"/>
        </a:p>
      </dgm:t>
    </dgm:pt>
    <dgm:pt modelId="{1AFA306D-DC6B-014D-B638-5475BE4108F1}" type="pres">
      <dgm:prSet presAssocID="{8E022D37-DA4F-554B-AAD8-5AF00266A02F}" presName="Name0" presStyleCnt="0">
        <dgm:presLayoutVars>
          <dgm:dir/>
          <dgm:animLvl val="lvl"/>
          <dgm:resizeHandles val="exact"/>
        </dgm:presLayoutVars>
      </dgm:prSet>
      <dgm:spPr/>
    </dgm:pt>
    <dgm:pt modelId="{B771B7B7-B112-EA42-ABEC-4988B0883C54}" type="pres">
      <dgm:prSet presAssocID="{230DF4F8-2D75-F94B-997B-FCBD77F35E6D}" presName="Name8" presStyleCnt="0"/>
      <dgm:spPr/>
    </dgm:pt>
    <dgm:pt modelId="{0B6C8047-AE29-5244-B95F-9953EC1A5D99}" type="pres">
      <dgm:prSet presAssocID="{230DF4F8-2D75-F94B-997B-FCBD77F35E6D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269DF1-EFBA-154D-B064-8E1C1B98DBF5}" type="pres">
      <dgm:prSet presAssocID="{230DF4F8-2D75-F94B-997B-FCBD77F35E6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81F9D2-726C-BF47-8C0F-C8DC7EC28C30}" type="pres">
      <dgm:prSet presAssocID="{A8C5BAE4-BD8F-AA40-B52C-778182E44D86}" presName="Name8" presStyleCnt="0"/>
      <dgm:spPr/>
    </dgm:pt>
    <dgm:pt modelId="{C70E90FC-8847-DD48-8D81-971462B8B9F3}" type="pres">
      <dgm:prSet presAssocID="{A8C5BAE4-BD8F-AA40-B52C-778182E44D86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CE97B8-C322-D441-AC36-CF6C8159C06D}" type="pres">
      <dgm:prSet presAssocID="{A8C5BAE4-BD8F-AA40-B52C-778182E44D8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F6A86F-E6DD-3147-8ECA-1B670F77CF65}" type="pres">
      <dgm:prSet presAssocID="{4E47AACF-3049-BF46-BC93-0419DB623F72}" presName="Name8" presStyleCnt="0"/>
      <dgm:spPr/>
    </dgm:pt>
    <dgm:pt modelId="{DD0E7F8D-614B-CA46-9A05-F44D5E201C54}" type="pres">
      <dgm:prSet presAssocID="{4E47AACF-3049-BF46-BC93-0419DB623F72}" presName="level" presStyleLbl="node1" presStyleIdx="2" presStyleCnt="4">
        <dgm:presLayoutVars>
          <dgm:chMax val="1"/>
          <dgm:bulletEnabled val="1"/>
        </dgm:presLayoutVars>
      </dgm:prSet>
      <dgm:spPr/>
    </dgm:pt>
    <dgm:pt modelId="{B7FFB2C8-352A-8C44-86BF-8C7F11015C95}" type="pres">
      <dgm:prSet presAssocID="{4E47AACF-3049-BF46-BC93-0419DB623F7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0903767-BDBA-6A49-8629-0CAA578DD895}" type="pres">
      <dgm:prSet presAssocID="{3F4621C7-F298-CC40-8F91-7D867FE1CEBA}" presName="Name8" presStyleCnt="0"/>
      <dgm:spPr/>
    </dgm:pt>
    <dgm:pt modelId="{670C8987-6116-A940-9FC0-D9462CA42667}" type="pres">
      <dgm:prSet presAssocID="{3F4621C7-F298-CC40-8F91-7D867FE1CEBA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C42986-C47F-364D-858F-4DD993979C22}" type="pres">
      <dgm:prSet presAssocID="{3F4621C7-F298-CC40-8F91-7D867FE1CEB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306264-CA8E-2844-9D21-5E5DAE734BC1}" type="presOf" srcId="{A8C5BAE4-BD8F-AA40-B52C-778182E44D86}" destId="{C70E90FC-8847-DD48-8D81-971462B8B9F3}" srcOrd="0" destOrd="0" presId="urn:microsoft.com/office/officeart/2005/8/layout/pyramid1"/>
    <dgm:cxn modelId="{E1D52C39-5BC9-1042-9083-A3090C4F32D5}" srcId="{8E022D37-DA4F-554B-AAD8-5AF00266A02F}" destId="{A8C5BAE4-BD8F-AA40-B52C-778182E44D86}" srcOrd="1" destOrd="0" parTransId="{08177D77-BF6B-AB4C-B6A2-005AAFB70624}" sibTransId="{671C6373-0215-C649-A59F-1D04BBEA4E71}"/>
    <dgm:cxn modelId="{158FEF02-6BF8-8141-BCC1-3FFDE41FE72D}" type="presOf" srcId="{3F4621C7-F298-CC40-8F91-7D867FE1CEBA}" destId="{70C42986-C47F-364D-858F-4DD993979C22}" srcOrd="1" destOrd="0" presId="urn:microsoft.com/office/officeart/2005/8/layout/pyramid1"/>
    <dgm:cxn modelId="{56419D9C-719C-7F43-8CEB-8BAAA8204F8E}" type="presOf" srcId="{4E47AACF-3049-BF46-BC93-0419DB623F72}" destId="{B7FFB2C8-352A-8C44-86BF-8C7F11015C95}" srcOrd="1" destOrd="0" presId="urn:microsoft.com/office/officeart/2005/8/layout/pyramid1"/>
    <dgm:cxn modelId="{DD6818A9-A0D3-574E-AFEE-D5CCBCAFE30A}" type="presOf" srcId="{3F4621C7-F298-CC40-8F91-7D867FE1CEBA}" destId="{670C8987-6116-A940-9FC0-D9462CA42667}" srcOrd="0" destOrd="0" presId="urn:microsoft.com/office/officeart/2005/8/layout/pyramid1"/>
    <dgm:cxn modelId="{E23CC887-2CC3-DF47-A700-070178CA7EC0}" srcId="{8E022D37-DA4F-554B-AAD8-5AF00266A02F}" destId="{4E47AACF-3049-BF46-BC93-0419DB623F72}" srcOrd="2" destOrd="0" parTransId="{6591B7BB-C35F-3E4B-BD2C-39B295ADFA68}" sibTransId="{20E04001-1E1B-4647-91D7-AB7D4E6150A5}"/>
    <dgm:cxn modelId="{AE05685E-137B-FF40-BBA6-256B9990E820}" srcId="{8E022D37-DA4F-554B-AAD8-5AF00266A02F}" destId="{3F4621C7-F298-CC40-8F91-7D867FE1CEBA}" srcOrd="3" destOrd="0" parTransId="{E474794E-DC16-514E-B58E-A81777043491}" sibTransId="{B402704B-C6E5-624A-B4C7-04FD187DCA07}"/>
    <dgm:cxn modelId="{39803ED9-1F30-CD4A-992A-B4B63B3004C3}" type="presOf" srcId="{230DF4F8-2D75-F94B-997B-FCBD77F35E6D}" destId="{0B6C8047-AE29-5244-B95F-9953EC1A5D99}" srcOrd="0" destOrd="0" presId="urn:microsoft.com/office/officeart/2005/8/layout/pyramid1"/>
    <dgm:cxn modelId="{FC994DCC-3402-7449-B4A1-C728FD77E839}" srcId="{8E022D37-DA4F-554B-AAD8-5AF00266A02F}" destId="{230DF4F8-2D75-F94B-997B-FCBD77F35E6D}" srcOrd="0" destOrd="0" parTransId="{2B2CC264-6182-3D47-820B-F953D9AC6C58}" sibTransId="{3C779048-CFB7-A144-838F-6D44D289BE58}"/>
    <dgm:cxn modelId="{1CF77867-7A2A-9C48-AE71-02B36839D244}" type="presOf" srcId="{4E47AACF-3049-BF46-BC93-0419DB623F72}" destId="{DD0E7F8D-614B-CA46-9A05-F44D5E201C54}" srcOrd="0" destOrd="0" presId="urn:microsoft.com/office/officeart/2005/8/layout/pyramid1"/>
    <dgm:cxn modelId="{63EBF59A-F7FF-F144-A407-597C6187860B}" type="presOf" srcId="{230DF4F8-2D75-F94B-997B-FCBD77F35E6D}" destId="{13269DF1-EFBA-154D-B064-8E1C1B98DBF5}" srcOrd="1" destOrd="0" presId="urn:microsoft.com/office/officeart/2005/8/layout/pyramid1"/>
    <dgm:cxn modelId="{26B8D721-63B0-7D42-9793-D90FB0092A93}" type="presOf" srcId="{8E022D37-DA4F-554B-AAD8-5AF00266A02F}" destId="{1AFA306D-DC6B-014D-B638-5475BE4108F1}" srcOrd="0" destOrd="0" presId="urn:microsoft.com/office/officeart/2005/8/layout/pyramid1"/>
    <dgm:cxn modelId="{75F7C5A7-7F25-8945-A21D-7C87CF9C8A33}" type="presOf" srcId="{A8C5BAE4-BD8F-AA40-B52C-778182E44D86}" destId="{13CE97B8-C322-D441-AC36-CF6C8159C06D}" srcOrd="1" destOrd="0" presId="urn:microsoft.com/office/officeart/2005/8/layout/pyramid1"/>
    <dgm:cxn modelId="{2C70BD0E-22E6-5D4B-AA05-95D12CF92F50}" type="presParOf" srcId="{1AFA306D-DC6B-014D-B638-5475BE4108F1}" destId="{B771B7B7-B112-EA42-ABEC-4988B0883C54}" srcOrd="0" destOrd="0" presId="urn:microsoft.com/office/officeart/2005/8/layout/pyramid1"/>
    <dgm:cxn modelId="{78A4FB79-AF27-BE43-8AE0-42F01E97F1DB}" type="presParOf" srcId="{B771B7B7-B112-EA42-ABEC-4988B0883C54}" destId="{0B6C8047-AE29-5244-B95F-9953EC1A5D99}" srcOrd="0" destOrd="0" presId="urn:microsoft.com/office/officeart/2005/8/layout/pyramid1"/>
    <dgm:cxn modelId="{1C7369C3-62FC-5B4B-B951-2313D319891F}" type="presParOf" srcId="{B771B7B7-B112-EA42-ABEC-4988B0883C54}" destId="{13269DF1-EFBA-154D-B064-8E1C1B98DBF5}" srcOrd="1" destOrd="0" presId="urn:microsoft.com/office/officeart/2005/8/layout/pyramid1"/>
    <dgm:cxn modelId="{CBC81CD6-3EB1-9B41-9B59-ED87C345C120}" type="presParOf" srcId="{1AFA306D-DC6B-014D-B638-5475BE4108F1}" destId="{4A81F9D2-726C-BF47-8C0F-C8DC7EC28C30}" srcOrd="1" destOrd="0" presId="urn:microsoft.com/office/officeart/2005/8/layout/pyramid1"/>
    <dgm:cxn modelId="{652BC0DE-2745-1943-910E-F2C308DBBCC8}" type="presParOf" srcId="{4A81F9D2-726C-BF47-8C0F-C8DC7EC28C30}" destId="{C70E90FC-8847-DD48-8D81-971462B8B9F3}" srcOrd="0" destOrd="0" presId="urn:microsoft.com/office/officeart/2005/8/layout/pyramid1"/>
    <dgm:cxn modelId="{B9EBB65B-3151-4243-9D7A-6A78B9EFF160}" type="presParOf" srcId="{4A81F9D2-726C-BF47-8C0F-C8DC7EC28C30}" destId="{13CE97B8-C322-D441-AC36-CF6C8159C06D}" srcOrd="1" destOrd="0" presId="urn:microsoft.com/office/officeart/2005/8/layout/pyramid1"/>
    <dgm:cxn modelId="{C1904AB6-1018-1B45-8683-3BB5230AAD3E}" type="presParOf" srcId="{1AFA306D-DC6B-014D-B638-5475BE4108F1}" destId="{84F6A86F-E6DD-3147-8ECA-1B670F77CF65}" srcOrd="2" destOrd="0" presId="urn:microsoft.com/office/officeart/2005/8/layout/pyramid1"/>
    <dgm:cxn modelId="{72212555-AD1A-ED44-A819-51E1325DB442}" type="presParOf" srcId="{84F6A86F-E6DD-3147-8ECA-1B670F77CF65}" destId="{DD0E7F8D-614B-CA46-9A05-F44D5E201C54}" srcOrd="0" destOrd="0" presId="urn:microsoft.com/office/officeart/2005/8/layout/pyramid1"/>
    <dgm:cxn modelId="{A81ECE13-D29B-F347-9704-6DC4974392AB}" type="presParOf" srcId="{84F6A86F-E6DD-3147-8ECA-1B670F77CF65}" destId="{B7FFB2C8-352A-8C44-86BF-8C7F11015C95}" srcOrd="1" destOrd="0" presId="urn:microsoft.com/office/officeart/2005/8/layout/pyramid1"/>
    <dgm:cxn modelId="{A32D8894-8B3D-EA40-9545-852F265C77FF}" type="presParOf" srcId="{1AFA306D-DC6B-014D-B638-5475BE4108F1}" destId="{00903767-BDBA-6A49-8629-0CAA578DD895}" srcOrd="3" destOrd="0" presId="urn:microsoft.com/office/officeart/2005/8/layout/pyramid1"/>
    <dgm:cxn modelId="{18555B67-1BD8-B542-BB91-1D4B5009F979}" type="presParOf" srcId="{00903767-BDBA-6A49-8629-0CAA578DD895}" destId="{670C8987-6116-A940-9FC0-D9462CA42667}" srcOrd="0" destOrd="0" presId="urn:microsoft.com/office/officeart/2005/8/layout/pyramid1"/>
    <dgm:cxn modelId="{11508DBB-435F-1E45-89DE-D2D948D2CBA6}" type="presParOf" srcId="{00903767-BDBA-6A49-8629-0CAA578DD895}" destId="{70C42986-C47F-364D-858F-4DD993979C2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8768D9-8164-934D-8AA5-8535F145A3EC}">
      <dsp:nvSpPr>
        <dsp:cNvPr id="0" name=""/>
        <dsp:cNvSpPr/>
      </dsp:nvSpPr>
      <dsp:spPr>
        <a:xfrm>
          <a:off x="0" y="0"/>
          <a:ext cx="6670776" cy="819518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100" kern="1200" dirty="0" smtClean="0"/>
            <a:t>1) PAMs cost estimation</a:t>
          </a:r>
          <a:endParaRPr lang="en-US" sz="2100" kern="1200" dirty="0"/>
        </a:p>
      </dsp:txBody>
      <dsp:txXfrm>
        <a:off x="24003" y="24003"/>
        <a:ext cx="5690568" cy="771512"/>
      </dsp:txXfrm>
    </dsp:sp>
    <dsp:sp modelId="{806BC44D-1906-2E4E-A2A2-4DE74920B2F1}">
      <dsp:nvSpPr>
        <dsp:cNvPr id="0" name=""/>
        <dsp:cNvSpPr/>
      </dsp:nvSpPr>
      <dsp:spPr>
        <a:xfrm>
          <a:off x="498142" y="933339"/>
          <a:ext cx="6670776" cy="819518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2) Identification of possible incomes </a:t>
          </a:r>
          <a:endParaRPr lang="en-US" sz="2100" kern="1200" dirty="0"/>
        </a:p>
      </dsp:txBody>
      <dsp:txXfrm>
        <a:off x="522145" y="957342"/>
        <a:ext cx="5591941" cy="771512"/>
      </dsp:txXfrm>
    </dsp:sp>
    <dsp:sp modelId="{4A0448A8-30E5-BE4B-A259-FFB2360A863D}">
      <dsp:nvSpPr>
        <dsp:cNvPr id="0" name=""/>
        <dsp:cNvSpPr/>
      </dsp:nvSpPr>
      <dsp:spPr>
        <a:xfrm>
          <a:off x="996284" y="1866679"/>
          <a:ext cx="6670776" cy="819518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3) Definition of financial gap and possible income sources</a:t>
          </a:r>
        </a:p>
      </dsp:txBody>
      <dsp:txXfrm>
        <a:off x="1020287" y="1890682"/>
        <a:ext cx="5591941" cy="771512"/>
      </dsp:txXfrm>
    </dsp:sp>
    <dsp:sp modelId="{0553AEDB-989D-2B47-82C4-D1A1B172DBC5}">
      <dsp:nvSpPr>
        <dsp:cNvPr id="0" name=""/>
        <dsp:cNvSpPr/>
      </dsp:nvSpPr>
      <dsp:spPr>
        <a:xfrm>
          <a:off x="1494427" y="2800019"/>
          <a:ext cx="6670776" cy="819518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4) Identification of financial needs</a:t>
          </a:r>
        </a:p>
      </dsp:txBody>
      <dsp:txXfrm>
        <a:off x="1518430" y="2824022"/>
        <a:ext cx="5591941" cy="771512"/>
      </dsp:txXfrm>
    </dsp:sp>
    <dsp:sp modelId="{1774B760-80DA-0D48-91CF-031E5A0F7FF0}">
      <dsp:nvSpPr>
        <dsp:cNvPr id="0" name=""/>
        <dsp:cNvSpPr/>
      </dsp:nvSpPr>
      <dsp:spPr>
        <a:xfrm>
          <a:off x="1992569" y="3733359"/>
          <a:ext cx="6670776" cy="819518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5) Evaluation of legal and institutional </a:t>
          </a:r>
          <a:r>
            <a:rPr lang="en-US" sz="2100" kern="1200" dirty="0" smtClean="0"/>
            <a:t>feasibility</a:t>
          </a:r>
          <a:endParaRPr lang="en-US" sz="2100" kern="1200" dirty="0" smtClean="0"/>
        </a:p>
      </dsp:txBody>
      <dsp:txXfrm>
        <a:off x="2016572" y="3757362"/>
        <a:ext cx="5591941" cy="771512"/>
      </dsp:txXfrm>
    </dsp:sp>
    <dsp:sp modelId="{3A865441-9C80-9242-8928-5FB66548C128}">
      <dsp:nvSpPr>
        <dsp:cNvPr id="0" name=""/>
        <dsp:cNvSpPr/>
      </dsp:nvSpPr>
      <dsp:spPr>
        <a:xfrm>
          <a:off x="6138089" y="598703"/>
          <a:ext cx="532686" cy="53268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6257943" y="598703"/>
        <a:ext cx="292978" cy="400846"/>
      </dsp:txXfrm>
    </dsp:sp>
    <dsp:sp modelId="{8630D108-0F00-DF4F-9F8A-CE106283B893}">
      <dsp:nvSpPr>
        <dsp:cNvPr id="0" name=""/>
        <dsp:cNvSpPr/>
      </dsp:nvSpPr>
      <dsp:spPr>
        <a:xfrm>
          <a:off x="6636232" y="1532043"/>
          <a:ext cx="532686" cy="53268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6756086" y="1532043"/>
        <a:ext cx="292978" cy="400846"/>
      </dsp:txXfrm>
    </dsp:sp>
    <dsp:sp modelId="{9BC308C3-5F9D-6A47-967F-5BA5F4F29D8A}">
      <dsp:nvSpPr>
        <dsp:cNvPr id="0" name=""/>
        <dsp:cNvSpPr/>
      </dsp:nvSpPr>
      <dsp:spPr>
        <a:xfrm>
          <a:off x="7134374" y="2451724"/>
          <a:ext cx="532686" cy="53268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7254228" y="2451724"/>
        <a:ext cx="292978" cy="400846"/>
      </dsp:txXfrm>
    </dsp:sp>
    <dsp:sp modelId="{A43BA777-6E99-BE4B-9545-DEA84C28039F}">
      <dsp:nvSpPr>
        <dsp:cNvPr id="0" name=""/>
        <dsp:cNvSpPr/>
      </dsp:nvSpPr>
      <dsp:spPr>
        <a:xfrm>
          <a:off x="7632516" y="3394170"/>
          <a:ext cx="532686" cy="53268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7752370" y="3394170"/>
        <a:ext cx="292978" cy="4008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6C8047-AE29-5244-B95F-9953EC1A5D99}">
      <dsp:nvSpPr>
        <dsp:cNvPr id="0" name=""/>
        <dsp:cNvSpPr/>
      </dsp:nvSpPr>
      <dsp:spPr>
        <a:xfrm>
          <a:off x="2433398" y="0"/>
          <a:ext cx="1622265" cy="1111177"/>
        </a:xfrm>
        <a:prstGeom prst="trapezoid">
          <a:avLst>
            <a:gd name="adj" fmla="val 7299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Funding</a:t>
          </a:r>
          <a:endParaRPr lang="en-US" sz="3100" kern="1200" dirty="0"/>
        </a:p>
      </dsp:txBody>
      <dsp:txXfrm>
        <a:off x="2433398" y="0"/>
        <a:ext cx="1622265" cy="1111177"/>
      </dsp:txXfrm>
    </dsp:sp>
    <dsp:sp modelId="{C70E90FC-8847-DD48-8D81-971462B8B9F3}">
      <dsp:nvSpPr>
        <dsp:cNvPr id="0" name=""/>
        <dsp:cNvSpPr/>
      </dsp:nvSpPr>
      <dsp:spPr>
        <a:xfrm>
          <a:off x="1622265" y="1111177"/>
          <a:ext cx="3244531" cy="1111177"/>
        </a:xfrm>
        <a:prstGeom prst="trapezoid">
          <a:avLst>
            <a:gd name="adj" fmla="val 7299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Financial Mechanisms</a:t>
          </a:r>
          <a:endParaRPr lang="en-US" sz="3100" kern="1200" dirty="0"/>
        </a:p>
      </dsp:txBody>
      <dsp:txXfrm>
        <a:off x="2190058" y="1111177"/>
        <a:ext cx="2108945" cy="1111177"/>
      </dsp:txXfrm>
    </dsp:sp>
    <dsp:sp modelId="{DD0E7F8D-614B-CA46-9A05-F44D5E201C54}">
      <dsp:nvSpPr>
        <dsp:cNvPr id="0" name=""/>
        <dsp:cNvSpPr/>
      </dsp:nvSpPr>
      <dsp:spPr>
        <a:xfrm>
          <a:off x="811132" y="2222355"/>
          <a:ext cx="4866796" cy="1111177"/>
        </a:xfrm>
        <a:prstGeom prst="trapezoid">
          <a:avLst>
            <a:gd name="adj" fmla="val 7299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Implementation Mechanisms</a:t>
          </a:r>
        </a:p>
      </dsp:txBody>
      <dsp:txXfrm>
        <a:off x="1662822" y="2222355"/>
        <a:ext cx="3163417" cy="1111177"/>
      </dsp:txXfrm>
    </dsp:sp>
    <dsp:sp modelId="{670C8987-6116-A940-9FC0-D9462CA42667}">
      <dsp:nvSpPr>
        <dsp:cNvPr id="0" name=""/>
        <dsp:cNvSpPr/>
      </dsp:nvSpPr>
      <dsp:spPr>
        <a:xfrm>
          <a:off x="0" y="3333532"/>
          <a:ext cx="6489062" cy="1111177"/>
        </a:xfrm>
        <a:prstGeom prst="trapezoid">
          <a:avLst>
            <a:gd name="adj" fmla="val 7299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REDD+ Policies &amp; Measures</a:t>
          </a:r>
          <a:endParaRPr lang="en-US" sz="3100" kern="1200" dirty="0"/>
        </a:p>
      </dsp:txBody>
      <dsp:txXfrm>
        <a:off x="1135585" y="3333532"/>
        <a:ext cx="4217890" cy="11111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1B7300-E46B-8C47-B445-9C04C0938784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7E043A-91D9-314E-8E85-DDE5A8ECD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08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dirty="0" smtClean="0"/>
              <a:t>La Estrategia de Financiamiento se compone de seis niveles de análisis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8D0EA-2F4A-4B4F-AE09-4F1E73B99333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6587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C" sz="1200" dirty="0" smtClean="0"/>
              <a:t>24% of revenues will come from the "Southern Amazon”</a:t>
            </a:r>
          </a:p>
          <a:p>
            <a:pPr marL="0" indent="0">
              <a:buNone/>
            </a:pPr>
            <a:r>
              <a:rPr lang="es-EC" sz="1200" dirty="0" smtClean="0"/>
              <a:t>20% of the "Central Amazon”</a:t>
            </a:r>
          </a:p>
          <a:p>
            <a:pPr marL="0" indent="0">
              <a:buNone/>
            </a:pPr>
            <a:r>
              <a:rPr lang="es-EC" sz="1200" dirty="0" smtClean="0"/>
              <a:t>18% of the "Northern Amazon" and "Esmeraldas Sur and Manabí Norte" each</a:t>
            </a:r>
          </a:p>
          <a:p>
            <a:pPr marL="0" indent="0">
              <a:buNone/>
            </a:pPr>
            <a:r>
              <a:rPr lang="es-EC" sz="1200" dirty="0" smtClean="0"/>
              <a:t>12% of the "Esmeraldas Sur and Manabí Norte"; </a:t>
            </a:r>
          </a:p>
          <a:p>
            <a:pPr marL="0" indent="0">
              <a:buNone/>
            </a:pPr>
            <a:r>
              <a:rPr lang="es-EC" sz="1200" dirty="0" smtClean="0"/>
              <a:t>8% of the area "Dry forests and valleys of the south". 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E043A-91D9-314E-8E85-DDE5A8ECD2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619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C" sz="1200" dirty="0" smtClean="0"/>
              <a:t>24% of revenues will come from the "Southern Amazon”</a:t>
            </a:r>
          </a:p>
          <a:p>
            <a:pPr marL="0" indent="0">
              <a:buNone/>
            </a:pPr>
            <a:r>
              <a:rPr lang="es-EC" sz="1200" dirty="0" smtClean="0"/>
              <a:t>20% of the "Central Amazon”</a:t>
            </a:r>
          </a:p>
          <a:p>
            <a:pPr marL="0" indent="0">
              <a:buNone/>
            </a:pPr>
            <a:r>
              <a:rPr lang="es-EC" sz="1200" dirty="0" smtClean="0"/>
              <a:t>18% of the "Northern Amazon" and "Esmeraldas Sur and Manabí Norte" each</a:t>
            </a:r>
          </a:p>
          <a:p>
            <a:pPr marL="0" indent="0">
              <a:buNone/>
            </a:pPr>
            <a:r>
              <a:rPr lang="es-EC" sz="1200" dirty="0" smtClean="0"/>
              <a:t>12% of the "Esmeraldas Sur and Manabí Norte"; </a:t>
            </a:r>
          </a:p>
          <a:p>
            <a:pPr marL="0" indent="0">
              <a:buNone/>
            </a:pPr>
            <a:r>
              <a:rPr lang="es-EC" sz="1200" dirty="0" smtClean="0"/>
              <a:t>8% of the area "Dry forests and valleys of the south". 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E043A-91D9-314E-8E85-DDE5A8ECD2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619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C" sz="1200" dirty="0" smtClean="0"/>
              <a:t>24% of revenues will come from the "Southern Amazon”</a:t>
            </a:r>
          </a:p>
          <a:p>
            <a:pPr marL="0" indent="0">
              <a:buNone/>
            </a:pPr>
            <a:r>
              <a:rPr lang="es-EC" sz="1200" dirty="0" smtClean="0"/>
              <a:t>20% of the "Central Amazon”</a:t>
            </a:r>
          </a:p>
          <a:p>
            <a:pPr marL="0" indent="0">
              <a:buNone/>
            </a:pPr>
            <a:r>
              <a:rPr lang="es-EC" sz="1200" dirty="0" smtClean="0"/>
              <a:t>18% of the "Northern Amazon" and "Esmeraldas Sur and Manabí Norte" each</a:t>
            </a:r>
          </a:p>
          <a:p>
            <a:pPr marL="0" indent="0">
              <a:buNone/>
            </a:pPr>
            <a:r>
              <a:rPr lang="es-EC" sz="1200" dirty="0" smtClean="0"/>
              <a:t>12% of the "Esmeraldas Sur and Manabí Norte"; </a:t>
            </a:r>
          </a:p>
          <a:p>
            <a:pPr marL="0" indent="0">
              <a:buNone/>
            </a:pPr>
            <a:r>
              <a:rPr lang="es-EC" sz="1200" dirty="0" smtClean="0"/>
              <a:t>8% of the area "Dry forests and valleys of the south". 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E043A-91D9-314E-8E85-DDE5A8ECD2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619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DE562-7D0B-2142-98B9-744A8E04B306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B3018-B7D5-8F4D-B41A-C96879377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195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DE562-7D0B-2142-98B9-744A8E04B306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B3018-B7D5-8F4D-B41A-C96879377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607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DE562-7D0B-2142-98B9-744A8E04B306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B3018-B7D5-8F4D-B41A-C96879377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43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EF936-0FBC-4A63-B6D2-B050722BD707}" type="datetimeFigureOut">
              <a:rPr lang="es-E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10/10/17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1B17F-7ACE-4A89-BBA5-0C10B5039374}" type="slidenum">
              <a:rPr lang="es-E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5164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EF936-0FBC-4A63-B6D2-B050722BD707}" type="datetimeFigureOut">
              <a:rPr lang="es-E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10/10/17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1B17F-7ACE-4A89-BBA5-0C10B5039374}" type="slidenum">
              <a:rPr lang="es-E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4342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EF936-0FBC-4A63-B6D2-B050722BD707}" type="datetimeFigureOut">
              <a:rPr lang="es-E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10/10/17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1B17F-7ACE-4A89-BBA5-0C10B5039374}" type="slidenum">
              <a:rPr lang="es-E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5872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EF936-0FBC-4A63-B6D2-B050722BD707}" type="datetimeFigureOut">
              <a:rPr lang="es-E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10/10/17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1B17F-7ACE-4A89-BBA5-0C10B5039374}" type="slidenum">
              <a:rPr lang="es-E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9578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EF936-0FBC-4A63-B6D2-B050722BD707}" type="datetimeFigureOut">
              <a:rPr lang="es-E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10/10/17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1B17F-7ACE-4A89-BBA5-0C10B5039374}" type="slidenum">
              <a:rPr lang="es-E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82396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EF936-0FBC-4A63-B6D2-B050722BD707}" type="datetimeFigureOut">
              <a:rPr lang="es-E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10/10/17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1B17F-7ACE-4A89-BBA5-0C10B5039374}" type="slidenum">
              <a:rPr lang="es-E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7291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EF936-0FBC-4A63-B6D2-B050722BD707}" type="datetimeFigureOut">
              <a:rPr lang="es-E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10/10/17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1B17F-7ACE-4A89-BBA5-0C10B5039374}" type="slidenum">
              <a:rPr lang="es-E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1399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EF936-0FBC-4A63-B6D2-B050722BD707}" type="datetimeFigureOut">
              <a:rPr lang="es-E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10/10/17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1B17F-7ACE-4A89-BBA5-0C10B5039374}" type="slidenum">
              <a:rPr lang="es-E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570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DE562-7D0B-2142-98B9-744A8E04B306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B3018-B7D5-8F4D-B41A-C96879377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8404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EF936-0FBC-4A63-B6D2-B050722BD707}" type="datetimeFigureOut">
              <a:rPr lang="es-E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10/10/17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1B17F-7ACE-4A89-BBA5-0C10B5039374}" type="slidenum">
              <a:rPr lang="es-E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51686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EF936-0FBC-4A63-B6D2-B050722BD707}" type="datetimeFigureOut">
              <a:rPr lang="es-E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10/10/17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1B17F-7ACE-4A89-BBA5-0C10B5039374}" type="slidenum">
              <a:rPr lang="es-E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21078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EF936-0FBC-4A63-B6D2-B050722BD707}" type="datetimeFigureOut">
              <a:rPr lang="es-E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10/10/17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1B17F-7ACE-4A89-BBA5-0C10B5039374}" type="slidenum">
              <a:rPr lang="es-E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4601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DE562-7D0B-2142-98B9-744A8E04B306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B3018-B7D5-8F4D-B41A-C96879377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53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DE562-7D0B-2142-98B9-744A8E04B306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B3018-B7D5-8F4D-B41A-C96879377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87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DE562-7D0B-2142-98B9-744A8E04B306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B3018-B7D5-8F4D-B41A-C96879377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9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DE562-7D0B-2142-98B9-744A8E04B306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B3018-B7D5-8F4D-B41A-C96879377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009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DE562-7D0B-2142-98B9-744A8E04B306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B3018-B7D5-8F4D-B41A-C96879377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34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DE562-7D0B-2142-98B9-744A8E04B306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B3018-B7D5-8F4D-B41A-C96879377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655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DE562-7D0B-2142-98B9-744A8E04B306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B3018-B7D5-8F4D-B41A-C96879377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410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DE562-7D0B-2142-98B9-744A8E04B306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B3018-B7D5-8F4D-B41A-C96879377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787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87EF936-0FBC-4A63-B6D2-B050722BD707}" type="datetimeFigureOut">
              <a:rPr lang="es-E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10/10/17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5B1B17F-7ACE-4A89-BBA5-0C10B5039374}" type="slidenum">
              <a:rPr lang="es-E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8068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7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37" y="496840"/>
            <a:ext cx="4104458" cy="1622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27" t="4210" b="68493"/>
          <a:stretch/>
        </p:blipFill>
        <p:spPr bwMode="auto">
          <a:xfrm>
            <a:off x="7596336" y="44625"/>
            <a:ext cx="1510322" cy="1289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7039" y="2318620"/>
            <a:ext cx="856710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b="1" dirty="0" smtClean="0"/>
              <a:t>Developing a Financing Stategy</a:t>
            </a:r>
            <a:endParaRPr lang="es-EC" sz="2400" b="1" dirty="0"/>
          </a:p>
          <a:p>
            <a:pPr algn="ctr"/>
            <a:r>
              <a:rPr lang="es-EC" sz="2400" b="1" dirty="0"/>
              <a:t>Ecuador</a:t>
            </a:r>
            <a:endParaRPr lang="es-EC" sz="2400" dirty="0"/>
          </a:p>
          <a:p>
            <a:pPr algn="ctr"/>
            <a:endParaRPr lang="en-GB" sz="2000" dirty="0">
              <a:latin typeface="+mj-lt"/>
            </a:endParaRPr>
          </a:p>
          <a:p>
            <a:pPr algn="ctr"/>
            <a:r>
              <a:rPr lang="en-GB" sz="2000" dirty="0">
                <a:latin typeface="+mj-lt"/>
              </a:rPr>
              <a:t>Regional knowledge exchange:</a:t>
            </a:r>
            <a:endParaRPr lang="es-EC" sz="2000" dirty="0">
              <a:latin typeface="+mj-lt"/>
            </a:endParaRPr>
          </a:p>
          <a:p>
            <a:pPr algn="ctr"/>
            <a:r>
              <a:rPr lang="en-GB" sz="2000" b="1" dirty="0">
                <a:latin typeface="+mj-lt"/>
              </a:rPr>
              <a:t>“</a:t>
            </a:r>
            <a:r>
              <a:rPr lang="en-GB" sz="2000" b="1" i="1" dirty="0">
                <a:latin typeface="+mj-lt"/>
              </a:rPr>
              <a:t>Operationalizing and financing National REDD+ Strategies: from programming and financing implementation to Results-based payments</a:t>
            </a:r>
            <a:r>
              <a:rPr lang="en-GB" sz="2000" b="1" dirty="0">
                <a:latin typeface="+mj-lt"/>
              </a:rPr>
              <a:t>”</a:t>
            </a:r>
            <a:endParaRPr lang="es-EC" sz="2000" dirty="0">
              <a:latin typeface="+mj-lt"/>
            </a:endParaRPr>
          </a:p>
          <a:p>
            <a:pPr algn="ctr"/>
            <a:r>
              <a:rPr lang="en-GB" sz="2000" b="1" dirty="0">
                <a:latin typeface="+mj-lt"/>
              </a:rPr>
              <a:t>Bangkok, 10</a:t>
            </a:r>
            <a:r>
              <a:rPr lang="en-GB" sz="2000" b="1" baseline="30000" dirty="0">
                <a:latin typeface="+mj-lt"/>
              </a:rPr>
              <a:t>th</a:t>
            </a:r>
            <a:r>
              <a:rPr lang="en-GB" sz="2000" b="1" dirty="0">
                <a:latin typeface="+mj-lt"/>
              </a:rPr>
              <a:t> October 2017</a:t>
            </a:r>
            <a:endParaRPr lang="en-US" sz="2000" dirty="0">
              <a:latin typeface="+mj-lt"/>
              <a:cs typeface="Arial"/>
            </a:endParaRPr>
          </a:p>
          <a:p>
            <a:pPr algn="ctr"/>
            <a:endParaRPr lang="en-US" sz="2000" b="1" dirty="0">
              <a:latin typeface="+mj-lt"/>
              <a:cs typeface="Arial"/>
            </a:endParaRPr>
          </a:p>
          <a:p>
            <a:pPr algn="ctr"/>
            <a:r>
              <a:rPr lang="en-US" sz="2000" b="1" dirty="0">
                <a:latin typeface="+mj-lt"/>
                <a:cs typeface="Arial"/>
              </a:rPr>
              <a:t>Patricia Serrano Roca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3083"/>
            <a:ext cx="9144000" cy="690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3360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729" y="952441"/>
            <a:ext cx="830104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C" sz="2400" dirty="0" smtClean="0"/>
              <a:t>The </a:t>
            </a:r>
            <a:r>
              <a:rPr lang="es-EC" sz="2400" dirty="0"/>
              <a:t>success of REDD + depends </a:t>
            </a:r>
            <a:r>
              <a:rPr lang="es-EC" sz="2400" dirty="0" smtClean="0"/>
              <a:t>on:</a:t>
            </a:r>
          </a:p>
          <a:p>
            <a:endParaRPr lang="es-EC" sz="2400" dirty="0" smtClean="0"/>
          </a:p>
          <a:p>
            <a:pPr marL="742950" lvl="1" indent="-285750">
              <a:buFont typeface="Arial"/>
              <a:buChar char="•"/>
            </a:pPr>
            <a:r>
              <a:rPr lang="es-EC" sz="2400" dirty="0"/>
              <a:t>T</a:t>
            </a:r>
            <a:r>
              <a:rPr lang="es-EC" sz="2400" dirty="0" smtClean="0"/>
              <a:t>he </a:t>
            </a:r>
            <a:r>
              <a:rPr lang="es-EC" sz="2400" dirty="0"/>
              <a:t>identification of the </a:t>
            </a:r>
            <a:r>
              <a:rPr lang="es-EC" sz="2400" dirty="0" smtClean="0"/>
              <a:t>funds</a:t>
            </a:r>
          </a:p>
          <a:p>
            <a:pPr marL="742950" lvl="1" indent="-285750">
              <a:buFont typeface="Arial"/>
              <a:buChar char="•"/>
            </a:pPr>
            <a:r>
              <a:rPr lang="es-EC" sz="2400" dirty="0" smtClean="0"/>
              <a:t> </a:t>
            </a:r>
            <a:r>
              <a:rPr lang="es-EC" sz="2400" dirty="0"/>
              <a:t>T</a:t>
            </a:r>
            <a:r>
              <a:rPr lang="es-EC" sz="2400" dirty="0" smtClean="0"/>
              <a:t>he </a:t>
            </a:r>
            <a:r>
              <a:rPr lang="es-EC" sz="2400" dirty="0"/>
              <a:t>establishment of the financial </a:t>
            </a:r>
            <a:r>
              <a:rPr lang="es-EC" sz="2400" dirty="0" smtClean="0"/>
              <a:t>mechanisms, and,</a:t>
            </a:r>
          </a:p>
          <a:p>
            <a:pPr marL="742950" lvl="1" indent="-285750">
              <a:buFont typeface="Arial"/>
              <a:buChar char="•"/>
            </a:pPr>
            <a:r>
              <a:rPr lang="es-EC" sz="2400" dirty="0" smtClean="0"/>
              <a:t>The </a:t>
            </a:r>
            <a:r>
              <a:rPr lang="es-EC" sz="2400" dirty="0"/>
              <a:t>definition of the </a:t>
            </a:r>
            <a:r>
              <a:rPr lang="es-EC" sz="2400" dirty="0" smtClean="0"/>
              <a:t>implementation mechanisms </a:t>
            </a:r>
            <a:r>
              <a:rPr lang="es-EC" sz="2400" dirty="0"/>
              <a:t>for the </a:t>
            </a:r>
            <a:r>
              <a:rPr lang="es-EC" sz="2400" dirty="0"/>
              <a:t>p</a:t>
            </a:r>
            <a:r>
              <a:rPr lang="es-EC" sz="2400" dirty="0" smtClean="0"/>
              <a:t>rioritized PAMs.</a:t>
            </a:r>
          </a:p>
          <a:p>
            <a:pPr lvl="1"/>
            <a:endParaRPr lang="es-EC" sz="2400" dirty="0" smtClean="0"/>
          </a:p>
          <a:p>
            <a:pPr marL="285750" indent="-285750">
              <a:buFont typeface="Arial"/>
              <a:buChar char="•"/>
            </a:pPr>
            <a:r>
              <a:rPr lang="es-EC" sz="2400" dirty="0" smtClean="0"/>
              <a:t> </a:t>
            </a:r>
            <a:r>
              <a:rPr lang="es-EC" sz="2400" dirty="0"/>
              <a:t>Only in this way </a:t>
            </a:r>
            <a:r>
              <a:rPr lang="es-EC" sz="2400" dirty="0" smtClean="0"/>
              <a:t>users </a:t>
            </a:r>
            <a:r>
              <a:rPr lang="es-EC" sz="2400" dirty="0"/>
              <a:t>and resource </a:t>
            </a:r>
            <a:r>
              <a:rPr lang="es-EC" sz="2400" dirty="0" smtClean="0"/>
              <a:t>managers will </a:t>
            </a:r>
            <a:r>
              <a:rPr lang="es-EC" sz="2400" dirty="0"/>
              <a:t>be effectively encouraged to reduce deforestation and forest degradation on a scale that generates net emissions reductions over time.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74151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14087" y="1315286"/>
            <a:ext cx="8467370" cy="4765562"/>
            <a:chOff x="680411" y="1103630"/>
            <a:chExt cx="7954476" cy="4357370"/>
          </a:xfrm>
        </p:grpSpPr>
        <p:graphicFrame>
          <p:nvGraphicFramePr>
            <p:cNvPr id="2" name="Diagram 1"/>
            <p:cNvGraphicFramePr/>
            <p:nvPr>
              <p:extLst>
                <p:ext uri="{D42A27DB-BD31-4B8C-83A1-F6EECF244321}">
                  <p14:modId xmlns:p14="http://schemas.microsoft.com/office/powerpoint/2010/main" val="2203086067"/>
                </p:ext>
              </p:extLst>
            </p:nvPr>
          </p:nvGraphicFramePr>
          <p:xfrm>
            <a:off x="1524000" y="1397000"/>
            <a:ext cx="6096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3" name="Rectangle 2"/>
            <p:cNvSpPr/>
            <p:nvPr/>
          </p:nvSpPr>
          <p:spPr>
            <a:xfrm>
              <a:off x="680411" y="1103630"/>
              <a:ext cx="740895" cy="435737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Legal , political &amp; institutional framework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534029" y="1427237"/>
              <a:ext cx="2600691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/>
                <a:buChar char="•"/>
              </a:pPr>
              <a:r>
                <a:rPr lang="en-US" sz="1600" dirty="0" smtClean="0"/>
                <a:t>What types of funding are available</a:t>
              </a:r>
              <a:r>
                <a:rPr lang="en-US" sz="1600" dirty="0"/>
                <a:t>?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034196" y="2426257"/>
              <a:ext cx="2600691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/>
                <a:buChar char="•"/>
              </a:pPr>
              <a:r>
                <a:rPr lang="en-US" sz="1600" dirty="0" smtClean="0"/>
                <a:t>How to channel the resources?</a:t>
              </a:r>
              <a:endParaRPr lang="en-US" sz="16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418998" y="3719081"/>
              <a:ext cx="2215889" cy="121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/>
                <a:buChar char="•"/>
              </a:pPr>
              <a:r>
                <a:rPr lang="en-US" sz="1600" dirty="0" smtClean="0"/>
                <a:t>Through which means the funds reach forest users /beneficiaries for PAMs implementation?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70343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02" y="1484784"/>
            <a:ext cx="678417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2010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924" y="279233"/>
            <a:ext cx="860345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REDD + Financing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Strategy</a:t>
            </a:r>
          </a:p>
          <a:p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The Ecuadorian REDD + Financing Strategy is part of the process for the implementation of the </a:t>
            </a:r>
            <a:r>
              <a:rPr lang="en-US" sz="2400" dirty="0" smtClean="0"/>
              <a:t>REDD+ </a:t>
            </a:r>
            <a:r>
              <a:rPr lang="en-US" sz="2400" dirty="0"/>
              <a:t>Action Plan. </a:t>
            </a: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Strategy should, based on the quantification of revenues and expenditures, estimate the financing gap that will be generated for the implementation of the REDD + Action Plan in the country.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9277" y="3114330"/>
            <a:ext cx="2978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REDD+ Financial Strategy</a:t>
            </a:r>
            <a:endParaRPr lang="en-US" sz="2000" b="1" dirty="0"/>
          </a:p>
        </p:txBody>
      </p:sp>
      <p:sp>
        <p:nvSpPr>
          <p:cNvPr id="4" name="Oval 3"/>
          <p:cNvSpPr/>
          <p:nvPr/>
        </p:nvSpPr>
        <p:spPr>
          <a:xfrm>
            <a:off x="4566330" y="5361970"/>
            <a:ext cx="1979969" cy="86547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Expenditures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566330" y="3715327"/>
            <a:ext cx="1979969" cy="9361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Revenues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014508" y="4136092"/>
            <a:ext cx="1861107" cy="16962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Financial Gap for REDD+  AP </a:t>
            </a:r>
            <a:r>
              <a:rPr lang="en-US" dirty="0" smtClean="0"/>
              <a:t>implement-</a:t>
            </a:r>
            <a:r>
              <a:rPr lang="en-US" dirty="0" err="1" smtClean="0"/>
              <a:t>ation</a:t>
            </a:r>
            <a:endParaRPr lang="en-US" dirty="0"/>
          </a:p>
        </p:txBody>
      </p:sp>
      <p:sp>
        <p:nvSpPr>
          <p:cNvPr id="7" name="Minus 6"/>
          <p:cNvSpPr/>
          <p:nvPr/>
        </p:nvSpPr>
        <p:spPr>
          <a:xfrm>
            <a:off x="5193355" y="4795452"/>
            <a:ext cx="504056" cy="432048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qual 7"/>
          <p:cNvSpPr/>
          <p:nvPr/>
        </p:nvSpPr>
        <p:spPr>
          <a:xfrm>
            <a:off x="6336196" y="4651436"/>
            <a:ext cx="648072" cy="576064"/>
          </a:xfrm>
          <a:prstGeom prst="math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238" y="6106505"/>
            <a:ext cx="1931497" cy="763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Down Arrow 9"/>
          <p:cNvSpPr/>
          <p:nvPr/>
        </p:nvSpPr>
        <p:spPr>
          <a:xfrm>
            <a:off x="1770724" y="5756761"/>
            <a:ext cx="462589" cy="39339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/>
          <p:cNvSpPr/>
          <p:nvPr/>
        </p:nvSpPr>
        <p:spPr>
          <a:xfrm>
            <a:off x="3629441" y="3658603"/>
            <a:ext cx="1118332" cy="2703207"/>
          </a:xfrm>
          <a:prstGeom prst="leftBrace">
            <a:avLst/>
          </a:prstGeom>
          <a:ln w="57150" cmpd="sng">
            <a:solidFill>
              <a:srgbClr val="4472C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schemeClr val="tx1"/>
                </a:solidFill>
              </a:ln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41924" y="3522540"/>
            <a:ext cx="3387518" cy="230979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OBJECTIVE</a:t>
            </a:r>
            <a:r>
              <a:rPr lang="en-US" sz="2000" b="1" dirty="0" smtClean="0"/>
              <a:t>: To provide a financial planning framework in order to obtain the necessary financing for REDD+ implementation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938394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9105"/>
            <a:ext cx="9144000" cy="398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188640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Investment Planning Process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39824091"/>
              </p:ext>
            </p:extLst>
          </p:nvPr>
        </p:nvGraphicFramePr>
        <p:xfrm>
          <a:off x="128687" y="1036362"/>
          <a:ext cx="8663346" cy="4552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699792" y="5661248"/>
            <a:ext cx="6444208" cy="819518"/>
            <a:chOff x="1992569" y="3733359"/>
            <a:chExt cx="6670776" cy="819518"/>
          </a:xfrm>
        </p:grpSpPr>
        <p:sp>
          <p:nvSpPr>
            <p:cNvPr id="7" name="Rounded Rectangle 6"/>
            <p:cNvSpPr/>
            <p:nvPr/>
          </p:nvSpPr>
          <p:spPr>
            <a:xfrm>
              <a:off x="1992569" y="3733359"/>
              <a:ext cx="6670776" cy="81951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2016572" y="3757362"/>
              <a:ext cx="5591941" cy="7715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dirty="0"/>
                <a:t>6</a:t>
              </a:r>
              <a:r>
                <a:rPr lang="en-US" sz="2100" kern="1200" dirty="0" smtClean="0"/>
                <a:t>) Short &amp; long term action plan development</a:t>
              </a:r>
            </a:p>
          </p:txBody>
        </p:sp>
      </p:grpSp>
      <p:sp>
        <p:nvSpPr>
          <p:cNvPr id="9" name="Down Arrow 8"/>
          <p:cNvSpPr/>
          <p:nvPr/>
        </p:nvSpPr>
        <p:spPr>
          <a:xfrm>
            <a:off x="8244408" y="5301208"/>
            <a:ext cx="576064" cy="576064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Brace 3"/>
          <p:cNvSpPr/>
          <p:nvPr/>
        </p:nvSpPr>
        <p:spPr>
          <a:xfrm rot="20269005">
            <a:off x="7603349" y="937547"/>
            <a:ext cx="589691" cy="3416716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38575" y="1101405"/>
            <a:ext cx="1241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Financial Feasibility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713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080" y="274638"/>
            <a:ext cx="8229600" cy="5871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Financial Feasibility</a:t>
            </a:r>
            <a:b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600" dirty="0" smtClean="0">
                <a:solidFill>
                  <a:srgbClr val="558ED5"/>
                </a:solidFill>
              </a:rPr>
              <a:t>1) PAMs Cost Estimation</a:t>
            </a:r>
            <a:endParaRPr lang="en-US" sz="3600" dirty="0">
              <a:solidFill>
                <a:srgbClr val="558ED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7802"/>
            <a:ext cx="8229600" cy="5623976"/>
          </a:xfrm>
        </p:spPr>
        <p:txBody>
          <a:bodyPr>
            <a:normAutofit fontScale="92500"/>
          </a:bodyPr>
          <a:lstStyle/>
          <a:p>
            <a:r>
              <a:rPr lang="en-US" sz="2800" u="sng" dirty="0" smtClean="0"/>
              <a:t>Current Expenditures</a:t>
            </a:r>
            <a:r>
              <a:rPr lang="en-US" sz="2800" dirty="0" smtClean="0"/>
              <a:t>: recruitment expenses, basic services, consultancies, travel expenses, etc. </a:t>
            </a:r>
          </a:p>
          <a:p>
            <a:r>
              <a:rPr lang="en-US" sz="2800" u="sng" dirty="0" smtClean="0"/>
              <a:t>Investment Expenditures</a:t>
            </a:r>
            <a:r>
              <a:rPr lang="en-US" sz="2800" dirty="0" smtClean="0"/>
              <a:t>: based on the REDD+ implementation costs study, </a:t>
            </a:r>
            <a:r>
              <a:rPr lang="es-EC" sz="2800" dirty="0"/>
              <a:t>the main costs of the implementation of REDD + </a:t>
            </a:r>
            <a:r>
              <a:rPr lang="es-EC" sz="2800" dirty="0" smtClean="0"/>
              <a:t>PAMs </a:t>
            </a:r>
            <a:r>
              <a:rPr lang="es-EC" sz="2800" dirty="0"/>
              <a:t>were established for the </a:t>
            </a:r>
            <a:r>
              <a:rPr lang="es-EC" sz="2800" dirty="0" smtClean="0"/>
              <a:t>prioritized </a:t>
            </a:r>
            <a:r>
              <a:rPr lang="es-EC" sz="2800" dirty="0"/>
              <a:t>areas.</a:t>
            </a:r>
            <a:r>
              <a:rPr lang="es-EC" sz="2800" dirty="0"/>
              <a:t> </a:t>
            </a:r>
            <a:endParaRPr lang="es-EC" sz="2800" dirty="0" smtClean="0"/>
          </a:p>
          <a:p>
            <a:pPr lvl="1"/>
            <a:r>
              <a:rPr lang="es-EC" sz="2400" dirty="0" smtClean="0"/>
              <a:t>Set of policies and measures to be implemented in prioritized areas </a:t>
            </a:r>
          </a:p>
          <a:p>
            <a:pPr lvl="1"/>
            <a:r>
              <a:rPr lang="es-EC" sz="2400" dirty="0" smtClean="0"/>
              <a:t>Over a period of 30 years at a present value</a:t>
            </a:r>
          </a:p>
          <a:p>
            <a:pPr lvl="1"/>
            <a:r>
              <a:rPr lang="es-EC" sz="2400" dirty="0" smtClean="0"/>
              <a:t>The total amount required for REDD+ implementation is $283.2 million</a:t>
            </a:r>
          </a:p>
          <a:p>
            <a:pPr lvl="1"/>
            <a:r>
              <a:rPr lang="es-EC" sz="2400" dirty="0" smtClean="0"/>
              <a:t>Average expenditure of $1,168 per hectare or $3 per e-tCO2</a:t>
            </a:r>
          </a:p>
          <a:p>
            <a:pPr lvl="1"/>
            <a:r>
              <a:rPr lang="es-EC" sz="2400" dirty="0"/>
              <a:t>The average investment cost for the analysis period represents 95.5% of the total estimated expenditure.</a:t>
            </a:r>
            <a:r>
              <a:rPr lang="es-EC" sz="2400" dirty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96749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06" y="3220180"/>
            <a:ext cx="5050179" cy="36378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080" y="274638"/>
            <a:ext cx="8229600" cy="5871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Financial Feasibility</a:t>
            </a:r>
            <a:b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600" dirty="0">
                <a:solidFill>
                  <a:srgbClr val="558ED5"/>
                </a:solidFill>
              </a:rPr>
              <a:t>2</a:t>
            </a:r>
            <a:r>
              <a:rPr lang="en-US" sz="3600" dirty="0" smtClean="0">
                <a:solidFill>
                  <a:srgbClr val="558ED5"/>
                </a:solidFill>
              </a:rPr>
              <a:t>) Identification of possible incomes</a:t>
            </a:r>
            <a:endParaRPr lang="en-US" sz="3600" dirty="0">
              <a:solidFill>
                <a:srgbClr val="558ED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7802"/>
            <a:ext cx="8229600" cy="5623976"/>
          </a:xfrm>
        </p:spPr>
        <p:txBody>
          <a:bodyPr>
            <a:normAutofit/>
          </a:bodyPr>
          <a:lstStyle/>
          <a:p>
            <a:r>
              <a:rPr lang="es-EC" sz="2400" dirty="0" smtClean="0"/>
              <a:t>A potential </a:t>
            </a:r>
            <a:r>
              <a:rPr lang="es-EC" sz="2400" dirty="0"/>
              <a:t>emission reduction revenues </a:t>
            </a:r>
            <a:r>
              <a:rPr lang="es-EC" sz="2400" dirty="0" smtClean="0"/>
              <a:t>estimate was calculated, quantified </a:t>
            </a:r>
            <a:r>
              <a:rPr lang="es-EC" sz="2400" dirty="0"/>
              <a:t>by zones and their carbon content. </a:t>
            </a:r>
            <a:endParaRPr lang="es-EC" sz="2400" dirty="0" smtClean="0"/>
          </a:p>
          <a:p>
            <a:r>
              <a:rPr lang="es-EC" sz="2400" dirty="0" smtClean="0"/>
              <a:t>Two </a:t>
            </a:r>
            <a:r>
              <a:rPr lang="es-EC" sz="2400" dirty="0"/>
              <a:t>scenarios were considered: </a:t>
            </a:r>
            <a:endParaRPr lang="es-EC" sz="2400" dirty="0" smtClean="0"/>
          </a:p>
          <a:p>
            <a:pPr lvl="1"/>
            <a:r>
              <a:rPr lang="es-EC" sz="2000" dirty="0"/>
              <a:t>C</a:t>
            </a:r>
            <a:r>
              <a:rPr lang="es-EC" sz="2000" dirty="0" smtClean="0"/>
              <a:t>onservative </a:t>
            </a:r>
            <a:r>
              <a:rPr lang="es-EC" sz="2000" dirty="0"/>
              <a:t>scenario with a price of USD </a:t>
            </a:r>
            <a:r>
              <a:rPr lang="es-EC" sz="2000" dirty="0" smtClean="0"/>
              <a:t>6</a:t>
            </a:r>
          </a:p>
          <a:p>
            <a:pPr lvl="1"/>
            <a:r>
              <a:rPr lang="es-EC" sz="2000" dirty="0" smtClean="0"/>
              <a:t>Optimistic </a:t>
            </a:r>
            <a:r>
              <a:rPr lang="es-EC" sz="2000" dirty="0"/>
              <a:t>scenario with a price of USD </a:t>
            </a:r>
            <a:r>
              <a:rPr lang="es-EC" sz="2000" dirty="0" smtClean="0"/>
              <a:t>10</a:t>
            </a:r>
            <a:endParaRPr lang="es-EC" sz="2000" dirty="0"/>
          </a:p>
          <a:p>
            <a:r>
              <a:rPr lang="es-EC" sz="2400" dirty="0"/>
              <a:t>I</a:t>
            </a:r>
            <a:r>
              <a:rPr lang="es-EC" sz="2400" dirty="0" smtClean="0"/>
              <a:t>n average income </a:t>
            </a:r>
            <a:r>
              <a:rPr lang="es-EC" sz="2400" dirty="0"/>
              <a:t>for the 30-year </a:t>
            </a:r>
            <a:r>
              <a:rPr lang="es-EC" sz="2400" dirty="0" smtClean="0"/>
              <a:t>period will come: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46743" y="3526342"/>
            <a:ext cx="3659112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24% </a:t>
            </a:r>
            <a:r>
              <a:rPr lang="es-EC" dirty="0" smtClean="0"/>
              <a:t>from </a:t>
            </a:r>
            <a:r>
              <a:rPr lang="es-EC" dirty="0"/>
              <a:t>the "Southern Amazon”</a:t>
            </a:r>
          </a:p>
          <a:p>
            <a:r>
              <a:rPr lang="es-EC" dirty="0"/>
              <a:t>20% of the "Central Amazon”</a:t>
            </a:r>
          </a:p>
          <a:p>
            <a:r>
              <a:rPr lang="es-EC" dirty="0"/>
              <a:t>18% of the "Northern Amazon" and "Esmeraldas Sur and Manabí Norte" each</a:t>
            </a:r>
          </a:p>
          <a:p>
            <a:r>
              <a:rPr lang="es-EC" dirty="0"/>
              <a:t>12% of the "Esmeraldas Sur and Manabí Norte"; </a:t>
            </a:r>
          </a:p>
          <a:p>
            <a:r>
              <a:rPr lang="es-EC" dirty="0"/>
              <a:t>8% of the </a:t>
            </a:r>
            <a:r>
              <a:rPr lang="es-EC" dirty="0" smtClean="0"/>
              <a:t>"</a:t>
            </a:r>
            <a:r>
              <a:rPr lang="es-EC" dirty="0"/>
              <a:t>Dry forests and valleys of the south".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59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080" y="501410"/>
            <a:ext cx="8229600" cy="1237183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Financial Feasibility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36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700" dirty="0" smtClean="0">
                <a:solidFill>
                  <a:srgbClr val="558ED5"/>
                </a:solidFill>
              </a:rPr>
              <a:t>3</a:t>
            </a:r>
            <a:r>
              <a:rPr lang="en-US" sz="2700" dirty="0">
                <a:solidFill>
                  <a:srgbClr val="558ED5"/>
                </a:solidFill>
              </a:rPr>
              <a:t>) Definition of financial gap and possible income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080" y="1904895"/>
            <a:ext cx="8229600" cy="362837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s-EC" sz="2400" dirty="0" smtClean="0"/>
              <a:t>Prioritization of PAMs that will be implemented to attend DD and to achieve the goals of the REDD+ AP (current and investment expenditures)</a:t>
            </a:r>
          </a:p>
          <a:p>
            <a:pPr>
              <a:buFontTx/>
              <a:buChar char="-"/>
            </a:pPr>
            <a:r>
              <a:rPr lang="es-EC" sz="2400" dirty="0"/>
              <a:t>Q</a:t>
            </a:r>
            <a:r>
              <a:rPr lang="es-EC" sz="2400" dirty="0" smtClean="0"/>
              <a:t>uantify </a:t>
            </a:r>
            <a:r>
              <a:rPr lang="es-EC" sz="2400" dirty="0"/>
              <a:t>the possible </a:t>
            </a:r>
            <a:r>
              <a:rPr lang="es-EC" sz="2400" dirty="0" smtClean="0"/>
              <a:t>incomes </a:t>
            </a:r>
            <a:r>
              <a:rPr lang="es-EC" sz="2400" dirty="0"/>
              <a:t>associated with the RBPs that the country could receive</a:t>
            </a:r>
            <a:r>
              <a:rPr lang="es-EC" sz="2400" dirty="0"/>
              <a:t> </a:t>
            </a:r>
            <a:endParaRPr lang="es-EC" sz="2400" dirty="0" smtClean="0"/>
          </a:p>
          <a:p>
            <a:pPr>
              <a:buFontTx/>
              <a:buChar char="-"/>
            </a:pPr>
            <a:r>
              <a:rPr lang="es-EC" sz="2400" dirty="0"/>
              <a:t>Based on </a:t>
            </a:r>
            <a:r>
              <a:rPr lang="es-EC" sz="2400" dirty="0" smtClean="0"/>
              <a:t>the estimated </a:t>
            </a:r>
            <a:r>
              <a:rPr lang="es-EC" sz="2400" dirty="0"/>
              <a:t>incomes and </a:t>
            </a:r>
            <a:r>
              <a:rPr lang="es-EC" sz="2400" dirty="0" smtClean="0"/>
              <a:t>expenditures for the next 30 years , </a:t>
            </a:r>
            <a:r>
              <a:rPr lang="es-EC" sz="2400" dirty="0"/>
              <a:t>the financing </a:t>
            </a:r>
            <a:r>
              <a:rPr lang="es-EC" sz="2400" dirty="0" smtClean="0"/>
              <a:t>gap </a:t>
            </a:r>
            <a:r>
              <a:rPr lang="es-EC" sz="2400" dirty="0"/>
              <a:t>for the implementation of the REDD+ AP </a:t>
            </a:r>
            <a:r>
              <a:rPr lang="es-EC" sz="2400" dirty="0" smtClean="0"/>
              <a:t>was estimated.</a:t>
            </a:r>
          </a:p>
          <a:p>
            <a:pPr>
              <a:buFontTx/>
              <a:buChar char="-"/>
            </a:pPr>
            <a:endParaRPr lang="es-EC" sz="2400" dirty="0"/>
          </a:p>
          <a:p>
            <a:pPr>
              <a:buFontTx/>
              <a:buChar char="-"/>
            </a:pPr>
            <a:endParaRPr lang="es-EC" sz="2400" dirty="0" smtClean="0"/>
          </a:p>
        </p:txBody>
      </p:sp>
    </p:spTree>
    <p:extLst>
      <p:ext uri="{BB962C8B-B14F-4D97-AF65-F5344CB8AC3E}">
        <p14:creationId xmlns:p14="http://schemas.microsoft.com/office/powerpoint/2010/main" val="4055629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7224"/>
            <a:ext cx="7989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4) Levels 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of financing needs for REDD+ implementation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0987835"/>
              </p:ext>
            </p:extLst>
          </p:nvPr>
        </p:nvGraphicFramePr>
        <p:xfrm>
          <a:off x="203707" y="434827"/>
          <a:ext cx="7280840" cy="6809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Document" r:id="rId3" imgW="6273800" imgH="5867400" progId="Word.Document.12">
                  <p:embed/>
                </p:oleObj>
              </mc:Choice>
              <mc:Fallback>
                <p:oleObj name="Document" r:id="rId3" imgW="6273800" imgH="5867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3707" y="434827"/>
                        <a:ext cx="7280840" cy="68092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8489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080" y="501410"/>
            <a:ext cx="8229600" cy="1237183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Sources of Financing</a:t>
            </a:r>
            <a:endParaRPr lang="en-US" sz="2700" dirty="0">
              <a:solidFill>
                <a:srgbClr val="558ED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080" y="1904895"/>
            <a:ext cx="8229600" cy="362837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s-EC" sz="2400" dirty="0"/>
              <a:t>The financing needs of the </a:t>
            </a:r>
            <a:r>
              <a:rPr lang="es-EC" sz="2400" dirty="0" smtClean="0"/>
              <a:t>REDD+ AP require different funding sources, mechanisms and instruments </a:t>
            </a:r>
            <a:r>
              <a:rPr lang="es-EC" sz="2400" dirty="0"/>
              <a:t>to be identified and mobilized to </a:t>
            </a:r>
            <a:r>
              <a:rPr lang="es-EC" sz="2400" dirty="0" smtClean="0"/>
              <a:t>ensure its implementation.</a:t>
            </a:r>
          </a:p>
          <a:p>
            <a:pPr>
              <a:buFontTx/>
              <a:buChar char="-"/>
            </a:pPr>
            <a:r>
              <a:rPr lang="es-EC" sz="2400" dirty="0" smtClean="0"/>
              <a:t>It could come from public or private sources, the main of them are: fiscal resources (curents assignments, inventives, subsidies), loans – national &amp; international (Contingency Credit Credit lines, Debt Swaps,</a:t>
            </a:r>
            <a:r>
              <a:rPr lang="es-EC" sz="2400" dirty="0"/>
              <a:t> Concessional credits, Commercial credits, </a:t>
            </a:r>
            <a:r>
              <a:rPr lang="es-EC" sz="2400" dirty="0" smtClean="0"/>
              <a:t>Guarantees), grants (Non-reimbursable funds for technical assistance), resuls based payments</a:t>
            </a:r>
          </a:p>
          <a:p>
            <a:pPr>
              <a:buFontTx/>
              <a:buChar char="-"/>
            </a:pPr>
            <a:endParaRPr lang="es-EC" sz="2400" dirty="0"/>
          </a:p>
          <a:p>
            <a:pPr>
              <a:buFontTx/>
              <a:buChar char="-"/>
            </a:pPr>
            <a:endParaRPr lang="es-EC" sz="2400" dirty="0" smtClean="0"/>
          </a:p>
        </p:txBody>
      </p:sp>
    </p:spTree>
    <p:extLst>
      <p:ext uri="{BB962C8B-B14F-4D97-AF65-F5344CB8AC3E}">
        <p14:creationId xmlns:p14="http://schemas.microsoft.com/office/powerpoint/2010/main" val="3737461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1488407"/>
              </p:ext>
            </p:extLst>
          </p:nvPr>
        </p:nvGraphicFramePr>
        <p:xfrm>
          <a:off x="226804" y="554661"/>
          <a:ext cx="8917196" cy="7853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Document" r:id="rId3" imgW="5854700" imgH="5156200" progId="Word.Document.12">
                  <p:embed/>
                </p:oleObj>
              </mc:Choice>
              <mc:Fallback>
                <p:oleObj name="Document" r:id="rId3" imgW="5854700" imgH="5156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6804" y="554661"/>
                        <a:ext cx="8917196" cy="7853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6803" y="0"/>
            <a:ext cx="8784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REDD+ </a:t>
            </a:r>
            <a:r>
              <a:rPr lang="en-US" dirty="0" err="1" smtClean="0"/>
              <a:t>Subprogammes</a:t>
            </a:r>
            <a:r>
              <a:rPr lang="en-US" dirty="0" smtClean="0"/>
              <a:t> possible financing sources: </a:t>
            </a:r>
            <a:r>
              <a:rPr lang="es-EC" dirty="0"/>
              <a:t>investment expenditures, that can be financed by almost all the financial instruments identified as follows:</a:t>
            </a:r>
            <a:r>
              <a:rPr lang="es-EC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638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1213</TotalTime>
  <Words>909</Words>
  <Application>Microsoft Macintosh PowerPoint</Application>
  <PresentationFormat>On-screen Show (4:3)</PresentationFormat>
  <Paragraphs>88</Paragraphs>
  <Slides>12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Office Theme</vt:lpstr>
      <vt:lpstr>1_Tema de Office</vt:lpstr>
      <vt:lpstr>Microsoft Word Document</vt:lpstr>
      <vt:lpstr>PowerPoint Presentation</vt:lpstr>
      <vt:lpstr>PowerPoint Presentation</vt:lpstr>
      <vt:lpstr>PowerPoint Presentation</vt:lpstr>
      <vt:lpstr>Financial Feasibility 1) PAMs Cost Estimation</vt:lpstr>
      <vt:lpstr>Financial Feasibility 2) Identification of possible incomes</vt:lpstr>
      <vt:lpstr>Financial Feasibility 3) Definition of financial gap and possible income sources</vt:lpstr>
      <vt:lpstr>PowerPoint Presentation</vt:lpstr>
      <vt:lpstr>Sources of Financing</vt:lpstr>
      <vt:lpstr>PowerPoint Presentation</vt:lpstr>
      <vt:lpstr>PowerPoint Presentation</vt:lpstr>
      <vt:lpstr>PowerPoint Presentation</vt:lpstr>
      <vt:lpstr>PowerPoint Presentation</vt:lpstr>
    </vt:vector>
  </TitlesOfParts>
  <Company>ONU REDD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Serrano</dc:creator>
  <cp:lastModifiedBy>Patricia Serrano</cp:lastModifiedBy>
  <cp:revision>35</cp:revision>
  <dcterms:created xsi:type="dcterms:W3CDTF">2017-10-10T03:24:55Z</dcterms:created>
  <dcterms:modified xsi:type="dcterms:W3CDTF">2017-10-10T23:58:38Z</dcterms:modified>
</cp:coreProperties>
</file>