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75" r:id="rId6"/>
  </p:sldMasterIdLst>
  <p:notesMasterIdLst>
    <p:notesMasterId r:id="rId11"/>
  </p:notesMasterIdLst>
  <p:sldIdLst>
    <p:sldId id="459" r:id="rId7"/>
    <p:sldId id="463" r:id="rId8"/>
    <p:sldId id="465" r:id="rId9"/>
    <p:sldId id="4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2" autoAdjust="0"/>
    <p:restoredTop sz="95223" autoAdjust="0"/>
  </p:normalViewPr>
  <p:slideViewPr>
    <p:cSldViewPr>
      <p:cViewPr varScale="1">
        <p:scale>
          <a:sx n="83" d="100"/>
          <a:sy n="83" d="100"/>
        </p:scale>
        <p:origin x="1344" y="29"/>
      </p:cViewPr>
      <p:guideLst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48" y="23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3F6F6-659C-4B1C-AAA1-173A04622A6C}" type="datetimeFigureOut">
              <a:rPr lang="en-GB" smtClean="0"/>
              <a:pPr/>
              <a:t>11/10/2017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7D578-DA4A-4312-B56F-986F17CBD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36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3000"/>
              </a:lnSpc>
            </a:pPr>
            <a:r>
              <a:rPr lang="en-US" sz="1200" b="1"/>
              <a:t>Organization/Agenda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Framing questions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Recap (major thematic areas of UN-REDD support)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UN-REDD Agencies’ experiences in supporting NS design process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Partner Countries’ Perspective on UN-REDD support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Interactive Exchanges to respond to Framing Qs</a:t>
            </a:r>
          </a:p>
          <a:p>
            <a:pPr>
              <a:lnSpc>
                <a:spcPts val="3000"/>
              </a:lnSpc>
            </a:pPr>
            <a:endParaRPr lang="en-US" sz="1200"/>
          </a:p>
          <a:p>
            <a:pPr>
              <a:lnSpc>
                <a:spcPts val="3000"/>
              </a:lnSpc>
            </a:pPr>
            <a:r>
              <a:rPr lang="en-US" sz="1200" b="1"/>
              <a:t>Expectations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Minimize “presentations/overselling tools”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Be INTERACTIVE!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Focus on “real stories” – learning from country experiences, lessons, needs and expectations for UN-REDD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4B718A-72C8-4445-8136-DB8330BB23E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0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9DFB851-747E-40D4-9E83-32580961CD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91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9DFB851-747E-40D4-9E83-32580961CD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5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627B-3039-4394-BCAD-857A1C0918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0080-D06B-4674-83F6-9DE39D4419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E1C2-2FA6-41AA-8485-C999718C71E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B8853-3B28-439F-B5EF-9969C746AB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0BBC-4BF5-47BA-9322-7CCB9DEB3B2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3E0B-4201-4D6C-A101-AE7EE51CB6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t>11-Oct-17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56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3EF2-3846-4EE4-8945-D4DD53CBC62D}" type="datetimeFigureOut">
              <a:rPr lang="en-US" smtClean="0"/>
              <a:t>11-Oct-17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03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213043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6B1D28-8EE8-4884-AB50-FBBFC6401167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6E569-630B-44CD-836D-9820E198A73E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76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A01500-D025-4E1B-A5FE-153FF3FC64AE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62372A-F651-4466-8D2F-9FE13EB8940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72973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90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2A18B1-2DDB-4BA8-BAB1-639E66DF0EC9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FEC010-574E-46F1-97FB-6A4EBE61F7B8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9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35A5A3-C639-42B3-995F-E83625D2554B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ADF782-4483-4685-85F3-7F9F2A45B5A4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622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4617A9-3822-412F-B750-B59B69751CC8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AAE39B-3C33-4616-B81E-151283A5AF33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901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4FD273-0CAD-4493-94D6-2F8DBFE820A0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A6136A-170F-4224-8E73-65C7E78D7449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45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B376-9929-4A14-B4C5-63396AB6DDAC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8C92-DE67-42C2-8312-124EA3FA50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4166A5-5300-4EB6-BDEB-036A5F1B8C67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5C9CC2-826D-4DA6-97C2-DC0FE6B55434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096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5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43510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9ADD60-E417-4120-8EAD-0D93AC99A6C4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54F2BB-6942-49EF-A879-E53DAA7D44F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126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8E96C9-3107-43B1-8777-0D2A720380B8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588899-3FF4-4510-B983-3BBC29B893B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371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0B3435-95DB-45F3-A01D-0FD57C2FCB54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933508-8DB1-41AB-BBA0-FA1D90AB0E32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0219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90706B-C725-4027-A1C6-75B23C4A3F5F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9D0D83-1A26-48E0-96F0-F52F398050F8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29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BFAC-5EF4-47EB-B3D9-8BB9B363F877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C70FA-9301-4260-914C-9B72B9E505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EA31-1E11-495D-867C-C16BCC6B582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2453-7353-4E8C-AB40-63D2B7AA74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F468-2356-4726-B206-7B2C96AB84C0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D939C-FB2B-4BE9-AACA-A8E36EB483D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FA719-F010-4497-961D-40E39D1C5A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A7E7-B81A-4339-87DD-20FC2A73A9C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2B9B-1118-4E8C-BFF2-868005B37BD2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896E-3904-408F-A3FE-FE87105DC3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E514-2E39-46A0-8842-1D84F86AFD13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D1D7-CB6C-459C-8BE2-C6413CDCAB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8BCAF-7C8D-48BC-B8C5-FD1E0A7EA23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203FC-1AB3-49E5-9C69-3E898D926F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6D24F-2932-4B9F-86EA-B66C071916DF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9EE831-9D46-4AF0-8A40-7A3E6C73C2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295275"/>
            <a:ext cx="6937375" cy="9525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6" name="Picture 13"/>
          <p:cNvPicPr>
            <a:picLocks noChangeAspect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7162800" y="125413"/>
            <a:ext cx="16462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 flipV="1">
            <a:off x="0" y="0"/>
            <a:ext cx="6934200" cy="228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8" name="Picture 12"/>
          <p:cNvPicPr>
            <a:picLocks noChangeAspect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239000" y="655638"/>
            <a:ext cx="1371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5"/>
          <p:cNvPicPr>
            <a:picLocks noChangeAspect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0" y="5005388"/>
            <a:ext cx="9144000" cy="314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7F6A-2867-439C-9A4D-2FD0E495E445}" type="datetimeFigureOut">
              <a:rPr lang="en-US" smtClean="0"/>
              <a:t>11-Oct-17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-10885" y="2"/>
            <a:ext cx="9154886" cy="2285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05328"/>
            <a:ext cx="9144001" cy="3148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03" y="396240"/>
            <a:ext cx="1214597" cy="9144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95654"/>
            <a:ext cx="9143998" cy="9144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1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E90BFA1-81D4-4049-9C98-D33700B05B12}" type="datetime1">
              <a:rPr lang="fr-FR"/>
              <a:pPr lvl="0"/>
              <a:t>11/10/2017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440BD1-A7D7-42CF-9EAC-23C324FDD9A6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47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fr-FR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4016" y="1086462"/>
            <a:ext cx="7092280" cy="61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US" sz="3200" b="1" i="1" dirty="0">
              <a:solidFill>
                <a:prstClr val="black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7896E-3904-408F-A3FE-FE87105DC3E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+mj-lt"/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0" y="1916509"/>
            <a:ext cx="9144000" cy="1512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sz="4000" b="1" dirty="0"/>
              <a:t>REDD+ Financing strategy</a:t>
            </a:r>
          </a:p>
          <a:p>
            <a:pPr>
              <a:spcAft>
                <a:spcPts val="1000"/>
              </a:spcAft>
            </a:pPr>
            <a:r>
              <a:rPr lang="en-US" sz="2800" b="1" dirty="0">
                <a:solidFill>
                  <a:srgbClr val="C0504D"/>
                </a:solidFill>
              </a:rPr>
              <a:t>Stocktaking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4946617"/>
            <a:ext cx="9144000" cy="140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en-US" sz="1600" b="1" dirty="0"/>
              <a:t>UN-REDD Asia-Pacific regional</a:t>
            </a:r>
            <a:r>
              <a:rPr lang="en-GB" sz="1600" b="1" dirty="0"/>
              <a:t> knowledge exchange</a:t>
            </a:r>
          </a:p>
          <a:p>
            <a:pPr>
              <a:spcAft>
                <a:spcPts val="0"/>
              </a:spcAft>
            </a:pPr>
            <a:r>
              <a:rPr lang="en-GB" sz="1600" dirty="0"/>
              <a:t>“</a:t>
            </a:r>
            <a:r>
              <a:rPr lang="en-GB" sz="1600" b="1" dirty="0"/>
              <a:t>Operationalizing and financing National REDD+ Strategies</a:t>
            </a:r>
            <a:r>
              <a:rPr lang="en-GB" sz="1600" dirty="0"/>
              <a:t>: </a:t>
            </a:r>
          </a:p>
          <a:p>
            <a:pPr>
              <a:spcAft>
                <a:spcPts val="1000"/>
              </a:spcAft>
            </a:pPr>
            <a:r>
              <a:rPr lang="en-GB" sz="1600" dirty="0"/>
              <a:t>from programming and financing implementation to results-based payments”</a:t>
            </a:r>
          </a:p>
          <a:p>
            <a:pPr algn="r">
              <a:spcAft>
                <a:spcPts val="0"/>
              </a:spcAft>
            </a:pPr>
            <a:r>
              <a:rPr lang="en-GB" sz="1600" dirty="0"/>
              <a:t>10-12</a:t>
            </a:r>
            <a:r>
              <a:rPr lang="en-GB" sz="1600" baseline="30000" dirty="0"/>
              <a:t>th</a:t>
            </a:r>
            <a:r>
              <a:rPr lang="en-GB" sz="1600" dirty="0"/>
              <a:t> October 2017 - Bangkok</a:t>
            </a:r>
            <a:endParaRPr lang="en-US" sz="1600" dirty="0"/>
          </a:p>
          <a:p>
            <a:pPr algn="r">
              <a:spcAft>
                <a:spcPts val="0"/>
              </a:spcAft>
            </a:pPr>
            <a:r>
              <a:rPr lang="en-US" sz="1600" dirty="0"/>
              <a:t>Bruno Hugel - UNDP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2" y="362748"/>
            <a:ext cx="1338793" cy="94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3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  <p:sp>
        <p:nvSpPr>
          <p:cNvPr id="2" name="Text Placeholder 1"/>
          <p:cNvSpPr txBox="1"/>
          <p:nvPr/>
        </p:nvSpPr>
        <p:spPr>
          <a:xfrm>
            <a:off x="102449" y="264087"/>
            <a:ext cx="6553203" cy="3903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kern="0" dirty="0">
                <a:solidFill>
                  <a:srgbClr val="2E75B6"/>
                </a:solidFill>
                <a:latin typeface="Calibri"/>
              </a:rPr>
              <a:t>Key points</a:t>
            </a:r>
          </a:p>
        </p:txBody>
      </p:sp>
      <p:sp>
        <p:nvSpPr>
          <p:cNvPr id="35" name="Content Placeholder 2"/>
          <p:cNvSpPr txBox="1">
            <a:spLocks noGrp="1"/>
          </p:cNvSpPr>
          <p:nvPr>
            <p:ph idx="1"/>
          </p:nvPr>
        </p:nvSpPr>
        <p:spPr>
          <a:xfrm>
            <a:off x="102449" y="911644"/>
            <a:ext cx="6125735" cy="672566"/>
          </a:xfrm>
        </p:spPr>
        <p:txBody>
          <a:bodyPr>
            <a:normAutofit/>
          </a:bodyPr>
          <a:lstStyle/>
          <a:p>
            <a:pPr lvl="0"/>
            <a:endParaRPr lang="en-US" sz="2400" b="1" dirty="0"/>
          </a:p>
          <a:p>
            <a:pPr marL="0" lvl="0" indent="0">
              <a:buNone/>
            </a:pPr>
            <a:endParaRPr lang="en-US" sz="2400" b="1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251520" y="911644"/>
            <a:ext cx="871296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2600" b="1" dirty="0"/>
              <a:t>Many existing relevant streams of finance!</a:t>
            </a:r>
          </a:p>
          <a:p>
            <a:pPr marL="341313" indent="0">
              <a:buNone/>
            </a:pPr>
            <a:r>
              <a:rPr lang="en-US" sz="2400" dirty="0"/>
              <a:t>(e.g. PFES, offset mechanisms,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b="1" dirty="0"/>
              <a:t>Map existing REDD-relevant finance in the country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Public </a:t>
            </a:r>
            <a:r>
              <a:rPr lang="en-US" sz="2400" dirty="0"/>
              <a:t>(Domestic budget/programmes, ODA)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Private </a:t>
            </a:r>
            <a:r>
              <a:rPr lang="en-US" sz="2400" dirty="0"/>
              <a:t>(as feasible…)</a:t>
            </a:r>
          </a:p>
          <a:p>
            <a:pPr marL="341313" indent="0">
              <a:buNone/>
            </a:pPr>
            <a:endParaRPr lang="en-US" sz="2600" i="1" u="sng" dirty="0"/>
          </a:p>
          <a:p>
            <a:pPr marL="341313" indent="0">
              <a:buNone/>
            </a:pPr>
            <a:r>
              <a:rPr lang="en-US" sz="2600" i="1" u="sng" dirty="0"/>
              <a:t>Challenging</a:t>
            </a:r>
            <a:r>
              <a:rPr lang="en-US" sz="2600" i="1" dirty="0"/>
              <a:t>: Takes time / Data fragmented / Quality of information / Access to data (incl. private sector)</a:t>
            </a:r>
          </a:p>
          <a:p>
            <a:pPr marL="341313" indent="0">
              <a:buNone/>
            </a:pPr>
            <a:r>
              <a:rPr lang="en-US" sz="2600" i="1" u="sng" dirty="0"/>
              <a:t>But useful</a:t>
            </a:r>
            <a:r>
              <a:rPr lang="en-US" sz="2600" i="1" dirty="0"/>
              <a:t>, incl. for fundraising</a:t>
            </a:r>
          </a:p>
        </p:txBody>
      </p:sp>
    </p:spTree>
    <p:extLst>
      <p:ext uri="{BB962C8B-B14F-4D97-AF65-F5344CB8AC3E}">
        <p14:creationId xmlns:p14="http://schemas.microsoft.com/office/powerpoint/2010/main" val="190292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  <p:sp>
        <p:nvSpPr>
          <p:cNvPr id="2" name="Text Placeholder 1"/>
          <p:cNvSpPr txBox="1"/>
          <p:nvPr/>
        </p:nvSpPr>
        <p:spPr>
          <a:xfrm>
            <a:off x="102449" y="264087"/>
            <a:ext cx="6553203" cy="3903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kern="0" dirty="0">
                <a:solidFill>
                  <a:srgbClr val="2E75B6"/>
                </a:solidFill>
                <a:latin typeface="Calibri"/>
              </a:rPr>
              <a:t>Key points</a:t>
            </a:r>
          </a:p>
        </p:txBody>
      </p:sp>
      <p:sp>
        <p:nvSpPr>
          <p:cNvPr id="35" name="Content Placeholder 2"/>
          <p:cNvSpPr txBox="1">
            <a:spLocks noGrp="1"/>
          </p:cNvSpPr>
          <p:nvPr>
            <p:ph idx="1"/>
          </p:nvPr>
        </p:nvSpPr>
        <p:spPr>
          <a:xfrm>
            <a:off x="102449" y="911644"/>
            <a:ext cx="6125735" cy="672566"/>
          </a:xfrm>
        </p:spPr>
        <p:txBody>
          <a:bodyPr>
            <a:normAutofit/>
          </a:bodyPr>
          <a:lstStyle/>
          <a:p>
            <a:pPr lvl="0"/>
            <a:endParaRPr lang="en-US" sz="2400" b="1" dirty="0"/>
          </a:p>
          <a:p>
            <a:pPr marL="0" lvl="0" indent="0">
              <a:buNone/>
            </a:pPr>
            <a:endParaRPr lang="en-US" sz="2400" b="1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251520" y="911644"/>
            <a:ext cx="871296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/>
              <a:t>After costing of Plan and mapping of $: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b="1" dirty="0"/>
              <a:t>Identify gaps, barriers, opportunities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b="1" dirty="0"/>
              <a:t>Relevant potential sources </a:t>
            </a:r>
            <a:r>
              <a:rPr lang="en-US" sz="2400" dirty="0"/>
              <a:t>(incl. RBPs)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b="1" dirty="0"/>
              <a:t>Relevant financing instruments </a:t>
            </a:r>
            <a:r>
              <a:rPr lang="en-US" sz="2400" dirty="0"/>
              <a:t>(grants, loans,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marL="341313" indent="0">
              <a:buNone/>
            </a:pPr>
            <a:r>
              <a:rPr lang="en-US" sz="2800" dirty="0"/>
              <a:t>Depends on types of costs (transaction, enabling, “direct” incl. revenue generating)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b="1" dirty="0"/>
              <a:t>Develop synergies </a:t>
            </a:r>
            <a:r>
              <a:rPr lang="en-US" sz="2600" dirty="0"/>
              <a:t>(incl. align on planning cycles)</a:t>
            </a:r>
          </a:p>
          <a:p>
            <a:pPr marL="341313" indent="0">
              <a:buNone/>
            </a:pPr>
            <a:r>
              <a:rPr lang="en-US" sz="2600" dirty="0"/>
              <a:t>May require </a:t>
            </a:r>
            <a:r>
              <a:rPr lang="en-US" sz="2600"/>
              <a:t>some modifications…</a:t>
            </a:r>
            <a:endParaRPr lang="en-US" sz="2600" dirty="0"/>
          </a:p>
          <a:p>
            <a:pPr>
              <a:buFont typeface="Wingdings" panose="05000000000000000000" pitchFamily="2" charset="2"/>
              <a:buChar char="à"/>
            </a:pPr>
            <a:r>
              <a:rPr lang="en-US" sz="2600" b="1" dirty="0">
                <a:sym typeface="Wingdings" panose="05000000000000000000" pitchFamily="2" charset="2"/>
              </a:rPr>
              <a:t>Build partnerships with other sectors / Coordinate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sz="2600" b="1" dirty="0">
                <a:sym typeface="Wingdings" panose="05000000000000000000" pitchFamily="2" charset="2"/>
              </a:rPr>
              <a:t>Harness political support </a:t>
            </a:r>
            <a:r>
              <a:rPr lang="en-US" sz="2600" dirty="0">
                <a:sym typeface="Wingdings" panose="05000000000000000000" pitchFamily="2" charset="2"/>
              </a:rPr>
              <a:t>(alignment public finance, mobilizing private finance)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39187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"/>
          <p:cNvSpPr txBox="1"/>
          <p:nvPr/>
        </p:nvSpPr>
        <p:spPr>
          <a:xfrm>
            <a:off x="7308305" y="72009"/>
            <a:ext cx="1584179" cy="6669359"/>
          </a:xfrm>
          <a:prstGeom prst="rect">
            <a:avLst/>
          </a:prstGeom>
          <a:solidFill>
            <a:srgbClr val="75DBFF"/>
          </a:solidFill>
          <a:ln w="9528" cap="flat">
            <a:solidFill>
              <a:srgbClr val="4F81BD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0" tIns="45720" rIns="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REDD+ Investment Plan</a:t>
            </a:r>
          </a:p>
        </p:txBody>
      </p:sp>
      <p:sp>
        <p:nvSpPr>
          <p:cNvPr id="3" name="Left Brace 4"/>
          <p:cNvSpPr/>
          <p:nvPr/>
        </p:nvSpPr>
        <p:spPr>
          <a:xfrm>
            <a:off x="6916905" y="119457"/>
            <a:ext cx="277127" cy="829671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57150" cap="flat">
            <a:solidFill>
              <a:srgbClr val="FF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5459726" y="164747"/>
            <a:ext cx="1433404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Norway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phase 2 &amp; 3</a:t>
            </a:r>
          </a:p>
        </p:txBody>
      </p:sp>
      <p:sp>
        <p:nvSpPr>
          <p:cNvPr id="5" name="Rectangle à coins arrondis 15"/>
          <p:cNvSpPr/>
          <p:nvPr/>
        </p:nvSpPr>
        <p:spPr>
          <a:xfrm>
            <a:off x="3110989" y="4988884"/>
            <a:ext cx="2217401" cy="66747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 cap="flat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National budget</a:t>
            </a:r>
          </a:p>
        </p:txBody>
      </p:sp>
      <p:sp>
        <p:nvSpPr>
          <p:cNvPr id="6" name="ZoneTexte 17"/>
          <p:cNvSpPr txBox="1"/>
          <p:nvPr/>
        </p:nvSpPr>
        <p:spPr>
          <a:xfrm>
            <a:off x="1051340" y="6412449"/>
            <a:ext cx="633670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NRIP: Pooling &amp; coordinating investment</a:t>
            </a:r>
          </a:p>
        </p:txBody>
      </p:sp>
      <p:sp>
        <p:nvSpPr>
          <p:cNvPr id="7" name="Rectangle à coins arrondis 19"/>
          <p:cNvSpPr/>
          <p:nvPr/>
        </p:nvSpPr>
        <p:spPr>
          <a:xfrm>
            <a:off x="3069585" y="3441499"/>
            <a:ext cx="2204700" cy="736942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0">
                <a:srgbClr val="A3C4FF"/>
              </a:gs>
              <a:gs pos="100000">
                <a:srgbClr val="BFD5FF"/>
              </a:gs>
            </a:gsLst>
            <a:lin ang="16200000"/>
          </a:gradFill>
          <a:ln w="9528" cap="flat">
            <a:solidFill>
              <a:srgbClr val="4A7EBB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Private sector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Rectangle à coins arrondis 20"/>
          <p:cNvSpPr/>
          <p:nvPr/>
        </p:nvSpPr>
        <p:spPr>
          <a:xfrm>
            <a:off x="3022878" y="2132856"/>
            <a:ext cx="2217401" cy="56626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0">
                <a:srgbClr val="FFBE86"/>
              </a:gs>
              <a:gs pos="100000">
                <a:srgbClr val="FFD0AA"/>
              </a:gs>
            </a:gsLst>
            <a:lin ang="16200000"/>
          </a:gradFill>
          <a:ln w="9528" cap="flat">
            <a:solidFill>
              <a:srgbClr val="F6924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ODA</a:t>
            </a:r>
          </a:p>
        </p:txBody>
      </p:sp>
      <p:sp>
        <p:nvSpPr>
          <p:cNvPr id="9" name="Rectangle à coins arrondis 21"/>
          <p:cNvSpPr/>
          <p:nvPr/>
        </p:nvSpPr>
        <p:spPr>
          <a:xfrm>
            <a:off x="3067473" y="630945"/>
            <a:ext cx="2217401" cy="90334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0">
                <a:srgbClr val="FFA2A1"/>
              </a:gs>
              <a:gs pos="100000">
                <a:srgbClr val="FFBEBD"/>
              </a:gs>
            </a:gsLst>
            <a:lin ang="16200000"/>
          </a:gradFill>
          <a:ln w="9528" cap="flat">
            <a:solidFill>
              <a:srgbClr val="BE4B48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International REDD+ Finance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(GCF, bi/multilaterals)</a:t>
            </a:r>
          </a:p>
        </p:txBody>
      </p:sp>
      <p:cxnSp>
        <p:nvCxnSpPr>
          <p:cNvPr id="11" name="Connecteur en arc 30"/>
          <p:cNvCxnSpPr>
            <a:stCxn id="9" idx="3"/>
            <a:endCxn id="12" idx="0"/>
          </p:cNvCxnSpPr>
          <p:nvPr/>
        </p:nvCxnSpPr>
        <p:spPr>
          <a:xfrm rot="10800000" flipV="1">
            <a:off x="1454885" y="1082616"/>
            <a:ext cx="1612589" cy="1983593"/>
          </a:xfrm>
          <a:prstGeom prst="curvedConnector2">
            <a:avLst/>
          </a:prstGeom>
          <a:noFill/>
          <a:ln w="28575" cap="flat">
            <a:solidFill>
              <a:srgbClr val="FF0000"/>
            </a:solidFill>
            <a:prstDash val="solid"/>
            <a:miter/>
            <a:tailEnd type="arrow"/>
          </a:ln>
        </p:spPr>
      </p:cxnSp>
      <p:sp>
        <p:nvSpPr>
          <p:cNvPr id="12" name="TextBox 64"/>
          <p:cNvSpPr txBox="1"/>
          <p:nvPr/>
        </p:nvSpPr>
        <p:spPr>
          <a:xfrm>
            <a:off x="597035" y="3066210"/>
            <a:ext cx="1715697" cy="15696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Non-REDD+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Finance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(but REDD+ relevant)</a:t>
            </a:r>
          </a:p>
        </p:txBody>
      </p:sp>
      <p:sp>
        <p:nvSpPr>
          <p:cNvPr id="13" name="Left Brace 65"/>
          <p:cNvSpPr/>
          <p:nvPr/>
        </p:nvSpPr>
        <p:spPr>
          <a:xfrm>
            <a:off x="2519153" y="2132856"/>
            <a:ext cx="171075" cy="3441737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38103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215968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" name="Left Brace 66"/>
          <p:cNvSpPr/>
          <p:nvPr/>
        </p:nvSpPr>
        <p:spPr>
          <a:xfrm>
            <a:off x="6856500" y="991182"/>
            <a:ext cx="349191" cy="428963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57150" cap="flat">
            <a:solidFill>
              <a:srgbClr val="FF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" name="TextBox 67"/>
          <p:cNvSpPr txBox="1"/>
          <p:nvPr/>
        </p:nvSpPr>
        <p:spPr>
          <a:xfrm>
            <a:off x="5459726" y="1020040"/>
            <a:ext cx="752130" cy="40011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ERPD</a:t>
            </a:r>
          </a:p>
        </p:txBody>
      </p:sp>
      <p:sp>
        <p:nvSpPr>
          <p:cNvPr id="16" name="Left Brace 88"/>
          <p:cNvSpPr/>
          <p:nvPr/>
        </p:nvSpPr>
        <p:spPr>
          <a:xfrm>
            <a:off x="6937077" y="4430066"/>
            <a:ext cx="256946" cy="1283561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57150" cap="flat">
            <a:solidFill>
              <a:srgbClr val="92D05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Left Brace 107"/>
          <p:cNvSpPr/>
          <p:nvPr/>
        </p:nvSpPr>
        <p:spPr>
          <a:xfrm>
            <a:off x="6867811" y="1495300"/>
            <a:ext cx="326568" cy="583341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57150" cap="flat">
            <a:solidFill>
              <a:srgbClr val="FF0000"/>
            </a:solidFill>
            <a:custDash>
              <a:ds d="100000" sp="100000"/>
            </a:custDash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TextBox 108"/>
          <p:cNvSpPr txBox="1"/>
          <p:nvPr/>
        </p:nvSpPr>
        <p:spPr>
          <a:xfrm>
            <a:off x="5455484" y="1469221"/>
            <a:ext cx="1197123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RBPs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(UNFCCC)</a:t>
            </a:r>
          </a:p>
        </p:txBody>
      </p:sp>
      <p:sp>
        <p:nvSpPr>
          <p:cNvPr id="19" name="Left Brace 136"/>
          <p:cNvSpPr/>
          <p:nvPr/>
        </p:nvSpPr>
        <p:spPr>
          <a:xfrm>
            <a:off x="6856500" y="2214621"/>
            <a:ext cx="326568" cy="418941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57150" cap="flat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TextBox 139"/>
          <p:cNvSpPr txBox="1"/>
          <p:nvPr/>
        </p:nvSpPr>
        <p:spPr>
          <a:xfrm>
            <a:off x="5563840" y="4482434"/>
            <a:ext cx="1368006" cy="13234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Agriculture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Forestry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Energy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….</a:t>
            </a:r>
          </a:p>
        </p:txBody>
      </p:sp>
      <p:sp>
        <p:nvSpPr>
          <p:cNvPr id="22" name="Left Brace 185"/>
          <p:cNvSpPr/>
          <p:nvPr/>
        </p:nvSpPr>
        <p:spPr>
          <a:xfrm>
            <a:off x="6867043" y="2724573"/>
            <a:ext cx="326989" cy="1640872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57150" cap="flat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TextBox 187"/>
          <p:cNvSpPr txBox="1"/>
          <p:nvPr/>
        </p:nvSpPr>
        <p:spPr>
          <a:xfrm>
            <a:off x="5488503" y="2971580"/>
            <a:ext cx="1368006" cy="13234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</a:rPr>
              <a:t>Agriculture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</a:rPr>
              <a:t>Forestry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</a:rPr>
              <a:t>Energy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</a:rPr>
              <a:t>….</a:t>
            </a:r>
          </a:p>
        </p:txBody>
      </p:sp>
      <p:sp>
        <p:nvSpPr>
          <p:cNvPr id="24" name="Left Brace 190"/>
          <p:cNvSpPr/>
          <p:nvPr/>
        </p:nvSpPr>
        <p:spPr>
          <a:xfrm rot="16200004">
            <a:off x="4111083" y="4948619"/>
            <a:ext cx="160449" cy="2413796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38103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215968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5" name="Straight Arrow Connector 195"/>
          <p:cNvCxnSpPr/>
          <p:nvPr/>
        </p:nvCxnSpPr>
        <p:spPr>
          <a:xfrm>
            <a:off x="4181578" y="2807418"/>
            <a:ext cx="0" cy="549572"/>
          </a:xfrm>
          <a:prstGeom prst="straightConnector1">
            <a:avLst/>
          </a:prstGeom>
          <a:noFill/>
          <a:ln w="76196" cap="flat">
            <a:solidFill>
              <a:srgbClr val="F79646"/>
            </a:solidFill>
            <a:prstDash val="solid"/>
            <a:tailEnd type="arrow"/>
          </a:ln>
        </p:spPr>
      </p:cxnSp>
      <p:cxnSp>
        <p:nvCxnSpPr>
          <p:cNvPr id="26" name="Straight Arrow Connector 197"/>
          <p:cNvCxnSpPr/>
          <p:nvPr/>
        </p:nvCxnSpPr>
        <p:spPr>
          <a:xfrm flipV="1">
            <a:off x="4181578" y="4365455"/>
            <a:ext cx="0" cy="549573"/>
          </a:xfrm>
          <a:prstGeom prst="straightConnector1">
            <a:avLst/>
          </a:prstGeom>
          <a:noFill/>
          <a:ln w="76196" cap="flat">
            <a:solidFill>
              <a:srgbClr val="92D050"/>
            </a:solidFill>
            <a:prstDash val="solid"/>
            <a:tailEnd type="arrow"/>
          </a:ln>
        </p:spPr>
      </p:cxnSp>
      <p:cxnSp>
        <p:nvCxnSpPr>
          <p:cNvPr id="38" name="Connecteur en arc 30"/>
          <p:cNvCxnSpPr>
            <a:stCxn id="5" idx="3"/>
            <a:endCxn id="12" idx="2"/>
          </p:cNvCxnSpPr>
          <p:nvPr/>
        </p:nvCxnSpPr>
        <p:spPr>
          <a:xfrm rot="10800000">
            <a:off x="1454885" y="4635870"/>
            <a:ext cx="1656105" cy="686753"/>
          </a:xfrm>
          <a:prstGeom prst="curvedConnector2">
            <a:avLst/>
          </a:prstGeom>
          <a:noFill/>
          <a:ln w="28575" cap="flat">
            <a:solidFill>
              <a:srgbClr val="92D050"/>
            </a:solidFill>
            <a:prstDash val="solid"/>
            <a:miter/>
            <a:tailEnd type="arrow"/>
          </a:ln>
        </p:spPr>
      </p:cxnSp>
      <p:sp>
        <p:nvSpPr>
          <p:cNvPr id="42" name="Text Placeholder 1"/>
          <p:cNvSpPr txBox="1"/>
          <p:nvPr/>
        </p:nvSpPr>
        <p:spPr>
          <a:xfrm>
            <a:off x="-40608" y="2660"/>
            <a:ext cx="4495876" cy="4015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</a:rPr>
              <a:t>Pulling resources</a:t>
            </a:r>
          </a:p>
        </p:txBody>
      </p:sp>
    </p:spTree>
    <p:extLst>
      <p:ext uri="{BB962C8B-B14F-4D97-AF65-F5344CB8AC3E}">
        <p14:creationId xmlns:p14="http://schemas.microsoft.com/office/powerpoint/2010/main" val="403294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7" grpId="0" animBg="1"/>
      <p:bldP spid="8" grpId="0" animBg="1"/>
      <p:bldP spid="9" grpId="0" animBg="1"/>
      <p:bldP spid="12" grpId="0"/>
      <p:bldP spid="13" grpId="0" animBg="1"/>
      <p:bldP spid="14" grpId="0" animBg="1"/>
      <p:bldP spid="15" grpId="0"/>
      <p:bldP spid="17" grpId="0" animBg="1"/>
      <p:bldP spid="18" grpId="0"/>
      <p:bldP spid="19" grpId="0" animBg="1"/>
      <p:bldP spid="22" grpId="0" animBg="1"/>
      <p:bldP spid="23" grpId="0"/>
      <p:bldP spid="24" grpId="0" animBg="1"/>
    </p:bldLst>
  </p:timing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9144" tIns="9144" rIns="9144" bIns="9144" rtlCol="0" anchor="ctr"/>
      <a:lstStyle>
        <a:defPPr algn="ctr">
          <a:lnSpc>
            <a:spcPts val="1200"/>
          </a:lnSpc>
          <a:defRPr sz="15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C2CCF91A797E428246BC4DCDA57C52" ma:contentTypeVersion="0" ma:contentTypeDescription="Create a new document." ma:contentTypeScope="" ma:versionID="bf480fe09c896ec7083c89def69c85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d5fc634ed668a6abc2eb210174b40b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B514B0-226A-4365-9012-8EB2D982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B15471-E3A4-4E62-9C5B-15AE29CE2F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C1B1ABC-065B-4E2E-9614-4B1D4A59CF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17742</TotalTime>
  <Words>309</Words>
  <Application>Microsoft Office PowerPoint</Application>
  <PresentationFormat>On-screen Show (4:3)</PresentationFormat>
  <Paragraphs>65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Wingdings</vt:lpstr>
      <vt:lpstr>3_Custom Design</vt:lpstr>
      <vt:lpstr>1_Office Theme</vt:lpstr>
      <vt:lpstr>Thème Office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 A. Gari</dc:creator>
  <cp:lastModifiedBy>Bruno Hugel</cp:lastModifiedBy>
  <cp:revision>403</cp:revision>
  <dcterms:created xsi:type="dcterms:W3CDTF">2014-02-02T19:54:14Z</dcterms:created>
  <dcterms:modified xsi:type="dcterms:W3CDTF">2017-10-11T02:34:02Z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0x0101005CC2CCF91A797E428246BC4DCDA57C52</vt:lpwstr>
  </property>
</Properties>
</file>