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1"/>
  </p:notesMasterIdLst>
  <p:sldIdLst>
    <p:sldId id="459" r:id="rId6"/>
    <p:sldId id="461" r:id="rId7"/>
    <p:sldId id="462" r:id="rId8"/>
    <p:sldId id="464" r:id="rId9"/>
    <p:sldId id="4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72" autoAdjust="0"/>
    <p:restoredTop sz="95223" autoAdjust="0"/>
  </p:normalViewPr>
  <p:slideViewPr>
    <p:cSldViewPr>
      <p:cViewPr varScale="1">
        <p:scale>
          <a:sx n="83" d="100"/>
          <a:sy n="83" d="100"/>
        </p:scale>
        <p:origin x="1344" y="-187"/>
      </p:cViewPr>
      <p:guideLst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48" y="236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3F6F6-659C-4B1C-AAA1-173A04622A6C}" type="datetimeFigureOut">
              <a:rPr lang="en-GB" smtClean="0"/>
              <a:pPr/>
              <a:t>11/10/2017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7D578-DA4A-4312-B56F-986F17CBD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360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ts val="3000"/>
              </a:lnSpc>
            </a:pPr>
            <a:r>
              <a:rPr lang="en-US" sz="1200" b="1"/>
              <a:t>Organization/Agenda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Framing questions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Recap (major thematic areas of UN-REDD support) 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UN-REDD Agencies’ experiences in supporting NS design process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Partner Countries’ Perspective on UN-REDD support 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Interactive Exchanges to respond to Framing Qs</a:t>
            </a:r>
          </a:p>
          <a:p>
            <a:pPr>
              <a:lnSpc>
                <a:spcPts val="3000"/>
              </a:lnSpc>
            </a:pPr>
            <a:endParaRPr lang="en-US" sz="1200"/>
          </a:p>
          <a:p>
            <a:pPr>
              <a:lnSpc>
                <a:spcPts val="3000"/>
              </a:lnSpc>
            </a:pPr>
            <a:r>
              <a:rPr lang="en-US" sz="1200" b="1"/>
              <a:t>Expectations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Minimize “presentations/overselling tools”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Be INTERACTIVE!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Focus on “real stories” – learning from country experiences, lessons, needs and expectations for UN-REDD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4B718A-72C8-4445-8136-DB8330BB23E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80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627B-3039-4394-BCAD-857A1C09183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0080-D06B-4674-83F6-9DE39D4419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DE1C2-2FA6-41AA-8485-C999718C71E4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B8853-3B28-439F-B5EF-9969C746AB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D0BBC-4BF5-47BA-9322-7CCB9DEB3B24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D3E0B-4201-4D6C-A101-AE7EE51CB6B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t>11-Oct-17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56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3EF2-3846-4EE4-8945-D4DD53CBC62D}" type="datetimeFigureOut">
              <a:rPr lang="en-US" smtClean="0"/>
              <a:t>11-Oct-17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0E9-CD58-4B1E-AD27-812AEDC7E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0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B376-9929-4A14-B4C5-63396AB6DDAC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98C92-DE67-42C2-8312-124EA3FA50E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BFAC-5EF4-47EB-B3D9-8BB9B363F877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C70FA-9301-4260-914C-9B72B9E5051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0EA31-1E11-495D-867C-C16BCC6B582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42453-7353-4E8C-AB40-63D2B7AA74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1F468-2356-4726-B206-7B2C96AB84C0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D939C-FB2B-4BE9-AACA-A8E36EB483D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FA719-F010-4497-961D-40E39D1C5A3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7A7E7-B81A-4339-87DD-20FC2A73A9C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2B9B-1118-4E8C-BFF2-868005B37BD2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7896E-3904-408F-A3FE-FE87105DC3E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E514-2E39-46A0-8842-1D84F86AFD13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3D1D7-CB6C-459C-8BE2-C6413CDCAB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8BCAF-7C8D-48BC-B8C5-FD1E0A7EA23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203FC-1AB3-49E5-9C69-3E898D926F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B6D24F-2932-4B9F-86EA-B66C071916DF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9EE831-9D46-4AF0-8A40-7A3E6C73C22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295275"/>
            <a:ext cx="6937375" cy="9525"/>
          </a:xfrm>
          <a:prstGeom prst="rect">
            <a:avLst/>
          </a:prstGeom>
          <a:solidFill>
            <a:srgbClr val="FF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6" name="Picture 13"/>
          <p:cNvPicPr>
            <a:picLocks noChangeAspect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7162800" y="125413"/>
            <a:ext cx="16462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 flipV="1">
            <a:off x="0" y="0"/>
            <a:ext cx="6934200" cy="228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2058" name="Picture 12"/>
          <p:cNvPicPr>
            <a:picLocks noChangeAspect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7239000" y="655638"/>
            <a:ext cx="1371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5"/>
          <p:cNvPicPr>
            <a:picLocks noChangeAspect="1"/>
          </p:cNvPicPr>
          <p:nvPr userDrawn="1"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0" y="5005388"/>
            <a:ext cx="9144000" cy="314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7F6A-2867-439C-9A4D-2FD0E495E445}" type="datetimeFigureOut">
              <a:rPr lang="en-US" smtClean="0"/>
              <a:t>11-Oct-17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37113-2F3E-4400-9792-506CD95B94E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flipV="1">
            <a:off x="-10885" y="2"/>
            <a:ext cx="9154886" cy="22859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05328"/>
            <a:ext cx="9144001" cy="31480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03" y="396240"/>
            <a:ext cx="1214597" cy="9144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95654"/>
            <a:ext cx="9143998" cy="9144"/>
          </a:xfrm>
          <a:prstGeom prst="rect">
            <a:avLst/>
          </a:prstGeom>
          <a:solidFill>
            <a:srgbClr val="FF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1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44016" y="1086462"/>
            <a:ext cx="7092280" cy="614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en-US" sz="3200" b="1" i="1" dirty="0">
              <a:solidFill>
                <a:prstClr val="black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7896E-3904-408F-A3FE-FE87105DC3E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+mj-lt"/>
              </a:rPr>
              <a:pPr>
                <a:defRPr/>
              </a:pPr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0" y="1916509"/>
            <a:ext cx="9144000" cy="1512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sz="4000" b="1" dirty="0"/>
              <a:t>National REDD+ Funds</a:t>
            </a:r>
          </a:p>
          <a:p>
            <a:pPr>
              <a:spcAft>
                <a:spcPts val="1000"/>
              </a:spcAft>
            </a:pPr>
            <a:r>
              <a:rPr lang="en-US" sz="2800" b="1" dirty="0">
                <a:solidFill>
                  <a:srgbClr val="C0504D"/>
                </a:solidFill>
              </a:rPr>
              <a:t>Interactive session - Feedback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0" y="4946617"/>
            <a:ext cx="9144000" cy="140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en-US" sz="1600" b="1" dirty="0"/>
              <a:t>UN-REDD Asia-Pacific regional</a:t>
            </a:r>
            <a:r>
              <a:rPr lang="en-GB" sz="1600" b="1" dirty="0"/>
              <a:t> knowledge exchange</a:t>
            </a:r>
          </a:p>
          <a:p>
            <a:pPr>
              <a:spcAft>
                <a:spcPts val="0"/>
              </a:spcAft>
            </a:pPr>
            <a:r>
              <a:rPr lang="en-GB" sz="1600" dirty="0"/>
              <a:t>“</a:t>
            </a:r>
            <a:r>
              <a:rPr lang="en-GB" sz="1600" b="1" dirty="0"/>
              <a:t>Operationalizing and financing National REDD+ Strategies</a:t>
            </a:r>
            <a:r>
              <a:rPr lang="en-GB" sz="1600" dirty="0"/>
              <a:t>: </a:t>
            </a:r>
          </a:p>
          <a:p>
            <a:pPr>
              <a:spcAft>
                <a:spcPts val="1000"/>
              </a:spcAft>
            </a:pPr>
            <a:r>
              <a:rPr lang="en-GB" sz="1600" dirty="0"/>
              <a:t>from programming and financing implementation to results-based payments”</a:t>
            </a:r>
          </a:p>
          <a:p>
            <a:pPr algn="r">
              <a:spcAft>
                <a:spcPts val="0"/>
              </a:spcAft>
            </a:pPr>
            <a:r>
              <a:rPr lang="en-GB" sz="1600" dirty="0"/>
              <a:t>10-12</a:t>
            </a:r>
            <a:r>
              <a:rPr lang="en-GB" sz="1600" baseline="30000" dirty="0"/>
              <a:t>th</a:t>
            </a:r>
            <a:r>
              <a:rPr lang="en-GB" sz="1600" dirty="0"/>
              <a:t> October 2017 - Bangkok</a:t>
            </a:r>
            <a:endParaRPr lang="en-US" sz="1600" dirty="0"/>
          </a:p>
          <a:p>
            <a:pPr algn="r">
              <a:spcAft>
                <a:spcPts val="0"/>
              </a:spcAft>
            </a:pPr>
            <a:r>
              <a:rPr lang="en-US" sz="1600" dirty="0"/>
              <a:t>Bruno Hugel - UNDP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22" y="362748"/>
            <a:ext cx="1338793" cy="94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43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b="1" dirty="0">
                <a:solidFill>
                  <a:srgbClr val="2E75B6"/>
                </a:solidFill>
                <a:latin typeface="Calibri"/>
                <a:ea typeface="+mn-ea"/>
                <a:cs typeface="+mn-cs"/>
              </a:rPr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1. Fund-based mechanism vs alternatives</a:t>
            </a:r>
            <a:endParaRPr lang="en-US" dirty="0"/>
          </a:p>
          <a:p>
            <a:pPr lvl="0"/>
            <a:r>
              <a:rPr lang="en-US" sz="2600" dirty="0"/>
              <a:t>Why do Trust Funds seem to be the preferred option as funding mechanism to channel REDD+ public finance (investment/RBPs)? What are the pros and cons? What are the alternatives?</a:t>
            </a:r>
          </a:p>
          <a:p>
            <a:pPr lvl="0"/>
            <a:endParaRPr lang="en-US" sz="700" dirty="0"/>
          </a:p>
          <a:p>
            <a:pPr marL="0" indent="0">
              <a:buNone/>
            </a:pPr>
            <a:r>
              <a:rPr lang="en-US" b="1" dirty="0"/>
              <a:t>2. Ensuring a cross-sectorial financing mechanism</a:t>
            </a:r>
            <a:endParaRPr lang="en-US" dirty="0"/>
          </a:p>
          <a:p>
            <a:r>
              <a:rPr lang="en-US" sz="2600" dirty="0"/>
              <a:t>What are the constraints/opportunities to ensure efficient and effective cross-sectorial financing mechanism?</a:t>
            </a:r>
          </a:p>
          <a:p>
            <a:pPr>
              <a:buFont typeface="Wingdings" panose="05000000000000000000" pitchFamily="2" charset="2"/>
              <a:buChar char="à"/>
            </a:pPr>
            <a:endParaRPr lang="en-GB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98C92-DE67-42C2-8312-124EA3FA50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44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65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448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8778"/>
            <a:ext cx="8229600" cy="960438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rgbClr val="2E75B6"/>
                </a:solidFill>
                <a:latin typeface="Calibri"/>
                <a:ea typeface="+mn-ea"/>
                <a:cs typeface="+mn-cs"/>
              </a:rPr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6334"/>
            <a:ext cx="8229600" cy="5606057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sz="2400" b="1" dirty="0"/>
              <a:t>Main benefit of National Fund = Flexibility! </a:t>
            </a:r>
            <a:r>
              <a:rPr lang="en-US" sz="2400" dirty="0"/>
              <a:t>(design…)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b="1" dirty="0"/>
              <a:t>Accommodates various sectors, various stakeholders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b="1" dirty="0"/>
              <a:t>Accommodates various donors’ requirements. Donors used to Funds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Cross-sectorial: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b="1" dirty="0"/>
              <a:t>Depends on context and Fund design </a:t>
            </a:r>
            <a:r>
              <a:rPr lang="en-US" sz="2000" b="1" dirty="0">
                <a:sym typeface="Wingdings" panose="05000000000000000000" pitchFamily="2" charset="2"/>
              </a:rPr>
              <a:t></a:t>
            </a:r>
            <a:r>
              <a:rPr lang="en-US" sz="2000" b="1" dirty="0"/>
              <a:t> can work really well, or be very difficult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b="1" dirty="0"/>
              <a:t>Fund/$ help bring sectors/actors together. Need lead to start dialogue with other Ministries (takes time!)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b="1" dirty="0"/>
              <a:t>Potential constraints:</a:t>
            </a:r>
          </a:p>
          <a:p>
            <a:pPr lvl="2"/>
            <a:r>
              <a:rPr lang="en-US" sz="2000" dirty="0"/>
              <a:t>Legal framework (e.g. some sectorial regulations in Indonesia, despite national policies set by President)</a:t>
            </a:r>
          </a:p>
          <a:p>
            <a:pPr lvl="2"/>
            <a:r>
              <a:rPr lang="en-US" sz="2000" dirty="0"/>
              <a:t>Institutional setting:</a:t>
            </a:r>
          </a:p>
          <a:p>
            <a:pPr lvl="3"/>
            <a:r>
              <a:rPr lang="en-US" dirty="0"/>
              <a:t>Lead government entity</a:t>
            </a:r>
          </a:p>
          <a:p>
            <a:pPr lvl="3"/>
            <a:r>
              <a:rPr lang="en-US" dirty="0"/>
              <a:t>Governance arrangement crucial (Relevant sectors involved, with private sector and CSOs representatives</a:t>
            </a:r>
          </a:p>
        </p:txBody>
      </p:sp>
    </p:spTree>
    <p:extLst>
      <p:ext uri="{BB962C8B-B14F-4D97-AF65-F5344CB8AC3E}">
        <p14:creationId xmlns:p14="http://schemas.microsoft.com/office/powerpoint/2010/main" val="288845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448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8778"/>
            <a:ext cx="8229600" cy="960438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rgbClr val="2E75B6"/>
                </a:solidFill>
                <a:latin typeface="Calibri"/>
                <a:ea typeface="+mn-ea"/>
                <a:cs typeface="+mn-cs"/>
              </a:rPr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9216"/>
            <a:ext cx="8229600" cy="502694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Cross-sectorial (continued):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b="1" dirty="0"/>
              <a:t>In some context, may help to have cross-cutting Ministry rather than sectoral Ministry! (e.g. Ministry of Finance in DRC, Prime Minister Office in Laos, </a:t>
            </a:r>
            <a:r>
              <a:rPr lang="en-US" sz="2000" b="1" dirty="0" err="1"/>
              <a:t>etc</a:t>
            </a:r>
            <a:r>
              <a:rPr lang="en-US" sz="2000" b="1" dirty="0"/>
              <a:t>);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b="1" dirty="0"/>
              <a:t>Multi-stakeholder, incl. Private sector </a:t>
            </a:r>
            <a:r>
              <a:rPr lang="en-US" sz="2400" dirty="0"/>
              <a:t>(if designed well; e.g. guarantees to private sector to offset risk to leverage finance??)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 </a:t>
            </a:r>
            <a:r>
              <a:rPr lang="en-US" sz="2400" b="1" dirty="0"/>
              <a:t>Fiduciary standards from funding sources are essential to take into account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 Many National Funds have been failure: important to learn from these!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b="1" dirty="0"/>
              <a:t>Funds with too narrow mandate, high transaction costs, issues reg. fiduciary standards, wrong design, wrong governance mechanism, </a:t>
            </a:r>
            <a:r>
              <a:rPr lang="en-US" sz="2000" b="1" dirty="0" err="1"/>
              <a:t>etc</a:t>
            </a:r>
            <a:endParaRPr lang="en-GB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98C92-DE67-42C2-8312-124EA3FA50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25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448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8778"/>
            <a:ext cx="8229600" cy="960438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rgbClr val="2E75B6"/>
                </a:solidFill>
                <a:latin typeface="Calibri"/>
                <a:ea typeface="+mn-ea"/>
                <a:cs typeface="+mn-cs"/>
              </a:rPr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9216"/>
            <a:ext cx="8229600" cy="502694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But National Funds are Not a “silver bullet” (perfect solution).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b="1" dirty="0"/>
              <a:t>Important to ensure Funds are supporting what’s important for REDD+ interventions: investments to be guided by National Plan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b="1" dirty="0"/>
              <a:t>Probably about multiple mechanisms required for various interventions and actors. </a:t>
            </a:r>
          </a:p>
          <a:p>
            <a:pPr marL="858838" lvl="1" indent="0">
              <a:buNone/>
            </a:pPr>
            <a:r>
              <a:rPr lang="en-US" sz="2000" b="1" dirty="0">
                <a:sym typeface="Wingdings" panose="05000000000000000000" pitchFamily="2" charset="2"/>
              </a:rPr>
              <a:t></a:t>
            </a:r>
            <a:r>
              <a:rPr lang="en-US" sz="2000" b="1" dirty="0"/>
              <a:t> Important to take stock of existing, see how to bridge gaps, and coordinate!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b="1" dirty="0"/>
              <a:t>Other mechanisms may include direct budget support, or domestic carbon market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sz="2600" b="1" dirty="0"/>
              <a:t>REDD+ implementation requires pulling resources from multiple sources </a:t>
            </a:r>
            <a:r>
              <a:rPr lang="en-US" sz="2600" dirty="0"/>
              <a:t>(financing strategy, coordination!)</a:t>
            </a:r>
            <a:r>
              <a:rPr lang="en-US" sz="2600" b="1" dirty="0"/>
              <a:t>, both domestic/international, public/private!</a:t>
            </a:r>
            <a:endParaRPr lang="en-US" sz="2600" dirty="0"/>
          </a:p>
          <a:p>
            <a:pPr>
              <a:buFont typeface="Wingdings" panose="05000000000000000000" pitchFamily="2" charset="2"/>
              <a:buChar char="à"/>
            </a:pPr>
            <a:endParaRPr lang="en-GB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98C92-DE67-42C2-8312-124EA3FA50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74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lIns="9144" tIns="9144" rIns="9144" bIns="9144" rtlCol="0" anchor="ctr"/>
      <a:lstStyle>
        <a:defPPr algn="ctr">
          <a:lnSpc>
            <a:spcPts val="1200"/>
          </a:lnSpc>
          <a:defRPr sz="15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C2CCF91A797E428246BC4DCDA57C52" ma:contentTypeVersion="0" ma:contentTypeDescription="Create a new document." ma:contentTypeScope="" ma:versionID="bf480fe09c896ec7083c89def69c853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d5fc634ed668a6abc2eb210174b40b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B514B0-226A-4365-9012-8EB2D982C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CB15471-E3A4-4E62-9C5B-15AE29CE2F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C1B1ABC-065B-4E2E-9614-4B1D4A59CF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16512</TotalTime>
  <Words>432</Words>
  <Application>Microsoft Office PowerPoint</Application>
  <PresentationFormat>On-screen Show (4:3)</PresentationFormat>
  <Paragraphs>55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Wingdings</vt:lpstr>
      <vt:lpstr>3_Custom Design</vt:lpstr>
      <vt:lpstr>1_Office Theme</vt:lpstr>
      <vt:lpstr>PowerPoint Presentation</vt:lpstr>
      <vt:lpstr>Questions</vt:lpstr>
      <vt:lpstr>Discussions</vt:lpstr>
      <vt:lpstr>Discussions</vt:lpstr>
      <vt:lpstr>Discussions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 A. Gari</dc:creator>
  <cp:lastModifiedBy>Bruno Hugel</cp:lastModifiedBy>
  <cp:revision>385</cp:revision>
  <dcterms:created xsi:type="dcterms:W3CDTF">2014-02-02T19:54:14Z</dcterms:created>
  <dcterms:modified xsi:type="dcterms:W3CDTF">2017-10-11T01:55:41Z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0x0101005CC2CCF91A797E428246BC4DCDA57C52</vt:lpwstr>
  </property>
</Properties>
</file>