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1"/>
  </p:notesMasterIdLst>
  <p:sldIdLst>
    <p:sldId id="459" r:id="rId6"/>
    <p:sldId id="462" r:id="rId7"/>
    <p:sldId id="463" r:id="rId8"/>
    <p:sldId id="464" r:id="rId9"/>
    <p:sldId id="4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2" autoAdjust="0"/>
    <p:restoredTop sz="95223" autoAdjust="0"/>
  </p:normalViewPr>
  <p:slideViewPr>
    <p:cSldViewPr>
      <p:cViewPr varScale="1">
        <p:scale>
          <a:sx n="44" d="100"/>
          <a:sy n="44" d="100"/>
        </p:scale>
        <p:origin x="-1206" y="-96"/>
      </p:cViewPr>
      <p:guideLst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48" y="236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3F6F6-659C-4B1C-AAA1-173A04622A6C}" type="datetimeFigureOut">
              <a:rPr lang="en-GB" smtClean="0"/>
              <a:pPr/>
              <a:t>10/10/2017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7D578-DA4A-4312-B56F-986F17CBD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36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ts val="3000"/>
              </a:lnSpc>
            </a:pPr>
            <a:r>
              <a:rPr lang="en-US" sz="1200" b="1"/>
              <a:t>Organization/Agenda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Framing questions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Recap (major thematic areas of UN-REDD support) 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UN-REDD Agencies’ experiences in supporting NS design process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Partner Countries’ Perspective on UN-REDD support </a:t>
            </a:r>
          </a:p>
          <a:p>
            <a:pPr marL="514350" indent="-514350">
              <a:lnSpc>
                <a:spcPts val="3000"/>
              </a:lnSpc>
              <a:buFont typeface="+mj-lt"/>
              <a:buAutoNum type="arabicPeriod"/>
            </a:pPr>
            <a:r>
              <a:rPr lang="en-US" sz="1200"/>
              <a:t>Interactive Exchanges to respond to Framing Qs</a:t>
            </a:r>
          </a:p>
          <a:p>
            <a:pPr>
              <a:lnSpc>
                <a:spcPts val="3000"/>
              </a:lnSpc>
            </a:pPr>
            <a:endParaRPr lang="en-US" sz="1200"/>
          </a:p>
          <a:p>
            <a:pPr>
              <a:lnSpc>
                <a:spcPts val="3000"/>
              </a:lnSpc>
            </a:pPr>
            <a:r>
              <a:rPr lang="en-US" sz="1200" b="1"/>
              <a:t>Expectations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Minimize “presentations/overselling tools”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Be INTERACTIVE!</a:t>
            </a:r>
          </a:p>
          <a:p>
            <a:pPr marL="514350" indent="-51435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/>
              <a:t>Focus on “real stories” – learning from country experiences, lessons, needs and expectations for UN-REDD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4B718A-72C8-4445-8136-DB8330BB23E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0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84B076-07A9-40CC-B024-FC591CAE8093}" type="slidenum">
              <a:t>2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77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9DFB851-747E-40D4-9E83-32580961CD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9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627B-3039-4394-BCAD-857A1C09183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0080-D06B-4674-83F6-9DE39D4419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DE1C2-2FA6-41AA-8485-C999718C71E4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B8853-3B28-439F-B5EF-9969C746AB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D0BBC-4BF5-47BA-9322-7CCB9DEB3B24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D3E0B-4201-4D6C-A101-AE7EE51CB6B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7F6A-2867-439C-9A4D-2FD0E495E44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37113-2F3E-4400-9792-506CD95B9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56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3EF2-3846-4EE4-8945-D4DD53CBC62D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0E9-CD58-4B1E-AD27-812AEDC7E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B376-9929-4A14-B4C5-63396AB6DDAC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98C92-DE67-42C2-8312-124EA3FA50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BFAC-5EF4-47EB-B3D9-8BB9B363F877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C70FA-9301-4260-914C-9B72B9E505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EA31-1E11-495D-867C-C16BCC6B582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2453-7353-4E8C-AB40-63D2B7AA74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1F468-2356-4726-B206-7B2C96AB84C0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D939C-FB2B-4BE9-AACA-A8E36EB483D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FA719-F010-4497-961D-40E39D1C5A3B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7A7E7-B81A-4339-87DD-20FC2A73A9C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2B9B-1118-4E8C-BFF2-868005B37BD2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7896E-3904-408F-A3FE-FE87105DC3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E514-2E39-46A0-8842-1D84F86AFD13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D1D7-CB6C-459C-8BE2-C6413CDCAB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8BCAF-7C8D-48BC-B8C5-FD1E0A7EA23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203FC-1AB3-49E5-9C69-3E898D926F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6D24F-2932-4B9F-86EA-B66C071916DF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9EE831-9D46-4AF0-8A40-7A3E6C73C2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295275"/>
            <a:ext cx="6937375" cy="9525"/>
          </a:xfrm>
          <a:prstGeom prst="rect">
            <a:avLst/>
          </a:prstGeom>
          <a:solidFill>
            <a:srgbClr val="FF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6" name="Picture 13"/>
          <p:cNvPicPr>
            <a:picLocks noChangeAspect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7162800" y="125413"/>
            <a:ext cx="16462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 flipV="1">
            <a:off x="0" y="0"/>
            <a:ext cx="6934200" cy="228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058" name="Picture 12"/>
          <p:cNvPicPr>
            <a:picLocks noChangeAspect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239000" y="655638"/>
            <a:ext cx="1371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5"/>
          <p:cNvPicPr>
            <a:picLocks noChangeAspect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0" y="5005388"/>
            <a:ext cx="9144000" cy="314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7F6A-2867-439C-9A4D-2FD0E495E44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37113-2F3E-4400-9792-506CD95B94E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flipV="1">
            <a:off x="-10885" y="2"/>
            <a:ext cx="9154886" cy="2285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05328"/>
            <a:ext cx="9144001" cy="3148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03" y="396240"/>
            <a:ext cx="1214597" cy="9144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95654"/>
            <a:ext cx="9143998" cy="9144"/>
          </a:xfrm>
          <a:prstGeom prst="rect">
            <a:avLst/>
          </a:prstGeom>
          <a:solidFill>
            <a:srgbClr val="FF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1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44016" y="1086462"/>
            <a:ext cx="7092280" cy="61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en-US" sz="3200" b="1" i="1" dirty="0">
              <a:solidFill>
                <a:prstClr val="black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7896E-3904-408F-A3FE-FE87105DC3E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+mj-lt"/>
              </a:rPr>
              <a:pPr>
                <a:defRPr/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0" y="1916509"/>
            <a:ext cx="9144000" cy="1512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sz="4000" b="1" dirty="0"/>
              <a:t>M&amp;E for REDD+ Implementation</a:t>
            </a:r>
          </a:p>
          <a:p>
            <a:pPr>
              <a:spcAft>
                <a:spcPts val="1000"/>
              </a:spcAft>
            </a:pPr>
            <a:r>
              <a:rPr lang="en-US" sz="2800" b="1" dirty="0">
                <a:solidFill>
                  <a:srgbClr val="C0504D"/>
                </a:solidFill>
              </a:rPr>
              <a:t>Stocktaking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4946617"/>
            <a:ext cx="9144000" cy="140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en-US" sz="1600" b="1" dirty="0"/>
              <a:t>UN-REDD Asia-Pacific regional</a:t>
            </a:r>
            <a:r>
              <a:rPr lang="en-GB" sz="1600" b="1" dirty="0"/>
              <a:t> knowledge exchange</a:t>
            </a:r>
          </a:p>
          <a:p>
            <a:pPr>
              <a:spcAft>
                <a:spcPts val="0"/>
              </a:spcAft>
            </a:pPr>
            <a:r>
              <a:rPr lang="en-GB" sz="1600" dirty="0"/>
              <a:t>“</a:t>
            </a:r>
            <a:r>
              <a:rPr lang="en-GB" sz="1600" b="1" dirty="0"/>
              <a:t>Operationalizing and financing National REDD+ Strategies</a:t>
            </a:r>
            <a:r>
              <a:rPr lang="en-GB" sz="1600" dirty="0"/>
              <a:t>: </a:t>
            </a:r>
          </a:p>
          <a:p>
            <a:pPr>
              <a:spcAft>
                <a:spcPts val="1000"/>
              </a:spcAft>
            </a:pPr>
            <a:r>
              <a:rPr lang="en-GB" sz="1600" dirty="0"/>
              <a:t>from programming and financing implementation to results-based payments”</a:t>
            </a:r>
          </a:p>
          <a:p>
            <a:pPr algn="r">
              <a:spcAft>
                <a:spcPts val="0"/>
              </a:spcAft>
            </a:pPr>
            <a:r>
              <a:rPr lang="en-GB" sz="1600" dirty="0"/>
              <a:t>10-12</a:t>
            </a:r>
            <a:r>
              <a:rPr lang="en-GB" sz="1600" baseline="30000" dirty="0"/>
              <a:t>th</a:t>
            </a:r>
            <a:r>
              <a:rPr lang="en-GB" sz="1600" dirty="0"/>
              <a:t> October 2017 - Bangkok</a:t>
            </a:r>
            <a:endParaRPr lang="en-US" sz="1600" dirty="0"/>
          </a:p>
          <a:p>
            <a:pPr algn="r">
              <a:spcAft>
                <a:spcPts val="0"/>
              </a:spcAft>
            </a:pPr>
            <a:r>
              <a:rPr lang="en-US" sz="1600" dirty="0"/>
              <a:t>Bruno Hugel - UNDP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22" y="362748"/>
            <a:ext cx="1338793" cy="94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4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  <p:sp>
        <p:nvSpPr>
          <p:cNvPr id="27" name="Content Placeholder 2"/>
          <p:cNvSpPr txBox="1"/>
          <p:nvPr/>
        </p:nvSpPr>
        <p:spPr>
          <a:xfrm>
            <a:off x="399008" y="5325875"/>
            <a:ext cx="830878" cy="38796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1435" tIns="25722" rIns="51435" bIns="25722" anchor="t" anchorCtr="0" compatLnSpc="1">
            <a:noAutofit/>
          </a:bodyPr>
          <a:lstStyle/>
          <a:p>
            <a:pPr marL="0" marR="0" lvl="0" indent="0" algn="l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1" u="none" strike="noStrike" kern="1200" cap="none" spc="0" baseline="0" dirty="0">
                <a:solidFill>
                  <a:srgbClr val="4F81BD"/>
                </a:solidFill>
                <a:uFillTx/>
                <a:latin typeface="Calibri"/>
              </a:rPr>
              <a:t>Level of control</a:t>
            </a:r>
          </a:p>
        </p:txBody>
      </p:sp>
      <p:sp>
        <p:nvSpPr>
          <p:cNvPr id="3" name="Rectangle à coins arrondis 3"/>
          <p:cNvSpPr/>
          <p:nvPr/>
        </p:nvSpPr>
        <p:spPr>
          <a:xfrm>
            <a:off x="2826410" y="4872432"/>
            <a:ext cx="1207638" cy="473092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99"/>
          </a:solidFill>
          <a:ln w="25402" cap="flat">
            <a:solidFill>
              <a:srgbClr val="FFFF00"/>
            </a:solidFill>
            <a:prstDash val="solid"/>
          </a:ln>
        </p:spPr>
        <p:txBody>
          <a:bodyPr vert="horz" wrap="square" lIns="20253" tIns="20253" rIns="20253" bIns="20253" anchor="ctr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34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13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Input 1.1.1</a:t>
            </a:r>
          </a:p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34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25" b="1" i="0" u="none" strike="noStrike" kern="0" cap="none" spc="0" baseline="0">
                <a:solidFill>
                  <a:srgbClr val="FF0000"/>
                </a:solidFill>
                <a:uFillTx/>
                <a:latin typeface="Calibri"/>
              </a:rPr>
              <a:t>= PAMs</a:t>
            </a:r>
            <a:endParaRPr lang="en-US" sz="1013" b="1" i="0" u="none" strike="noStrike" kern="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4" name="Rectangle à coins arrondis 4"/>
          <p:cNvSpPr/>
          <p:nvPr/>
        </p:nvSpPr>
        <p:spPr>
          <a:xfrm>
            <a:off x="2826410" y="4160133"/>
            <a:ext cx="1207638" cy="45933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2DCDB"/>
          </a:solidFill>
          <a:ln w="25402" cap="flat">
            <a:solidFill>
              <a:srgbClr val="D99694"/>
            </a:solidFill>
            <a:prstDash val="solid"/>
          </a:ln>
        </p:spPr>
        <p:txBody>
          <a:bodyPr vert="horz" wrap="square" lIns="20253" tIns="20253" rIns="20253" bIns="20253" anchor="ctr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34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13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Output 1.1</a:t>
            </a:r>
            <a:endParaRPr lang="en-US" sz="1013" b="1" i="1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à coins arrondis 5"/>
          <p:cNvSpPr/>
          <p:nvPr/>
        </p:nvSpPr>
        <p:spPr>
          <a:xfrm>
            <a:off x="2826410" y="3465088"/>
            <a:ext cx="1207638" cy="43366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DCE6F2"/>
          </a:solidFill>
          <a:ln w="25402" cap="flat">
            <a:solidFill>
              <a:srgbClr val="4F81BD"/>
            </a:solidFill>
            <a:prstDash val="solid"/>
          </a:ln>
        </p:spPr>
        <p:txBody>
          <a:bodyPr vert="horz" wrap="square" lIns="20253" tIns="20253" rIns="20253" bIns="20253" anchor="ctr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34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13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Outcome 1</a:t>
            </a:r>
          </a:p>
        </p:txBody>
      </p:sp>
      <p:sp>
        <p:nvSpPr>
          <p:cNvPr id="6" name="Rectangle à coins arrondis 6"/>
          <p:cNvSpPr/>
          <p:nvPr/>
        </p:nvSpPr>
        <p:spPr>
          <a:xfrm>
            <a:off x="2826410" y="2817017"/>
            <a:ext cx="1207638" cy="41967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C3D69B"/>
          </a:solidFill>
          <a:ln w="25402" cap="flat">
            <a:solidFill>
              <a:srgbClr val="9BBB59"/>
            </a:solidFill>
            <a:prstDash val="solid"/>
          </a:ln>
        </p:spPr>
        <p:txBody>
          <a:bodyPr vert="horz" wrap="square" lIns="20253" tIns="20253" rIns="20253" bIns="20253" anchor="ctr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34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13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Impact</a:t>
            </a:r>
          </a:p>
        </p:txBody>
      </p:sp>
      <p:cxnSp>
        <p:nvCxnSpPr>
          <p:cNvPr id="7" name="Connecteur droit avec flèche 7"/>
          <p:cNvCxnSpPr>
            <a:stCxn id="3" idx="0"/>
            <a:endCxn id="4" idx="2"/>
          </p:cNvCxnSpPr>
          <p:nvPr/>
        </p:nvCxnSpPr>
        <p:spPr>
          <a:xfrm flipV="1">
            <a:off x="3430229" y="4619472"/>
            <a:ext cx="0" cy="252960"/>
          </a:xfrm>
          <a:prstGeom prst="straightConnector1">
            <a:avLst/>
          </a:prstGeom>
          <a:noFill/>
          <a:ln w="28575" cap="flat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8" name="Connecteur droit avec flèche 8"/>
          <p:cNvCxnSpPr>
            <a:stCxn id="4" idx="0"/>
            <a:endCxn id="5" idx="2"/>
          </p:cNvCxnSpPr>
          <p:nvPr/>
        </p:nvCxnSpPr>
        <p:spPr>
          <a:xfrm flipV="1">
            <a:off x="3430229" y="3898751"/>
            <a:ext cx="0" cy="261382"/>
          </a:xfrm>
          <a:prstGeom prst="straightConnector1">
            <a:avLst/>
          </a:prstGeom>
          <a:noFill/>
          <a:ln w="28575" cap="flat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9" name="Connecteur droit avec flèche 9"/>
          <p:cNvCxnSpPr>
            <a:stCxn id="5" idx="0"/>
            <a:endCxn id="6" idx="2"/>
          </p:cNvCxnSpPr>
          <p:nvPr/>
        </p:nvCxnSpPr>
        <p:spPr>
          <a:xfrm flipV="1">
            <a:off x="3430229" y="3236690"/>
            <a:ext cx="0" cy="228398"/>
          </a:xfrm>
          <a:prstGeom prst="straightConnector1">
            <a:avLst/>
          </a:prstGeom>
          <a:noFill/>
          <a:ln w="28575" cap="flat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0" name="Left Brace 12"/>
          <p:cNvSpPr/>
          <p:nvPr/>
        </p:nvSpPr>
        <p:spPr>
          <a:xfrm>
            <a:off x="2606735" y="2817017"/>
            <a:ext cx="128363" cy="2594701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38103" cap="flat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Left Brace 13"/>
          <p:cNvSpPr/>
          <p:nvPr/>
        </p:nvSpPr>
        <p:spPr>
          <a:xfrm>
            <a:off x="2483739" y="2817017"/>
            <a:ext cx="97420" cy="538407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38103" cap="flat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Content Placeholder 2"/>
          <p:cNvSpPr txBox="1"/>
          <p:nvPr/>
        </p:nvSpPr>
        <p:spPr>
          <a:xfrm>
            <a:off x="1623571" y="2764065"/>
            <a:ext cx="900930" cy="7153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1435" tIns="25722" rIns="51435" bIns="25722" anchor="t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MRV</a:t>
            </a:r>
          </a:p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1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(Forest cover / GHG)</a:t>
            </a:r>
          </a:p>
        </p:txBody>
      </p:sp>
      <p:sp>
        <p:nvSpPr>
          <p:cNvPr id="13" name="Left Brace 15"/>
          <p:cNvSpPr/>
          <p:nvPr/>
        </p:nvSpPr>
        <p:spPr>
          <a:xfrm flipH="1">
            <a:off x="4112093" y="4438495"/>
            <a:ext cx="142554" cy="973232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38103" cap="flat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Left Brace 16"/>
          <p:cNvSpPr/>
          <p:nvPr/>
        </p:nvSpPr>
        <p:spPr>
          <a:xfrm flipH="1">
            <a:off x="4112093" y="2817017"/>
            <a:ext cx="106929" cy="1540882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38103" cap="flat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Content Placeholder 2"/>
          <p:cNvSpPr txBox="1"/>
          <p:nvPr/>
        </p:nvSpPr>
        <p:spPr>
          <a:xfrm>
            <a:off x="4255151" y="4656954"/>
            <a:ext cx="1481401" cy="5583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1435" tIns="25722" rIns="51435" bIns="25722" anchor="t" anchorCtr="0" compatLnSpc="1">
            <a:noAutofit/>
          </a:bodyPr>
          <a:lstStyle/>
          <a:p>
            <a:pPr marL="0" marR="0" lvl="0" indent="0" algn="l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00664D"/>
                </a:solidFill>
                <a:uFillTx/>
                <a:latin typeface="Myriad Pro"/>
                <a:ea typeface="ＭＳ Ｐゴシック"/>
                <a:cs typeface="ＭＳ Ｐゴシック"/>
              </a:rPr>
              <a:t>Monitor implementation</a:t>
            </a:r>
          </a:p>
        </p:txBody>
      </p:sp>
      <p:sp>
        <p:nvSpPr>
          <p:cNvPr id="16" name="Content Placeholder 2"/>
          <p:cNvSpPr txBox="1"/>
          <p:nvPr/>
        </p:nvSpPr>
        <p:spPr>
          <a:xfrm>
            <a:off x="2021702" y="3962870"/>
            <a:ext cx="631768" cy="2783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1435" tIns="25722" rIns="51435" bIns="25722" anchor="t" anchorCtr="0" compatLnSpc="1">
            <a:noAutofit/>
          </a:bodyPr>
          <a:lstStyle/>
          <a:p>
            <a:pPr marL="0" marR="0" lvl="0" indent="0" algn="l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575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M&amp;E </a:t>
            </a:r>
            <a:endParaRPr lang="en-US" sz="1575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17" name="Group 19"/>
          <p:cNvGrpSpPr/>
          <p:nvPr/>
        </p:nvGrpSpPr>
        <p:grpSpPr>
          <a:xfrm>
            <a:off x="409404" y="2911109"/>
            <a:ext cx="405042" cy="2365525"/>
            <a:chOff x="4983297" y="3177457"/>
            <a:chExt cx="405042" cy="2365525"/>
          </a:xfrm>
        </p:grpSpPr>
        <p:sp>
          <p:nvSpPr>
            <p:cNvPr id="18" name="Organigramme : Fusion 67"/>
            <p:cNvSpPr/>
            <p:nvPr/>
          </p:nvSpPr>
          <p:spPr>
            <a:xfrm rot="10800009" flipH="1">
              <a:off x="5084557" y="3177457"/>
              <a:ext cx="202521" cy="210473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2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1" r="f32" b="f33"/>
              <a:pathLst>
                <a:path w="2" h="2">
                  <a:moveTo>
                    <a:pt x="f5" y="f5"/>
                  </a:moveTo>
                  <a:lnTo>
                    <a:pt x="f6" y="f5"/>
                  </a:lnTo>
                  <a:lnTo>
                    <a:pt x="f7" y="f6"/>
                  </a:lnTo>
                  <a:close/>
                </a:path>
              </a:pathLst>
            </a:custGeom>
            <a:solidFill>
              <a:srgbClr val="4F81BD"/>
            </a:solidFill>
            <a:ln w="25402" cap="flat">
              <a:solidFill>
                <a:srgbClr val="385D8A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51435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100" b="0" i="0" u="none" strike="noStrike" kern="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9" name="Organigramme : Fusion 68"/>
            <p:cNvSpPr/>
            <p:nvPr/>
          </p:nvSpPr>
          <p:spPr>
            <a:xfrm rot="10799991" flipH="1" flipV="1">
              <a:off x="4983297" y="5282186"/>
              <a:ext cx="405042" cy="2607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2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1" r="f32" b="f33"/>
              <a:pathLst>
                <a:path w="2" h="2">
                  <a:moveTo>
                    <a:pt x="f5" y="f5"/>
                  </a:moveTo>
                  <a:lnTo>
                    <a:pt x="f6" y="f5"/>
                  </a:lnTo>
                  <a:lnTo>
                    <a:pt x="f7" y="f6"/>
                  </a:lnTo>
                  <a:close/>
                </a:path>
              </a:pathLst>
            </a:custGeom>
            <a:solidFill>
              <a:srgbClr val="4F81BD"/>
            </a:solidFill>
            <a:ln w="25402" cap="flat">
              <a:solidFill>
                <a:srgbClr val="385D8A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51435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100" b="0" i="0" u="none" strike="noStrike" kern="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Group 22"/>
          <p:cNvGrpSpPr/>
          <p:nvPr/>
        </p:nvGrpSpPr>
        <p:grpSpPr>
          <a:xfrm>
            <a:off x="152668" y="2743435"/>
            <a:ext cx="405042" cy="2365544"/>
            <a:chOff x="4726561" y="3009783"/>
            <a:chExt cx="405042" cy="2365544"/>
          </a:xfrm>
        </p:grpSpPr>
        <p:sp>
          <p:nvSpPr>
            <p:cNvPr id="21" name="Organigramme : Fusion 67"/>
            <p:cNvSpPr/>
            <p:nvPr/>
          </p:nvSpPr>
          <p:spPr>
            <a:xfrm rot="10799991" flipH="1" flipV="1">
              <a:off x="4827830" y="3270589"/>
              <a:ext cx="202521" cy="210473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2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1" r="f32" b="f33"/>
              <a:pathLst>
                <a:path w="2" h="2">
                  <a:moveTo>
                    <a:pt x="f5" y="f5"/>
                  </a:moveTo>
                  <a:lnTo>
                    <a:pt x="f6" y="f5"/>
                  </a:lnTo>
                  <a:lnTo>
                    <a:pt x="f7" y="f6"/>
                  </a:lnTo>
                  <a:close/>
                </a:path>
              </a:pathLst>
            </a:custGeom>
            <a:solidFill>
              <a:srgbClr val="C3D69B"/>
            </a:solidFill>
            <a:ln w="25402" cap="flat">
              <a:solidFill>
                <a:srgbClr val="9BBB59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51435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100" b="0" i="0" u="none" strike="noStrike" kern="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22" name="Organigramme : Fusion 68"/>
            <p:cNvSpPr/>
            <p:nvPr/>
          </p:nvSpPr>
          <p:spPr>
            <a:xfrm rot="10800009" flipH="1">
              <a:off x="4726561" y="3009783"/>
              <a:ext cx="405042" cy="2607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2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1" r="f32" b="f33"/>
              <a:pathLst>
                <a:path w="2" h="2">
                  <a:moveTo>
                    <a:pt x="f5" y="f5"/>
                  </a:moveTo>
                  <a:lnTo>
                    <a:pt x="f6" y="f5"/>
                  </a:lnTo>
                  <a:lnTo>
                    <a:pt x="f7" y="f6"/>
                  </a:lnTo>
                  <a:close/>
                </a:path>
              </a:pathLst>
            </a:custGeom>
            <a:solidFill>
              <a:srgbClr val="C3D69B"/>
            </a:solidFill>
            <a:ln w="25402" cap="flat">
              <a:solidFill>
                <a:srgbClr val="9BBB59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51435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100" b="0" i="0" u="none" strike="noStrike" kern="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</p:grpSp>
      <p:sp>
        <p:nvSpPr>
          <p:cNvPr id="23" name="Content Placeholder 2"/>
          <p:cNvSpPr txBox="1"/>
          <p:nvPr/>
        </p:nvSpPr>
        <p:spPr>
          <a:xfrm>
            <a:off x="70116" y="2248151"/>
            <a:ext cx="883795" cy="45805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1435" tIns="25722" rIns="51435" bIns="25722" anchor="t" anchorCtr="0" compatLnSpc="1">
            <a:noAutofit/>
          </a:bodyPr>
          <a:lstStyle/>
          <a:p>
            <a:pPr marL="0" marR="0" lvl="0" indent="0" algn="l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1" u="none" strike="noStrike" kern="1200" cap="none" spc="0" baseline="0">
                <a:solidFill>
                  <a:srgbClr val="77933C"/>
                </a:solidFill>
                <a:uFillTx/>
                <a:latin typeface="Calibri"/>
              </a:rPr>
              <a:t>Relevance to REDD+</a:t>
            </a:r>
          </a:p>
        </p:txBody>
      </p:sp>
      <p:sp>
        <p:nvSpPr>
          <p:cNvPr id="24" name="Content Placeholder 2"/>
          <p:cNvSpPr txBox="1"/>
          <p:nvPr/>
        </p:nvSpPr>
        <p:spPr>
          <a:xfrm>
            <a:off x="4232584" y="3279785"/>
            <a:ext cx="1561246" cy="7345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1435" tIns="25722" rIns="51435" bIns="25722" anchor="t" anchorCtr="0" compatLnSpc="1">
            <a:noAutofit/>
          </a:bodyPr>
          <a:lstStyle/>
          <a:p>
            <a:pPr marL="0" marR="0" lvl="0" indent="0" algn="l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00664D"/>
                </a:solidFill>
                <a:uFillTx/>
                <a:latin typeface="Myriad Pro"/>
                <a:ea typeface="ＭＳ Ｐゴシック"/>
                <a:cs typeface="ＭＳ Ｐゴシック"/>
              </a:rPr>
              <a:t>Assess results </a:t>
            </a:r>
            <a:r>
              <a:rPr lang="en-US" sz="1400" b="0" i="0" u="none" strike="noStrike" kern="1200" cap="none" spc="0" baseline="0">
                <a:solidFill>
                  <a:srgbClr val="00664D"/>
                </a:solidFill>
                <a:uFillTx/>
                <a:latin typeface="Myriad Pro"/>
                <a:ea typeface="ＭＳ Ｐゴシック"/>
                <a:cs typeface="ＭＳ Ｐゴシック"/>
              </a:rPr>
              <a:t>(Carbon + Non-carbon  benefits)</a:t>
            </a:r>
          </a:p>
        </p:txBody>
      </p:sp>
      <p:sp>
        <p:nvSpPr>
          <p:cNvPr id="25" name="Content Placeholder 2"/>
          <p:cNvSpPr txBox="1"/>
          <p:nvPr/>
        </p:nvSpPr>
        <p:spPr>
          <a:xfrm>
            <a:off x="6075550" y="3236690"/>
            <a:ext cx="3068450" cy="3603843"/>
          </a:xfrm>
          <a:prstGeom prst="rect">
            <a:avLst/>
          </a:prstGeom>
          <a:solidFill>
            <a:srgbClr val="FFFFFF"/>
          </a:solidFill>
          <a:ln w="28575" cap="flat">
            <a:solidFill>
              <a:srgbClr val="000000"/>
            </a:solidFill>
            <a:prstDash val="solid"/>
          </a:ln>
        </p:spPr>
        <p:txBody>
          <a:bodyPr vert="horz" wrap="square" lIns="51435" tIns="25722" rIns="51435" bIns="25722" anchor="t" anchorCtr="0" compatLnSpc="1">
            <a:noAutofit/>
          </a:bodyPr>
          <a:lstStyle/>
          <a:p>
            <a:pPr marL="44449" marR="0" lvl="0" algn="l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 dirty="0">
                <a:solidFill>
                  <a:srgbClr val="00664D"/>
                </a:solidFill>
                <a:uFillTx/>
                <a:latin typeface="Myriad Pro"/>
                <a:ea typeface="ＭＳ Ｐゴシック"/>
                <a:cs typeface="ＭＳ Ｐゴシック"/>
              </a:rPr>
              <a:t>M&amp;E:</a:t>
            </a:r>
            <a:r>
              <a:rPr lang="en-US" sz="2000" b="1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 </a:t>
            </a:r>
          </a:p>
          <a:p>
            <a:pPr marL="233364" marR="0" lvl="0" indent="-188915" algn="l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Essential for effective implementation</a:t>
            </a:r>
          </a:p>
          <a:p>
            <a:pPr marL="233364" lvl="0" indent="-188915" defTabSz="514350">
              <a:spcBef>
                <a:spcPts val="34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Not (or not just)  MRV!</a:t>
            </a:r>
          </a:p>
          <a:p>
            <a:pPr marL="233363" lvl="0" defTabSz="514350">
              <a:spcBef>
                <a:spcPts val="34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But NFMS contributes to M&amp;E</a:t>
            </a:r>
          </a:p>
          <a:p>
            <a:pPr marL="233364" lvl="0" indent="-188915" defTabSz="514350">
              <a:spcBef>
                <a:spcPts val="34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Contributes to SIS</a:t>
            </a:r>
          </a:p>
          <a:p>
            <a:pPr marL="233364" indent="-188915" defTabSz="514350">
              <a:spcBef>
                <a:spcPts val="34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Useful to link with monitoring of drivers</a:t>
            </a:r>
          </a:p>
        </p:txBody>
      </p:sp>
      <p:sp>
        <p:nvSpPr>
          <p:cNvPr id="28" name="TextBox 33"/>
          <p:cNvSpPr txBox="1"/>
          <p:nvPr/>
        </p:nvSpPr>
        <p:spPr>
          <a:xfrm>
            <a:off x="1754155" y="4821194"/>
            <a:ext cx="673583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0" i="1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(e.g. A/R)</a:t>
            </a:r>
          </a:p>
        </p:txBody>
      </p:sp>
      <p:sp>
        <p:nvSpPr>
          <p:cNvPr id="29" name="Content Placeholder 2"/>
          <p:cNvSpPr txBox="1"/>
          <p:nvPr/>
        </p:nvSpPr>
        <p:spPr>
          <a:xfrm>
            <a:off x="2778715" y="2334725"/>
            <a:ext cx="1625291" cy="2371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1435" tIns="25722" rIns="51435" bIns="25722" anchor="t" anchorCtr="0" compatLnSpc="1">
            <a:noAutofit/>
          </a:bodyPr>
          <a:lstStyle/>
          <a:p>
            <a:pPr marL="0" marR="0" lvl="0" indent="0" algn="l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Myriad Pro"/>
                <a:ea typeface="ＭＳ Ｐゴシック"/>
                <a:cs typeface="ＭＳ Ｐゴシック"/>
              </a:rPr>
              <a:t>Results chain</a:t>
            </a: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Myriad Pro"/>
              <a:ea typeface="ＭＳ Ｐゴシック"/>
              <a:cs typeface="ＭＳ Ｐゴシック"/>
            </a:endParaRPr>
          </a:p>
        </p:txBody>
      </p:sp>
      <p:sp>
        <p:nvSpPr>
          <p:cNvPr id="32" name="Content Placeholder 2"/>
          <p:cNvSpPr txBox="1"/>
          <p:nvPr/>
        </p:nvSpPr>
        <p:spPr>
          <a:xfrm>
            <a:off x="840633" y="3964195"/>
            <a:ext cx="668302" cy="3306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1435" tIns="25722" rIns="51435" bIns="25722" anchor="t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1" u="none" strike="noStrike" kern="1200" cap="none" spc="0" baseline="0" dirty="0">
                <a:solidFill>
                  <a:srgbClr val="4472C4"/>
                </a:solidFill>
                <a:uFillTx/>
                <a:latin typeface="Calibri"/>
              </a:rPr>
              <a:t>NFMS</a:t>
            </a:r>
          </a:p>
        </p:txBody>
      </p:sp>
      <p:cxnSp>
        <p:nvCxnSpPr>
          <p:cNvPr id="33" name="Straight Arrow Connector 2"/>
          <p:cNvCxnSpPr/>
          <p:nvPr/>
        </p:nvCxnSpPr>
        <p:spPr>
          <a:xfrm>
            <a:off x="1522496" y="4116470"/>
            <a:ext cx="392863" cy="11513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34" name="Connector: Elbow 47"/>
          <p:cNvCxnSpPr/>
          <p:nvPr/>
        </p:nvCxnSpPr>
        <p:spPr>
          <a:xfrm rot="10800000">
            <a:off x="1166496" y="4294828"/>
            <a:ext cx="1261243" cy="814151"/>
          </a:xfrm>
          <a:prstGeom prst="bentConnector3">
            <a:avLst>
              <a:gd name="adj1" fmla="val 99432"/>
            </a:avLst>
          </a:prstGeom>
          <a:noFill/>
          <a:ln w="38103" cap="flat">
            <a:solidFill>
              <a:srgbClr val="4472C4"/>
            </a:solidFill>
            <a:prstDash val="sysDash"/>
            <a:miter/>
            <a:headEnd type="arrow" w="med" len="med"/>
            <a:tailEnd type="none" w="med" len="med"/>
          </a:ln>
        </p:spPr>
      </p:cxnSp>
      <p:cxnSp>
        <p:nvCxnSpPr>
          <p:cNvPr id="35" name="Connector: Elbow 54"/>
          <p:cNvCxnSpPr/>
          <p:nvPr/>
        </p:nvCxnSpPr>
        <p:spPr>
          <a:xfrm rot="5400000" flipH="1" flipV="1">
            <a:off x="903026" y="3229093"/>
            <a:ext cx="989962" cy="451128"/>
          </a:xfrm>
          <a:prstGeom prst="bentConnector3">
            <a:avLst>
              <a:gd name="adj1" fmla="val 100114"/>
            </a:avLst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sp>
        <p:nvSpPr>
          <p:cNvPr id="36" name="Title 1"/>
          <p:cNvSpPr txBox="1"/>
          <p:nvPr/>
        </p:nvSpPr>
        <p:spPr>
          <a:xfrm>
            <a:off x="152667" y="259337"/>
            <a:ext cx="3701582" cy="6214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kern="0" dirty="0">
                <a:solidFill>
                  <a:srgbClr val="2E75B6"/>
                </a:solidFill>
                <a:latin typeface="Calibri"/>
              </a:rPr>
              <a:t>Results Framework</a:t>
            </a:r>
          </a:p>
        </p:txBody>
      </p:sp>
      <p:sp>
        <p:nvSpPr>
          <p:cNvPr id="37" name="Content Placeholder 2"/>
          <p:cNvSpPr txBox="1">
            <a:spLocks noGrp="1"/>
          </p:cNvSpPr>
          <p:nvPr>
            <p:ph idx="1"/>
          </p:nvPr>
        </p:nvSpPr>
        <p:spPr>
          <a:xfrm>
            <a:off x="79945" y="1029516"/>
            <a:ext cx="6580287" cy="845761"/>
          </a:xfrm>
        </p:spPr>
        <p:txBody>
          <a:bodyPr/>
          <a:lstStyle/>
          <a:p>
            <a:pPr lvl="0"/>
            <a:r>
              <a:rPr lang="en-US" sz="2400" b="1" dirty="0"/>
              <a:t>Develop the results chain / indicators / targets </a:t>
            </a:r>
            <a:r>
              <a:rPr lang="en-US" sz="2400" dirty="0"/>
              <a:t>(C / NCB) </a:t>
            </a:r>
            <a:r>
              <a:rPr lang="en-US" sz="2400" b="1" dirty="0"/>
              <a:t>based on the TOC</a:t>
            </a:r>
          </a:p>
        </p:txBody>
      </p:sp>
      <p:sp>
        <p:nvSpPr>
          <p:cNvPr id="39" name="Left Brace 16"/>
          <p:cNvSpPr/>
          <p:nvPr/>
        </p:nvSpPr>
        <p:spPr>
          <a:xfrm flipH="1">
            <a:off x="5570775" y="2817017"/>
            <a:ext cx="260561" cy="2594701"/>
          </a:xfrm>
          <a:custGeom>
            <a:avLst>
              <a:gd name="f11" fmla="val 8333"/>
              <a:gd name="f12" fmla="val 500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5400000"/>
              <a:gd name="f11" fmla="val 8333"/>
              <a:gd name="f12" fmla="val 50000"/>
              <a:gd name="f13" fmla="+- 0 0 -180"/>
              <a:gd name="f14" fmla="+- 0 0 -270"/>
              <a:gd name="f15" fmla="+- 0 0 -360"/>
              <a:gd name="f16" fmla="abs f5"/>
              <a:gd name="f17" fmla="abs f6"/>
              <a:gd name="f18" fmla="abs f7"/>
              <a:gd name="f19" fmla="val f8"/>
              <a:gd name="f20" fmla="val f12"/>
              <a:gd name="f21" fmla="val f11"/>
              <a:gd name="f22" fmla="+- 2700000 f3 0"/>
              <a:gd name="f23" fmla="*/ f13 f2 1"/>
              <a:gd name="f24" fmla="*/ f14 f2 1"/>
              <a:gd name="f25" fmla="*/ f15 f2 1"/>
              <a:gd name="f26" fmla="?: f16 f5 1"/>
              <a:gd name="f27" fmla="?: f17 f6 1"/>
              <a:gd name="f28" fmla="?: f18 f7 1"/>
              <a:gd name="f29" fmla="*/ f22 f9 1"/>
              <a:gd name="f30" fmla="*/ f23 1 f4"/>
              <a:gd name="f31" fmla="*/ f24 1 f4"/>
              <a:gd name="f32" fmla="*/ f25 1 f4"/>
              <a:gd name="f33" fmla="*/ f26 1 21600"/>
              <a:gd name="f34" fmla="*/ f27 1 21600"/>
              <a:gd name="f35" fmla="*/ 21600 f26 1"/>
              <a:gd name="f36" fmla="*/ 21600 f27 1"/>
              <a:gd name="f37" fmla="*/ f29 1 f2"/>
              <a:gd name="f38" fmla="+- f30 0 f3"/>
              <a:gd name="f39" fmla="+- f31 0 f3"/>
              <a:gd name="f40" fmla="+- f32 0 f3"/>
              <a:gd name="f41" fmla="min f34 f33"/>
              <a:gd name="f42" fmla="*/ f35 1 f28"/>
              <a:gd name="f43" fmla="*/ f36 1 f28"/>
              <a:gd name="f44" fmla="+- 0 0 f37"/>
              <a:gd name="f45" fmla="val f42"/>
              <a:gd name="f46" fmla="val f43"/>
              <a:gd name="f47" fmla="+- 0 0 f44"/>
              <a:gd name="f48" fmla="*/ f19 f41 1"/>
              <a:gd name="f49" fmla="+- f46 0 f19"/>
              <a:gd name="f50" fmla="+- f45 0 f19"/>
              <a:gd name="f51" fmla="*/ f47 f2 1"/>
              <a:gd name="f52" fmla="*/ f45 f41 1"/>
              <a:gd name="f53" fmla="*/ f46 f41 1"/>
              <a:gd name="f54" fmla="*/ f50 1 2"/>
              <a:gd name="f55" fmla="min f50 f49"/>
              <a:gd name="f56" fmla="*/ f49 f20 1"/>
              <a:gd name="f57" fmla="*/ f51 1 f9"/>
              <a:gd name="f58" fmla="+- f19 f54 0"/>
              <a:gd name="f59" fmla="*/ f55 f21 1"/>
              <a:gd name="f60" fmla="*/ f56 1 100000"/>
              <a:gd name="f61" fmla="+- f57 0 f3"/>
              <a:gd name="f62" fmla="*/ f54 f41 1"/>
              <a:gd name="f63" fmla="*/ f59 1 100000"/>
              <a:gd name="f64" fmla="cos 1 f61"/>
              <a:gd name="f65" fmla="sin 1 f61"/>
              <a:gd name="f66" fmla="*/ f58 f41 1"/>
              <a:gd name="f67" fmla="*/ f60 f41 1"/>
              <a:gd name="f68" fmla="+- f60 f63 0"/>
              <a:gd name="f69" fmla="+- 0 0 f64"/>
              <a:gd name="f70" fmla="+- 0 0 f65"/>
              <a:gd name="f71" fmla="*/ f63 f41 1"/>
              <a:gd name="f72" fmla="+- 0 0 f69"/>
              <a:gd name="f73" fmla="+- 0 0 f70"/>
              <a:gd name="f74" fmla="*/ f68 f41 1"/>
              <a:gd name="f75" fmla="*/ f72 f54 1"/>
              <a:gd name="f76" fmla="*/ f73 f63 1"/>
              <a:gd name="f77" fmla="+- f45 0 f75"/>
              <a:gd name="f78" fmla="+- f63 0 f76"/>
              <a:gd name="f79" fmla="+- f46 f76 0"/>
              <a:gd name="f80" fmla="+- f79 0 f63"/>
              <a:gd name="f81" fmla="*/ f77 f41 1"/>
              <a:gd name="f82" fmla="*/ f78 f41 1"/>
              <a:gd name="f83" fmla="*/ f80 f4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2" y="f48"/>
              </a:cxn>
              <a:cxn ang="f39">
                <a:pos x="f48" y="f67"/>
              </a:cxn>
              <a:cxn ang="f40">
                <a:pos x="f52" y="f53"/>
              </a:cxn>
            </a:cxnLst>
            <a:rect l="f81" t="f82" r="f52" b="f83"/>
            <a:pathLst>
              <a:path stroke="0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  <a:close/>
              </a:path>
              <a:path fill="none">
                <a:moveTo>
                  <a:pt x="f52" y="f53"/>
                </a:moveTo>
                <a:arcTo wR="f62" hR="f71" stAng="f3" swAng="f3"/>
                <a:lnTo>
                  <a:pt x="f66" y="f74"/>
                </a:lnTo>
                <a:arcTo wR="f62" hR="f71" stAng="f8" swAng="f10"/>
                <a:arcTo wR="f62" hR="f71" stAng="f3" swAng="f10"/>
                <a:lnTo>
                  <a:pt x="f66" y="f71"/>
                </a:lnTo>
                <a:arcTo wR="f62" hR="f71" stAng="f2" swAng="f3"/>
              </a:path>
            </a:pathLst>
          </a:custGeom>
          <a:noFill/>
          <a:ln w="38103" cap="flat">
            <a:solidFill>
              <a:srgbClr val="4472C4"/>
            </a:solidFill>
            <a:prstDash val="sysDash"/>
            <a:miter/>
            <a:headEnd type="none" w="med" len="med"/>
            <a:tailEnd type="none" w="med" len="me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Content Placeholder 2"/>
          <p:cNvSpPr txBox="1"/>
          <p:nvPr/>
        </p:nvSpPr>
        <p:spPr>
          <a:xfrm>
            <a:off x="5570775" y="3813676"/>
            <a:ext cx="668302" cy="3306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1435" tIns="25722" rIns="51435" bIns="25722" anchor="t" anchorCtr="1" compatLnSpc="1">
            <a:noAutofit/>
          </a:bodyPr>
          <a:lstStyle/>
          <a:p>
            <a:pPr marL="0" marR="0" lvl="0" indent="0" algn="ctr" defTabSz="514350" rtl="0" fontAlgn="auto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1" u="none" strike="noStrike" kern="1200" cap="none" spc="0" baseline="0" dirty="0">
                <a:solidFill>
                  <a:srgbClr val="4472C4"/>
                </a:solidFill>
                <a:uFillTx/>
                <a:latin typeface="Calibri"/>
              </a:rPr>
              <a:t>SIS</a:t>
            </a:r>
          </a:p>
        </p:txBody>
      </p:sp>
    </p:spTree>
    <p:extLst>
      <p:ext uri="{BB962C8B-B14F-4D97-AF65-F5344CB8AC3E}">
        <p14:creationId xmlns:p14="http://schemas.microsoft.com/office/powerpoint/2010/main" val="423222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28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448138"/>
          </a:xfrm>
          <a:prstGeom prst="rect">
            <a:avLst/>
          </a:prstGeom>
        </p:spPr>
      </p:pic>
      <p:sp>
        <p:nvSpPr>
          <p:cNvPr id="2" name="Text Placeholder 1"/>
          <p:cNvSpPr txBox="1"/>
          <p:nvPr/>
        </p:nvSpPr>
        <p:spPr>
          <a:xfrm>
            <a:off x="102449" y="264087"/>
            <a:ext cx="6553203" cy="3903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kern="0" dirty="0">
                <a:solidFill>
                  <a:srgbClr val="2E75B6"/>
                </a:solidFill>
                <a:latin typeface="Calibri"/>
              </a:rPr>
              <a:t>M&amp;E System for REDD+ implementation</a:t>
            </a:r>
          </a:p>
        </p:txBody>
      </p:sp>
      <p:sp>
        <p:nvSpPr>
          <p:cNvPr id="3" name="Isosceles Triangle 4"/>
          <p:cNvSpPr/>
          <p:nvPr/>
        </p:nvSpPr>
        <p:spPr>
          <a:xfrm>
            <a:off x="-61366" y="1933157"/>
            <a:ext cx="4457700" cy="4029897"/>
          </a:xfrm>
          <a:custGeom>
            <a:avLst>
              <a:gd name="f8" fmla="val 5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50000"/>
              <a:gd name="f9" fmla="+- 0 0 -360"/>
              <a:gd name="f10" fmla="+- 0 0 -270"/>
              <a:gd name="f11" fmla="+- 0 0 -180"/>
              <a:gd name="f12" fmla="+- 0 0 -90"/>
              <a:gd name="f13" fmla="abs f4"/>
              <a:gd name="f14" fmla="abs f5"/>
              <a:gd name="f15" fmla="abs f6"/>
              <a:gd name="f16" fmla="val f7"/>
              <a:gd name="f17" fmla="val f8"/>
              <a:gd name="f18" fmla="*/ f9 f1 1"/>
              <a:gd name="f19" fmla="*/ f10 f1 1"/>
              <a:gd name="f20" fmla="*/ f11 f1 1"/>
              <a:gd name="f21" fmla="*/ f12 f1 1"/>
              <a:gd name="f22" fmla="?: f13 f4 1"/>
              <a:gd name="f23" fmla="?: f14 f5 1"/>
              <a:gd name="f24" fmla="?: f15 f6 1"/>
              <a:gd name="f25" fmla="*/ f18 1 f3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0 f2"/>
              <a:gd name="f34" fmla="+- f26 0 f2"/>
              <a:gd name="f35" fmla="+- f27 0 f2"/>
              <a:gd name="f36" fmla="+- f28 0 f2"/>
              <a:gd name="f37" fmla="min f30 f29"/>
              <a:gd name="f38" fmla="*/ f31 1 f24"/>
              <a:gd name="f39" fmla="*/ f32 1 f24"/>
              <a:gd name="f40" fmla="val f38"/>
              <a:gd name="f41" fmla="val f39"/>
              <a:gd name="f42" fmla="*/ f16 f37 1"/>
              <a:gd name="f43" fmla="+- f41 0 f16"/>
              <a:gd name="f44" fmla="+- f40 0 f16"/>
              <a:gd name="f45" fmla="*/ f41 f37 1"/>
              <a:gd name="f46" fmla="*/ f40 f37 1"/>
              <a:gd name="f47" fmla="*/ f43 1 2"/>
              <a:gd name="f48" fmla="*/ f44 1 2"/>
              <a:gd name="f49" fmla="*/ f44 f17 1"/>
              <a:gd name="f50" fmla="+- f16 f47 0"/>
              <a:gd name="f51" fmla="*/ f49 1 200000"/>
              <a:gd name="f52" fmla="*/ f49 1 100000"/>
              <a:gd name="f53" fmla="+- f51 f48 0"/>
              <a:gd name="f54" fmla="*/ f51 f37 1"/>
              <a:gd name="f55" fmla="*/ f50 f37 1"/>
              <a:gd name="f56" fmla="*/ f52 f37 1"/>
              <a:gd name="f57" fmla="*/ f53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56" y="f42"/>
              </a:cxn>
              <a:cxn ang="f34">
                <a:pos x="f54" y="f55"/>
              </a:cxn>
              <a:cxn ang="f35">
                <a:pos x="f42" y="f45"/>
              </a:cxn>
              <a:cxn ang="f35">
                <a:pos x="f56" y="f45"/>
              </a:cxn>
              <a:cxn ang="f35">
                <a:pos x="f46" y="f45"/>
              </a:cxn>
              <a:cxn ang="f36">
                <a:pos x="f57" y="f55"/>
              </a:cxn>
            </a:cxnLst>
            <a:rect l="f54" t="f55" r="f57" b="f45"/>
            <a:pathLst>
              <a:path>
                <a:moveTo>
                  <a:pt x="f42" y="f45"/>
                </a:moveTo>
                <a:lnTo>
                  <a:pt x="f56" y="f42"/>
                </a:lnTo>
                <a:lnTo>
                  <a:pt x="f46" y="f45"/>
                </a:lnTo>
                <a:close/>
              </a:path>
            </a:pathLst>
          </a:custGeom>
          <a:solidFill>
            <a:srgbClr val="FFD961"/>
          </a:solidFill>
          <a:ln w="25402" cap="flat">
            <a:solidFill>
              <a:srgbClr val="FFC000"/>
            </a:solidFill>
            <a:prstDash val="solid"/>
            <a:round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grpSp>
        <p:nvGrpSpPr>
          <p:cNvPr id="4" name="Group 5"/>
          <p:cNvGrpSpPr/>
          <p:nvPr/>
        </p:nvGrpSpPr>
        <p:grpSpPr>
          <a:xfrm>
            <a:off x="960202" y="2276057"/>
            <a:ext cx="1493041" cy="378369"/>
            <a:chOff x="1231614" y="2256602"/>
            <a:chExt cx="1493041" cy="378369"/>
          </a:xfrm>
        </p:grpSpPr>
        <p:sp>
          <p:nvSpPr>
            <p:cNvPr id="5" name="Rectangle: Rounded Corners 6"/>
            <p:cNvSpPr/>
            <p:nvPr/>
          </p:nvSpPr>
          <p:spPr>
            <a:xfrm>
              <a:off x="1231614" y="2256602"/>
              <a:ext cx="1493041" cy="378369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FFC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" name="Rectangle: Rounded Corners 4"/>
            <p:cNvSpPr txBox="1"/>
            <p:nvPr/>
          </p:nvSpPr>
          <p:spPr>
            <a:xfrm>
              <a:off x="1243035" y="2275072"/>
              <a:ext cx="1470199" cy="34142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62865" tIns="62865" rIns="62865" bIns="62865" anchor="ctr" anchorCtr="1" compatLnSpc="1">
              <a:noAutofit/>
            </a:bodyPr>
            <a:lstStyle/>
            <a:p>
              <a:pPr marL="0" marR="0" lvl="0" indent="0" algn="ctr" defTabSz="73342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50" b="1" i="0" u="none" strike="noStrike" kern="1200" cap="none" spc="0" baseline="0">
                  <a:solidFill>
                    <a:srgbClr val="000000"/>
                  </a:solidFill>
                  <a:uFillTx/>
                  <a:latin typeface="Calibri" pitchFamily="34"/>
                </a:rPr>
                <a:t>National level</a:t>
              </a:r>
            </a:p>
          </p:txBody>
        </p:sp>
      </p:grpSp>
      <p:sp>
        <p:nvSpPr>
          <p:cNvPr id="7" name="Arrow: Down 8"/>
          <p:cNvSpPr/>
          <p:nvPr/>
        </p:nvSpPr>
        <p:spPr>
          <a:xfrm>
            <a:off x="1081315" y="2700009"/>
            <a:ext cx="94936" cy="2206555"/>
          </a:xfrm>
          <a:custGeom>
            <a:avLst>
              <a:gd name="f0" fmla="val 2066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FFAFAF"/>
          </a:solidFill>
          <a:ln w="19046" cap="flat">
            <a:solidFill>
              <a:srgbClr val="FF0000"/>
            </a:solidFill>
            <a:custDash>
              <a:ds d="100000" sp="100000"/>
            </a:custDash>
            <a:round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grpSp>
        <p:nvGrpSpPr>
          <p:cNvPr id="8" name="Group 9"/>
          <p:cNvGrpSpPr/>
          <p:nvPr/>
        </p:nvGrpSpPr>
        <p:grpSpPr>
          <a:xfrm>
            <a:off x="1195934" y="3669338"/>
            <a:ext cx="1493041" cy="378369"/>
            <a:chOff x="1231614" y="3649882"/>
            <a:chExt cx="1493041" cy="378369"/>
          </a:xfrm>
        </p:grpSpPr>
        <p:sp>
          <p:nvSpPr>
            <p:cNvPr id="9" name="Rectangle: Rounded Corners 10"/>
            <p:cNvSpPr/>
            <p:nvPr/>
          </p:nvSpPr>
          <p:spPr>
            <a:xfrm>
              <a:off x="1231614" y="3649882"/>
              <a:ext cx="1493041" cy="378369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FFC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: Rounded Corners 4"/>
            <p:cNvSpPr txBox="1"/>
            <p:nvPr/>
          </p:nvSpPr>
          <p:spPr>
            <a:xfrm>
              <a:off x="1243035" y="3668353"/>
              <a:ext cx="1470199" cy="34142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62865" tIns="62865" rIns="62865" bIns="62865" anchor="ctr" anchorCtr="1" compatLnSpc="1">
              <a:noAutofit/>
            </a:bodyPr>
            <a:lstStyle/>
            <a:p>
              <a:pPr marL="0" marR="0" lvl="0" indent="0" algn="ctr" defTabSz="73342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50" b="1" i="0" u="none" strike="noStrike" kern="1200" cap="none" spc="0" baseline="0">
                  <a:solidFill>
                    <a:srgbClr val="000000"/>
                  </a:solidFill>
                  <a:uFillTx/>
                  <a:latin typeface="Calibri" pitchFamily="34"/>
                </a:rPr>
                <a:t>Provincial level</a:t>
              </a:r>
            </a:p>
          </p:txBody>
        </p:sp>
      </p:grpSp>
      <p:grpSp>
        <p:nvGrpSpPr>
          <p:cNvPr id="11" name="Group 12"/>
          <p:cNvGrpSpPr/>
          <p:nvPr/>
        </p:nvGrpSpPr>
        <p:grpSpPr>
          <a:xfrm>
            <a:off x="370984" y="4932833"/>
            <a:ext cx="1493041" cy="378369"/>
            <a:chOff x="1231614" y="4942652"/>
            <a:chExt cx="1493041" cy="378369"/>
          </a:xfrm>
        </p:grpSpPr>
        <p:sp>
          <p:nvSpPr>
            <p:cNvPr id="12" name="Rectangle: Rounded Corners 13"/>
            <p:cNvSpPr/>
            <p:nvPr/>
          </p:nvSpPr>
          <p:spPr>
            <a:xfrm>
              <a:off x="1231614" y="4942652"/>
              <a:ext cx="1493041" cy="378369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FFC000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: Rounded Corners 4"/>
            <p:cNvSpPr txBox="1"/>
            <p:nvPr/>
          </p:nvSpPr>
          <p:spPr>
            <a:xfrm>
              <a:off x="1243035" y="4961122"/>
              <a:ext cx="1470199" cy="34142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62865" tIns="62865" rIns="62865" bIns="62865" anchor="ctr" anchorCtr="1" compatLnSpc="1">
              <a:noAutofit/>
            </a:bodyPr>
            <a:lstStyle/>
            <a:p>
              <a:pPr marL="0" marR="0" lvl="0" indent="0" algn="ctr" defTabSz="73342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50" b="1" i="0" u="none" strike="noStrike" kern="1200" cap="none" spc="0" baseline="0">
                  <a:solidFill>
                    <a:srgbClr val="000000"/>
                  </a:solidFill>
                  <a:uFillTx/>
                  <a:latin typeface="Calibri" pitchFamily="34"/>
                </a:rPr>
                <a:t>Local level</a:t>
              </a:r>
            </a:p>
          </p:txBody>
        </p:sp>
      </p:grpSp>
      <p:sp>
        <p:nvSpPr>
          <p:cNvPr id="14" name="Arrow: Down 15"/>
          <p:cNvSpPr/>
          <p:nvPr/>
        </p:nvSpPr>
        <p:spPr>
          <a:xfrm>
            <a:off x="1195934" y="2705112"/>
            <a:ext cx="228600" cy="936080"/>
          </a:xfrm>
          <a:custGeom>
            <a:avLst>
              <a:gd name="f0" fmla="val 1896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FF000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" name="Arrow: Down 16"/>
          <p:cNvSpPr/>
          <p:nvPr/>
        </p:nvSpPr>
        <p:spPr>
          <a:xfrm>
            <a:off x="1660304" y="4057111"/>
            <a:ext cx="228600" cy="857250"/>
          </a:xfrm>
          <a:custGeom>
            <a:avLst>
              <a:gd name="f0" fmla="val 1872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FF000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" name="TextBox 17"/>
          <p:cNvSpPr txBox="1"/>
          <p:nvPr/>
        </p:nvSpPr>
        <p:spPr>
          <a:xfrm>
            <a:off x="281922" y="2848992"/>
            <a:ext cx="871843" cy="3000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50" b="1" i="0" u="none" strike="noStrike" kern="1200" cap="none" spc="0" baseline="0" dirty="0">
                <a:solidFill>
                  <a:srgbClr val="FF0000"/>
                </a:solidFill>
                <a:uFillTx/>
                <a:latin typeface="Calibri" pitchFamily="34"/>
              </a:rPr>
              <a:t>Oversight</a:t>
            </a:r>
          </a:p>
        </p:txBody>
      </p:sp>
      <p:sp>
        <p:nvSpPr>
          <p:cNvPr id="17" name="TextBox 18"/>
          <p:cNvSpPr txBox="1"/>
          <p:nvPr/>
        </p:nvSpPr>
        <p:spPr>
          <a:xfrm>
            <a:off x="428579" y="4170757"/>
            <a:ext cx="871843" cy="3000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50" b="1" i="0" u="none" strike="noStrike" kern="1200" cap="none" spc="0" baseline="0">
                <a:solidFill>
                  <a:srgbClr val="FF0000"/>
                </a:solidFill>
                <a:uFillTx/>
                <a:latin typeface="Calibri" pitchFamily="34"/>
              </a:rPr>
              <a:t>Oversight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1547664" y="2984906"/>
            <a:ext cx="1343573" cy="3000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50" b="1" i="0" u="none" strike="noStrike" kern="1200" cap="none" spc="0" baseline="0" dirty="0">
                <a:solidFill>
                  <a:srgbClr val="00B050"/>
                </a:solidFill>
                <a:uFillTx/>
                <a:latin typeface="Calibri" pitchFamily="34"/>
              </a:rPr>
              <a:t>Implementation</a:t>
            </a:r>
          </a:p>
        </p:txBody>
      </p:sp>
      <p:sp>
        <p:nvSpPr>
          <p:cNvPr id="19" name="Arrow: Down 20"/>
          <p:cNvSpPr/>
          <p:nvPr/>
        </p:nvSpPr>
        <p:spPr>
          <a:xfrm>
            <a:off x="2134740" y="2700009"/>
            <a:ext cx="228600" cy="320917"/>
          </a:xfrm>
          <a:custGeom>
            <a:avLst>
              <a:gd name="f0" fmla="val 1390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00B05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" name="TextBox 21"/>
          <p:cNvSpPr txBox="1"/>
          <p:nvPr/>
        </p:nvSpPr>
        <p:spPr>
          <a:xfrm>
            <a:off x="1860275" y="4497074"/>
            <a:ext cx="1343573" cy="3000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50" b="1" i="0" u="none" strike="noStrike" kern="1200" cap="none" spc="0" baseline="0" dirty="0">
                <a:solidFill>
                  <a:srgbClr val="00B050"/>
                </a:solidFill>
                <a:uFillTx/>
                <a:latin typeface="Calibri" pitchFamily="34"/>
              </a:rPr>
              <a:t>Implementation</a:t>
            </a:r>
          </a:p>
        </p:txBody>
      </p:sp>
      <p:sp>
        <p:nvSpPr>
          <p:cNvPr id="21" name="Arrow: Down 22"/>
          <p:cNvSpPr/>
          <p:nvPr/>
        </p:nvSpPr>
        <p:spPr>
          <a:xfrm>
            <a:off x="2134740" y="4093171"/>
            <a:ext cx="228600" cy="320917"/>
          </a:xfrm>
          <a:custGeom>
            <a:avLst>
              <a:gd name="f0" fmla="val 1390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00B05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" name="TextBox 23"/>
          <p:cNvSpPr txBox="1"/>
          <p:nvPr/>
        </p:nvSpPr>
        <p:spPr>
          <a:xfrm>
            <a:off x="1710293" y="5654847"/>
            <a:ext cx="1343573" cy="3000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50" b="1" i="0" u="none" strike="noStrike" kern="1200" cap="none" spc="0" baseline="0">
                <a:solidFill>
                  <a:srgbClr val="00B050"/>
                </a:solidFill>
                <a:uFillTx/>
                <a:latin typeface="Calibri" pitchFamily="34"/>
              </a:rPr>
              <a:t>Implementation</a:t>
            </a:r>
          </a:p>
        </p:txBody>
      </p:sp>
      <p:sp>
        <p:nvSpPr>
          <p:cNvPr id="23" name="Arrow: Down 24"/>
          <p:cNvSpPr/>
          <p:nvPr/>
        </p:nvSpPr>
        <p:spPr>
          <a:xfrm>
            <a:off x="2134740" y="5389927"/>
            <a:ext cx="228600" cy="320917"/>
          </a:xfrm>
          <a:custGeom>
            <a:avLst>
              <a:gd name="f0" fmla="val 1390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00B05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4" name="Arrow: Down 25"/>
          <p:cNvSpPr/>
          <p:nvPr/>
        </p:nvSpPr>
        <p:spPr>
          <a:xfrm rot="16200004">
            <a:off x="3275751" y="2534608"/>
            <a:ext cx="316839" cy="945955"/>
          </a:xfrm>
          <a:custGeom>
            <a:avLst>
              <a:gd name="f0" fmla="val 1798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0070C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" name="Arrow: Down 26"/>
          <p:cNvSpPr/>
          <p:nvPr/>
        </p:nvSpPr>
        <p:spPr>
          <a:xfrm rot="16200004">
            <a:off x="3290811" y="3900730"/>
            <a:ext cx="348971" cy="945955"/>
          </a:xfrm>
          <a:custGeom>
            <a:avLst>
              <a:gd name="f0" fmla="val 1761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0070C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" name="Arrow: Down 27"/>
          <p:cNvSpPr/>
          <p:nvPr/>
        </p:nvSpPr>
        <p:spPr>
          <a:xfrm rot="16200004">
            <a:off x="3290811" y="5241863"/>
            <a:ext cx="348971" cy="945955"/>
          </a:xfrm>
          <a:custGeom>
            <a:avLst>
              <a:gd name="f0" fmla="val 1761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0070C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7" name="TextBox 30"/>
          <p:cNvSpPr txBox="1"/>
          <p:nvPr/>
        </p:nvSpPr>
        <p:spPr>
          <a:xfrm>
            <a:off x="2814916" y="2287386"/>
            <a:ext cx="1185501" cy="5078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50" b="1" i="0" u="none" strike="noStrike" kern="1200" cap="none" spc="0" baseline="0" dirty="0">
                <a:solidFill>
                  <a:srgbClr val="0070C0"/>
                </a:solidFill>
                <a:uFillTx/>
                <a:latin typeface="Calibri" pitchFamily="34"/>
              </a:rPr>
              <a:t>Data</a:t>
            </a: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50" b="1" i="0" u="none" strike="noStrike" kern="1200" cap="none" spc="0" baseline="0" dirty="0">
                <a:solidFill>
                  <a:srgbClr val="0070C0"/>
                </a:solidFill>
                <a:uFillTx/>
                <a:latin typeface="Calibri" pitchFamily="34"/>
              </a:rPr>
              <a:t>Collection</a:t>
            </a:r>
          </a:p>
        </p:txBody>
      </p:sp>
      <p:sp>
        <p:nvSpPr>
          <p:cNvPr id="29" name="Arrow: Down 32"/>
          <p:cNvSpPr/>
          <p:nvPr/>
        </p:nvSpPr>
        <p:spPr>
          <a:xfrm rot="10799991">
            <a:off x="4315611" y="4732382"/>
            <a:ext cx="298057" cy="468108"/>
          </a:xfrm>
          <a:custGeom>
            <a:avLst>
              <a:gd name="f0" fmla="val 1472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0" name="Oval 1"/>
          <p:cNvSpPr/>
          <p:nvPr/>
        </p:nvSpPr>
        <p:spPr>
          <a:xfrm>
            <a:off x="4150333" y="5366939"/>
            <a:ext cx="640436" cy="64043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1" name="Oval 38"/>
          <p:cNvSpPr/>
          <p:nvPr/>
        </p:nvSpPr>
        <p:spPr>
          <a:xfrm>
            <a:off x="4265877" y="4194385"/>
            <a:ext cx="409349" cy="40934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2" name="Oval 39"/>
          <p:cNvSpPr/>
          <p:nvPr/>
        </p:nvSpPr>
        <p:spPr>
          <a:xfrm>
            <a:off x="4335728" y="2870289"/>
            <a:ext cx="257824" cy="2578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3" name="Arrow: Down 40"/>
          <p:cNvSpPr/>
          <p:nvPr/>
        </p:nvSpPr>
        <p:spPr>
          <a:xfrm rot="10799991">
            <a:off x="4309329" y="3386613"/>
            <a:ext cx="298057" cy="468108"/>
          </a:xfrm>
          <a:custGeom>
            <a:avLst>
              <a:gd name="f0" fmla="val 1472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7030A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4" name="TextBox 41"/>
          <p:cNvSpPr txBox="1"/>
          <p:nvPr/>
        </p:nvSpPr>
        <p:spPr>
          <a:xfrm>
            <a:off x="3875552" y="1894885"/>
            <a:ext cx="1165677" cy="95410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7030A0"/>
                </a:solidFill>
                <a:uFillTx/>
                <a:latin typeface="Calibri" pitchFamily="34"/>
              </a:rPr>
              <a:t>Data transfer, aggregation &amp; analysis</a:t>
            </a:r>
          </a:p>
        </p:txBody>
      </p:sp>
      <p:sp>
        <p:nvSpPr>
          <p:cNvPr id="35" name="Content Placeholder 2"/>
          <p:cNvSpPr txBox="1">
            <a:spLocks noGrp="1"/>
          </p:cNvSpPr>
          <p:nvPr>
            <p:ph idx="1"/>
          </p:nvPr>
        </p:nvSpPr>
        <p:spPr>
          <a:xfrm>
            <a:off x="102449" y="911644"/>
            <a:ext cx="6125735" cy="67256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400" b="1" dirty="0"/>
              <a:t>Define tools, systems &amp; processes to collect, aggregate, transfer, analyze &amp; report on data</a:t>
            </a:r>
          </a:p>
          <a:p>
            <a:pPr marL="0" lvl="0" indent="0">
              <a:buNone/>
            </a:pPr>
            <a:endParaRPr lang="en-US" sz="2400" b="1" dirty="0"/>
          </a:p>
        </p:txBody>
      </p:sp>
      <p:sp>
        <p:nvSpPr>
          <p:cNvPr id="36" name="Text Placeholder 2"/>
          <p:cNvSpPr txBox="1"/>
          <p:nvPr/>
        </p:nvSpPr>
        <p:spPr>
          <a:xfrm>
            <a:off x="5282442" y="1999611"/>
            <a:ext cx="3728175" cy="3390316"/>
          </a:xfrm>
          <a:prstGeom prst="rect">
            <a:avLst/>
          </a:prstGeom>
          <a:solidFill>
            <a:schemeClr val="bg1"/>
          </a:solidFill>
          <a:ln w="28575" cap="flat">
            <a:solidFill>
              <a:schemeClr val="tx1"/>
            </a:solidFill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kern="0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Need to clarify what info needed at which level(s)</a:t>
            </a:r>
          </a:p>
          <a:p>
            <a: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kern="0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Integrate with Government systems / assess gaps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kern="0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Define if/how to address gaps cost-effectively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kern="0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Ensure aggregation </a:t>
            </a:r>
            <a:r>
              <a:rPr lang="en-US" sz="2000" kern="0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(incl. cross-sectorial coherence!)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kern="0" dirty="0">
                <a:solidFill>
                  <a:srgbClr val="00664D"/>
                </a:solidFill>
                <a:latin typeface="Myriad Pro"/>
                <a:ea typeface="ＭＳ Ｐゴシック"/>
                <a:cs typeface="ＭＳ Ｐゴシック"/>
              </a:rPr>
              <a:t>M&amp;E / M&amp;E system will depend on country context</a:t>
            </a:r>
          </a:p>
        </p:txBody>
      </p:sp>
    </p:spTree>
    <p:extLst>
      <p:ext uri="{BB962C8B-B14F-4D97-AF65-F5344CB8AC3E}">
        <p14:creationId xmlns:p14="http://schemas.microsoft.com/office/powerpoint/2010/main" val="190292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/>
      <p:bldP spid="17" grpId="0"/>
      <p:bldP spid="24" grpId="0" animBg="1"/>
      <p:bldP spid="25" grpId="0" animBg="1"/>
      <p:bldP spid="26" grpId="0" animBg="1"/>
      <p:bldP spid="27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98C92-DE67-42C2-8312-124EA3FA50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988840"/>
            <a:ext cx="8003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 are existing information systems for monitoring programs and projects (Ecuador) – no need to “start from scratch” (but harmonization may be an issue)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13716" y="1140423"/>
            <a:ext cx="3642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Don’t Forget!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568" y="350100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earlier you think about M&amp;E the better (Ecuador) – not an after-thought or add-on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683568" y="4953348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Links to NDC monitoring (Indonesia and Ecuador) – and, equally important, SDG monitoring.  </a:t>
            </a:r>
            <a:r>
              <a:rPr lang="en-US" sz="2400" b="1" dirty="0"/>
              <a:t>Don’t miss the COP-23 side event</a:t>
            </a:r>
            <a:r>
              <a:rPr lang="en-US" sz="2400" dirty="0"/>
              <a:t>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8564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98C92-DE67-42C2-8312-124EA3FA50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988840"/>
            <a:ext cx="8003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M&amp;E covers all elements of WFR (Indonesia) – Strategy, FRL, NFMS, SIS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13716" y="1140423"/>
            <a:ext cx="3642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Don’t Forget!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568" y="3356992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How to integrate and ensure efficiency across all sub-systems? (Indonesia) – again, don’t leave it late!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683568" y="4953348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Don’t miss the COP-23 side event</a:t>
            </a:r>
            <a:r>
              <a:rPr lang="en-US" sz="2400" dirty="0"/>
              <a:t>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2175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lIns="9144" tIns="9144" rIns="9144" bIns="9144" rtlCol="0" anchor="ctr"/>
      <a:lstStyle>
        <a:defPPr algn="ctr">
          <a:lnSpc>
            <a:spcPts val="1200"/>
          </a:lnSpc>
          <a:defRPr sz="15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C2CCF91A797E428246BC4DCDA57C52" ma:contentTypeVersion="0" ma:contentTypeDescription="Create a new document." ma:contentTypeScope="" ma:versionID="bf480fe09c896ec7083c89def69c85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d5fc634ed668a6abc2eb210174b40b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B15471-E3A4-4E62-9C5B-15AE29CE2F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C1B1ABC-065B-4E2E-9614-4B1D4A59CF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B514B0-226A-4365-9012-8EB2D982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16582</TotalTime>
  <Words>404</Words>
  <Application>Microsoft Office PowerPoint</Application>
  <PresentationFormat>On-screen Show (4:3)</PresentationFormat>
  <Paragraphs>74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3_Custom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 A. Gari</dc:creator>
  <cp:lastModifiedBy>public</cp:lastModifiedBy>
  <cp:revision>389</cp:revision>
  <dcterms:created xsi:type="dcterms:W3CDTF">2014-02-02T19:54:14Z</dcterms:created>
  <dcterms:modified xsi:type="dcterms:W3CDTF">2017-10-10T08:16:39Z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0x0101005CC2CCF91A797E428246BC4DCDA57C52</vt:lpwstr>
  </property>
</Properties>
</file>