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58" r:id="rId3"/>
    <p:sldId id="257" r:id="rId4"/>
    <p:sldId id="259" r:id="rId5"/>
    <p:sldId id="260" r:id="rId6"/>
    <p:sldId id="262" r:id="rId7"/>
    <p:sldId id="263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149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DE562-7D0B-2142-98B9-744A8E04B306}" type="datetimeFigureOut">
              <a:rPr lang="en-US" smtClean="0"/>
              <a:t>10-Oct-17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B3018-B7D5-8F4D-B41A-C96879377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195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DE562-7D0B-2142-98B9-744A8E04B306}" type="datetimeFigureOut">
              <a:rPr lang="en-US" smtClean="0"/>
              <a:t>10-Oct-17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B3018-B7D5-8F4D-B41A-C96879377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607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DE562-7D0B-2142-98B9-744A8E04B306}" type="datetimeFigureOut">
              <a:rPr lang="en-US" smtClean="0"/>
              <a:t>10-Oct-17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B3018-B7D5-8F4D-B41A-C96879377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43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EF936-0FBC-4A63-B6D2-B050722BD707}" type="datetimeFigureOut">
              <a:rPr lang="es-E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10/10/2017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1B17F-7ACE-4A89-BBA5-0C10B5039374}" type="slidenum">
              <a:rPr lang="es-E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351642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EF936-0FBC-4A63-B6D2-B050722BD707}" type="datetimeFigureOut">
              <a:rPr lang="es-E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10/10/2017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1B17F-7ACE-4A89-BBA5-0C10B5039374}" type="slidenum">
              <a:rPr lang="es-E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43425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EF936-0FBC-4A63-B6D2-B050722BD707}" type="datetimeFigureOut">
              <a:rPr lang="es-E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10/10/2017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1B17F-7ACE-4A89-BBA5-0C10B5039374}" type="slidenum">
              <a:rPr lang="es-E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658726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EF936-0FBC-4A63-B6D2-B050722BD707}" type="datetimeFigureOut">
              <a:rPr lang="es-E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10/10/2017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1B17F-7ACE-4A89-BBA5-0C10B5039374}" type="slidenum">
              <a:rPr lang="es-E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995789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EF936-0FBC-4A63-B6D2-B050722BD707}" type="datetimeFigureOut">
              <a:rPr lang="es-E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10/10/2017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1B17F-7ACE-4A89-BBA5-0C10B5039374}" type="slidenum">
              <a:rPr lang="es-E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82396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EF936-0FBC-4A63-B6D2-B050722BD707}" type="datetimeFigureOut">
              <a:rPr lang="es-E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10/10/2017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1B17F-7ACE-4A89-BBA5-0C10B5039374}" type="slidenum">
              <a:rPr lang="es-E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272918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EF936-0FBC-4A63-B6D2-B050722BD707}" type="datetimeFigureOut">
              <a:rPr lang="es-E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10/10/2017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1B17F-7ACE-4A89-BBA5-0C10B5039374}" type="slidenum">
              <a:rPr lang="es-E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613998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EF936-0FBC-4A63-B6D2-B050722BD707}" type="datetimeFigureOut">
              <a:rPr lang="es-E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10/10/2017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1B17F-7ACE-4A89-BBA5-0C10B5039374}" type="slidenum">
              <a:rPr lang="es-E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2570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DE562-7D0B-2142-98B9-744A8E04B306}" type="datetimeFigureOut">
              <a:rPr lang="en-US" smtClean="0"/>
              <a:t>10-Oct-17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B3018-B7D5-8F4D-B41A-C96879377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8404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EF936-0FBC-4A63-B6D2-B050722BD707}" type="datetimeFigureOut">
              <a:rPr lang="es-E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10/10/2017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1B17F-7ACE-4A89-BBA5-0C10B5039374}" type="slidenum">
              <a:rPr lang="es-E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51686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EF936-0FBC-4A63-B6D2-B050722BD707}" type="datetimeFigureOut">
              <a:rPr lang="es-E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10/10/2017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1B17F-7ACE-4A89-BBA5-0C10B5039374}" type="slidenum">
              <a:rPr lang="es-E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921078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EF936-0FBC-4A63-B6D2-B050722BD707}" type="datetimeFigureOut">
              <a:rPr lang="es-E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10/10/2017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1B17F-7ACE-4A89-BBA5-0C10B5039374}" type="slidenum">
              <a:rPr lang="es-E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84601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DE562-7D0B-2142-98B9-744A8E04B306}" type="datetimeFigureOut">
              <a:rPr lang="en-US" smtClean="0"/>
              <a:t>10-Oct-17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B3018-B7D5-8F4D-B41A-C96879377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753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DE562-7D0B-2142-98B9-744A8E04B306}" type="datetimeFigureOut">
              <a:rPr lang="en-US" smtClean="0"/>
              <a:t>10-Oct-17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B3018-B7D5-8F4D-B41A-C96879377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887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DE562-7D0B-2142-98B9-744A8E04B306}" type="datetimeFigureOut">
              <a:rPr lang="en-US" smtClean="0"/>
              <a:t>10-Oct-17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B3018-B7D5-8F4D-B41A-C96879377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99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DE562-7D0B-2142-98B9-744A8E04B306}" type="datetimeFigureOut">
              <a:rPr lang="en-US" smtClean="0"/>
              <a:t>10-Oct-17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B3018-B7D5-8F4D-B41A-C96879377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009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DE562-7D0B-2142-98B9-744A8E04B306}" type="datetimeFigureOut">
              <a:rPr lang="en-US" smtClean="0"/>
              <a:t>10-Oct-17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B3018-B7D5-8F4D-B41A-C96879377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534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DE562-7D0B-2142-98B9-744A8E04B306}" type="datetimeFigureOut">
              <a:rPr lang="en-US" smtClean="0"/>
              <a:t>10-Oct-17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B3018-B7D5-8F4D-B41A-C96879377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655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DE562-7D0B-2142-98B9-744A8E04B306}" type="datetimeFigureOut">
              <a:rPr lang="en-US" smtClean="0"/>
              <a:t>10-Oct-17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B3018-B7D5-8F4D-B41A-C96879377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410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DE562-7D0B-2142-98B9-744A8E04B306}" type="datetimeFigureOut">
              <a:rPr lang="en-US" smtClean="0"/>
              <a:t>10-Oct-17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B3018-B7D5-8F4D-B41A-C96879377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78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D87EF936-0FBC-4A63-B6D2-B050722BD707}" type="datetimeFigureOut">
              <a:rPr lang="es-ES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10/10/2017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D5B1B17F-7ACE-4A89-BBA5-0C10B5039374}" type="slidenum">
              <a:rPr lang="es-ES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‹#›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88068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7637" y="496840"/>
            <a:ext cx="4104458" cy="162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727" t="4210" b="68493"/>
          <a:stretch/>
        </p:blipFill>
        <p:spPr bwMode="auto">
          <a:xfrm>
            <a:off x="7596336" y="44625"/>
            <a:ext cx="1510322" cy="1289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07039" y="2318620"/>
            <a:ext cx="8567106" cy="3724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C" sz="2400" b="1" dirty="0"/>
              <a:t>M&amp;E System for REDD+ implementation</a:t>
            </a:r>
            <a:endParaRPr lang="es-EC" sz="2400" dirty="0"/>
          </a:p>
          <a:p>
            <a:pPr algn="ctr"/>
            <a:r>
              <a:rPr lang="es-EC" sz="2400" b="1" dirty="0"/>
              <a:t>Opportunities and challenges in integating and managing information for M&amp;E </a:t>
            </a:r>
          </a:p>
          <a:p>
            <a:pPr algn="ctr"/>
            <a:r>
              <a:rPr lang="es-EC" sz="2400" b="1" dirty="0"/>
              <a:t>Ecuador</a:t>
            </a:r>
            <a:endParaRPr lang="es-EC" sz="2400" dirty="0"/>
          </a:p>
          <a:p>
            <a:pPr algn="ctr"/>
            <a:endParaRPr lang="en-GB" sz="2000" dirty="0">
              <a:latin typeface="+mj-lt"/>
            </a:endParaRPr>
          </a:p>
          <a:p>
            <a:pPr algn="ctr"/>
            <a:r>
              <a:rPr lang="en-GB" sz="2000" dirty="0">
                <a:latin typeface="+mj-lt"/>
              </a:rPr>
              <a:t>Regional knowledge exchange:</a:t>
            </a:r>
            <a:endParaRPr lang="es-EC" sz="2000" dirty="0">
              <a:latin typeface="+mj-lt"/>
            </a:endParaRPr>
          </a:p>
          <a:p>
            <a:pPr algn="ctr"/>
            <a:r>
              <a:rPr lang="en-GB" sz="2000" b="1" dirty="0">
                <a:latin typeface="+mj-lt"/>
              </a:rPr>
              <a:t>“</a:t>
            </a:r>
            <a:r>
              <a:rPr lang="en-GB" sz="2000" b="1" i="1" dirty="0">
                <a:latin typeface="+mj-lt"/>
              </a:rPr>
              <a:t>Operationalizing and financing National REDD+ Strategies: from programming and financing implementation to Results-based payments</a:t>
            </a:r>
            <a:r>
              <a:rPr lang="en-GB" sz="2000" b="1" dirty="0">
                <a:latin typeface="+mj-lt"/>
              </a:rPr>
              <a:t>”</a:t>
            </a:r>
            <a:endParaRPr lang="es-EC" sz="2000" dirty="0">
              <a:latin typeface="+mj-lt"/>
            </a:endParaRPr>
          </a:p>
          <a:p>
            <a:pPr algn="ctr"/>
            <a:r>
              <a:rPr lang="en-GB" sz="2000" b="1" dirty="0">
                <a:latin typeface="+mj-lt"/>
              </a:rPr>
              <a:t>Bangkok, 10</a:t>
            </a:r>
            <a:r>
              <a:rPr lang="en-GB" sz="2000" b="1" baseline="30000" dirty="0">
                <a:latin typeface="+mj-lt"/>
              </a:rPr>
              <a:t>th</a:t>
            </a:r>
            <a:r>
              <a:rPr lang="en-GB" sz="2000" b="1" dirty="0">
                <a:latin typeface="+mj-lt"/>
              </a:rPr>
              <a:t> October 2017</a:t>
            </a:r>
            <a:endParaRPr lang="en-US" sz="2000" dirty="0">
              <a:latin typeface="+mj-lt"/>
              <a:cs typeface="Arial"/>
            </a:endParaRPr>
          </a:p>
          <a:p>
            <a:pPr algn="ctr"/>
            <a:endParaRPr lang="en-US" sz="2000" b="1" dirty="0">
              <a:latin typeface="+mj-lt"/>
              <a:cs typeface="Arial"/>
            </a:endParaRPr>
          </a:p>
          <a:p>
            <a:pPr algn="ctr"/>
            <a:r>
              <a:rPr lang="en-US" sz="2000" b="1" dirty="0">
                <a:latin typeface="+mj-lt"/>
                <a:cs typeface="Arial"/>
              </a:rPr>
              <a:t>Patricia Serrano Roca</a:t>
            </a: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3083"/>
            <a:ext cx="9144000" cy="690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3360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231F20"/>
              </a:clrFrom>
              <a:clrTo>
                <a:srgbClr val="231F2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202" y="1484784"/>
            <a:ext cx="6784174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2010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284" y="131534"/>
            <a:ext cx="8728160" cy="1143000"/>
          </a:xfrm>
        </p:spPr>
        <p:txBody>
          <a:bodyPr>
            <a:noAutofit/>
          </a:bodyPr>
          <a:lstStyle/>
          <a:p>
            <a:pPr algn="l"/>
            <a:r>
              <a:rPr lang="en-US" sz="2800" b="1" u="sng" dirty="0">
                <a:solidFill>
                  <a:schemeClr val="tx2"/>
                </a:solidFill>
              </a:rPr>
              <a:t>Opportunities in integrating and managing information for M&amp;E 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74534"/>
            <a:ext cx="8317149" cy="485163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1) Existing information and existing information systems for monitoring programs and projects </a:t>
            </a:r>
            <a:r>
              <a:rPr lang="en-US" sz="2800" b="1" dirty="0"/>
              <a:t> </a:t>
            </a:r>
            <a:endParaRPr lang="es-EC" sz="2800" b="1" dirty="0"/>
          </a:p>
          <a:p>
            <a:pPr lvl="0"/>
            <a:r>
              <a:rPr lang="en-US" sz="2800" b="1" dirty="0"/>
              <a:t>GPR (Government by results)</a:t>
            </a:r>
            <a:r>
              <a:rPr lang="en-US" sz="2800" dirty="0"/>
              <a:t>: tool using </a:t>
            </a:r>
            <a:r>
              <a:rPr lang="en-US" sz="2800" dirty="0"/>
              <a:t>Balance Score Card</a:t>
            </a:r>
            <a:r>
              <a:rPr lang="en-US" sz="2800" dirty="0"/>
              <a:t> to guide government intervention for improved:</a:t>
            </a:r>
          </a:p>
          <a:p>
            <a:pPr lvl="1"/>
            <a:r>
              <a:rPr lang="en-US" sz="2400" dirty="0"/>
              <a:t>Impact (national objectives)</a:t>
            </a:r>
          </a:p>
          <a:p>
            <a:pPr lvl="1"/>
            <a:r>
              <a:rPr lang="en-US" sz="2400" dirty="0"/>
              <a:t>Government budget’s </a:t>
            </a:r>
            <a:r>
              <a:rPr lang="en-US" sz="2400" dirty="0"/>
              <a:t>execution</a:t>
            </a:r>
            <a:endParaRPr lang="es-EC" dirty="0"/>
          </a:p>
          <a:p>
            <a:pPr lvl="0"/>
            <a:r>
              <a:rPr lang="en-US" sz="2800" b="1" dirty="0"/>
              <a:t>Expenditure manager and indicators</a:t>
            </a:r>
            <a:r>
              <a:rPr lang="en-US" sz="2800" dirty="0"/>
              <a:t> (</a:t>
            </a:r>
            <a:r>
              <a:rPr lang="en-US" sz="2800" i="1" dirty="0"/>
              <a:t>Ministry of Finance</a:t>
            </a:r>
            <a:r>
              <a:rPr lang="en-US" sz="2800" dirty="0"/>
              <a:t>)</a:t>
            </a:r>
            <a:endParaRPr lang="es-EC" sz="2800" dirty="0"/>
          </a:p>
          <a:p>
            <a:pPr lvl="0"/>
            <a:r>
              <a:rPr lang="en-US" sz="2800" b="1" dirty="0"/>
              <a:t>National Development Plan’s </a:t>
            </a:r>
            <a:r>
              <a:rPr lang="en-US" sz="2800" b="1" dirty="0"/>
              <a:t>Information System </a:t>
            </a:r>
            <a:r>
              <a:rPr lang="en-US" sz="2800" dirty="0"/>
              <a:t>(</a:t>
            </a:r>
            <a:r>
              <a:rPr lang="en-US" sz="2800" i="1" dirty="0"/>
              <a:t>Secretariat of Planning</a:t>
            </a:r>
            <a:r>
              <a:rPr lang="en-US" sz="2800" dirty="0"/>
              <a:t>)</a:t>
            </a:r>
            <a:endParaRPr lang="es-EC" sz="2800" dirty="0"/>
          </a:p>
          <a:p>
            <a:endParaRPr lang="en-US" sz="2800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3083"/>
            <a:ext cx="9144000" cy="690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2642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58" y="256750"/>
            <a:ext cx="8746046" cy="1143000"/>
          </a:xfrm>
        </p:spPr>
        <p:txBody>
          <a:bodyPr>
            <a:noAutofit/>
          </a:bodyPr>
          <a:lstStyle/>
          <a:p>
            <a:pPr algn="l"/>
            <a:r>
              <a:rPr lang="en-US" sz="2800" b="1" u="sng" dirty="0">
                <a:solidFill>
                  <a:schemeClr val="tx2"/>
                </a:solidFill>
              </a:rPr>
              <a:t>Opportunities in integrating and managing information for M&amp;E 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2652"/>
            <a:ext cx="8229600" cy="5024336"/>
          </a:xfrm>
        </p:spPr>
        <p:txBody>
          <a:bodyPr>
            <a:normAutofit fontScale="70000" lnSpcReduction="20000"/>
          </a:bodyPr>
          <a:lstStyle/>
          <a:p>
            <a:pPr marL="0" lvl="0" indent="0" algn="just">
              <a:buNone/>
            </a:pPr>
            <a:r>
              <a:rPr lang="en-US" dirty="0"/>
              <a:t>2) </a:t>
            </a:r>
            <a:r>
              <a:rPr lang="en-US" sz="4000" b="1" dirty="0"/>
              <a:t>SUIA</a:t>
            </a:r>
            <a:r>
              <a:rPr lang="en-US" sz="4000" dirty="0"/>
              <a:t>: </a:t>
            </a:r>
            <a:r>
              <a:rPr lang="en-US" sz="4000" dirty="0">
                <a:solidFill>
                  <a:srgbClr val="4F81BD"/>
                </a:solidFill>
              </a:rPr>
              <a:t>System for integrating environmental information</a:t>
            </a:r>
            <a:r>
              <a:rPr lang="en-US" sz="4000" dirty="0"/>
              <a:t> </a:t>
            </a:r>
            <a:r>
              <a:rPr lang="en-US" sz="3400" dirty="0">
                <a:solidFill>
                  <a:schemeClr val="accent1"/>
                </a:solidFill>
              </a:rPr>
              <a:t>into a common information platform, and </a:t>
            </a:r>
            <a:r>
              <a:rPr lang="en-US" sz="3400" dirty="0">
                <a:solidFill>
                  <a:schemeClr val="accent1"/>
                </a:solidFill>
              </a:rPr>
              <a:t>facilitating access to information </a:t>
            </a:r>
            <a:r>
              <a:rPr lang="en-US" sz="3400" dirty="0"/>
              <a:t>(</a:t>
            </a:r>
            <a:r>
              <a:rPr lang="en-US" sz="3400" dirty="0"/>
              <a:t>Ministry of Environment</a:t>
            </a:r>
            <a:r>
              <a:rPr lang="en-US" sz="3400" dirty="0"/>
              <a:t>)</a:t>
            </a:r>
          </a:p>
          <a:p>
            <a:pPr marL="0" lvl="0" indent="0" algn="just">
              <a:buNone/>
            </a:pPr>
            <a:endParaRPr lang="en-US" dirty="0"/>
          </a:p>
          <a:p>
            <a:pPr marL="0" lvl="0" indent="0" algn="just">
              <a:buNone/>
            </a:pPr>
            <a:r>
              <a:rPr lang="en-US" dirty="0"/>
              <a:t>3) </a:t>
            </a:r>
            <a:r>
              <a:rPr lang="en-US" sz="4000" dirty="0"/>
              <a:t>New </a:t>
            </a:r>
            <a:r>
              <a:rPr lang="en-US" sz="4000" dirty="0">
                <a:solidFill>
                  <a:srgbClr val="4F81BD"/>
                </a:solidFill>
              </a:rPr>
              <a:t>system to monitor agriculture expansion and production </a:t>
            </a:r>
            <a:r>
              <a:rPr lang="en-US" sz="3400" dirty="0"/>
              <a:t>(</a:t>
            </a:r>
            <a:r>
              <a:rPr lang="en-US" sz="3400" dirty="0"/>
              <a:t>Ministry of Agriculture</a:t>
            </a:r>
            <a:r>
              <a:rPr lang="en-US" sz="3400" dirty="0"/>
              <a:t>)</a:t>
            </a:r>
          </a:p>
          <a:p>
            <a:pPr marL="0" lvl="0" indent="0" algn="just">
              <a:buNone/>
            </a:pPr>
            <a:endParaRPr lang="en-US" dirty="0"/>
          </a:p>
          <a:p>
            <a:pPr marL="0" lvl="0" indent="0" algn="just">
              <a:buNone/>
            </a:pPr>
            <a:r>
              <a:rPr lang="en-US" dirty="0">
                <a:sym typeface="Wingdings" panose="05000000000000000000" pitchFamily="2" charset="2"/>
              </a:rPr>
              <a:t>	 </a:t>
            </a:r>
            <a:r>
              <a:rPr lang="en-US" sz="4000" dirty="0"/>
              <a:t>How to link these 2 systems? (powerful!)</a:t>
            </a:r>
            <a:endParaRPr lang="es-EC" sz="4000" dirty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/>
              <a:t>3) </a:t>
            </a:r>
            <a:r>
              <a:rPr lang="en-US" sz="4000" b="1" dirty="0"/>
              <a:t>NFMS</a:t>
            </a:r>
            <a:r>
              <a:rPr lang="en-US" dirty="0"/>
              <a:t> </a:t>
            </a:r>
            <a:r>
              <a:rPr lang="en-US" sz="3400" dirty="0"/>
              <a:t>that allows monitoring of forest resources, other land uses and ecosystems. </a:t>
            </a:r>
          </a:p>
          <a:p>
            <a:pPr marL="0" indent="0" algn="just">
              <a:buNone/>
            </a:pPr>
            <a:r>
              <a:rPr lang="en-US" sz="3400" dirty="0">
                <a:sym typeface="Wingdings" panose="05000000000000000000" pitchFamily="2" charset="2"/>
              </a:rPr>
              <a:t> O</a:t>
            </a:r>
            <a:r>
              <a:rPr lang="en-US" sz="3400" dirty="0">
                <a:solidFill>
                  <a:srgbClr val="4F81BD"/>
                </a:solidFill>
              </a:rPr>
              <a:t>pportunity to involve diverse actors (e.g. Research institutes, Academy, Private initiatives and Local actors</a:t>
            </a:r>
            <a:r>
              <a:rPr lang="en-US" sz="3400" dirty="0"/>
              <a:t>/</a:t>
            </a:r>
            <a:r>
              <a:rPr lang="en-US" sz="3400" dirty="0">
                <a:solidFill>
                  <a:srgbClr val="4F81BD"/>
                </a:solidFill>
              </a:rPr>
              <a:t>community monitoring)</a:t>
            </a:r>
            <a:endParaRPr lang="es-EC" sz="3400" dirty="0">
              <a:solidFill>
                <a:srgbClr val="4F81BD"/>
              </a:solidFill>
            </a:endParaRPr>
          </a:p>
          <a:p>
            <a:endParaRPr 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1967"/>
            <a:ext cx="9144000" cy="511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4845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3646"/>
            <a:ext cx="8467702" cy="941777"/>
          </a:xfrm>
        </p:spPr>
        <p:txBody>
          <a:bodyPr>
            <a:noAutofit/>
          </a:bodyPr>
          <a:lstStyle/>
          <a:p>
            <a:pPr algn="l"/>
            <a:r>
              <a:rPr lang="en-US" sz="2800" b="1" u="sng" dirty="0">
                <a:solidFill>
                  <a:schemeClr val="tx2"/>
                </a:solidFill>
              </a:rPr>
              <a:t>Opportunities in integrating and managing information for M&amp;E 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3176"/>
            <a:ext cx="8229600" cy="5155199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dirty="0"/>
              <a:t>4) Existing </a:t>
            </a:r>
            <a:r>
              <a:rPr lang="en-US" sz="3600" b="1" dirty="0">
                <a:solidFill>
                  <a:srgbClr val="4F81BD"/>
                </a:solidFill>
              </a:rPr>
              <a:t>M&amp;E tools, methodologies and formats from national or international initiatives</a:t>
            </a:r>
            <a:r>
              <a:rPr lang="en-US" dirty="0">
                <a:solidFill>
                  <a:srgbClr val="4F81BD"/>
                </a:solidFill>
              </a:rPr>
              <a:t>: </a:t>
            </a:r>
            <a:r>
              <a:rPr lang="en-US" sz="3100" dirty="0">
                <a:solidFill>
                  <a:srgbClr val="4F81BD"/>
                </a:solidFill>
              </a:rPr>
              <a:t>may guide reg. objectives and information needs</a:t>
            </a:r>
            <a:r>
              <a:rPr lang="en-US" sz="3100" dirty="0"/>
              <a:t>. </a:t>
            </a:r>
          </a:p>
          <a:p>
            <a:pPr marL="0" indent="0" algn="just">
              <a:buNone/>
            </a:pPr>
            <a:r>
              <a:rPr lang="en-US" sz="3100" dirty="0"/>
              <a:t>(e.g. Community forest monitoring guides being developed by Ministry of Environment)</a:t>
            </a:r>
          </a:p>
          <a:p>
            <a:pPr marL="0" indent="0" algn="just">
              <a:buNone/>
            </a:pPr>
            <a:endParaRPr lang="es-EC" sz="1400" dirty="0"/>
          </a:p>
          <a:p>
            <a:pPr marL="0" indent="0" algn="just">
              <a:buNone/>
            </a:pPr>
            <a:r>
              <a:rPr lang="es-EC" dirty="0"/>
              <a:t>5) </a:t>
            </a:r>
            <a:r>
              <a:rPr lang="en-US" b="1" dirty="0">
                <a:solidFill>
                  <a:srgbClr val="4F81BD"/>
                </a:solidFill>
              </a:rPr>
              <a:t>National</a:t>
            </a:r>
            <a:r>
              <a:rPr lang="en-US" b="1" dirty="0"/>
              <a:t> </a:t>
            </a:r>
            <a:r>
              <a:rPr lang="en-US" b="1" dirty="0">
                <a:solidFill>
                  <a:srgbClr val="4F81BD"/>
                </a:solidFill>
              </a:rPr>
              <a:t>system for social &amp; environmental information </a:t>
            </a:r>
            <a:r>
              <a:rPr lang="en-US" b="1" dirty="0">
                <a:solidFill>
                  <a:srgbClr val="4F81BD"/>
                </a:solidFill>
              </a:rPr>
              <a:t>reporting </a:t>
            </a:r>
            <a:r>
              <a:rPr lang="en-US" dirty="0"/>
              <a:t>that can contribute to or improve M&amp;E.</a:t>
            </a:r>
          </a:p>
          <a:p>
            <a:pPr marL="0" indent="0" algn="just">
              <a:buNone/>
            </a:pPr>
            <a:endParaRPr lang="es-EC" sz="1400" dirty="0"/>
          </a:p>
          <a:p>
            <a:pPr marL="0" indent="0" algn="just">
              <a:buNone/>
            </a:pPr>
            <a:r>
              <a:rPr lang="en-US" dirty="0"/>
              <a:t>6) </a:t>
            </a:r>
            <a:r>
              <a:rPr lang="en-US" b="1" dirty="0"/>
              <a:t>Various existing </a:t>
            </a:r>
            <a:r>
              <a:rPr lang="en-US" b="1" dirty="0" err="1"/>
              <a:t>softwares</a:t>
            </a:r>
            <a:r>
              <a:rPr lang="en-US" b="1" dirty="0"/>
              <a:t> </a:t>
            </a:r>
            <a:r>
              <a:rPr lang="en-US" dirty="0"/>
              <a:t>for </a:t>
            </a:r>
            <a:r>
              <a:rPr lang="en-US" dirty="0"/>
              <a:t>project </a:t>
            </a:r>
            <a:r>
              <a:rPr lang="en-US" dirty="0"/>
              <a:t>monitoring/management, rather than creating new ones.</a:t>
            </a:r>
            <a:endParaRPr lang="es-EC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3083"/>
            <a:ext cx="9144000" cy="690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2338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3646"/>
            <a:ext cx="8467702" cy="1388987"/>
          </a:xfrm>
        </p:spPr>
        <p:txBody>
          <a:bodyPr>
            <a:noAutofit/>
          </a:bodyPr>
          <a:lstStyle/>
          <a:p>
            <a:pPr algn="l"/>
            <a:r>
              <a:rPr lang="en-US" sz="2800" b="1" u="sng" dirty="0">
                <a:solidFill>
                  <a:schemeClr val="tx2">
                    <a:lumMod val="75000"/>
                  </a:schemeClr>
                </a:solidFill>
              </a:rPr>
              <a:t>Challenges in integrating and managing information for M&amp;E</a:t>
            </a:r>
            <a:br>
              <a:rPr lang="es-EC" sz="2800" u="sng" dirty="0">
                <a:solidFill>
                  <a:schemeClr val="tx2">
                    <a:lumMod val="75000"/>
                  </a:schemeClr>
                </a:solidFill>
              </a:rPr>
            </a:br>
            <a:endParaRPr lang="en-US" sz="2800" b="1" u="sng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4791"/>
            <a:ext cx="8467702" cy="4860843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n-US" b="1" dirty="0"/>
              <a:t>1) Different systems using different templates to present information</a:t>
            </a:r>
          </a:p>
          <a:p>
            <a:pPr lvl="0" algn="just">
              <a:buFont typeface="Wingdings" panose="05000000000000000000" pitchFamily="2" charset="2"/>
              <a:buChar char="à"/>
            </a:pPr>
            <a:r>
              <a:rPr lang="en-US" b="1" dirty="0">
                <a:solidFill>
                  <a:schemeClr val="accent1"/>
                </a:solidFill>
                <a:sym typeface="Wingdings" panose="05000000000000000000" pitchFamily="2" charset="2"/>
              </a:rPr>
              <a:t> Need to s</a:t>
            </a:r>
            <a:r>
              <a:rPr lang="en-US" b="1" dirty="0">
                <a:solidFill>
                  <a:schemeClr val="accent1"/>
                </a:solidFill>
              </a:rPr>
              <a:t>tandardize templates and methodologies </a:t>
            </a:r>
            <a:r>
              <a:rPr lang="en-US" dirty="0"/>
              <a:t>to compare/integrate information from different systems/sources</a:t>
            </a:r>
          </a:p>
          <a:p>
            <a:pPr lvl="0" algn="just">
              <a:buFont typeface="Wingdings" panose="05000000000000000000" pitchFamily="2" charset="2"/>
              <a:buChar char="à"/>
            </a:pPr>
            <a:r>
              <a:rPr lang="en-US" dirty="0"/>
              <a:t> </a:t>
            </a:r>
            <a:r>
              <a:rPr lang="en-US" b="1" dirty="0">
                <a:solidFill>
                  <a:schemeClr val="accent1"/>
                </a:solidFill>
              </a:rPr>
              <a:t>Takes time and effort</a:t>
            </a:r>
          </a:p>
          <a:p>
            <a:pPr lvl="0" algn="just">
              <a:buFont typeface="Wingdings" panose="05000000000000000000" pitchFamily="2" charset="2"/>
              <a:buChar char="à"/>
            </a:pPr>
            <a:r>
              <a:rPr lang="en-US" b="1" dirty="0">
                <a:solidFill>
                  <a:schemeClr val="accent1"/>
                </a:solidFill>
              </a:rPr>
              <a:t> Should be flexible and adaptable </a:t>
            </a:r>
            <a:r>
              <a:rPr lang="en-US" dirty="0"/>
              <a:t>to different national and local circumstances</a:t>
            </a:r>
            <a:endParaRPr lang="es-EC" dirty="0"/>
          </a:p>
          <a:p>
            <a:pPr marL="0" indent="0" algn="just">
              <a:buNone/>
            </a:pPr>
            <a:endParaRPr lang="es-EC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3083"/>
            <a:ext cx="9144000" cy="690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8104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3646"/>
            <a:ext cx="8467702" cy="1388987"/>
          </a:xfrm>
        </p:spPr>
        <p:txBody>
          <a:bodyPr>
            <a:noAutofit/>
          </a:bodyPr>
          <a:lstStyle/>
          <a:p>
            <a:pPr algn="l"/>
            <a:r>
              <a:rPr lang="en-US" sz="2800" b="1" u="sng" dirty="0">
                <a:solidFill>
                  <a:schemeClr val="tx2">
                    <a:lumMod val="75000"/>
                  </a:schemeClr>
                </a:solidFill>
              </a:rPr>
              <a:t>Challenges in integrating and managing information for M&amp;E</a:t>
            </a:r>
            <a:br>
              <a:rPr lang="es-EC" sz="2800" u="sng" dirty="0">
                <a:solidFill>
                  <a:schemeClr val="tx2">
                    <a:lumMod val="75000"/>
                  </a:schemeClr>
                </a:solidFill>
              </a:rPr>
            </a:br>
            <a:endParaRPr lang="en-US" sz="2800" b="1" u="sng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637"/>
            <a:ext cx="8467702" cy="513399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900" dirty="0"/>
              <a:t>2) Various projects/initiatives include funding and activities for M&amp;E </a:t>
            </a:r>
          </a:p>
          <a:p>
            <a:pPr marL="0" lvl="0" indent="0">
              <a:buNone/>
            </a:pPr>
            <a:r>
              <a:rPr lang="en-US" sz="2900" dirty="0">
                <a:solidFill>
                  <a:srgbClr val="558ED5"/>
                </a:solidFill>
                <a:sym typeface="Wingdings" panose="05000000000000000000" pitchFamily="2" charset="2"/>
              </a:rPr>
              <a:t> Useful contributions</a:t>
            </a:r>
          </a:p>
          <a:p>
            <a:pPr marL="0" lvl="0" indent="0">
              <a:buNone/>
            </a:pPr>
            <a:r>
              <a:rPr lang="en-US" sz="2900" dirty="0">
                <a:solidFill>
                  <a:srgbClr val="558ED5"/>
                </a:solidFill>
                <a:sym typeface="Wingdings" panose="05000000000000000000" pitchFamily="2" charset="2"/>
              </a:rPr>
              <a:t> Requires linking with </a:t>
            </a:r>
            <a:r>
              <a:rPr lang="en-US" sz="2900" dirty="0">
                <a:solidFill>
                  <a:srgbClr val="558ED5"/>
                </a:solidFill>
              </a:rPr>
              <a:t>national system </a:t>
            </a:r>
            <a:r>
              <a:rPr lang="en-US" sz="2900" dirty="0">
                <a:solidFill>
                  <a:srgbClr val="558ED5"/>
                </a:solidFill>
              </a:rPr>
              <a:t>at early stage (difficult later…)</a:t>
            </a:r>
          </a:p>
          <a:p>
            <a:pPr marL="0" lvl="0" indent="0">
              <a:buNone/>
            </a:pPr>
            <a:endParaRPr lang="es-EC" sz="2900" dirty="0"/>
          </a:p>
          <a:p>
            <a:pPr marL="0" lvl="0" indent="0">
              <a:buNone/>
            </a:pPr>
            <a:r>
              <a:rPr lang="en-US" sz="2900" dirty="0"/>
              <a:t>3) </a:t>
            </a:r>
            <a:r>
              <a:rPr lang="en-US" sz="2900" dirty="0">
                <a:solidFill>
                  <a:srgbClr val="558ED5"/>
                </a:solidFill>
              </a:rPr>
              <a:t>Efficient and adequate M&amp;E </a:t>
            </a:r>
            <a:r>
              <a:rPr lang="en-US" sz="2900" dirty="0">
                <a:solidFill>
                  <a:srgbClr val="558ED5"/>
                </a:solidFill>
              </a:rPr>
              <a:t>requires adequate resources (financial and human)</a:t>
            </a:r>
            <a:endParaRPr lang="es-EC" dirty="0"/>
          </a:p>
          <a:p>
            <a:pPr marL="0" indent="0" algn="just">
              <a:buNone/>
            </a:pPr>
            <a:endParaRPr lang="es-EC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3083"/>
            <a:ext cx="9144000" cy="690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9467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3646"/>
            <a:ext cx="8467702" cy="870221"/>
          </a:xfrm>
        </p:spPr>
        <p:txBody>
          <a:bodyPr>
            <a:noAutofit/>
          </a:bodyPr>
          <a:lstStyle/>
          <a:p>
            <a:pPr algn="l"/>
            <a:r>
              <a:rPr lang="es-EC" sz="3200" b="1" u="sng" dirty="0">
                <a:solidFill>
                  <a:schemeClr val="accent2"/>
                </a:solidFill>
              </a:rPr>
              <a:t>Key Messages</a:t>
            </a:r>
            <a:br>
              <a:rPr lang="es-EC" sz="3200" u="sng" dirty="0">
                <a:solidFill>
                  <a:schemeClr val="accent2"/>
                </a:solidFill>
              </a:rPr>
            </a:br>
            <a:endParaRPr lang="en-US" sz="3200" b="1" u="sng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9204"/>
            <a:ext cx="8467702" cy="5151885"/>
          </a:xfrm>
        </p:spPr>
        <p:txBody>
          <a:bodyPr>
            <a:normAutofit lnSpcReduction="10000"/>
          </a:bodyPr>
          <a:lstStyle/>
          <a:p>
            <a:pPr marL="0" lvl="0" indent="0" algn="just">
              <a:buNone/>
            </a:pPr>
            <a:endParaRPr lang="es-EC" sz="2900" dirty="0"/>
          </a:p>
          <a:p>
            <a:pPr marL="0" lvl="0" indent="0">
              <a:buNone/>
            </a:pPr>
            <a:r>
              <a:rPr lang="en-US" b="1" u="sng" dirty="0">
                <a:solidFill>
                  <a:schemeClr val="tx2">
                    <a:lumMod val="75000"/>
                  </a:schemeClr>
                </a:solidFill>
              </a:rPr>
              <a:t>The earlier you think about M&amp;E the better: </a:t>
            </a:r>
          </a:p>
          <a:p>
            <a:r>
              <a:rPr lang="en-US" dirty="0"/>
              <a:t>Many different useful sources of information and existing systems, </a:t>
            </a:r>
            <a:r>
              <a:rPr lang="en-US" dirty="0">
                <a:solidFill>
                  <a:srgbClr val="17375E"/>
                </a:solidFill>
              </a:rPr>
              <a:t>but </a:t>
            </a:r>
            <a:r>
              <a:rPr lang="en-US" b="1" dirty="0">
                <a:solidFill>
                  <a:srgbClr val="17375E"/>
                </a:solidFill>
              </a:rPr>
              <a:t>need to think on how to link them </a:t>
            </a:r>
            <a:r>
              <a:rPr lang="en-US" b="1" dirty="0">
                <a:solidFill>
                  <a:srgbClr val="17375E"/>
                </a:solidFill>
              </a:rPr>
              <a:t>at an early stage</a:t>
            </a:r>
            <a:endParaRPr lang="es-EC" b="1" dirty="0">
              <a:solidFill>
                <a:srgbClr val="17375E"/>
              </a:solidFill>
            </a:endParaRPr>
          </a:p>
          <a:p>
            <a:pPr lvl="0"/>
            <a:r>
              <a:rPr lang="en-US" dirty="0"/>
              <a:t>Institutional Arrangements are </a:t>
            </a:r>
            <a:r>
              <a:rPr lang="en-US" b="1" dirty="0"/>
              <a:t>useful to establish integrate with other institutions, tools, processes and systems at an early stage </a:t>
            </a:r>
            <a:r>
              <a:rPr lang="en-US" dirty="0"/>
              <a:t>in order to integrate with them and obtain useful information.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3083"/>
            <a:ext cx="9144000" cy="690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7397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3646"/>
            <a:ext cx="8467702" cy="870221"/>
          </a:xfrm>
        </p:spPr>
        <p:txBody>
          <a:bodyPr>
            <a:noAutofit/>
          </a:bodyPr>
          <a:lstStyle/>
          <a:p>
            <a:pPr algn="l"/>
            <a:r>
              <a:rPr lang="es-EC" sz="3200" b="1" u="sng" dirty="0">
                <a:solidFill>
                  <a:schemeClr val="accent2"/>
                </a:solidFill>
              </a:rPr>
              <a:t>Key Messages</a:t>
            </a:r>
            <a:br>
              <a:rPr lang="es-EC" sz="3200" u="sng" dirty="0">
                <a:solidFill>
                  <a:schemeClr val="accent2"/>
                </a:solidFill>
              </a:rPr>
            </a:br>
            <a:endParaRPr lang="en-US" sz="3200" b="1" u="sng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0315"/>
            <a:ext cx="8467702" cy="486077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b="1" dirty="0">
                <a:solidFill>
                  <a:srgbClr val="17375E"/>
                </a:solidFill>
              </a:rPr>
              <a:t>M&amp;E is a whole. </a:t>
            </a:r>
            <a:r>
              <a:rPr lang="en-US" b="1" dirty="0">
                <a:solidFill>
                  <a:srgbClr val="17375E"/>
                </a:solidFill>
              </a:rPr>
              <a:t>NFMS and SIS = small part of it only</a:t>
            </a:r>
            <a:endParaRPr lang="en-US" b="1" dirty="0">
              <a:solidFill>
                <a:srgbClr val="17375E"/>
              </a:solidFill>
            </a:endParaRPr>
          </a:p>
          <a:p>
            <a:pPr algn="just"/>
            <a:r>
              <a:rPr lang="en-US" dirty="0"/>
              <a:t>Domestically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need a lot of information to follow REDD+ Strategy/Plan implementation</a:t>
            </a:r>
          </a:p>
          <a:p>
            <a:pPr algn="just"/>
            <a:r>
              <a:rPr lang="en-US" dirty="0"/>
              <a:t>Then you decide what you want to present to which stakeholders (donors, civil society, implementing partners).</a:t>
            </a:r>
            <a:endParaRPr lang="es-EC" dirty="0"/>
          </a:p>
          <a:p>
            <a:pPr marL="0" lvl="0" indent="0" algn="just">
              <a:buNone/>
            </a:pPr>
            <a:endParaRPr lang="es-EC" dirty="0">
              <a:solidFill>
                <a:srgbClr val="17375E"/>
              </a:solidFill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3083"/>
            <a:ext cx="9144000" cy="690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0311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3646"/>
            <a:ext cx="8467702" cy="870221"/>
          </a:xfrm>
        </p:spPr>
        <p:txBody>
          <a:bodyPr>
            <a:noAutofit/>
          </a:bodyPr>
          <a:lstStyle/>
          <a:p>
            <a:pPr algn="l"/>
            <a:r>
              <a:rPr lang="es-EC" sz="3200" b="1" u="sng" dirty="0">
                <a:solidFill>
                  <a:schemeClr val="accent2"/>
                </a:solidFill>
              </a:rPr>
              <a:t>Key Messages</a:t>
            </a:r>
            <a:br>
              <a:rPr lang="es-EC" sz="3200" u="sng" dirty="0">
                <a:solidFill>
                  <a:schemeClr val="accent2"/>
                </a:solidFill>
              </a:rPr>
            </a:br>
            <a:endParaRPr lang="en-US" sz="3200" b="1" u="sng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9204"/>
            <a:ext cx="8467702" cy="5151885"/>
          </a:xfrm>
        </p:spPr>
        <p:txBody>
          <a:bodyPr>
            <a:normAutofit/>
          </a:bodyPr>
          <a:lstStyle/>
          <a:p>
            <a:pPr lvl="0" algn="just"/>
            <a:r>
              <a:rPr lang="en-US" dirty="0">
                <a:solidFill>
                  <a:srgbClr val="17375E"/>
                </a:solidFill>
              </a:rPr>
              <a:t>REDD+ is opportunity to implement LULUCF part of NDC</a:t>
            </a:r>
            <a:r>
              <a:rPr lang="en-US" dirty="0"/>
              <a:t>:</a:t>
            </a:r>
          </a:p>
          <a:p>
            <a:pPr marL="855663" lvl="0" indent="-457200" algn="just">
              <a:buFont typeface="Wingdings" panose="05000000000000000000" pitchFamily="2" charset="2"/>
              <a:buChar char="à"/>
            </a:pPr>
            <a:r>
              <a:rPr lang="en-US" dirty="0"/>
              <a:t>M&amp;E for REDD+ contributes to M&amp;E for NDC</a:t>
            </a:r>
          </a:p>
          <a:p>
            <a:pPr marL="855663" lvl="0" indent="-457200" algn="just">
              <a:buFont typeface="Wingdings" panose="05000000000000000000" pitchFamily="2" charset="2"/>
              <a:buChar char="à"/>
            </a:pPr>
            <a:r>
              <a:rPr lang="en-US" dirty="0"/>
              <a:t>NDC gets more political attention at national and international level.</a:t>
            </a:r>
          </a:p>
          <a:p>
            <a:pPr marL="1546225" lvl="0" indent="-457200" algn="just">
              <a:buFont typeface="Wingdings" panose="05000000000000000000" pitchFamily="2" charset="2"/>
              <a:buChar char="à"/>
            </a:pPr>
            <a:r>
              <a:rPr lang="en-US" dirty="0"/>
              <a:t>Think of the wider picture</a:t>
            </a:r>
            <a:endParaRPr lang="es-EC" dirty="0"/>
          </a:p>
          <a:p>
            <a:pPr lvl="0" algn="just"/>
            <a:r>
              <a:rPr lang="en-US" dirty="0">
                <a:solidFill>
                  <a:srgbClr val="17375E"/>
                </a:solidFill>
              </a:rPr>
              <a:t>Institutionalizing the M&amp;E processes</a:t>
            </a:r>
            <a:r>
              <a:rPr lang="en-US" dirty="0"/>
              <a:t> is a challenge, but important to give </a:t>
            </a:r>
            <a:r>
              <a:rPr lang="en-US" dirty="0">
                <a:solidFill>
                  <a:srgbClr val="17375E"/>
                </a:solidFill>
              </a:rPr>
              <a:t>sustainability</a:t>
            </a:r>
            <a:r>
              <a:rPr lang="en-US" dirty="0"/>
              <a:t> to these processes and actions.</a:t>
            </a:r>
            <a:endParaRPr lang="es-EC" dirty="0"/>
          </a:p>
          <a:p>
            <a:pPr marL="0" lvl="0" indent="0" algn="just">
              <a:buNone/>
            </a:pPr>
            <a:endParaRPr lang="es-EC" dirty="0">
              <a:solidFill>
                <a:srgbClr val="17375E"/>
              </a:solidFill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3083"/>
            <a:ext cx="9144000" cy="690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7440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462</Words>
  <Application>Microsoft Office PowerPoint</Application>
  <PresentationFormat>On-screen Show (4:3)</PresentationFormat>
  <Paragraphs>58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Wingdings</vt:lpstr>
      <vt:lpstr>Office Theme</vt:lpstr>
      <vt:lpstr>1_Tema de Office</vt:lpstr>
      <vt:lpstr>PowerPoint Presentation</vt:lpstr>
      <vt:lpstr>Opportunities in integrating and managing information for M&amp;E </vt:lpstr>
      <vt:lpstr>Opportunities in integrating and managing information for M&amp;E </vt:lpstr>
      <vt:lpstr>Opportunities in integrating and managing information for M&amp;E </vt:lpstr>
      <vt:lpstr>Challenges in integrating and managing information for M&amp;E </vt:lpstr>
      <vt:lpstr>Challenges in integrating and managing information for M&amp;E </vt:lpstr>
      <vt:lpstr>Key Messages </vt:lpstr>
      <vt:lpstr>Key Messages </vt:lpstr>
      <vt:lpstr>Key Messages </vt:lpstr>
      <vt:lpstr>PowerPoint Presentation</vt:lpstr>
    </vt:vector>
  </TitlesOfParts>
  <Company>ONU REDD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Patricia Serrano</dc:creator>
  <cp:lastModifiedBy>Bruno Hugel</cp:lastModifiedBy>
  <cp:revision>15</cp:revision>
  <dcterms:created xsi:type="dcterms:W3CDTF">2017-10-10T03:24:55Z</dcterms:created>
  <dcterms:modified xsi:type="dcterms:W3CDTF">2017-10-10T06:36:29Z</dcterms:modified>
</cp:coreProperties>
</file>