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75" r:id="rId6"/>
  </p:sldMasterIdLst>
  <p:notesMasterIdLst>
    <p:notesMasterId r:id="rId11"/>
  </p:notesMasterIdLst>
  <p:sldIdLst>
    <p:sldId id="459" r:id="rId7"/>
    <p:sldId id="460" r:id="rId8"/>
    <p:sldId id="461" r:id="rId9"/>
    <p:sldId id="4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72" autoAdjust="0"/>
    <p:restoredTop sz="95223" autoAdjust="0"/>
  </p:normalViewPr>
  <p:slideViewPr>
    <p:cSldViewPr>
      <p:cViewPr varScale="1">
        <p:scale>
          <a:sx n="83" d="100"/>
          <a:sy n="83" d="100"/>
        </p:scale>
        <p:origin x="1344" y="48"/>
      </p:cViewPr>
      <p:guideLst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48" y="236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3F6F6-659C-4B1C-AAA1-173A04622A6C}" type="datetimeFigureOut">
              <a:rPr lang="en-GB" smtClean="0"/>
              <a:pPr/>
              <a:t>10/10/2017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7D578-DA4A-4312-B56F-986F17CBD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360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ts val="3000"/>
              </a:lnSpc>
            </a:pPr>
            <a:r>
              <a:rPr lang="en-US" sz="1200" b="1"/>
              <a:t>Organization/Agenda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Framing questions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Recap (major thematic areas of UN-REDD support) 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UN-REDD Agencies’ experiences in supporting NS design process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Partner Countries’ Perspective on UN-REDD support 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Interactive Exchanges to respond to Framing Qs</a:t>
            </a:r>
          </a:p>
          <a:p>
            <a:pPr>
              <a:lnSpc>
                <a:spcPts val="3000"/>
              </a:lnSpc>
            </a:pPr>
            <a:endParaRPr lang="en-US" sz="1200"/>
          </a:p>
          <a:p>
            <a:pPr>
              <a:lnSpc>
                <a:spcPts val="3000"/>
              </a:lnSpc>
            </a:pPr>
            <a:r>
              <a:rPr lang="en-US" sz="1200" b="1"/>
              <a:t>Expectations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Minimize “presentations/overselling tools”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Be INTERACTIVE!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Focus on “real stories” – learning from country experiences, lessons, needs and expectations for UN-REDD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B718A-72C8-4445-8136-DB8330BB23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02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627B-3039-4394-BCAD-857A1C09183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0080-D06B-4674-83F6-9DE39D4419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E1C2-2FA6-41AA-8485-C999718C71E4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B8853-3B28-439F-B5EF-9969C746AB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0BBC-4BF5-47BA-9322-7CCB9DEB3B24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3E0B-4201-4D6C-A101-AE7EE51CB6B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56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03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3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6B1D28-8EE8-4884-AB50-FBBFC6401167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66E569-630B-44CD-836D-9820E198A73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10165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A01500-D025-4E1B-A5FE-153FF3FC64AE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62372A-F651-4466-8D2F-9FE13EB8940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2513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90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2A18B1-2DDB-4BA8-BAB1-639E66DF0EC9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FEC010-574E-46F1-97FB-6A4EBE61F7B8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736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35A5A3-C639-42B3-995F-E83625D2554B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ADF782-4483-4685-85F3-7F9F2A45B5A4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869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4617A9-3822-412F-B750-B59B69751CC8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AAE39B-3C33-4616-B81E-151283A5AF33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415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4FD273-0CAD-4493-94D6-2F8DBFE820A0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6136A-170F-4224-8E73-65C7E78D7449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71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B376-9929-4A14-B4C5-63396AB6DD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8C92-DE67-42C2-8312-124EA3FA50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4166A5-5300-4EB6-BDEB-036A5F1B8C67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5C9CC2-826D-4DA6-97C2-DC0FE6B55434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0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5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10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9ADD60-E417-4120-8EAD-0D93AC99A6C4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54F2BB-6942-49EF-A879-E53DAA7D44F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199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8E96C9-3107-43B1-8777-0D2A720380B8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588899-3FF4-4510-B983-3BBC29B893B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5630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0B3435-95DB-45F3-A01D-0FD57C2FCB54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933508-8DB1-41AB-BBA0-FA1D90AB0E32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4871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90706B-C725-4027-A1C6-75B23C4A3F5F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9D0D83-1A26-48E0-96F0-F52F398050F8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06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BFAC-5EF4-47EB-B3D9-8BB9B363F877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C70FA-9301-4260-914C-9B72B9E505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EA31-1E11-495D-867C-C16BCC6B582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2453-7353-4E8C-AB40-63D2B7AA74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F468-2356-4726-B206-7B2C96AB84C0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939C-FB2B-4BE9-AACA-A8E36EB483D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FA719-F010-4497-961D-40E39D1C5A3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A7E7-B81A-4339-87DD-20FC2A73A9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2B9B-1118-4E8C-BFF2-868005B37BD2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896E-3904-408F-A3FE-FE87105DC3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E514-2E39-46A0-8842-1D84F86AFD13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D1D7-CB6C-459C-8BE2-C6413CDCAB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BCAF-7C8D-48BC-B8C5-FD1E0A7EA23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203FC-1AB3-49E5-9C69-3E898D926F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6D24F-2932-4B9F-86EA-B66C071916DF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9EE831-9D46-4AF0-8A40-7A3E6C73C2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95275"/>
            <a:ext cx="6937375" cy="9525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6" name="Picture 13"/>
          <p:cNvPicPr>
            <a:picLocks noChangeAspect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162800" y="125413"/>
            <a:ext cx="16462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 flipV="1">
            <a:off x="0" y="0"/>
            <a:ext cx="69342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8" name="Picture 12"/>
          <p:cNvPicPr>
            <a:picLocks noChangeAspect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239000" y="655638"/>
            <a:ext cx="1371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5"/>
          <p:cNvPicPr>
            <a:picLocks noChangeAspect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5005388"/>
            <a:ext cx="9144000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F6A-2867-439C-9A4D-2FD0E495E445}" type="datetimeFigureOut">
              <a:rPr lang="en-US" smtClean="0"/>
              <a:t>10-Oct-17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113-2F3E-4400-9792-506CD95B94E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-10885" y="2"/>
            <a:ext cx="9154886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3" y="396240"/>
            <a:ext cx="1214597" cy="9144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1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E90BFA1-81D4-4049-9C98-D33700B05B12}" type="datetime1">
              <a:rPr lang="fr-FR"/>
              <a:pPr lvl="0"/>
              <a:t>10/10/2017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5440BD1-A7D7-42CF-9EAC-23C324FDD9A6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43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44016" y="1086462"/>
            <a:ext cx="7092280" cy="61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en-US" sz="3200" b="1" i="1" dirty="0">
              <a:solidFill>
                <a:prstClr val="black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7896E-3904-408F-A3FE-FE87105DC3E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+mj-lt"/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1916509"/>
            <a:ext cx="9144000" cy="1512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4000" b="1" dirty="0"/>
              <a:t>National REDD+ Funds</a:t>
            </a:r>
          </a:p>
          <a:p>
            <a:pPr>
              <a:spcAft>
                <a:spcPts val="1000"/>
              </a:spcAft>
            </a:pPr>
            <a:r>
              <a:rPr lang="en-US" sz="2800" b="1" dirty="0">
                <a:solidFill>
                  <a:srgbClr val="C0504D"/>
                </a:solidFill>
              </a:rPr>
              <a:t>Stocktaking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4946617"/>
            <a:ext cx="9144000" cy="140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en-US" sz="1600" b="1" dirty="0"/>
              <a:t>UN-REDD Asia-Pacific regional</a:t>
            </a:r>
            <a:r>
              <a:rPr lang="en-GB" sz="1600" b="1" dirty="0"/>
              <a:t> knowledge exchange</a:t>
            </a:r>
          </a:p>
          <a:p>
            <a:pPr>
              <a:spcAft>
                <a:spcPts val="0"/>
              </a:spcAft>
            </a:pPr>
            <a:r>
              <a:rPr lang="en-GB" sz="1600" dirty="0"/>
              <a:t>“</a:t>
            </a:r>
            <a:r>
              <a:rPr lang="en-GB" sz="1600" b="1" dirty="0"/>
              <a:t>Operationalizing and financing National REDD+ Strategies</a:t>
            </a:r>
            <a:r>
              <a:rPr lang="en-GB" sz="1600" dirty="0"/>
              <a:t>: </a:t>
            </a:r>
          </a:p>
          <a:p>
            <a:pPr>
              <a:spcAft>
                <a:spcPts val="1000"/>
              </a:spcAft>
            </a:pPr>
            <a:r>
              <a:rPr lang="en-GB" sz="1600" dirty="0"/>
              <a:t>from programming and financing implementation to results-based payments”</a:t>
            </a:r>
          </a:p>
          <a:p>
            <a:pPr algn="r">
              <a:spcAft>
                <a:spcPts val="0"/>
              </a:spcAft>
            </a:pPr>
            <a:r>
              <a:rPr lang="en-GB" sz="1600" dirty="0"/>
              <a:t>10-12</a:t>
            </a:r>
            <a:r>
              <a:rPr lang="en-GB" sz="1600" baseline="30000" dirty="0"/>
              <a:t>th</a:t>
            </a:r>
            <a:r>
              <a:rPr lang="en-GB" sz="1600" dirty="0"/>
              <a:t> October 2017 - Bangkok</a:t>
            </a:r>
            <a:endParaRPr lang="en-US" sz="1600" dirty="0"/>
          </a:p>
          <a:p>
            <a:pPr algn="r">
              <a:spcAft>
                <a:spcPts val="0"/>
              </a:spcAft>
            </a:pPr>
            <a:r>
              <a:rPr lang="en-US" sz="1600" dirty="0"/>
              <a:t>Bruno Hugel - UNDP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22" y="362748"/>
            <a:ext cx="1338793" cy="94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43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404210"/>
            <a:ext cx="2503764" cy="4777392"/>
          </a:xfrm>
          <a:prstGeom prst="rect">
            <a:avLst/>
          </a:prstGeom>
          <a:solidFill>
            <a:srgbClr val="E7E6E6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Rounded Rectangle 9"/>
          <p:cNvSpPr/>
          <p:nvPr/>
        </p:nvSpPr>
        <p:spPr>
          <a:xfrm>
            <a:off x="541407" y="535445"/>
            <a:ext cx="1350998" cy="879232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A8B7DF"/>
              </a:gs>
              <a:gs pos="100000">
                <a:srgbClr val="9AABD9"/>
              </a:gs>
            </a:gsLst>
            <a:lin ang="5400000"/>
          </a:gradFill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National REDD+ Strategy</a:t>
            </a:r>
          </a:p>
        </p:txBody>
      </p:sp>
      <p:sp>
        <p:nvSpPr>
          <p:cNvPr id="4" name="Rounded Rectangle 10"/>
          <p:cNvSpPr/>
          <p:nvPr/>
        </p:nvSpPr>
        <p:spPr>
          <a:xfrm>
            <a:off x="541407" y="1760823"/>
            <a:ext cx="1350998" cy="96301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A8B7DF"/>
              </a:gs>
              <a:gs pos="100000">
                <a:srgbClr val="9AABD9"/>
              </a:gs>
            </a:gsLst>
            <a:lin ang="5400000"/>
          </a:gradFill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Nat. REDD+ Investment Plan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2015-2020</a:t>
            </a:r>
          </a:p>
        </p:txBody>
      </p:sp>
      <p:sp>
        <p:nvSpPr>
          <p:cNvPr id="5" name="Rounded Rectangle 11"/>
          <p:cNvSpPr/>
          <p:nvPr/>
        </p:nvSpPr>
        <p:spPr>
          <a:xfrm>
            <a:off x="1508522" y="3356990"/>
            <a:ext cx="932367" cy="648282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A9D18E"/>
          </a:solidFill>
          <a:ln w="6345" cap="flat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CAFI LoI</a:t>
            </a:r>
          </a:p>
        </p:txBody>
      </p:sp>
      <p:sp>
        <p:nvSpPr>
          <p:cNvPr id="6" name="Down Arrow 15"/>
          <p:cNvSpPr/>
          <p:nvPr/>
        </p:nvSpPr>
        <p:spPr>
          <a:xfrm>
            <a:off x="935659" y="1442127"/>
            <a:ext cx="550605" cy="275307"/>
          </a:xfrm>
          <a:custGeom>
            <a:avLst>
              <a:gd name="f0" fmla="val 108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Rounded Rectangle 16"/>
          <p:cNvSpPr/>
          <p:nvPr/>
        </p:nvSpPr>
        <p:spPr>
          <a:xfrm>
            <a:off x="1525420" y="2911879"/>
            <a:ext cx="932367" cy="373111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A9D18E"/>
          </a:solidFill>
          <a:ln w="6345" cap="flat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FIP</a:t>
            </a:r>
          </a:p>
        </p:txBody>
      </p:sp>
      <p:sp>
        <p:nvSpPr>
          <p:cNvPr id="8" name="Down Arrow 21"/>
          <p:cNvSpPr/>
          <p:nvPr/>
        </p:nvSpPr>
        <p:spPr>
          <a:xfrm rot="16200004">
            <a:off x="665957" y="4289843"/>
            <a:ext cx="389196" cy="638296"/>
          </a:xfrm>
          <a:custGeom>
            <a:avLst>
              <a:gd name="f0" fmla="val 1501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EBF1DE"/>
          </a:solidFill>
          <a:ln w="12701" cap="flat">
            <a:solidFill>
              <a:srgbClr val="70AD47"/>
            </a:solidFill>
            <a:custDash>
              <a:ds d="300000" sp="300000"/>
            </a:custDash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Rounded Rectangle 22"/>
          <p:cNvSpPr/>
          <p:nvPr/>
        </p:nvSpPr>
        <p:spPr>
          <a:xfrm>
            <a:off x="18480" y="4091976"/>
            <a:ext cx="845088" cy="994611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E2F0D9"/>
          </a:solidFill>
          <a:ln w="6345" cap="flat">
            <a:solidFill>
              <a:srgbClr val="70AD47"/>
            </a:solidFill>
            <a:prstDash val="solid"/>
            <a:miter/>
          </a:ln>
        </p:spPr>
        <p:txBody>
          <a:bodyPr vert="horz" wrap="square" lIns="0" tIns="45720" rIns="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GCF proposal</a:t>
            </a:r>
          </a:p>
        </p:txBody>
      </p:sp>
      <p:sp>
        <p:nvSpPr>
          <p:cNvPr id="10" name="Down Arrow 24"/>
          <p:cNvSpPr/>
          <p:nvPr/>
        </p:nvSpPr>
        <p:spPr>
          <a:xfrm>
            <a:off x="935659" y="2809055"/>
            <a:ext cx="550605" cy="1695004"/>
          </a:xfrm>
          <a:custGeom>
            <a:avLst>
              <a:gd name="f0" fmla="val 18092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pin 0 f1 10800"/>
              <a:gd name="f15" fmla="pin 0 f0 21600"/>
              <a:gd name="f16" fmla="*/ f10 f2 1"/>
              <a:gd name="f17" fmla="*/ f11 f2 1"/>
              <a:gd name="f18" fmla="val f14"/>
              <a:gd name="f19" fmla="val f15"/>
              <a:gd name="f20" fmla="+- 21600 0 f14"/>
              <a:gd name="f21" fmla="*/ f14 f12 1"/>
              <a:gd name="f22" fmla="*/ f15 f13 1"/>
              <a:gd name="f23" fmla="*/ 0 f13 1"/>
              <a:gd name="f24" fmla="*/ 0 f12 1"/>
              <a:gd name="f25" fmla="*/ f16 1 f4"/>
              <a:gd name="f26" fmla="*/ 21600 f12 1"/>
              <a:gd name="f27" fmla="*/ f17 1 f4"/>
              <a:gd name="f28" fmla="+- 21600 0 f19"/>
              <a:gd name="f29" fmla="*/ f18 f12 1"/>
              <a:gd name="f30" fmla="*/ f20 f12 1"/>
              <a:gd name="f31" fmla="*/ f19 f13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3 1"/>
            </a:gdLst>
            <a:ahLst>
              <a:ahXY gdRefX="f1" minX="f7" maxX="f9" gdRefY="f0" minY="f7" maxY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4" y="f31"/>
              </a:cxn>
              <a:cxn ang="f33">
                <a:pos x="f26" y="f31"/>
              </a:cxn>
            </a:cxnLst>
            <a:rect l="f29" t="f23" r="f30" b="f37"/>
            <a:pathLst>
              <a:path w="21600" h="21600">
                <a:moveTo>
                  <a:pt x="f18" y="f7"/>
                </a:moveTo>
                <a:lnTo>
                  <a:pt x="f18" y="f19"/>
                </a:lnTo>
                <a:lnTo>
                  <a:pt x="f7" y="f19"/>
                </a:lnTo>
                <a:lnTo>
                  <a:pt x="f9" y="f8"/>
                </a:lnTo>
                <a:lnTo>
                  <a:pt x="f8" y="f19"/>
                </a:lnTo>
                <a:lnTo>
                  <a:pt x="f20" y="f19"/>
                </a:lnTo>
                <a:lnTo>
                  <a:pt x="f20" y="f7"/>
                </a:lnTo>
                <a:close/>
              </a:path>
            </a:pathLst>
          </a:custGeom>
          <a:solidFill>
            <a:srgbClr val="4472C4"/>
          </a:solidFill>
          <a:ln w="12701" cap="flat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TextBox 34"/>
          <p:cNvSpPr txBox="1"/>
          <p:nvPr/>
        </p:nvSpPr>
        <p:spPr>
          <a:xfrm>
            <a:off x="-69146" y="799889"/>
            <a:ext cx="601446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2012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-62581" y="1949957"/>
            <a:ext cx="601446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2013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2015</a:t>
            </a:r>
          </a:p>
        </p:txBody>
      </p:sp>
      <p:sp>
        <p:nvSpPr>
          <p:cNvPr id="13" name="TextBox 36"/>
          <p:cNvSpPr txBox="1"/>
          <p:nvPr/>
        </p:nvSpPr>
        <p:spPr>
          <a:xfrm>
            <a:off x="442350" y="3264901"/>
            <a:ext cx="601446" cy="338556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2016</a:t>
            </a:r>
          </a:p>
        </p:txBody>
      </p:sp>
      <p:sp>
        <p:nvSpPr>
          <p:cNvPr id="15" name="TextBox 38"/>
          <p:cNvSpPr txBox="1"/>
          <p:nvPr/>
        </p:nvSpPr>
        <p:spPr>
          <a:xfrm>
            <a:off x="1043796" y="5549914"/>
            <a:ext cx="1585194" cy="584777"/>
          </a:xfrm>
          <a:prstGeom prst="rect">
            <a:avLst/>
          </a:prstGeom>
          <a:solidFill>
            <a:srgbClr val="75DBFF"/>
          </a:solidFill>
          <a:ln w="9528" cap="flat">
            <a:solidFill>
              <a:srgbClr val="4F81B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REDD+ Strategy / Investment Plan</a:t>
            </a:r>
          </a:p>
        </p:txBody>
      </p:sp>
      <p:sp>
        <p:nvSpPr>
          <p:cNvPr id="16" name="TextBox 39"/>
          <p:cNvSpPr txBox="1"/>
          <p:nvPr/>
        </p:nvSpPr>
        <p:spPr>
          <a:xfrm>
            <a:off x="1043796" y="6259260"/>
            <a:ext cx="1585194" cy="534046"/>
          </a:xfrm>
          <a:prstGeom prst="rect">
            <a:avLst/>
          </a:prstGeom>
          <a:solidFill>
            <a:srgbClr val="DCC4EE"/>
          </a:solidFill>
          <a:ln w="9528" cap="flat">
            <a:solidFill>
              <a:srgbClr val="7030A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National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REDD+ Fund</a:t>
            </a:r>
          </a:p>
        </p:txBody>
      </p:sp>
      <p:sp>
        <p:nvSpPr>
          <p:cNvPr id="17" name="Right Brace 40"/>
          <p:cNvSpPr/>
          <p:nvPr/>
        </p:nvSpPr>
        <p:spPr>
          <a:xfrm>
            <a:off x="2748649" y="5549914"/>
            <a:ext cx="148160" cy="1263463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solidFill>
            <a:srgbClr val="FFFFFF"/>
          </a:solidFill>
          <a:ln w="19046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TextBox 41"/>
          <p:cNvSpPr txBox="1"/>
          <p:nvPr/>
        </p:nvSpPr>
        <p:spPr>
          <a:xfrm>
            <a:off x="3124203" y="6059417"/>
            <a:ext cx="1375787" cy="461662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0" tIns="45720" rIns="0" bIns="45720" anchor="t" anchorCtr="0" compatLnSpc="1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Important</a:t>
            </a:r>
          </a:p>
        </p:txBody>
      </p:sp>
      <p:pic>
        <p:nvPicPr>
          <p:cNvPr id="19" name="Picture 4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88815" y="509339"/>
            <a:ext cx="6791696" cy="71613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Picture 4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477612" y="1225488"/>
            <a:ext cx="6791696" cy="140083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1" name="Picture 4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477612" y="2639543"/>
            <a:ext cx="6791696" cy="6742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2" name="Picture 4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477612" y="3320186"/>
            <a:ext cx="6791696" cy="111565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Picture 4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457788" y="4435845"/>
            <a:ext cx="6791696" cy="10689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4" name="TextBox 41"/>
          <p:cNvSpPr txBox="1"/>
          <p:nvPr/>
        </p:nvSpPr>
        <p:spPr>
          <a:xfrm>
            <a:off x="4572000" y="5791928"/>
            <a:ext cx="2016224" cy="523219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0" tIns="45720" rIns="0" bIns="45720" anchor="t" anchorCtr="0" compatLnSpc="1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Coordination</a:t>
            </a:r>
          </a:p>
        </p:txBody>
      </p:sp>
      <p:sp>
        <p:nvSpPr>
          <p:cNvPr id="25" name="TextBox 41"/>
          <p:cNvSpPr txBox="1"/>
          <p:nvPr/>
        </p:nvSpPr>
        <p:spPr>
          <a:xfrm>
            <a:off x="4600008" y="6227393"/>
            <a:ext cx="1799456" cy="523219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0" tIns="45720" rIns="0" bIns="45720" anchor="t" anchorCtr="0" compatLnSpc="1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Fundraising</a:t>
            </a:r>
          </a:p>
        </p:txBody>
      </p:sp>
      <p:sp>
        <p:nvSpPr>
          <p:cNvPr id="26" name="TextBox 41"/>
          <p:cNvSpPr txBox="1"/>
          <p:nvPr/>
        </p:nvSpPr>
        <p:spPr>
          <a:xfrm>
            <a:off x="6732242" y="6059417"/>
            <a:ext cx="1008107" cy="461662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0" tIns="45720" rIns="0" bIns="45720" anchor="t" anchorCtr="0" compatLnSpc="1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tools!!</a:t>
            </a:r>
          </a:p>
        </p:txBody>
      </p:sp>
      <p:cxnSp>
        <p:nvCxnSpPr>
          <p:cNvPr id="27" name="Straight Connector 2"/>
          <p:cNvCxnSpPr/>
          <p:nvPr/>
        </p:nvCxnSpPr>
        <p:spPr>
          <a:xfrm>
            <a:off x="4499991" y="5842302"/>
            <a:ext cx="0" cy="908310"/>
          </a:xfrm>
          <a:prstGeom prst="straightConnector1">
            <a:avLst/>
          </a:prstGeom>
          <a:noFill/>
          <a:ln w="38103" cap="flat">
            <a:solidFill>
              <a:srgbClr val="000000"/>
            </a:solidFill>
            <a:prstDash val="solid"/>
          </a:ln>
        </p:spPr>
      </p:cxnSp>
      <p:sp>
        <p:nvSpPr>
          <p:cNvPr id="28" name="Rounded Rectangle 16"/>
          <p:cNvSpPr/>
          <p:nvPr/>
        </p:nvSpPr>
        <p:spPr>
          <a:xfrm>
            <a:off x="1513386" y="4212320"/>
            <a:ext cx="932367" cy="373111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A9D18E"/>
          </a:solidFill>
          <a:ln w="6345" cap="flat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ERPD</a:t>
            </a:r>
          </a:p>
        </p:txBody>
      </p:sp>
      <p:sp>
        <p:nvSpPr>
          <p:cNvPr id="30" name="Text Placeholder 1"/>
          <p:cNvSpPr txBox="1"/>
          <p:nvPr/>
        </p:nvSpPr>
        <p:spPr>
          <a:xfrm>
            <a:off x="-40609" y="2660"/>
            <a:ext cx="9693763" cy="4015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Calibri"/>
              </a:rPr>
              <a:t>Ensuring coherence &amp; synergies in implementation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Calibri"/>
              </a:rPr>
              <a:t>(e.g. DRC)</a:t>
            </a:r>
          </a:p>
        </p:txBody>
      </p:sp>
    </p:spTree>
    <p:extLst>
      <p:ext uri="{BB962C8B-B14F-4D97-AF65-F5344CB8AC3E}">
        <p14:creationId xmlns:p14="http://schemas.microsoft.com/office/powerpoint/2010/main" val="197251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/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  <p:bldP spid="26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dirty="0">
                <a:solidFill>
                  <a:srgbClr val="2E75B6"/>
                </a:solidFill>
                <a:latin typeface="Calibri"/>
                <a:ea typeface="+mn-ea"/>
                <a:cs typeface="+mn-cs"/>
              </a:rPr>
              <a:t>A few 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1" dirty="0"/>
              <a:t>Work on the Implementation Plan &amp; REDD+ Fund in parallel </a:t>
            </a:r>
            <a:r>
              <a:rPr lang="en-GB" sz="2400" dirty="0"/>
              <a:t>(feedback between teams)</a:t>
            </a:r>
            <a:endParaRPr lang="en-US" sz="2400" dirty="0"/>
          </a:p>
          <a:p>
            <a:pPr marL="457200" lvl="1" indent="0">
              <a:buNone/>
            </a:pPr>
            <a:r>
              <a:rPr lang="en-US" sz="2000" b="1" dirty="0">
                <a:sym typeface="Wingdings" panose="05000000000000000000" pitchFamily="2" charset="2"/>
              </a:rPr>
              <a:t> Will strongly influence one another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>
                <a:sym typeface="Wingdings" panose="05000000000000000000" pitchFamily="2" charset="2"/>
              </a:rPr>
              <a:t>Mechanism should be able to finance across sectors and across stakeholders</a:t>
            </a:r>
            <a:endParaRPr lang="en-GB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/>
              <a:t>Ensure fiduciary standards from expected funding sources </a:t>
            </a:r>
            <a:r>
              <a:rPr lang="en-GB" sz="2400" dirty="0"/>
              <a:t>(governance, legal and institutional arrangements, </a:t>
            </a:r>
            <a:r>
              <a:rPr lang="en-GB" sz="2400" dirty="0" err="1"/>
              <a:t>etc</a:t>
            </a:r>
            <a:r>
              <a:rPr lang="en-GB" sz="24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/>
              <a:t>Manual of Operation should include the Plan’s: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Objective/purpose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Description of activities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Risk management framework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M&amp;E framework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 err="1"/>
              <a:t>etc</a:t>
            </a:r>
            <a:endParaRPr lang="en-GB" sz="2000" b="1" dirty="0"/>
          </a:p>
          <a:p>
            <a:pPr lvl="1">
              <a:buFont typeface="Wingdings" panose="05000000000000000000" pitchFamily="2" charset="2"/>
              <a:buChar char="ü"/>
            </a:pPr>
            <a:endParaRPr lang="en-GB" sz="2000" dirty="0"/>
          </a:p>
          <a:p>
            <a:pPr>
              <a:buFont typeface="Wingdings" panose="05000000000000000000" pitchFamily="2" charset="2"/>
              <a:buChar char="à"/>
            </a:pPr>
            <a:endParaRPr lang="en-GB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98C92-DE67-42C2-8312-124EA3FA50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44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65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931224" cy="580526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400" b="1" dirty="0"/>
              <a:t>Purpose and scope of Fund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Activities to be covered </a:t>
            </a:r>
            <a:r>
              <a:rPr lang="en-GB" sz="2000" dirty="0"/>
              <a:t>(REDD+, wider)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Types of funding sources </a:t>
            </a:r>
            <a:r>
              <a:rPr lang="en-GB" sz="2000" dirty="0"/>
              <a:t>(dom./int., pub./priv.)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/>
              <a:t>Programming approach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Pipeline development </a:t>
            </a:r>
            <a:r>
              <a:rPr lang="en-GB" sz="2000" dirty="0"/>
              <a:t>(</a:t>
            </a:r>
            <a:r>
              <a:rPr lang="en-GB" sz="2000" dirty="0" err="1"/>
              <a:t>RfP</a:t>
            </a:r>
            <a:r>
              <a:rPr lang="en-GB" sz="2000" dirty="0"/>
              <a:t>, direct </a:t>
            </a:r>
            <a:r>
              <a:rPr lang="en-GB" sz="2000" dirty="0" err="1"/>
              <a:t>impl</a:t>
            </a:r>
            <a:r>
              <a:rPr lang="en-GB" sz="2000" dirty="0"/>
              <a:t>.)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Size of programmes/projects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Funding windows </a:t>
            </a:r>
            <a:r>
              <a:rPr lang="en-GB" sz="2000" dirty="0"/>
              <a:t>(innovation, SGP </a:t>
            </a:r>
            <a:r>
              <a:rPr lang="en-GB" sz="2000" dirty="0" err="1"/>
              <a:t>etc</a:t>
            </a:r>
            <a:r>
              <a:rPr lang="en-GB" sz="2000" dirty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Recipient eligibility </a:t>
            </a:r>
            <a:r>
              <a:rPr lang="en-GB" sz="2000" dirty="0"/>
              <a:t>(nat./int., central/</a:t>
            </a:r>
            <a:r>
              <a:rPr lang="en-GB" sz="2000" dirty="0" err="1"/>
              <a:t>subnat</a:t>
            </a:r>
            <a:r>
              <a:rPr lang="en-GB" sz="2000" dirty="0"/>
              <a:t>., pub./priv./CSOs)</a:t>
            </a: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/>
              <a:t>Financial instruments </a:t>
            </a:r>
            <a:r>
              <a:rPr lang="en-GB" sz="2400" dirty="0"/>
              <a:t>(grants, loans, </a:t>
            </a:r>
            <a:r>
              <a:rPr lang="en-GB" sz="2400" dirty="0" err="1"/>
              <a:t>etc</a:t>
            </a:r>
            <a:r>
              <a:rPr lang="en-GB" sz="2400" dirty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To finance the Fund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From the Fund to recipients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b="1" dirty="0"/>
              <a:t>Performance-based payments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Mix of ex-ante vs RBPs finance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RBPs (carbon) vs PBPs (policy milestones)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b="1" dirty="0"/>
              <a:t>Allocation of REDD+ RBPs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98C92-DE67-42C2-8312-124EA3FA50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rgbClr val="2E75B6"/>
                </a:solidFill>
                <a:latin typeface="Calibri"/>
                <a:ea typeface="+mn-ea"/>
                <a:cs typeface="+mn-cs"/>
              </a:rPr>
              <a:t>Other key joint design elements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44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62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9144" tIns="9144" rIns="9144" bIns="9144" rtlCol="0" anchor="ctr"/>
      <a:lstStyle>
        <a:defPPr algn="ctr">
          <a:lnSpc>
            <a:spcPts val="1200"/>
          </a:lnSpc>
          <a:defRPr sz="15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C2CCF91A797E428246BC4DCDA57C52" ma:contentTypeVersion="0" ma:contentTypeDescription="Create a new document." ma:contentTypeScope="" ma:versionID="bf480fe09c896ec7083c89def69c85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d5fc634ed668a6abc2eb210174b40b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B15471-E3A4-4E62-9C5B-15AE29CE2F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C1B1ABC-065B-4E2E-9614-4B1D4A59CF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B514B0-226A-4365-9012-8EB2D982C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16471</TotalTime>
  <Words>332</Words>
  <Application>Microsoft Office PowerPoint</Application>
  <PresentationFormat>On-screen Show (4:3)</PresentationFormat>
  <Paragraphs>68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3_Custom Design</vt:lpstr>
      <vt:lpstr>1_Office Theme</vt:lpstr>
      <vt:lpstr>Thème Office</vt:lpstr>
      <vt:lpstr>PowerPoint Presentation</vt:lpstr>
      <vt:lpstr>PowerPoint Presentation</vt:lpstr>
      <vt:lpstr>A few key points</vt:lpstr>
      <vt:lpstr>Other key joint design elements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 A. Gari</dc:creator>
  <cp:lastModifiedBy>Bruno Hugel</cp:lastModifiedBy>
  <cp:revision>381</cp:revision>
  <dcterms:created xsi:type="dcterms:W3CDTF">2014-02-02T19:54:14Z</dcterms:created>
  <dcterms:modified xsi:type="dcterms:W3CDTF">2017-10-09T17:02:55Z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0x0101005CC2CCF91A797E428246BC4DCDA57C52</vt:lpwstr>
  </property>
</Properties>
</file>