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7" r:id="rId5"/>
    <p:sldId id="258" r:id="rId6"/>
    <p:sldId id="259" r:id="rId7"/>
    <p:sldId id="261" r:id="rId8"/>
    <p:sldId id="260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716674-C955-455A-A938-FF9C50DC5954}" v="1" dt="2020-03-19T13:26:48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5474" autoAdjust="0"/>
  </p:normalViewPr>
  <p:slideViewPr>
    <p:cSldViewPr snapToGrid="0">
      <p:cViewPr varScale="1">
        <p:scale>
          <a:sx n="56" d="100"/>
          <a:sy n="56" d="100"/>
        </p:scale>
        <p:origin x="12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Swan" userId="756aee64-4f32-41c0-b4eb-266561943d6a" providerId="ADAL" clId="{CEC0465A-DFEB-4F5E-9474-E3A33529CCF1}"/>
    <pc:docChg chg="modSld">
      <pc:chgData name="Steven Swan" userId="756aee64-4f32-41c0-b4eb-266561943d6a" providerId="ADAL" clId="{CEC0465A-DFEB-4F5E-9474-E3A33529CCF1}" dt="2020-03-19T13:27:45.397" v="4" actId="113"/>
      <pc:docMkLst>
        <pc:docMk/>
      </pc:docMkLst>
      <pc:sldChg chg="modSp">
        <pc:chgData name="Steven Swan" userId="756aee64-4f32-41c0-b4eb-266561943d6a" providerId="ADAL" clId="{CEC0465A-DFEB-4F5E-9474-E3A33529CCF1}" dt="2020-03-19T13:27:45.397" v="4" actId="113"/>
        <pc:sldMkLst>
          <pc:docMk/>
          <pc:sldMk cId="2673514644" sldId="256"/>
        </pc:sldMkLst>
        <pc:spChg chg="mod">
          <ac:chgData name="Steven Swan" userId="756aee64-4f32-41c0-b4eb-266561943d6a" providerId="ADAL" clId="{CEC0465A-DFEB-4F5E-9474-E3A33529CCF1}" dt="2020-03-19T13:27:35.468" v="3" actId="14100"/>
          <ac:spMkLst>
            <pc:docMk/>
            <pc:sldMk cId="2673514644" sldId="256"/>
            <ac:spMk id="6" creationId="{955212DF-3CE2-42F5-A111-71E15449FB63}"/>
          </ac:spMkLst>
        </pc:spChg>
        <pc:spChg chg="mod">
          <ac:chgData name="Steven Swan" userId="756aee64-4f32-41c0-b4eb-266561943d6a" providerId="ADAL" clId="{CEC0465A-DFEB-4F5E-9474-E3A33529CCF1}" dt="2020-03-19T13:27:45.397" v="4" actId="113"/>
          <ac:spMkLst>
            <pc:docMk/>
            <pc:sldMk cId="2673514644" sldId="256"/>
            <ac:spMk id="14" creationId="{8D092DD4-F69D-4D3D-9669-4A701D63A2C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187A9-4CDA-490F-AA2C-1F917143F26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3A4AE-2022-43D3-864F-5E59149F9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292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4823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" name="Shape 10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5972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0" marR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endParaRPr lang="en-AU" sz="1200" dirty="0" smtClean="0"/>
          </a:p>
        </p:txBody>
      </p:sp>
    </p:spTree>
    <p:extLst>
      <p:ext uri="{BB962C8B-B14F-4D97-AF65-F5344CB8AC3E}">
        <p14:creationId xmlns:p14="http://schemas.microsoft.com/office/powerpoint/2010/main" val="4181274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0" marR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endParaRPr lang="en-AU" sz="1200" dirty="0" smtClean="0"/>
          </a:p>
        </p:txBody>
      </p:sp>
    </p:spTree>
    <p:extLst>
      <p:ext uri="{BB962C8B-B14F-4D97-AF65-F5344CB8AC3E}">
        <p14:creationId xmlns:p14="http://schemas.microsoft.com/office/powerpoint/2010/main" val="4181274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0" marR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endParaRPr lang="en-AU" sz="1200" dirty="0" smtClean="0"/>
          </a:p>
        </p:txBody>
      </p:sp>
    </p:spTree>
    <p:extLst>
      <p:ext uri="{BB962C8B-B14F-4D97-AF65-F5344CB8AC3E}">
        <p14:creationId xmlns:p14="http://schemas.microsoft.com/office/powerpoint/2010/main" val="2980229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0" marR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endParaRPr lang="en-AU" sz="1200" dirty="0" smtClean="0"/>
          </a:p>
        </p:txBody>
      </p:sp>
    </p:spTree>
    <p:extLst>
      <p:ext uri="{BB962C8B-B14F-4D97-AF65-F5344CB8AC3E}">
        <p14:creationId xmlns:p14="http://schemas.microsoft.com/office/powerpoint/2010/main" val="2980229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0" marR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r>
              <a:rPr lang="en-AU" sz="1200" dirty="0" smtClean="0"/>
              <a:t>x min (</a:t>
            </a:r>
            <a:r>
              <a:rPr lang="en-GB" sz="1200" b="1" dirty="0" smtClean="0"/>
              <a:t>indicative</a:t>
            </a:r>
            <a:r>
              <a:rPr lang="en-GB" sz="1200" b="1" baseline="0" dirty="0" smtClean="0"/>
              <a:t> talking points)</a:t>
            </a:r>
            <a:endParaRPr lang="en-AU" sz="1200" dirty="0" smtClean="0"/>
          </a:p>
          <a:p>
            <a:pPr marL="0" marR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endParaRPr lang="en-AU" sz="1200" dirty="0" smtClean="0"/>
          </a:p>
        </p:txBody>
      </p:sp>
    </p:spTree>
    <p:extLst>
      <p:ext uri="{BB962C8B-B14F-4D97-AF65-F5344CB8AC3E}">
        <p14:creationId xmlns:p14="http://schemas.microsoft.com/office/powerpoint/2010/main" val="298022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26E968-9425-49CA-9DC7-F7A51C390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6E9489E-FEB8-46B0-8BAC-1113066F5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EDF7B6-37E4-4272-92E5-D412566AE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BC2A-E383-45C6-A32A-FFCA8BEC0D7D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EB7E31-085D-4962-AD44-810230091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D46E37-24E6-4DA3-876D-53C6438C9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1070-D5D7-4048-87C2-F0B608DB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6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FD9B83-1253-41A7-BF63-C8511D559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95E9CEB-ED9B-47B1-B013-DDFFC3F49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1B9B62-3CF5-473A-BA2A-F8E09BDA4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BC2A-E383-45C6-A32A-FFCA8BEC0D7D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07947D-A147-4D48-8C1F-9F00B9797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9EBD65-4C9E-4936-A828-2E4EB7E4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1070-D5D7-4048-87C2-F0B608DB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0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CD885F7-9261-4D54-BF9C-0FE58C1FB8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4C7ACA2-D104-4E01-8FC5-97121210A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C831E0-B884-4F43-BB63-B03DB7F6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BC2A-E383-45C6-A32A-FFCA8BEC0D7D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0E1B12-E3FD-49B0-B6EE-D914703A5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D2991E7-3F1C-4416-8CF8-7EECE1463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1070-D5D7-4048-87C2-F0B608DB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1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A09723-2744-461B-838B-9B4C4B21B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7536C7-A196-4198-B6E6-6BB2F9095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B91322-7DD0-4958-B522-1D626F76E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BC2A-E383-45C6-A32A-FFCA8BEC0D7D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B5CD8F-9A58-4D70-A546-CD50DC97B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2BCAA9-73A8-44A5-B8C0-B8418A6DA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1070-D5D7-4048-87C2-F0B608DB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233B4B-E7EB-4B9A-8553-7A2DC6EC3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092F156-A921-4A59-AD40-9472F0F3E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C60542-8461-4F33-B517-28B2728E9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BC2A-E383-45C6-A32A-FFCA8BEC0D7D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3E8844-FDF1-4F17-B95B-9B30990A7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2FBD51-E5F9-4D23-900C-01DB807AD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1070-D5D7-4048-87C2-F0B608DB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1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69F2E2-B58F-475E-B178-F3637D57A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D3A8C6-559D-49C0-91EC-A631A03889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9A79BF9-F37C-4680-BAD1-10804E14A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66B6B2D-4EC9-4693-8272-6BDA2A3D0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BC2A-E383-45C6-A32A-FFCA8BEC0D7D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21BFDFA-DC44-4EB1-9545-1B72F155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45FB0C6-4A4B-4178-A611-3F113F6EA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1070-D5D7-4048-87C2-F0B608DB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1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C3C6B0-6164-4120-B373-7E68B427A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EE2D7C2-54F1-43B1-8666-EB854B616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B23AAC3-4330-4CB6-AB40-97643C318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408208E-A366-4DDF-964B-F92B3BEC3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D1EFE2B-F8FF-448C-81D4-CAC9630BF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4245DC7-C1A6-45CF-8FCD-1030236E3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BC2A-E383-45C6-A32A-FFCA8BEC0D7D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0E56CCF-29DF-4044-8C3C-2F6AC963C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BD06913-2704-410C-ADA8-16F1D92EE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1070-D5D7-4048-87C2-F0B608DB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6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C3A796-452E-4E4F-9620-7973DFFE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71EF099-60DE-463E-A0B0-49C291730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BC2A-E383-45C6-A32A-FFCA8BEC0D7D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06C1C73-9BB9-4940-8A08-79BB3CF9B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91009CD-2052-4B69-A3D9-5D8C45AD1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1070-D5D7-4048-87C2-F0B608DB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3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9D76369-9F9C-4104-989D-5F4592157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BC2A-E383-45C6-A32A-FFCA8BEC0D7D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ABA15B9-1DAC-4C4B-8D9C-5E2DF007F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0928A8C-338B-47BB-84BC-246E9C38F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1070-D5D7-4048-87C2-F0B608DB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4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0E405B-6AF9-44FA-BD33-F4163F5C0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1058E0-3F90-4412-B712-1486FDEC2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F17B3F4-691E-4637-8D0C-6F7039C88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07C249B-BEA4-4892-B4C4-009041714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BC2A-E383-45C6-A32A-FFCA8BEC0D7D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45E814C-71F0-48E8-9062-B969DD33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948F017-B7B3-4054-9F70-E038BE4A4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1070-D5D7-4048-87C2-F0B608DB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04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53E135-1053-4484-BBC6-96D837F47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2987BD3-F0E5-417D-9759-C8B91213C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AA2247-6AC1-45E1-A62B-F609135C6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0BA813C-01EE-4F21-8FAF-5718B5F02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BC2A-E383-45C6-A32A-FFCA8BEC0D7D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51DCAAC-AA39-4F0E-88DA-4A2A274B3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8B82E09-1512-4B53-9406-24B8FCD01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1070-D5D7-4048-87C2-F0B608DB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4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FD82030-4318-4510-B6CC-54812E32B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73DE09-1E74-4C35-819E-47453A330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7750B7-FAA8-4C3E-8AE9-89F3355F0D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7BC2A-E383-45C6-A32A-FFCA8BEC0D7D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C8FBEA-0738-4F8B-BDDC-D825A2A922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B78EA7-8452-4013-80BA-8F4EC503A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91070-D5D7-4048-87C2-F0B608DBB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7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3" descr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57397" y="445827"/>
            <a:ext cx="3070753" cy="5076967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extBox 4"/>
          <p:cNvSpPr/>
          <p:nvPr/>
        </p:nvSpPr>
        <p:spPr>
          <a:xfrm>
            <a:off x="5259511" y="2177745"/>
            <a:ext cx="4794448" cy="2062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 sz="3200" b="1">
                <a:solidFill>
                  <a:schemeClr val="accent3"/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</a:lstStyle>
          <a:p>
            <a:r>
              <a:rPr lang="en-GB" dirty="0"/>
              <a:t>COVID-19 recovery, forests, and climate change - the role of the UN-REDD Programme</a:t>
            </a:r>
            <a:r>
              <a:rPr lang="en-CA" dirty="0"/>
              <a:t> </a:t>
            </a:r>
            <a:endParaRPr dirty="0"/>
          </a:p>
        </p:txBody>
      </p:sp>
      <p:sp>
        <p:nvSpPr>
          <p:cNvPr id="97" name="TextBox 6"/>
          <p:cNvSpPr/>
          <p:nvPr/>
        </p:nvSpPr>
        <p:spPr>
          <a:xfrm>
            <a:off x="5334000" y="4413449"/>
            <a:ext cx="3581400" cy="370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>
                <a:solidFill>
                  <a:schemeClr val="accent1">
                    <a:satOff val="-4409"/>
                    <a:lumOff val="-10509"/>
                  </a:schemeClr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</a:lstStyle>
          <a:p>
            <a:r>
              <a:t>Mario Boccucci</a:t>
            </a:r>
          </a:p>
        </p:txBody>
      </p:sp>
      <p:sp>
        <p:nvSpPr>
          <p:cNvPr id="98" name="TextBox 7"/>
          <p:cNvSpPr/>
          <p:nvPr/>
        </p:nvSpPr>
        <p:spPr>
          <a:xfrm>
            <a:off x="5353334" y="4832404"/>
            <a:ext cx="3581404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600">
                <a:solidFill>
                  <a:schemeClr val="accent1">
                    <a:satOff val="-4409"/>
                    <a:lumOff val="-10509"/>
                  </a:schemeClr>
                </a:solidFill>
                <a:latin typeface="Myriad Pro"/>
                <a:ea typeface="Myriad Pro"/>
                <a:cs typeface="Myriad Pro"/>
                <a:sym typeface="Myriad Pro"/>
              </a:defRPr>
            </a:pPr>
            <a:r>
              <a:rPr lang="en-GB" sz="1600" dirty="0"/>
              <a:t>4</a:t>
            </a:r>
            <a:r>
              <a:rPr lang="en-GB" sz="1600" baseline="30000" dirty="0"/>
              <a:t>th</a:t>
            </a:r>
            <a:r>
              <a:rPr lang="en-GB" sz="1600" dirty="0"/>
              <a:t> </a:t>
            </a:r>
            <a:r>
              <a:rPr sz="1600" dirty="0"/>
              <a:t>Executive Board Meeting</a:t>
            </a:r>
          </a:p>
          <a:p>
            <a:pPr>
              <a:defRPr sz="1600">
                <a:solidFill>
                  <a:schemeClr val="accent1">
                    <a:satOff val="-4409"/>
                    <a:lumOff val="-10509"/>
                  </a:schemeClr>
                </a:solidFill>
                <a:latin typeface="Myriad Pro"/>
                <a:ea typeface="Myriad Pro"/>
                <a:cs typeface="Myriad Pro"/>
                <a:sym typeface="Myriad Pro"/>
              </a:defRPr>
            </a:pPr>
            <a:r>
              <a:rPr lang="en-GB" sz="1600" dirty="0"/>
              <a:t>25 June 2020</a:t>
            </a:r>
            <a:r>
              <a:rPr sz="1600" dirty="0"/>
              <a:t> | </a:t>
            </a:r>
            <a:r>
              <a:rPr lang="en-GB" sz="1600" dirty="0"/>
              <a:t>virtual</a:t>
            </a: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245972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Box 1"/>
          <p:cNvSpPr/>
          <p:nvPr/>
        </p:nvSpPr>
        <p:spPr>
          <a:xfrm>
            <a:off x="2133600" y="698212"/>
            <a:ext cx="4495800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200" b="1">
                <a:solidFill>
                  <a:schemeClr val="accent3"/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</a:lstStyle>
          <a:p>
            <a:r>
              <a:t>Outline</a:t>
            </a:r>
          </a:p>
        </p:txBody>
      </p:sp>
      <p:sp>
        <p:nvSpPr>
          <p:cNvPr id="101" name="TextBox 2"/>
          <p:cNvSpPr/>
          <p:nvPr/>
        </p:nvSpPr>
        <p:spPr>
          <a:xfrm>
            <a:off x="1504552" y="1455271"/>
            <a:ext cx="4903528" cy="3221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39750" indent="-33655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•"/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Purpose of the paper and process</a:t>
            </a:r>
            <a:endParaRPr sz="2000" dirty="0"/>
          </a:p>
          <a:p>
            <a:pPr marL="539750" indent="-336550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Challenges </a:t>
            </a:r>
          </a:p>
          <a:p>
            <a:pPr marL="539750" indent="-336550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REDD+ Business Case </a:t>
            </a:r>
            <a:endParaRPr lang="en-GB" sz="2000" dirty="0"/>
          </a:p>
          <a:p>
            <a:pPr marL="539750" indent="-336550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UN-REDD potential role</a:t>
            </a:r>
          </a:p>
          <a:p>
            <a:pPr marL="539750" indent="-336550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Immediate next steps</a:t>
            </a:r>
          </a:p>
          <a:p>
            <a:pPr marL="539750" indent="-336550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Discussion</a:t>
            </a:r>
            <a:endParaRPr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2067" y="1524000"/>
            <a:ext cx="5731933" cy="343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05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2017 Updat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Challenges on the climate change and forest agenda </a:t>
            </a:r>
            <a:br>
              <a:rPr lang="en-GB" dirty="0" smtClean="0"/>
            </a:br>
            <a:r>
              <a:rPr lang="en-GB" dirty="0" smtClean="0"/>
              <a:t>posed by Covid-19</a:t>
            </a:r>
            <a:endParaRPr dirty="0"/>
          </a:p>
        </p:txBody>
      </p:sp>
      <p:sp>
        <p:nvSpPr>
          <p:cNvPr id="180" name="National Programmes…"/>
          <p:cNvSpPr>
            <a:spLocks noGrp="1"/>
          </p:cNvSpPr>
          <p:nvPr>
            <p:ph idx="1"/>
          </p:nvPr>
        </p:nvSpPr>
        <p:spPr>
          <a:xfrm>
            <a:off x="1043551" y="1798019"/>
            <a:ext cx="4032448" cy="385474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Massive economic shocks</a:t>
            </a:r>
          </a:p>
          <a:p>
            <a:pPr lvl="1"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1600" dirty="0" smtClean="0"/>
              <a:t>Poverty</a:t>
            </a:r>
          </a:p>
          <a:p>
            <a:pPr lvl="1"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1600" dirty="0" smtClean="0"/>
              <a:t>Income and jobs</a:t>
            </a:r>
          </a:p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Risk of forests being overlooked   in recovery</a:t>
            </a:r>
            <a:endParaRPr lang="en-GB" sz="2000" dirty="0"/>
          </a:p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Increased threats</a:t>
            </a:r>
          </a:p>
          <a:p>
            <a:pPr lvl="1"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1600" dirty="0" smtClean="0"/>
              <a:t>Weakened law enforcement</a:t>
            </a:r>
          </a:p>
          <a:p>
            <a:pPr lvl="1"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1600" dirty="0" smtClean="0"/>
              <a:t>Reverse migration</a:t>
            </a:r>
          </a:p>
          <a:p>
            <a:pPr lvl="1"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1600" dirty="0" smtClean="0"/>
              <a:t>Livelihoods</a:t>
            </a:r>
          </a:p>
          <a:p>
            <a:pPr lvl="1"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1600" dirty="0" smtClean="0"/>
              <a:t>Supply chains</a:t>
            </a:r>
          </a:p>
        </p:txBody>
      </p:sp>
      <p:pic>
        <p:nvPicPr>
          <p:cNvPr id="3074" name="Picture 2" descr="C:\Users\secrieru\Downloads\29010162526_7502b0335a_z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96000" y="1268760"/>
            <a:ext cx="439200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59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2017 Updat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sz="3400" b="1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Making the business case for REDD+</a:t>
            </a:r>
            <a:br>
              <a:rPr lang="en-GB" dirty="0" smtClean="0"/>
            </a:br>
            <a:endParaRPr dirty="0"/>
          </a:p>
        </p:txBody>
      </p:sp>
      <p:sp>
        <p:nvSpPr>
          <p:cNvPr id="180" name="National Programmes…"/>
          <p:cNvSpPr>
            <a:spLocks noGrp="1"/>
          </p:cNvSpPr>
          <p:nvPr>
            <p:ph idx="1"/>
          </p:nvPr>
        </p:nvSpPr>
        <p:spPr>
          <a:xfrm>
            <a:off x="1043551" y="1798019"/>
            <a:ext cx="4032448" cy="385474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REDD+ and health</a:t>
            </a:r>
          </a:p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REDD+ as “ready-to-go” solution for green recovery</a:t>
            </a:r>
          </a:p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REDD+ multiple benefits for multiple planetary crises</a:t>
            </a:r>
            <a:endParaRPr lang="en-GB" sz="1600" dirty="0" smtClean="0"/>
          </a:p>
        </p:txBody>
      </p:sp>
      <p:pic>
        <p:nvPicPr>
          <p:cNvPr id="3" name="Picture 2" descr="Colombia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9112" y="1395301"/>
            <a:ext cx="4983024" cy="373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51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2017 Updat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How UN-REDD can help build a better, greener, more resilient world</a:t>
            </a:r>
            <a:endParaRPr lang="en-GB" dirty="0"/>
          </a:p>
        </p:txBody>
      </p:sp>
      <p:sp>
        <p:nvSpPr>
          <p:cNvPr id="180" name="National Programmes…"/>
          <p:cNvSpPr>
            <a:spLocks noGrp="1"/>
          </p:cNvSpPr>
          <p:nvPr>
            <p:ph idx="1"/>
          </p:nvPr>
        </p:nvSpPr>
        <p:spPr>
          <a:xfrm>
            <a:off x="972004" y="1976903"/>
            <a:ext cx="4032448" cy="346119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Highlights include: </a:t>
            </a:r>
          </a:p>
          <a:p>
            <a:pPr lvl="1"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1600" dirty="0" smtClean="0"/>
              <a:t>Enhanced NDCs and delivery</a:t>
            </a:r>
          </a:p>
          <a:p>
            <a:pPr lvl="1"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1600" dirty="0" smtClean="0"/>
              <a:t>Leveraging finance</a:t>
            </a:r>
          </a:p>
          <a:p>
            <a:pPr lvl="1"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1600" dirty="0"/>
              <a:t>Community Based REDD^</a:t>
            </a:r>
          </a:p>
          <a:p>
            <a:pPr lvl="1"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1600" dirty="0" smtClean="0"/>
              <a:t>Data driven mitigation strategies</a:t>
            </a:r>
          </a:p>
          <a:p>
            <a:pPr lvl="1"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1600" dirty="0" smtClean="0"/>
              <a:t>Social and Environmental safeguards</a:t>
            </a:r>
          </a:p>
          <a:p>
            <a:pPr lvl="1"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1600" dirty="0" smtClean="0"/>
              <a:t>Accelerating a global movement for forests and nature</a:t>
            </a:r>
          </a:p>
          <a:p>
            <a:pPr lvl="1"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1600" dirty="0" smtClean="0"/>
              <a:t>Digital cooperation</a:t>
            </a:r>
          </a:p>
        </p:txBody>
      </p:sp>
      <p:pic>
        <p:nvPicPr>
          <p:cNvPr id="5" name="Picture 4" descr="Treehugger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17519" y="1556299"/>
            <a:ext cx="5092229" cy="39175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25758" y="5709590"/>
            <a:ext cx="4766242" cy="461665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200" dirty="0"/>
              <a:t>Photo attribution: </a:t>
            </a:r>
            <a:r>
              <a:rPr lang="en-US" sz="1200" dirty="0" smtClean="0"/>
              <a:t>Joel </a:t>
            </a:r>
            <a:r>
              <a:rPr lang="en-US" sz="1200" dirty="0" err="1"/>
              <a:t>Makower</a:t>
            </a:r>
            <a:r>
              <a:rPr lang="en-US" sz="1200" dirty="0"/>
              <a:t> [CC BY 3.0  (https://</a:t>
            </a:r>
            <a:r>
              <a:rPr lang="en-US" sz="1200" dirty="0" err="1"/>
              <a:t>creativecommons.org</a:t>
            </a:r>
            <a:r>
              <a:rPr lang="en-US" sz="1200" dirty="0"/>
              <a:t>/licenses/by/3.0)], via Wikimedia Commons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7699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2017 Updat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Immediate next steps</a:t>
            </a:r>
            <a:endParaRPr lang="en-GB" dirty="0"/>
          </a:p>
        </p:txBody>
      </p:sp>
      <p:sp>
        <p:nvSpPr>
          <p:cNvPr id="180" name="National Programmes…"/>
          <p:cNvSpPr>
            <a:spLocks noGrp="1"/>
          </p:cNvSpPr>
          <p:nvPr>
            <p:ph idx="1"/>
          </p:nvPr>
        </p:nvSpPr>
        <p:spPr>
          <a:xfrm>
            <a:off x="972004" y="2083633"/>
            <a:ext cx="5608678" cy="335446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Update draft discussion paper</a:t>
            </a:r>
          </a:p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Develop strategy on domestic business case</a:t>
            </a:r>
          </a:p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Analyse socio-economic recovery packages and how to leverage/access funds</a:t>
            </a:r>
          </a:p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Develop strategy on international and multilateral business case</a:t>
            </a:r>
          </a:p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17764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2017 Updat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accent3"/>
                </a:solidFill>
              </a:defRPr>
            </a:lvl1pPr>
          </a:lstStyle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180" name="National Programmes…"/>
          <p:cNvSpPr>
            <a:spLocks noGrp="1"/>
          </p:cNvSpPr>
          <p:nvPr>
            <p:ph idx="1"/>
          </p:nvPr>
        </p:nvSpPr>
        <p:spPr>
          <a:xfrm>
            <a:off x="972004" y="2076137"/>
            <a:ext cx="7190140" cy="33619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/>
              <a:t>Does this reflect your thinking and the situation you are </a:t>
            </a:r>
            <a:r>
              <a:rPr lang="en-GB" sz="2000" dirty="0" smtClean="0"/>
              <a:t>facing?</a:t>
            </a:r>
            <a:endParaRPr lang="en-GB" sz="2000" dirty="0"/>
          </a:p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/>
              <a:t>Anything </a:t>
            </a:r>
            <a:r>
              <a:rPr lang="en-GB" sz="2000" dirty="0" smtClean="0"/>
              <a:t>missing to characterize </a:t>
            </a:r>
            <a:r>
              <a:rPr lang="en-GB" sz="2000" dirty="0"/>
              <a:t>challenges and opportunities?</a:t>
            </a:r>
          </a:p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 smtClean="0"/>
              <a:t>Is the value of UN-REDD well captured in the paper capture? What else would you highlight?</a:t>
            </a:r>
            <a:endParaRPr lang="en-GB" sz="2000" dirty="0"/>
          </a:p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/>
              <a:t>Do next steps address your immediate needs?</a:t>
            </a:r>
          </a:p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r>
              <a:rPr lang="en-GB" sz="2000" dirty="0"/>
              <a:t>Any other </a:t>
            </a:r>
            <a:r>
              <a:rPr lang="en-GB" sz="2000" dirty="0" smtClean="0"/>
              <a:t>feedback?</a:t>
            </a:r>
            <a:endParaRPr lang="en-GB" sz="2000" dirty="0"/>
          </a:p>
          <a:p>
            <a:pPr>
              <a:defRPr sz="2000">
                <a:solidFill>
                  <a:schemeClr val="accent1">
                    <a:satOff val="-4409"/>
                    <a:lumOff val="-10509"/>
                  </a:schemeClr>
                </a:solidFill>
              </a:defRPr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361271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9195B9495523448EAA8C2805A437E4" ma:contentTypeVersion="6" ma:contentTypeDescription="Create a new document." ma:contentTypeScope="" ma:versionID="c565871d28f28f32da6dac85c07f86a0">
  <xsd:schema xmlns:xsd="http://www.w3.org/2001/XMLSchema" xmlns:xs="http://www.w3.org/2001/XMLSchema" xmlns:p="http://schemas.microsoft.com/office/2006/metadata/properties" xmlns:ns2="b22eec61-2d44-43c5-b594-c27c970b8cd8" xmlns:ns3="081dbcec-f8f8-470e-9cf1-ff758009fc79" targetNamespace="http://schemas.microsoft.com/office/2006/metadata/properties" ma:root="true" ma:fieldsID="d3a647085e62595c03dcb0601a6c2da6" ns2:_="" ns3:_="">
    <xsd:import namespace="b22eec61-2d44-43c5-b594-c27c970b8cd8"/>
    <xsd:import namespace="081dbcec-f8f8-470e-9cf1-ff758009fc7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eec61-2d44-43c5-b594-c27c970b8cd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1dbcec-f8f8-470e-9cf1-ff758009fc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5A1BAC-309A-433A-A9E7-AFB97B276B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EC4B66-1FA2-4152-B4D1-24493A075D33}">
  <ds:schemaRefs>
    <ds:schemaRef ds:uri="http://schemas.microsoft.com/office/2006/documentManagement/types"/>
    <ds:schemaRef ds:uri="b22eec61-2d44-43c5-b594-c27c970b8cd8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081dbcec-f8f8-470e-9cf1-ff758009fc7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F1D3C66-19C1-47CB-A0A9-0683555B59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2eec61-2d44-43c5-b594-c27c970b8cd8"/>
    <ds:schemaRef ds:uri="081dbcec-f8f8-470e-9cf1-ff758009fc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9441</TotalTime>
  <Words>255</Words>
  <Application>Microsoft Office PowerPoint</Application>
  <PresentationFormat>Widescreen</PresentationFormat>
  <Paragraphs>47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Myriad Pro</vt:lpstr>
      <vt:lpstr>Office Theme</vt:lpstr>
      <vt:lpstr>PowerPoint Presentation</vt:lpstr>
      <vt:lpstr>PowerPoint Presentation</vt:lpstr>
      <vt:lpstr>Challenges on the climate change and forest agenda  posed by Covid-19</vt:lpstr>
      <vt:lpstr>Making the business case for REDD+ </vt:lpstr>
      <vt:lpstr>How UN-REDD can help build a better, greener, more resilient world</vt:lpstr>
      <vt:lpstr>Immediate next steps</vt:lpstr>
      <vt:lpstr>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Swan</dc:creator>
  <cp:lastModifiedBy>Frances LIM</cp:lastModifiedBy>
  <cp:revision>17</cp:revision>
  <dcterms:created xsi:type="dcterms:W3CDTF">2020-03-13T08:54:14Z</dcterms:created>
  <dcterms:modified xsi:type="dcterms:W3CDTF">2020-06-26T13:13:27Z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0x010100549195B9495523448EAA8C2805A437E4</vt:lpwstr>
  </property>
</Properties>
</file>