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80" r:id="rId4"/>
    <p:sldId id="299" r:id="rId5"/>
    <p:sldId id="298" r:id="rId6"/>
    <p:sldId id="301" r:id="rId7"/>
    <p:sldId id="296" r:id="rId8"/>
    <p:sldId id="300" r:id="rId9"/>
    <p:sldId id="281"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8D6"/>
    <a:srgbClr val="00CC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9" autoAdjust="0"/>
    <p:restoredTop sz="94660"/>
  </p:normalViewPr>
  <p:slideViewPr>
    <p:cSldViewPr>
      <p:cViewPr varScale="1">
        <p:scale>
          <a:sx n="68" d="100"/>
          <a:sy n="68" d="100"/>
        </p:scale>
        <p:origin x="7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5564C-FC78-4384-AAC1-DE3BC399014A}" type="datetimeFigureOut">
              <a:rPr lang="fr-FR" smtClean="0"/>
              <a:t>09/10/2017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2AD11-C500-4E9C-8896-3801C3605BA9}" type="slidenum">
              <a:rPr lang="fr-FR" smtClean="0"/>
              <a:t>‹#›</a:t>
            </a:fld>
            <a:endParaRPr lang="fr-FR"/>
          </a:p>
        </p:txBody>
      </p:sp>
    </p:spTree>
    <p:extLst>
      <p:ext uri="{BB962C8B-B14F-4D97-AF65-F5344CB8AC3E}">
        <p14:creationId xmlns:p14="http://schemas.microsoft.com/office/powerpoint/2010/main" val="70551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Forthcoming</a:t>
            </a:r>
            <a:r>
              <a:rPr lang="id-ID" baseline="0" dirty="0"/>
              <a:t> researchby ODI (financed by UNEP FI as part of the UN-REDD Programme) shows that </a:t>
            </a:r>
            <a:r>
              <a:rPr lang="id-ID" b="1" baseline="0" dirty="0"/>
              <a:t>the role of subsidies are not considered </a:t>
            </a:r>
            <a:r>
              <a:rPr lang="id-ID" baseline="0" dirty="0"/>
              <a:t>in 32 UN-REDD countries researched</a:t>
            </a:r>
            <a:endParaRPr lang="id-ID" dirty="0"/>
          </a:p>
        </p:txBody>
      </p:sp>
      <p:sp>
        <p:nvSpPr>
          <p:cNvPr id="4" name="Slide Number Placeholder 3"/>
          <p:cNvSpPr>
            <a:spLocks noGrp="1"/>
          </p:cNvSpPr>
          <p:nvPr>
            <p:ph type="sldNum" sz="quarter" idx="10"/>
          </p:nvPr>
        </p:nvSpPr>
        <p:spPr/>
        <p:txBody>
          <a:bodyPr/>
          <a:lstStyle/>
          <a:p>
            <a:fld id="{59559F3F-5BB3-4543-8B77-9D6332A728CD}" type="slidenum">
              <a:rPr lang="en-US" smtClean="0"/>
              <a:pPr/>
              <a:t>3</a:t>
            </a:fld>
            <a:endParaRPr lang="en-US"/>
          </a:p>
        </p:txBody>
      </p:sp>
    </p:spTree>
    <p:extLst>
      <p:ext uri="{BB962C8B-B14F-4D97-AF65-F5344CB8AC3E}">
        <p14:creationId xmlns:p14="http://schemas.microsoft.com/office/powerpoint/2010/main" val="160248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Forthcoming</a:t>
            </a:r>
            <a:r>
              <a:rPr lang="id-ID" baseline="0" dirty="0"/>
              <a:t> researchby ODI (financed by UNEP FI as part of the UN-REDD Programme) shows that </a:t>
            </a:r>
            <a:r>
              <a:rPr lang="id-ID" b="1" baseline="0" dirty="0"/>
              <a:t>the role of subsidies are not considered </a:t>
            </a:r>
            <a:r>
              <a:rPr lang="id-ID" baseline="0" dirty="0"/>
              <a:t>in 32 UN-REDD countries researched</a:t>
            </a:r>
            <a:endParaRPr lang="id-ID" dirty="0"/>
          </a:p>
        </p:txBody>
      </p:sp>
      <p:sp>
        <p:nvSpPr>
          <p:cNvPr id="4" name="Slide Number Placeholder 3"/>
          <p:cNvSpPr>
            <a:spLocks noGrp="1"/>
          </p:cNvSpPr>
          <p:nvPr>
            <p:ph type="sldNum" sz="quarter" idx="10"/>
          </p:nvPr>
        </p:nvSpPr>
        <p:spPr/>
        <p:txBody>
          <a:bodyPr/>
          <a:lstStyle/>
          <a:p>
            <a:fld id="{59559F3F-5BB3-4543-8B77-9D6332A728CD}" type="slidenum">
              <a:rPr lang="en-US" smtClean="0"/>
              <a:pPr/>
              <a:t>4</a:t>
            </a:fld>
            <a:endParaRPr lang="en-US"/>
          </a:p>
        </p:txBody>
      </p:sp>
    </p:spTree>
    <p:extLst>
      <p:ext uri="{BB962C8B-B14F-4D97-AF65-F5344CB8AC3E}">
        <p14:creationId xmlns:p14="http://schemas.microsoft.com/office/powerpoint/2010/main" val="318726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Forthcoming</a:t>
            </a:r>
            <a:r>
              <a:rPr lang="id-ID" baseline="0" dirty="0"/>
              <a:t> researchby ODI (financed by UNEP FI as part of the UN-REDD Programme) shows that </a:t>
            </a:r>
            <a:r>
              <a:rPr lang="id-ID" b="1" baseline="0" dirty="0"/>
              <a:t>the role of subsidies are not considered </a:t>
            </a:r>
            <a:r>
              <a:rPr lang="id-ID" baseline="0" dirty="0"/>
              <a:t>in 32 UN-REDD countries researched</a:t>
            </a:r>
            <a:endParaRPr lang="id-ID" dirty="0"/>
          </a:p>
        </p:txBody>
      </p:sp>
      <p:sp>
        <p:nvSpPr>
          <p:cNvPr id="4" name="Slide Number Placeholder 3"/>
          <p:cNvSpPr>
            <a:spLocks noGrp="1"/>
          </p:cNvSpPr>
          <p:nvPr>
            <p:ph type="sldNum" sz="quarter" idx="10"/>
          </p:nvPr>
        </p:nvSpPr>
        <p:spPr/>
        <p:txBody>
          <a:bodyPr/>
          <a:lstStyle/>
          <a:p>
            <a:fld id="{59559F3F-5BB3-4543-8B77-9D6332A728CD}" type="slidenum">
              <a:rPr lang="en-US" smtClean="0"/>
              <a:pPr/>
              <a:t>5</a:t>
            </a:fld>
            <a:endParaRPr lang="en-US"/>
          </a:p>
        </p:txBody>
      </p:sp>
    </p:spTree>
    <p:extLst>
      <p:ext uri="{BB962C8B-B14F-4D97-AF65-F5344CB8AC3E}">
        <p14:creationId xmlns:p14="http://schemas.microsoft.com/office/powerpoint/2010/main" val="165941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Forthcoming</a:t>
            </a:r>
            <a:r>
              <a:rPr lang="id-ID" baseline="0" dirty="0"/>
              <a:t> researchby ODI (financed by UNEP FI as part of the UN-REDD Programme) shows that </a:t>
            </a:r>
            <a:r>
              <a:rPr lang="id-ID" b="1" baseline="0" dirty="0"/>
              <a:t>the role of subsidies are not considered </a:t>
            </a:r>
            <a:r>
              <a:rPr lang="id-ID" baseline="0" dirty="0"/>
              <a:t>in 32 UN-REDD countries researched</a:t>
            </a:r>
            <a:endParaRPr lang="id-ID" dirty="0"/>
          </a:p>
        </p:txBody>
      </p:sp>
      <p:sp>
        <p:nvSpPr>
          <p:cNvPr id="4" name="Slide Number Placeholder 3"/>
          <p:cNvSpPr>
            <a:spLocks noGrp="1"/>
          </p:cNvSpPr>
          <p:nvPr>
            <p:ph type="sldNum" sz="quarter" idx="10"/>
          </p:nvPr>
        </p:nvSpPr>
        <p:spPr/>
        <p:txBody>
          <a:bodyPr/>
          <a:lstStyle/>
          <a:p>
            <a:fld id="{59559F3F-5BB3-4543-8B77-9D6332A728CD}" type="slidenum">
              <a:rPr lang="en-US" smtClean="0"/>
              <a:pPr/>
              <a:t>6</a:t>
            </a:fld>
            <a:endParaRPr lang="en-US"/>
          </a:p>
        </p:txBody>
      </p:sp>
    </p:spTree>
    <p:extLst>
      <p:ext uri="{BB962C8B-B14F-4D97-AF65-F5344CB8AC3E}">
        <p14:creationId xmlns:p14="http://schemas.microsoft.com/office/powerpoint/2010/main" val="322530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Forthcoming</a:t>
            </a:r>
            <a:r>
              <a:rPr lang="id-ID" baseline="0" dirty="0"/>
              <a:t> researchby ODI (financed by UNEP FI as part of the UN-REDD Programme) shows that </a:t>
            </a:r>
            <a:r>
              <a:rPr lang="id-ID" b="1" baseline="0" dirty="0"/>
              <a:t>the role of subsidies are not considered </a:t>
            </a:r>
            <a:r>
              <a:rPr lang="id-ID" baseline="0" dirty="0"/>
              <a:t>in 32 UN-REDD countries researched</a:t>
            </a:r>
            <a:endParaRPr lang="id-ID" dirty="0"/>
          </a:p>
        </p:txBody>
      </p:sp>
      <p:sp>
        <p:nvSpPr>
          <p:cNvPr id="4" name="Slide Number Placeholder 3"/>
          <p:cNvSpPr>
            <a:spLocks noGrp="1"/>
          </p:cNvSpPr>
          <p:nvPr>
            <p:ph type="sldNum" sz="quarter" idx="10"/>
          </p:nvPr>
        </p:nvSpPr>
        <p:spPr/>
        <p:txBody>
          <a:bodyPr/>
          <a:lstStyle/>
          <a:p>
            <a:fld id="{59559F3F-5BB3-4543-8B77-9D6332A728CD}" type="slidenum">
              <a:rPr lang="en-US" smtClean="0"/>
              <a:pPr/>
              <a:t>7</a:t>
            </a:fld>
            <a:endParaRPr lang="en-US"/>
          </a:p>
        </p:txBody>
      </p:sp>
    </p:spTree>
    <p:extLst>
      <p:ext uri="{BB962C8B-B14F-4D97-AF65-F5344CB8AC3E}">
        <p14:creationId xmlns:p14="http://schemas.microsoft.com/office/powerpoint/2010/main" val="345956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Forthcoming</a:t>
            </a:r>
            <a:r>
              <a:rPr lang="id-ID" baseline="0" dirty="0"/>
              <a:t> researchby ODI (financed by UNEP FI as part of the UN-REDD Programme) shows that </a:t>
            </a:r>
            <a:r>
              <a:rPr lang="id-ID" b="1" baseline="0" dirty="0"/>
              <a:t>the role of subsidies are not considered </a:t>
            </a:r>
            <a:r>
              <a:rPr lang="id-ID" baseline="0" dirty="0"/>
              <a:t>in 32 UN-REDD countries researched</a:t>
            </a:r>
            <a:endParaRPr lang="id-ID" dirty="0"/>
          </a:p>
        </p:txBody>
      </p:sp>
      <p:sp>
        <p:nvSpPr>
          <p:cNvPr id="4" name="Slide Number Placeholder 3"/>
          <p:cNvSpPr>
            <a:spLocks noGrp="1"/>
          </p:cNvSpPr>
          <p:nvPr>
            <p:ph type="sldNum" sz="quarter" idx="10"/>
          </p:nvPr>
        </p:nvSpPr>
        <p:spPr/>
        <p:txBody>
          <a:bodyPr/>
          <a:lstStyle/>
          <a:p>
            <a:fld id="{59559F3F-5BB3-4543-8B77-9D6332A728CD}" type="slidenum">
              <a:rPr lang="en-US" smtClean="0"/>
              <a:pPr/>
              <a:t>8</a:t>
            </a:fld>
            <a:endParaRPr lang="en-US"/>
          </a:p>
        </p:txBody>
      </p:sp>
    </p:spTree>
    <p:extLst>
      <p:ext uri="{BB962C8B-B14F-4D97-AF65-F5344CB8AC3E}">
        <p14:creationId xmlns:p14="http://schemas.microsoft.com/office/powerpoint/2010/main" val="274394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09/10/2017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09/10/2017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travelbrochures.org/wp-content/uploads/Vietnam2.jpg"/>
          <p:cNvPicPr>
            <a:picLocks noChangeAspect="1" noChangeArrowheads="1"/>
          </p:cNvPicPr>
          <p:nvPr/>
        </p:nvPicPr>
        <p:blipFill>
          <a:blip r:embed="rId2" cstate="print"/>
          <a:srcRect/>
          <a:stretch>
            <a:fillRect/>
          </a:stretch>
        </p:blipFill>
        <p:spPr bwMode="auto">
          <a:xfrm>
            <a:off x="0" y="0"/>
            <a:ext cx="1800200" cy="1648526"/>
          </a:xfrm>
          <a:prstGeom prst="rect">
            <a:avLst/>
          </a:prstGeom>
          <a:noFill/>
        </p:spPr>
      </p:pic>
      <p:pic>
        <p:nvPicPr>
          <p:cNvPr id="5" name="Picture 2" descr="http://tarsaquaculture.com/wp-content/uploads/2014/11/Logo-of-MARD.jpg"/>
          <p:cNvPicPr>
            <a:picLocks noChangeAspect="1" noChangeArrowheads="1"/>
          </p:cNvPicPr>
          <p:nvPr/>
        </p:nvPicPr>
        <p:blipFill>
          <a:blip r:embed="rId3" cstate="print"/>
          <a:srcRect/>
          <a:stretch>
            <a:fillRect/>
          </a:stretch>
        </p:blipFill>
        <p:spPr bwMode="auto">
          <a:xfrm>
            <a:off x="323528" y="5301208"/>
            <a:ext cx="1215557" cy="1215557"/>
          </a:xfrm>
          <a:prstGeom prst="rect">
            <a:avLst/>
          </a:prstGeom>
          <a:noFill/>
        </p:spPr>
      </p:pic>
      <p:pic>
        <p:nvPicPr>
          <p:cNvPr id="7" name="Picture 6" descr="http://www.clker.com/cliparts/X/n/R/K/6/m/blue-un-logo-vectorised-hi.png"/>
          <p:cNvPicPr>
            <a:picLocks noChangeAspect="1" noChangeArrowheads="1"/>
          </p:cNvPicPr>
          <p:nvPr/>
        </p:nvPicPr>
        <p:blipFill>
          <a:blip r:embed="rId4" cstate="print"/>
          <a:srcRect/>
          <a:stretch>
            <a:fillRect/>
          </a:stretch>
        </p:blipFill>
        <p:spPr bwMode="auto">
          <a:xfrm>
            <a:off x="7596336" y="5349527"/>
            <a:ext cx="1301150" cy="1103809"/>
          </a:xfrm>
          <a:prstGeom prst="rect">
            <a:avLst/>
          </a:prstGeom>
          <a:noFill/>
        </p:spPr>
      </p:pic>
      <p:pic>
        <p:nvPicPr>
          <p:cNvPr id="8" name="Picture 8" descr="http://www.un-redd.org/portals/15/JFM%20folder/UN%20REDD%20LOGO%20ALL%20RGB-07%20email.jpg"/>
          <p:cNvPicPr>
            <a:picLocks noChangeAspect="1" noChangeArrowheads="1"/>
          </p:cNvPicPr>
          <p:nvPr/>
        </p:nvPicPr>
        <p:blipFill>
          <a:blip r:embed="rId5" cstate="print"/>
          <a:srcRect/>
          <a:stretch>
            <a:fillRect/>
          </a:stretch>
        </p:blipFill>
        <p:spPr bwMode="auto">
          <a:xfrm>
            <a:off x="5004048" y="5445224"/>
            <a:ext cx="1459291" cy="987676"/>
          </a:xfrm>
          <a:prstGeom prst="rect">
            <a:avLst/>
          </a:prstGeom>
          <a:noFill/>
        </p:spPr>
      </p:pic>
      <p:pic>
        <p:nvPicPr>
          <p:cNvPr id="2052" name="Picture 4" descr="http://www.site-vietnam.fr/wp-content/uploads/2011/07/drapeau-vietnam.jpg"/>
          <p:cNvPicPr>
            <a:picLocks noChangeAspect="1" noChangeArrowheads="1"/>
          </p:cNvPicPr>
          <p:nvPr/>
        </p:nvPicPr>
        <p:blipFill>
          <a:blip r:embed="rId6" cstate="print"/>
          <a:srcRect/>
          <a:stretch>
            <a:fillRect/>
          </a:stretch>
        </p:blipFill>
        <p:spPr bwMode="auto">
          <a:xfrm>
            <a:off x="2987824" y="0"/>
            <a:ext cx="2520280" cy="1671786"/>
          </a:xfrm>
          <a:prstGeom prst="rect">
            <a:avLst/>
          </a:prstGeom>
          <a:noFill/>
        </p:spPr>
      </p:pic>
      <p:pic>
        <p:nvPicPr>
          <p:cNvPr id="2058" name="Picture 10" descr="http://www.site-vietnam.fr/wp-content/uploads/2013/11/vietnam-hai-thinh.jpg"/>
          <p:cNvPicPr>
            <a:picLocks noChangeAspect="1" noChangeArrowheads="1"/>
          </p:cNvPicPr>
          <p:nvPr/>
        </p:nvPicPr>
        <p:blipFill>
          <a:blip r:embed="rId7" cstate="print"/>
          <a:srcRect/>
          <a:stretch>
            <a:fillRect/>
          </a:stretch>
        </p:blipFill>
        <p:spPr bwMode="auto">
          <a:xfrm>
            <a:off x="6660232" y="0"/>
            <a:ext cx="2483768" cy="1655844"/>
          </a:xfrm>
          <a:prstGeom prst="rect">
            <a:avLst/>
          </a:prstGeom>
          <a:noFill/>
        </p:spPr>
      </p:pic>
      <p:pic>
        <p:nvPicPr>
          <p:cNvPr id="2060" name="Picture 12" descr="Résultat de recherche d'images pour &quot;forest vietnam coffee&quot;"/>
          <p:cNvPicPr>
            <a:picLocks noChangeAspect="1" noChangeArrowheads="1"/>
          </p:cNvPicPr>
          <p:nvPr/>
        </p:nvPicPr>
        <p:blipFill>
          <a:blip r:embed="rId8" cstate="print"/>
          <a:srcRect l="23222" r="25175"/>
          <a:stretch>
            <a:fillRect/>
          </a:stretch>
        </p:blipFill>
        <p:spPr bwMode="auto">
          <a:xfrm>
            <a:off x="5292080" y="0"/>
            <a:ext cx="1440160" cy="1638300"/>
          </a:xfrm>
          <a:prstGeom prst="rect">
            <a:avLst/>
          </a:prstGeom>
          <a:noFill/>
        </p:spPr>
      </p:pic>
      <p:pic>
        <p:nvPicPr>
          <p:cNvPr id="2050" name="Picture 2" descr="http://welcomevietnamtours.com/upload/images/vn28.jpg"/>
          <p:cNvPicPr>
            <a:picLocks noChangeAspect="1" noChangeArrowheads="1"/>
          </p:cNvPicPr>
          <p:nvPr/>
        </p:nvPicPr>
        <p:blipFill>
          <a:blip r:embed="rId9" cstate="print"/>
          <a:srcRect l="21238" r="12145"/>
          <a:stretch>
            <a:fillRect/>
          </a:stretch>
        </p:blipFill>
        <p:spPr bwMode="auto">
          <a:xfrm>
            <a:off x="1619672" y="0"/>
            <a:ext cx="1656184" cy="1655763"/>
          </a:xfrm>
          <a:prstGeom prst="rect">
            <a:avLst/>
          </a:prstGeom>
          <a:noFill/>
        </p:spPr>
      </p:pic>
      <p:sp>
        <p:nvSpPr>
          <p:cNvPr id="9" name="Rectangle 8"/>
          <p:cNvSpPr/>
          <p:nvPr/>
        </p:nvSpPr>
        <p:spPr>
          <a:xfrm>
            <a:off x="0" y="1628800"/>
            <a:ext cx="9144000" cy="158417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7504" y="2636912"/>
            <a:ext cx="8928992" cy="1470025"/>
          </a:xfrm>
        </p:spPr>
        <p:txBody>
          <a:bodyPr>
            <a:normAutofit fontScale="90000"/>
          </a:bodyPr>
          <a:lstStyle/>
          <a:p>
            <a:r>
              <a:rPr lang="en-GB" sz="3100" dirty="0">
                <a:solidFill>
                  <a:schemeClr val="bg1"/>
                </a:solidFill>
              </a:rPr>
              <a:t>Costing of Vietnam REDD+ Mid-term Implementation Plan</a:t>
            </a:r>
            <a:br>
              <a:rPr lang="en-GB" sz="3100" dirty="0">
                <a:solidFill>
                  <a:schemeClr val="bg1"/>
                </a:solidFill>
              </a:rPr>
            </a:br>
            <a:r>
              <a:rPr lang="en-GB" sz="3100" dirty="0">
                <a:solidFill>
                  <a:schemeClr val="bg1"/>
                </a:solidFill>
              </a:rPr>
              <a:t>(Introduction)</a:t>
            </a:r>
            <a:br>
              <a:rPr lang="fr-FR" sz="3100" dirty="0">
                <a:solidFill>
                  <a:schemeClr val="bg1"/>
                </a:solidFill>
              </a:rPr>
            </a:br>
            <a:br>
              <a:rPr lang="fr-FR" sz="3100" dirty="0">
                <a:solidFill>
                  <a:schemeClr val="bg1"/>
                </a:solidFill>
              </a:rPr>
            </a:br>
            <a:br>
              <a:rPr lang="fr-FR" sz="3100" dirty="0">
                <a:solidFill>
                  <a:schemeClr val="bg1"/>
                </a:solidFill>
              </a:rPr>
            </a:br>
            <a:br>
              <a:rPr lang="fr-FR" sz="1800" dirty="0">
                <a:solidFill>
                  <a:schemeClr val="bg1"/>
                </a:solidFill>
              </a:rPr>
            </a:br>
            <a:br>
              <a:rPr lang="fr-FR" sz="1800" dirty="0">
                <a:solidFill>
                  <a:schemeClr val="bg1"/>
                </a:solidFill>
              </a:rPr>
            </a:br>
            <a:r>
              <a:rPr lang="fr-FR" sz="2700" dirty="0"/>
              <a:t>Fabien Monteils - </a:t>
            </a:r>
            <a:r>
              <a:rPr lang="fr-FR" sz="2200" dirty="0"/>
              <a:t>Chief </a:t>
            </a:r>
            <a:r>
              <a:rPr lang="fr-FR" sz="2200" dirty="0" err="1"/>
              <a:t>Technical</a:t>
            </a:r>
            <a:r>
              <a:rPr lang="fr-FR" sz="2200" dirty="0"/>
              <a:t> Advisor, UN-REDD Vietnam</a:t>
            </a:r>
            <a:br>
              <a:rPr lang="fr-FR" sz="2200" dirty="0"/>
            </a:br>
            <a:endParaRPr lang="fr-FR" sz="2000" dirty="0">
              <a:solidFill>
                <a:schemeClr val="tx1">
                  <a:lumMod val="50000"/>
                  <a:lumOff val="50000"/>
                </a:schemeClr>
              </a:solidFill>
            </a:endParaRPr>
          </a:p>
        </p:txBody>
      </p:sp>
      <p:pic>
        <p:nvPicPr>
          <p:cNvPr id="1026" name="Picture 2" descr="http://onehealth.org.vn/upload/advert/1415101054tong%20cuc%20lam%20nghiep%20logo%20resize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304" y="5289401"/>
            <a:ext cx="1187624" cy="1187624"/>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1">
            <a:extLst>
              <a:ext uri="{FF2B5EF4-FFF2-40B4-BE49-F238E27FC236}">
                <a16:creationId xmlns:a16="http://schemas.microsoft.com/office/drawing/2014/main" id="{B030E99C-58DD-4903-9BDF-47A830CB55B9}"/>
              </a:ext>
            </a:extLst>
          </p:cNvPr>
          <p:cNvSpPr txBox="1">
            <a:spLocks/>
          </p:cNvSpPr>
          <p:nvPr/>
        </p:nvSpPr>
        <p:spPr>
          <a:xfrm>
            <a:off x="2837952" y="4437112"/>
            <a:ext cx="3407967" cy="43204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a:solidFill>
                  <a:schemeClr val="tx1">
                    <a:lumMod val="50000"/>
                    <a:lumOff val="50000"/>
                  </a:schemeClr>
                </a:solidFill>
              </a:rPr>
              <a:t>Bangkok, Oct. 11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ite-vietnam.fr/wp-content/uploads/2013/11/vietnam-hai-thinh.jpg"/>
          <p:cNvPicPr>
            <a:picLocks noChangeAspect="1" noChangeArrowheads="1"/>
          </p:cNvPicPr>
          <p:nvPr/>
        </p:nvPicPr>
        <p:blipFill>
          <a:blip r:embed="rId2" cstate="print"/>
          <a:srcRect/>
          <a:stretch>
            <a:fillRect/>
          </a:stretch>
        </p:blipFill>
        <p:spPr bwMode="auto">
          <a:xfrm>
            <a:off x="-1017" y="836712"/>
            <a:ext cx="9145017" cy="6024669"/>
          </a:xfrm>
          <a:prstGeom prst="rect">
            <a:avLst/>
          </a:prstGeom>
          <a:noFill/>
        </p:spPr>
      </p:pic>
      <p:sp>
        <p:nvSpPr>
          <p:cNvPr id="9" name="Rectangle à coins arrondis 7"/>
          <p:cNvSpPr/>
          <p:nvPr/>
        </p:nvSpPr>
        <p:spPr>
          <a:xfrm>
            <a:off x="-51752" y="980730"/>
            <a:ext cx="5631864" cy="4657878"/>
          </a:xfrm>
          <a:prstGeom prst="roundRect">
            <a:avLst/>
          </a:prstGeom>
          <a:solidFill>
            <a:schemeClr val="accent3">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17" y="-315477"/>
            <a:ext cx="9145017" cy="1470025"/>
          </a:xfrm>
        </p:spPr>
        <p:txBody>
          <a:bodyPr>
            <a:normAutofit/>
          </a:bodyPr>
          <a:lstStyle/>
          <a:p>
            <a:pPr algn="l"/>
            <a:r>
              <a:rPr lang="fr-FR" sz="3200" dirty="0" err="1"/>
              <a:t>Costing</a:t>
            </a:r>
            <a:r>
              <a:rPr lang="fr-FR" sz="3200" dirty="0"/>
              <a:t> REDD+ </a:t>
            </a:r>
            <a:r>
              <a:rPr lang="fr-FR" sz="3200" dirty="0" err="1"/>
              <a:t>implementation</a:t>
            </a:r>
            <a:r>
              <a:rPr lang="fr-FR" sz="3200" dirty="0"/>
              <a:t>... </a:t>
            </a:r>
            <a:r>
              <a:rPr lang="fr-FR" sz="3200" dirty="0" err="1"/>
              <a:t>towards</a:t>
            </a:r>
            <a:r>
              <a:rPr lang="fr-FR" sz="3200" dirty="0"/>
              <a:t> </a:t>
            </a:r>
            <a:r>
              <a:rPr lang="fr-FR" sz="3200" dirty="0" err="1"/>
              <a:t>economic</a:t>
            </a:r>
            <a:r>
              <a:rPr lang="fr-FR" sz="3200" dirty="0"/>
              <a:t> </a:t>
            </a:r>
            <a:r>
              <a:rPr lang="fr-FR" sz="3200" dirty="0" err="1"/>
              <a:t>evaluation</a:t>
            </a:r>
            <a:endParaRPr lang="fr-FR" sz="3200" dirty="0"/>
          </a:p>
        </p:txBody>
      </p:sp>
      <p:sp>
        <p:nvSpPr>
          <p:cNvPr id="7" name="ZoneTexte 8"/>
          <p:cNvSpPr txBox="1"/>
          <p:nvPr/>
        </p:nvSpPr>
        <p:spPr>
          <a:xfrm>
            <a:off x="395536" y="1052736"/>
            <a:ext cx="5184576" cy="4585871"/>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C00000"/>
                </a:solidFill>
              </a:rPr>
              <a:t>Key challenge: </a:t>
            </a:r>
            <a:r>
              <a:rPr lang="en-US" sz="2000" dirty="0"/>
              <a:t>effective implementation of plans and policies</a:t>
            </a:r>
          </a:p>
          <a:p>
            <a:endParaRPr lang="en-US" dirty="0"/>
          </a:p>
          <a:p>
            <a:r>
              <a:rPr lang="en-US" b="1" dirty="0"/>
              <a:t>Translating a strategy (NRAP) based on policies and measures into an investment plan based on programmes (NRIP)</a:t>
            </a:r>
          </a:p>
          <a:p>
            <a:pPr marL="285750" indent="-285750">
              <a:buFont typeface="Wingdings" panose="05000000000000000000" pitchFamily="2" charset="2"/>
              <a:buChar char="§"/>
            </a:pPr>
            <a:r>
              <a:rPr lang="en-US" dirty="0"/>
              <a:t>Reorganize/repackage activities</a:t>
            </a:r>
          </a:p>
          <a:p>
            <a:pPr marL="285750" indent="-285750">
              <a:buFont typeface="Wingdings" panose="05000000000000000000" pitchFamily="2" charset="2"/>
              <a:buChar char="§"/>
            </a:pPr>
            <a:r>
              <a:rPr lang="en-US" dirty="0"/>
              <a:t>Quantify targets and associated volume of activities</a:t>
            </a:r>
          </a:p>
          <a:p>
            <a:pPr marL="285750" indent="-285750">
              <a:buFont typeface="Wingdings" panose="05000000000000000000" pitchFamily="2" charset="2"/>
              <a:buChar char="§"/>
            </a:pPr>
            <a:r>
              <a:rPr lang="en-US" dirty="0"/>
              <a:t>Detail concrete action plans consistent with quantified targets</a:t>
            </a:r>
          </a:p>
          <a:p>
            <a:pPr marL="285750" indent="-285750">
              <a:buFont typeface="Wingdings" panose="05000000000000000000" pitchFamily="2" charset="2"/>
              <a:buChar char="§"/>
            </a:pPr>
            <a:endParaRPr lang="en-US" b="1" dirty="0"/>
          </a:p>
          <a:p>
            <a:r>
              <a:rPr lang="en-US" b="1" dirty="0"/>
              <a:t>Evaluate costs, and benefits when relevant</a:t>
            </a:r>
          </a:p>
          <a:p>
            <a:r>
              <a:rPr lang="en-US" dirty="0"/>
              <a:t>(including on measures developed through social and environmental risks and benefits screening, and provisions for monitoring and evaluation system)</a:t>
            </a:r>
          </a:p>
        </p:txBody>
      </p:sp>
      <p:sp>
        <p:nvSpPr>
          <p:cNvPr id="4" name="Oval 3">
            <a:extLst>
              <a:ext uri="{FF2B5EF4-FFF2-40B4-BE49-F238E27FC236}">
                <a16:creationId xmlns:a16="http://schemas.microsoft.com/office/drawing/2014/main" id="{EA207E6B-8777-4857-BBBB-8C3A61951B05}"/>
              </a:ext>
            </a:extLst>
          </p:cNvPr>
          <p:cNvSpPr/>
          <p:nvPr/>
        </p:nvSpPr>
        <p:spPr>
          <a:xfrm>
            <a:off x="106997" y="1965088"/>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116948C-3CBB-4405-97BA-E7936DE80EC9}"/>
              </a:ext>
            </a:extLst>
          </p:cNvPr>
          <p:cNvSpPr/>
          <p:nvPr/>
        </p:nvSpPr>
        <p:spPr>
          <a:xfrm>
            <a:off x="124744" y="4415189"/>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2474B8-384A-402A-9226-B21A539A84D7}"/>
              </a:ext>
            </a:extLst>
          </p:cNvPr>
          <p:cNvSpPr txBox="1"/>
          <p:nvPr/>
        </p:nvSpPr>
        <p:spPr>
          <a:xfrm>
            <a:off x="113589" y="4365104"/>
            <a:ext cx="288032" cy="369332"/>
          </a:xfrm>
          <a:prstGeom prst="rect">
            <a:avLst/>
          </a:prstGeom>
          <a:noFill/>
        </p:spPr>
        <p:txBody>
          <a:bodyPr wrap="square" rtlCol="0">
            <a:spAutoFit/>
          </a:bodyPr>
          <a:lstStyle/>
          <a:p>
            <a:r>
              <a:rPr lang="en-US" b="1" dirty="0">
                <a:solidFill>
                  <a:schemeClr val="bg1"/>
                </a:solidFill>
              </a:rPr>
              <a:t>2</a:t>
            </a:r>
          </a:p>
        </p:txBody>
      </p:sp>
      <p:sp>
        <p:nvSpPr>
          <p:cNvPr id="3" name="TextBox 2">
            <a:extLst>
              <a:ext uri="{FF2B5EF4-FFF2-40B4-BE49-F238E27FC236}">
                <a16:creationId xmlns:a16="http://schemas.microsoft.com/office/drawing/2014/main" id="{A569E447-17DD-4569-822C-1090EE9E505E}"/>
              </a:ext>
            </a:extLst>
          </p:cNvPr>
          <p:cNvSpPr txBox="1"/>
          <p:nvPr/>
        </p:nvSpPr>
        <p:spPr>
          <a:xfrm>
            <a:off x="108957" y="1907540"/>
            <a:ext cx="288032" cy="369332"/>
          </a:xfrm>
          <a:prstGeom prst="rect">
            <a:avLst/>
          </a:prstGeom>
          <a:noFill/>
        </p:spPr>
        <p:txBody>
          <a:bodyPr wrap="square" rtlCol="0">
            <a:spAutoFit/>
          </a:bodyPr>
          <a:lstStyle/>
          <a:p>
            <a:r>
              <a:rPr lang="en-US" b="1" dirty="0">
                <a:solidFill>
                  <a:schemeClr val="bg1"/>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06" y="169476"/>
            <a:ext cx="9029794" cy="646331"/>
          </a:xfrm>
          <a:prstGeom prst="rect">
            <a:avLst/>
          </a:prstGeom>
          <a:noFill/>
        </p:spPr>
        <p:txBody>
          <a:bodyPr wrap="square" rtlCol="0">
            <a:spAutoFit/>
          </a:bodyPr>
          <a:lstStyle/>
          <a:p>
            <a:r>
              <a:rPr lang="en-GB" sz="3600" dirty="0">
                <a:latin typeface="+mj-lt"/>
                <a:ea typeface="+mj-ea"/>
                <a:cs typeface="+mj-cs"/>
              </a:rPr>
              <a:t>Packaging activities into Programmes</a:t>
            </a:r>
          </a:p>
        </p:txBody>
      </p:sp>
      <p:sp>
        <p:nvSpPr>
          <p:cNvPr id="8" name="TextBox 7">
            <a:extLst>
              <a:ext uri="{FF2B5EF4-FFF2-40B4-BE49-F238E27FC236}">
                <a16:creationId xmlns:a16="http://schemas.microsoft.com/office/drawing/2014/main" id="{9BE4CEBC-A598-41BC-8F4D-F998559382BC}"/>
              </a:ext>
            </a:extLst>
          </p:cNvPr>
          <p:cNvSpPr txBox="1"/>
          <p:nvPr/>
        </p:nvSpPr>
        <p:spPr>
          <a:xfrm>
            <a:off x="611560" y="1397089"/>
            <a:ext cx="7992888" cy="5632311"/>
          </a:xfrm>
          <a:prstGeom prst="rect">
            <a:avLst/>
          </a:prstGeom>
          <a:noFill/>
        </p:spPr>
        <p:txBody>
          <a:bodyPr wrap="square" rtlCol="0">
            <a:spAutoFit/>
          </a:bodyPr>
          <a:lstStyle/>
          <a:p>
            <a:r>
              <a:rPr lang="en-US" b="1" dirty="0"/>
              <a:t>Assessment at the national level </a:t>
            </a:r>
          </a:p>
          <a:p>
            <a:pPr marL="285750" indent="-285750">
              <a:buFont typeface="Wingdings" panose="05000000000000000000" pitchFamily="2" charset="2"/>
              <a:buChar char="§"/>
            </a:pPr>
            <a:r>
              <a:rPr lang="en-US" dirty="0"/>
              <a:t>Assessment of key DD hotspots and potential area for enhancement  (including thresholds etc.)</a:t>
            </a:r>
          </a:p>
          <a:p>
            <a:pPr marL="285750" indent="-285750">
              <a:buFont typeface="Wingdings" panose="05000000000000000000" pitchFamily="2" charset="2"/>
              <a:buChar char="§"/>
            </a:pPr>
            <a:r>
              <a:rPr lang="en-US" dirty="0"/>
              <a:t>Assessment of socio-economic conditions (incl. drivers), LU rights in keys areas (with PPC participation)</a:t>
            </a:r>
          </a:p>
          <a:p>
            <a:pPr marL="285750" indent="-285750">
              <a:buFont typeface="Wingdings" panose="05000000000000000000" pitchFamily="2" charset="2"/>
              <a:buChar char="§"/>
            </a:pPr>
            <a:r>
              <a:rPr lang="en-US" dirty="0"/>
              <a:t>Assessment of current/past relevant initiatives developed and main lessons</a:t>
            </a:r>
          </a:p>
          <a:p>
            <a:pPr marL="285750" indent="-285750">
              <a:buFont typeface="Wingdings" panose="05000000000000000000" pitchFamily="2" charset="2"/>
              <a:buChar char="§"/>
            </a:pPr>
            <a:r>
              <a:rPr lang="en-US" dirty="0"/>
              <a:t>Development of a strategy to implement pilots / replicate initiatives </a:t>
            </a:r>
          </a:p>
          <a:p>
            <a:pPr marL="285750" indent="-285750">
              <a:buFont typeface="Wingdings" panose="05000000000000000000" pitchFamily="2" charset="2"/>
              <a:buChar char="§"/>
            </a:pPr>
            <a:endParaRPr lang="en-US" dirty="0"/>
          </a:p>
          <a:p>
            <a:r>
              <a:rPr lang="en-US" b="1" dirty="0"/>
              <a:t>Implementation at the local level</a:t>
            </a:r>
          </a:p>
          <a:p>
            <a:r>
              <a:rPr lang="en-US" dirty="0"/>
              <a:t>Strategies: </a:t>
            </a:r>
          </a:p>
          <a:p>
            <a:r>
              <a:rPr lang="en-US" i="1" dirty="0"/>
              <a:t>f (LU status)   </a:t>
            </a:r>
            <a:r>
              <a:rPr lang="en-US" dirty="0"/>
              <a:t>	</a:t>
            </a:r>
          </a:p>
          <a:p>
            <a:r>
              <a:rPr lang="en-US" dirty="0"/>
              <a:t>CPC forest area : Allocations to HH &amp; </a:t>
            </a:r>
            <a:r>
              <a:rPr lang="en-US" dirty="0" err="1"/>
              <a:t>Ind</a:t>
            </a:r>
            <a:r>
              <a:rPr lang="en-US" dirty="0"/>
              <a:t>        Others area : Collaborative </a:t>
            </a:r>
            <a:r>
              <a:rPr lang="en-US" dirty="0" err="1"/>
              <a:t>mgt</a:t>
            </a:r>
            <a:r>
              <a:rPr lang="en-US" dirty="0"/>
              <a:t> models </a:t>
            </a:r>
          </a:p>
          <a:p>
            <a:endParaRPr lang="en-US" dirty="0"/>
          </a:p>
          <a:p>
            <a:endParaRPr lang="en-US" dirty="0"/>
          </a:p>
          <a:p>
            <a:r>
              <a:rPr lang="en-US" i="1" dirty="0"/>
              <a:t>f (use/incentives) </a:t>
            </a:r>
            <a:r>
              <a:rPr lang="en-US" dirty="0"/>
              <a:t>	</a:t>
            </a:r>
          </a:p>
          <a:p>
            <a:r>
              <a:rPr lang="en-US" dirty="0"/>
              <a:t>Development of business models (NFTPs)       PFES and/or livelihoods improvement 						measures</a:t>
            </a:r>
          </a:p>
          <a:p>
            <a:endParaRPr lang="en-US" dirty="0"/>
          </a:p>
          <a:p>
            <a:r>
              <a:rPr lang="en-US" b="1" dirty="0"/>
              <a:t>Expected outcomes : </a:t>
            </a:r>
            <a:r>
              <a:rPr lang="en-US" dirty="0"/>
              <a:t>Protection and enhancement of Natural Forests</a:t>
            </a:r>
          </a:p>
          <a:p>
            <a:endParaRPr lang="en-US" dirty="0"/>
          </a:p>
        </p:txBody>
      </p:sp>
      <p:sp>
        <p:nvSpPr>
          <p:cNvPr id="9" name="Title 1">
            <a:extLst>
              <a:ext uri="{FF2B5EF4-FFF2-40B4-BE49-F238E27FC236}">
                <a16:creationId xmlns:a16="http://schemas.microsoft.com/office/drawing/2014/main" id="{A9EA95E7-C1F8-4EDD-A54A-224DEB3F0A90}"/>
              </a:ext>
            </a:extLst>
          </p:cNvPr>
          <p:cNvSpPr txBox="1">
            <a:spLocks/>
          </p:cNvSpPr>
          <p:nvPr/>
        </p:nvSpPr>
        <p:spPr>
          <a:xfrm>
            <a:off x="137308" y="778694"/>
            <a:ext cx="8424936" cy="562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Illustration: PAM 1.3 &amp; 2.2 - Natural forest protection &amp; enhancement</a:t>
            </a:r>
          </a:p>
        </p:txBody>
      </p:sp>
      <p:cxnSp>
        <p:nvCxnSpPr>
          <p:cNvPr id="12" name="Straight Arrow Connector 11">
            <a:extLst>
              <a:ext uri="{FF2B5EF4-FFF2-40B4-BE49-F238E27FC236}">
                <a16:creationId xmlns:a16="http://schemas.microsoft.com/office/drawing/2014/main" id="{BC43B7C8-F204-43D5-800D-714ED25CA0C2}"/>
              </a:ext>
            </a:extLst>
          </p:cNvPr>
          <p:cNvCxnSpPr/>
          <p:nvPr/>
        </p:nvCxnSpPr>
        <p:spPr>
          <a:xfrm>
            <a:off x="2627784" y="4781465"/>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A415FB-FB40-4D75-9A19-39EEBD72982A}"/>
              </a:ext>
            </a:extLst>
          </p:cNvPr>
          <p:cNvCxnSpPr>
            <a:cxnSpLocks/>
          </p:cNvCxnSpPr>
          <p:nvPr/>
        </p:nvCxnSpPr>
        <p:spPr>
          <a:xfrm>
            <a:off x="2627784" y="4781465"/>
            <a:ext cx="4032448"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FEF8AEA-2B4A-4282-9064-9BB645269194}"/>
              </a:ext>
            </a:extLst>
          </p:cNvPr>
          <p:cNvCxnSpPr/>
          <p:nvPr/>
        </p:nvCxnSpPr>
        <p:spPr>
          <a:xfrm>
            <a:off x="6660232" y="4781465"/>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5F90B6-0EE8-4225-B557-55FA35E1A65C}"/>
              </a:ext>
            </a:extLst>
          </p:cNvPr>
          <p:cNvCxnSpPr>
            <a:cxnSpLocks/>
          </p:cNvCxnSpPr>
          <p:nvPr/>
        </p:nvCxnSpPr>
        <p:spPr>
          <a:xfrm flipH="1">
            <a:off x="2627783" y="4781465"/>
            <a:ext cx="4032449"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8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06" y="169476"/>
            <a:ext cx="9029794" cy="646331"/>
          </a:xfrm>
          <a:prstGeom prst="rect">
            <a:avLst/>
          </a:prstGeom>
          <a:noFill/>
        </p:spPr>
        <p:txBody>
          <a:bodyPr wrap="square" rtlCol="0">
            <a:spAutoFit/>
          </a:bodyPr>
          <a:lstStyle/>
          <a:p>
            <a:r>
              <a:rPr lang="en-GB" sz="3600" dirty="0">
                <a:latin typeface="+mj-lt"/>
                <a:ea typeface="+mj-ea"/>
                <a:cs typeface="+mj-cs"/>
              </a:rPr>
              <a:t>Packaging activities into Programmes</a:t>
            </a:r>
          </a:p>
        </p:txBody>
      </p:sp>
      <p:sp>
        <p:nvSpPr>
          <p:cNvPr id="9" name="Title 1">
            <a:extLst>
              <a:ext uri="{FF2B5EF4-FFF2-40B4-BE49-F238E27FC236}">
                <a16:creationId xmlns:a16="http://schemas.microsoft.com/office/drawing/2014/main" id="{A9EA95E7-C1F8-4EDD-A54A-224DEB3F0A90}"/>
              </a:ext>
            </a:extLst>
          </p:cNvPr>
          <p:cNvSpPr txBox="1">
            <a:spLocks/>
          </p:cNvSpPr>
          <p:nvPr/>
        </p:nvSpPr>
        <p:spPr>
          <a:xfrm>
            <a:off x="137308" y="778694"/>
            <a:ext cx="8424936" cy="562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Illustration: PAM 1.3 &amp; 2.2 - Natural forest protection &amp; enhancement</a:t>
            </a:r>
          </a:p>
        </p:txBody>
      </p:sp>
      <p:graphicFrame>
        <p:nvGraphicFramePr>
          <p:cNvPr id="10" name="Table 9">
            <a:extLst>
              <a:ext uri="{FF2B5EF4-FFF2-40B4-BE49-F238E27FC236}">
                <a16:creationId xmlns:a16="http://schemas.microsoft.com/office/drawing/2014/main" id="{638A1D0C-6AB8-42F3-99D1-27F966F54B39}"/>
              </a:ext>
            </a:extLst>
          </p:cNvPr>
          <p:cNvGraphicFramePr>
            <a:graphicFrameLocks noGrp="1"/>
          </p:cNvGraphicFramePr>
          <p:nvPr>
            <p:extLst>
              <p:ext uri="{D42A27DB-BD31-4B8C-83A1-F6EECF244321}">
                <p14:modId xmlns:p14="http://schemas.microsoft.com/office/powerpoint/2010/main" val="3517505137"/>
              </p:ext>
            </p:extLst>
          </p:nvPr>
        </p:nvGraphicFramePr>
        <p:xfrm>
          <a:off x="223114" y="1209312"/>
          <a:ext cx="8525351" cy="5648688"/>
        </p:xfrm>
        <a:graphic>
          <a:graphicData uri="http://schemas.openxmlformats.org/drawingml/2006/table">
            <a:tbl>
              <a:tblPr firstRow="1" firstCol="1" bandRow="1">
                <a:tableStyleId>{5C22544A-7EE6-4342-B048-85BDC9FD1C3A}</a:tableStyleId>
              </a:tblPr>
              <a:tblGrid>
                <a:gridCol w="383991">
                  <a:extLst>
                    <a:ext uri="{9D8B030D-6E8A-4147-A177-3AD203B41FA5}">
                      <a16:colId xmlns:a16="http://schemas.microsoft.com/office/drawing/2014/main" val="1309597730"/>
                    </a:ext>
                  </a:extLst>
                </a:gridCol>
                <a:gridCol w="373267">
                  <a:extLst>
                    <a:ext uri="{9D8B030D-6E8A-4147-A177-3AD203B41FA5}">
                      <a16:colId xmlns:a16="http://schemas.microsoft.com/office/drawing/2014/main" val="3001617111"/>
                    </a:ext>
                  </a:extLst>
                </a:gridCol>
                <a:gridCol w="3386918">
                  <a:extLst>
                    <a:ext uri="{9D8B030D-6E8A-4147-A177-3AD203B41FA5}">
                      <a16:colId xmlns:a16="http://schemas.microsoft.com/office/drawing/2014/main" val="2132271637"/>
                    </a:ext>
                  </a:extLst>
                </a:gridCol>
                <a:gridCol w="2803820">
                  <a:extLst>
                    <a:ext uri="{9D8B030D-6E8A-4147-A177-3AD203B41FA5}">
                      <a16:colId xmlns:a16="http://schemas.microsoft.com/office/drawing/2014/main" val="1675066911"/>
                    </a:ext>
                  </a:extLst>
                </a:gridCol>
                <a:gridCol w="605004">
                  <a:extLst>
                    <a:ext uri="{9D8B030D-6E8A-4147-A177-3AD203B41FA5}">
                      <a16:colId xmlns:a16="http://schemas.microsoft.com/office/drawing/2014/main" val="4062720205"/>
                    </a:ext>
                  </a:extLst>
                </a:gridCol>
                <a:gridCol w="972351">
                  <a:extLst>
                    <a:ext uri="{9D8B030D-6E8A-4147-A177-3AD203B41FA5}">
                      <a16:colId xmlns:a16="http://schemas.microsoft.com/office/drawing/2014/main" val="4002026089"/>
                    </a:ext>
                  </a:extLst>
                </a:gridCol>
              </a:tblGrid>
              <a:tr h="191169">
                <a:tc>
                  <a:txBody>
                    <a:bodyPr/>
                    <a:lstStyle/>
                    <a:p>
                      <a:pPr marL="0" marR="0">
                        <a:lnSpc>
                          <a:spcPct val="107000"/>
                        </a:lnSpc>
                        <a:spcBef>
                          <a:spcPts val="0"/>
                        </a:spcBef>
                        <a:spcAft>
                          <a:spcPts val="0"/>
                        </a:spcAft>
                      </a:pPr>
                      <a:r>
                        <a:rPr lang="en-US" sz="1100" dirty="0">
                          <a:effectLst/>
                        </a:rPr>
                        <a:t>P8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nSpc>
                          <a:spcPct val="107000"/>
                        </a:lnSpc>
                        <a:spcBef>
                          <a:spcPts val="0"/>
                        </a:spcBef>
                        <a:spcAft>
                          <a:spcPts val="0"/>
                        </a:spcAft>
                      </a:pPr>
                      <a:r>
                        <a:rPr lang="en-US" sz="1100" dirty="0">
                          <a:effectLst/>
                        </a:rPr>
                        <a:t>Development and implementation of effective models for natural forest protection and enhancement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8326041"/>
                  </a:ext>
                </a:extLst>
              </a:tr>
              <a:tr h="18558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Objectives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Timeline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4118301"/>
                  </a:ext>
                </a:extLst>
              </a:tr>
              <a:tr h="837597">
                <a:tc rowSpan="6">
                  <a:txBody>
                    <a:bodyPr/>
                    <a:lstStyle/>
                    <a:p>
                      <a:pPr marL="0" marR="0" algn="ctr">
                        <a:lnSpc>
                          <a:spcPct val="107000"/>
                        </a:lnSpc>
                        <a:spcBef>
                          <a:spcPts val="0"/>
                        </a:spcBef>
                        <a:spcAft>
                          <a:spcPts val="0"/>
                        </a:spcAft>
                      </a:pPr>
                      <a:r>
                        <a:rPr lang="en-US" sz="1100" dirty="0">
                          <a:effectLst/>
                        </a:rPr>
                        <a:t>NRAP PAMs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l" fontAlgn="ctr"/>
                      <a:r>
                        <a:rPr lang="en-US" sz="1050" b="0" i="0" u="none" strike="noStrike" dirty="0">
                          <a:solidFill>
                            <a:srgbClr val="000000"/>
                          </a:solidFill>
                          <a:effectLst/>
                          <a:latin typeface="Calibri" panose="020F0502020204030204" pitchFamily="34" charset="0"/>
                        </a:rPr>
                        <a:t>1.3a</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Undertake an assessment of current socio-economic dynamics in key hot spots of deforestation, forest degradation and potential areas for forest carbon enhancement in order to design integrated livelihoods and local forest governance </a:t>
                      </a:r>
                      <a:r>
                        <a:rPr lang="en-US" sz="1050" b="0" i="0" u="none" strike="noStrike" dirty="0" err="1">
                          <a:solidFill>
                            <a:srgbClr val="000000"/>
                          </a:solidFill>
                          <a:effectLst/>
                          <a:latin typeface="Calibri" panose="020F0502020204030204" pitchFamily="34" charset="0"/>
                        </a:rPr>
                        <a:t>programme</a:t>
                      </a:r>
                      <a:endParaRPr lang="en-US"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Analysis report and strategy for improved forest governance and livelihoods in key hot spots</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MARD</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2017-2018</a:t>
                      </a:r>
                    </a:p>
                  </a:txBody>
                  <a:tcPr marL="9525" marR="9525" marT="9525" marB="0" anchor="ctr"/>
                </a:tc>
                <a:extLst>
                  <a:ext uri="{0D108BD9-81ED-4DB2-BD59-A6C34878D82A}">
                    <a16:rowId xmlns:a16="http://schemas.microsoft.com/office/drawing/2014/main" val="1976329237"/>
                  </a:ext>
                </a:extLst>
              </a:tr>
              <a:tr h="672048">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r>
                        <a:rPr lang="en-US" sz="1050" b="0" i="0" u="none" strike="noStrike">
                          <a:solidFill>
                            <a:srgbClr val="000000"/>
                          </a:solidFill>
                          <a:effectLst/>
                          <a:latin typeface="Calibri" panose="020F0502020204030204" pitchFamily="34" charset="0"/>
                        </a:rPr>
                        <a:t>1.3b (1)</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Support development and replication of associate/ collaborative models for management of natural forests between the forest owner (state organizations), local communities and other stakeholders in the area</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 At least 10 models of associate/collaborative management of natural forest piloted</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PPC</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2017-2020</a:t>
                      </a:r>
                    </a:p>
                  </a:txBody>
                  <a:tcPr marL="9525" marR="9525" marT="9525" marB="0" anchor="ctr"/>
                </a:tc>
                <a:extLst>
                  <a:ext uri="{0D108BD9-81ED-4DB2-BD59-A6C34878D82A}">
                    <a16:rowId xmlns:a16="http://schemas.microsoft.com/office/drawing/2014/main" val="1700823932"/>
                  </a:ext>
                </a:extLst>
              </a:tr>
              <a:tr h="837597">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r>
                        <a:rPr lang="en-US" sz="1050" b="0" i="0" u="none" strike="noStrike">
                          <a:solidFill>
                            <a:srgbClr val="000000"/>
                          </a:solidFill>
                          <a:effectLst/>
                          <a:latin typeface="Calibri" panose="020F0502020204030204" pitchFamily="34" charset="0"/>
                        </a:rPr>
                        <a:t>1.3b (3)</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 Review forest and forest land areas, notably areas under management by CPC, and allocate forest and forest land to the people, giving priority to individuals and households, particularly to ethnic minorities, lacking land and productive land.</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Forest and forest land areas allocated increased </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PPC</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2017-2020</a:t>
                      </a:r>
                    </a:p>
                  </a:txBody>
                  <a:tcPr marL="9525" marR="9525" marT="9525" marB="0" anchor="ctr"/>
                </a:tc>
                <a:extLst>
                  <a:ext uri="{0D108BD9-81ED-4DB2-BD59-A6C34878D82A}">
                    <a16:rowId xmlns:a16="http://schemas.microsoft.com/office/drawing/2014/main" val="970513154"/>
                  </a:ext>
                </a:extLst>
              </a:tr>
              <a:tr h="672048">
                <a:tc v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l" fontAlgn="ctr"/>
                      <a:r>
                        <a:rPr lang="en-US" sz="1050" b="0" i="0" u="none" strike="noStrike">
                          <a:solidFill>
                            <a:srgbClr val="000000"/>
                          </a:solidFill>
                          <a:effectLst/>
                          <a:latin typeface="Calibri" panose="020F0502020204030204" pitchFamily="34" charset="0"/>
                        </a:rPr>
                        <a:t>1.3b (4)</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Implement </a:t>
                      </a:r>
                      <a:r>
                        <a:rPr lang="en-US" sz="1050" b="0" i="0" u="none" strike="noStrike" dirty="0" err="1">
                          <a:solidFill>
                            <a:srgbClr val="000000"/>
                          </a:solidFill>
                          <a:effectLst/>
                          <a:latin typeface="Calibri" panose="020F0502020204030204" pitchFamily="34" charset="0"/>
                        </a:rPr>
                        <a:t>programmes</a:t>
                      </a:r>
                      <a:r>
                        <a:rPr lang="en-US" sz="1050" b="0" i="0" u="none" strike="noStrike" dirty="0">
                          <a:solidFill>
                            <a:srgbClr val="000000"/>
                          </a:solidFill>
                          <a:effectLst/>
                          <a:latin typeface="Calibri" panose="020F0502020204030204" pitchFamily="34" charset="0"/>
                        </a:rPr>
                        <a:t> to support employment and livelihood improvement for the local people living near and in the forest in hotspots of deforestation and forest degradation</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Increased access to opportunities of employment and livelihood improvement through vocational training and appropriate incentive</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MARD</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2017-2020</a:t>
                      </a:r>
                    </a:p>
                  </a:txBody>
                  <a:tcPr marL="9525" marR="9525" marT="9525" marB="0" anchor="ctr"/>
                </a:tc>
                <a:extLst>
                  <a:ext uri="{0D108BD9-81ED-4DB2-BD59-A6C34878D82A}">
                    <a16:rowId xmlns:a16="http://schemas.microsoft.com/office/drawing/2014/main" val="1919057657"/>
                  </a:ext>
                </a:extLst>
              </a:tr>
              <a:tr h="1083949">
                <a:tc v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l" fontAlgn="ctr"/>
                      <a:r>
                        <a:rPr lang="en-US" sz="1050" b="0" i="0" u="none" strike="noStrike" dirty="0">
                          <a:solidFill>
                            <a:srgbClr val="000000"/>
                          </a:solidFill>
                          <a:effectLst/>
                          <a:latin typeface="Calibri" panose="020F0502020204030204" pitchFamily="34" charset="0"/>
                        </a:rPr>
                        <a:t>2.2a</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 Evaluate and replicate effective models for the promotion of natural forest protection and regeneration</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  2,2MHa of natural forest in hot spots protected</a:t>
                      </a:r>
                    </a:p>
                    <a:p>
                      <a:pPr algn="l" fontAlgn="ctr"/>
                      <a:r>
                        <a:rPr lang="en-US" sz="1050" b="0" i="0" u="none" strike="noStrike" dirty="0">
                          <a:solidFill>
                            <a:srgbClr val="000000"/>
                          </a:solidFill>
                          <a:effectLst/>
                          <a:latin typeface="Calibri" panose="020F0502020204030204" pitchFamily="34" charset="0"/>
                        </a:rPr>
                        <a:t>- 200,000 ha of special use and protection forest enhanced</a:t>
                      </a:r>
                    </a:p>
                    <a:p>
                      <a:pPr algn="l" fontAlgn="ctr"/>
                      <a:r>
                        <a:rPr lang="en-US" sz="1050" b="0" i="0" u="none" strike="noStrike" dirty="0">
                          <a:solidFill>
                            <a:srgbClr val="000000"/>
                          </a:solidFill>
                          <a:effectLst/>
                          <a:latin typeface="Calibri" panose="020F0502020204030204" pitchFamily="34" charset="0"/>
                        </a:rPr>
                        <a:t>- 400,000 ha of natural production forest enhanced</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MARD</a:t>
                      </a:r>
                    </a:p>
                  </a:txBody>
                  <a:tcPr marL="9525" marR="9525" marT="9525" marB="0" anchor="ctr"/>
                </a:tc>
                <a:tc>
                  <a:txBody>
                    <a:bodyPr/>
                    <a:lstStyle/>
                    <a:p>
                      <a:pPr algn="l" fontAlgn="ctr"/>
                      <a:r>
                        <a:rPr lang="en-US" sz="1050" b="0" i="0" u="none" strike="noStrike">
                          <a:solidFill>
                            <a:srgbClr val="000000"/>
                          </a:solidFill>
                          <a:effectLst/>
                          <a:latin typeface="Calibri" panose="020F0502020204030204" pitchFamily="34" charset="0"/>
                        </a:rPr>
                        <a:t>2017-2020</a:t>
                      </a:r>
                    </a:p>
                  </a:txBody>
                  <a:tcPr marL="9525" marR="9525" marT="9525" marB="0" anchor="ctr"/>
                </a:tc>
                <a:extLst>
                  <a:ext uri="{0D108BD9-81ED-4DB2-BD59-A6C34878D82A}">
                    <a16:rowId xmlns:a16="http://schemas.microsoft.com/office/drawing/2014/main" val="1752720193"/>
                  </a:ext>
                </a:extLst>
              </a:tr>
              <a:tr h="1168694">
                <a:tc v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l" fontAlgn="ctr"/>
                      <a:r>
                        <a:rPr lang="en-US" sz="1050" b="0" i="0" u="none" strike="noStrike" dirty="0">
                          <a:solidFill>
                            <a:srgbClr val="000000"/>
                          </a:solidFill>
                          <a:effectLst/>
                          <a:latin typeface="Calibri" panose="020F0502020204030204" pitchFamily="34" charset="0"/>
                        </a:rPr>
                        <a:t>2.2b</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Undertake study and pilot cooperation between forest owners, local people and private sectors on business models contributing to forest protection and forest conservation, through NTFPs and other forest environmental services.</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 At least 8 business models piloted and documented through inclusive and  participatory processes along supply chains</a:t>
                      </a:r>
                    </a:p>
                    <a:p>
                      <a:pPr algn="l" fontAlgn="ctr"/>
                      <a:r>
                        <a:rPr lang="en-US" sz="1050" b="0" i="0" u="none" strike="noStrike" dirty="0">
                          <a:solidFill>
                            <a:srgbClr val="000000"/>
                          </a:solidFill>
                          <a:effectLst/>
                          <a:latin typeface="Calibri" panose="020F0502020204030204" pitchFamily="34" charset="0"/>
                        </a:rPr>
                        <a:t>- Forums for dialogue and sectors feasibility and opportunity assessment</a:t>
                      </a:r>
                    </a:p>
                    <a:p>
                      <a:pPr algn="l" fontAlgn="ctr"/>
                      <a:r>
                        <a:rPr lang="en-US" sz="1050" b="0" i="0" u="none" strike="noStrike" dirty="0">
                          <a:solidFill>
                            <a:srgbClr val="000000"/>
                          </a:solidFill>
                          <a:effectLst/>
                          <a:latin typeface="Calibri" panose="020F0502020204030204" pitchFamily="34" charset="0"/>
                        </a:rPr>
                        <a:t>- Regulation and guidelines developed and piloted</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MARD</a:t>
                      </a:r>
                    </a:p>
                  </a:txBody>
                  <a:tcPr marL="9525" marR="9525" marT="9525" marB="0" anchor="ctr"/>
                </a:tc>
                <a:tc>
                  <a:txBody>
                    <a:bodyPr/>
                    <a:lstStyle/>
                    <a:p>
                      <a:pPr algn="l" fontAlgn="ctr"/>
                      <a:r>
                        <a:rPr lang="en-US" sz="1050" b="0" i="0" u="none" strike="noStrike" dirty="0">
                          <a:solidFill>
                            <a:srgbClr val="000000"/>
                          </a:solidFill>
                          <a:effectLst/>
                          <a:latin typeface="Calibri" panose="020F0502020204030204" pitchFamily="34" charset="0"/>
                        </a:rPr>
                        <a:t>2017-2020</a:t>
                      </a:r>
                    </a:p>
                  </a:txBody>
                  <a:tcPr marL="9525" marR="9525" marT="9525" marB="0" anchor="ctr"/>
                </a:tc>
                <a:extLst>
                  <a:ext uri="{0D108BD9-81ED-4DB2-BD59-A6C34878D82A}">
                    <a16:rowId xmlns:a16="http://schemas.microsoft.com/office/drawing/2014/main" val="168581461"/>
                  </a:ext>
                </a:extLst>
              </a:tr>
            </a:tbl>
          </a:graphicData>
        </a:graphic>
      </p:graphicFrame>
    </p:spTree>
    <p:extLst>
      <p:ext uri="{BB962C8B-B14F-4D97-AF65-F5344CB8AC3E}">
        <p14:creationId xmlns:p14="http://schemas.microsoft.com/office/powerpoint/2010/main" val="127390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http://1.bp.blogspot.com/-ZvShXfYhUGo/TsU-7srTr6I/AAAAAAAACkk/YAnQeyudiNo/s1600/Sapa_Vietnam.jpg"/>
          <p:cNvPicPr>
            <a:picLocks noChangeAspect="1" noChangeArrowheads="1"/>
          </p:cNvPicPr>
          <p:nvPr/>
        </p:nvPicPr>
        <p:blipFill>
          <a:blip r:embed="rId3" cstate="print"/>
          <a:srcRect/>
          <a:stretch>
            <a:fillRect/>
          </a:stretch>
        </p:blipFill>
        <p:spPr bwMode="auto">
          <a:xfrm>
            <a:off x="-1" y="908720"/>
            <a:ext cx="9173209" cy="5949280"/>
          </a:xfrm>
          <a:prstGeom prst="rect">
            <a:avLst/>
          </a:prstGeom>
          <a:noFill/>
        </p:spPr>
      </p:pic>
      <p:sp>
        <p:nvSpPr>
          <p:cNvPr id="3" name="TextBox 2"/>
          <p:cNvSpPr txBox="1"/>
          <p:nvPr/>
        </p:nvSpPr>
        <p:spPr>
          <a:xfrm>
            <a:off x="114206" y="169476"/>
            <a:ext cx="9029794" cy="646331"/>
          </a:xfrm>
          <a:prstGeom prst="rect">
            <a:avLst/>
          </a:prstGeom>
          <a:noFill/>
        </p:spPr>
        <p:txBody>
          <a:bodyPr wrap="square" rtlCol="0">
            <a:spAutoFit/>
          </a:bodyPr>
          <a:lstStyle/>
          <a:p>
            <a:r>
              <a:rPr lang="en-GB" sz="3600" dirty="0">
                <a:latin typeface="+mj-lt"/>
                <a:ea typeface="+mj-ea"/>
                <a:cs typeface="+mj-cs"/>
              </a:rPr>
              <a:t>Costing</a:t>
            </a:r>
          </a:p>
        </p:txBody>
      </p:sp>
      <p:sp>
        <p:nvSpPr>
          <p:cNvPr id="6" name="Rectangle à coins arrondis 7">
            <a:extLst>
              <a:ext uri="{FF2B5EF4-FFF2-40B4-BE49-F238E27FC236}">
                <a16:creationId xmlns:a16="http://schemas.microsoft.com/office/drawing/2014/main" id="{319AA669-D983-475E-8FB3-6CB841934C5F}"/>
              </a:ext>
            </a:extLst>
          </p:cNvPr>
          <p:cNvSpPr/>
          <p:nvPr/>
        </p:nvSpPr>
        <p:spPr>
          <a:xfrm>
            <a:off x="323528" y="980729"/>
            <a:ext cx="6336704" cy="2160239"/>
          </a:xfrm>
          <a:prstGeom prst="roundRect">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8">
            <a:extLst>
              <a:ext uri="{FF2B5EF4-FFF2-40B4-BE49-F238E27FC236}">
                <a16:creationId xmlns:a16="http://schemas.microsoft.com/office/drawing/2014/main" id="{B651D560-14D8-4949-94C6-DC4292D549B6}"/>
              </a:ext>
            </a:extLst>
          </p:cNvPr>
          <p:cNvSpPr txBox="1"/>
          <p:nvPr/>
        </p:nvSpPr>
        <p:spPr>
          <a:xfrm>
            <a:off x="395536" y="1052736"/>
            <a:ext cx="6408712"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a:t>Costing of an investment programme is based on related the action plan – marginal cost to make an action happen</a:t>
            </a:r>
          </a:p>
          <a:p>
            <a:pPr marL="742950" lvl="1" indent="-285750">
              <a:buFont typeface="Wingdings" panose="05000000000000000000" pitchFamily="2" charset="2"/>
              <a:buChar char="§"/>
            </a:pPr>
            <a:r>
              <a:rPr lang="en-US" dirty="0"/>
              <a:t>Ex: “turning 1ha from short-term to long-term rotation” will be costed on the basis of the cost of backstopping actions (training, connecting, producing data, building value chain…) but will not reflect the work force of the beneficiary</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10" name="Rectangle à coins arrondis 7">
            <a:extLst>
              <a:ext uri="{FF2B5EF4-FFF2-40B4-BE49-F238E27FC236}">
                <a16:creationId xmlns:a16="http://schemas.microsoft.com/office/drawing/2014/main" id="{24C8CF29-A359-43DB-ABEE-5246266D6265}"/>
              </a:ext>
            </a:extLst>
          </p:cNvPr>
          <p:cNvSpPr/>
          <p:nvPr/>
        </p:nvSpPr>
        <p:spPr>
          <a:xfrm>
            <a:off x="1691680" y="3428999"/>
            <a:ext cx="7272808" cy="3283337"/>
          </a:xfrm>
          <a:prstGeom prst="roundRect">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8">
            <a:extLst>
              <a:ext uri="{FF2B5EF4-FFF2-40B4-BE49-F238E27FC236}">
                <a16:creationId xmlns:a16="http://schemas.microsoft.com/office/drawing/2014/main" id="{A838693F-287C-44AF-BC3D-CDF6A8A7292D}"/>
              </a:ext>
            </a:extLst>
          </p:cNvPr>
          <p:cNvSpPr txBox="1"/>
          <p:nvPr/>
        </p:nvSpPr>
        <p:spPr>
          <a:xfrm>
            <a:off x="1835696" y="3573015"/>
            <a:ext cx="7337512" cy="3139321"/>
          </a:xfrm>
          <a:prstGeom prst="rect">
            <a:avLst/>
          </a:prstGeom>
          <a:noFill/>
        </p:spPr>
        <p:txBody>
          <a:bodyPr wrap="square" rtlCol="0">
            <a:spAutoFit/>
          </a:bodyPr>
          <a:lstStyle/>
          <a:p>
            <a:r>
              <a:rPr lang="en-US" b="1" dirty="0"/>
              <a:t>Two major types of activities to cost</a:t>
            </a:r>
          </a:p>
          <a:p>
            <a:pPr marL="285750" indent="-285750">
              <a:buFont typeface="Wingdings" panose="05000000000000000000" pitchFamily="2" charset="2"/>
              <a:buChar char="§"/>
            </a:pPr>
            <a:r>
              <a:rPr lang="en-US" dirty="0"/>
              <a:t>Studies, consultation and dialogue processes, technical backstopping</a:t>
            </a:r>
          </a:p>
          <a:p>
            <a:pPr marL="742950" lvl="1" indent="-285750">
              <a:buFont typeface="Arial" panose="020B0604020202020204" pitchFamily="34" charset="0"/>
              <a:buChar char="•"/>
            </a:pPr>
            <a:r>
              <a:rPr lang="en-US" dirty="0"/>
              <a:t>Estimate the work load and use external consultancy rates (national or international as deemed necessary)</a:t>
            </a:r>
          </a:p>
          <a:p>
            <a:pPr marL="742950" lvl="1" indent="-285750">
              <a:buFont typeface="Arial" panose="020B0604020202020204" pitchFamily="34" charset="0"/>
              <a:buChar char="•"/>
            </a:pPr>
            <a:r>
              <a:rPr lang="en-US" dirty="0"/>
              <a:t>In practice, actual cost can be lowered (synergies, internal options…)</a:t>
            </a:r>
          </a:p>
          <a:p>
            <a:pPr marL="285750" indent="-285750">
              <a:buFont typeface="Wingdings" panose="05000000000000000000" pitchFamily="2" charset="2"/>
              <a:buChar char="§"/>
            </a:pPr>
            <a:r>
              <a:rPr lang="en-US" dirty="0"/>
              <a:t>Field activities…</a:t>
            </a:r>
          </a:p>
          <a:p>
            <a:pPr marL="742950" lvl="1" indent="-285750">
              <a:buFont typeface="Arial" panose="020B0604020202020204" pitchFamily="34" charset="0"/>
              <a:buChar char="•"/>
            </a:pPr>
            <a:r>
              <a:rPr lang="en-US" dirty="0"/>
              <a:t>Estimate potential costs for implementing an activity – by using ratios per ha, number of beneficiaries, output unit… usually based on observed costs from existing/past projects</a:t>
            </a:r>
          </a:p>
          <a:p>
            <a:pPr marL="742950" lvl="1" indent="-285750">
              <a:buFont typeface="Arial" panose="020B0604020202020204" pitchFamily="34" charset="0"/>
              <a:buChar char="•"/>
            </a:pPr>
            <a:r>
              <a:rPr lang="en-US" dirty="0"/>
              <a:t>If not available, need to break down activities and consolidate costs by inputs</a:t>
            </a:r>
          </a:p>
        </p:txBody>
      </p:sp>
    </p:spTree>
    <p:extLst>
      <p:ext uri="{BB962C8B-B14F-4D97-AF65-F5344CB8AC3E}">
        <p14:creationId xmlns:p14="http://schemas.microsoft.com/office/powerpoint/2010/main" val="369481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http://1.bp.blogspot.com/-ZvShXfYhUGo/TsU-7srTr6I/AAAAAAAACkk/YAnQeyudiNo/s1600/Sapa_Vietnam.jpg"/>
          <p:cNvPicPr>
            <a:picLocks noChangeAspect="1" noChangeArrowheads="1"/>
          </p:cNvPicPr>
          <p:nvPr/>
        </p:nvPicPr>
        <p:blipFill>
          <a:blip r:embed="rId3" cstate="print"/>
          <a:srcRect/>
          <a:stretch>
            <a:fillRect/>
          </a:stretch>
        </p:blipFill>
        <p:spPr bwMode="auto">
          <a:xfrm>
            <a:off x="-1" y="908720"/>
            <a:ext cx="9173209" cy="5949280"/>
          </a:xfrm>
          <a:prstGeom prst="rect">
            <a:avLst/>
          </a:prstGeom>
          <a:noFill/>
        </p:spPr>
      </p:pic>
      <p:sp>
        <p:nvSpPr>
          <p:cNvPr id="11" name="Rectangle à coins arrondis 7">
            <a:extLst>
              <a:ext uri="{FF2B5EF4-FFF2-40B4-BE49-F238E27FC236}">
                <a16:creationId xmlns:a16="http://schemas.microsoft.com/office/drawing/2014/main" id="{64E1A21B-5DE2-40A7-87E3-D26C7A0154DB}"/>
              </a:ext>
            </a:extLst>
          </p:cNvPr>
          <p:cNvSpPr/>
          <p:nvPr/>
        </p:nvSpPr>
        <p:spPr>
          <a:xfrm>
            <a:off x="539552" y="1198420"/>
            <a:ext cx="8022692" cy="4678852"/>
          </a:xfrm>
          <a:prstGeom prst="roundRect">
            <a:avLst/>
          </a:prstGeom>
          <a:solidFill>
            <a:schemeClr val="accent3">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extBox 2"/>
          <p:cNvSpPr txBox="1"/>
          <p:nvPr/>
        </p:nvSpPr>
        <p:spPr>
          <a:xfrm>
            <a:off x="114206" y="-27384"/>
            <a:ext cx="9029794" cy="646331"/>
          </a:xfrm>
          <a:prstGeom prst="rect">
            <a:avLst/>
          </a:prstGeom>
          <a:noFill/>
        </p:spPr>
        <p:txBody>
          <a:bodyPr wrap="square" rtlCol="0">
            <a:spAutoFit/>
          </a:bodyPr>
          <a:lstStyle/>
          <a:p>
            <a:r>
              <a:rPr lang="en-GB" sz="3600" dirty="0">
                <a:latin typeface="+mj-lt"/>
                <a:ea typeface="+mj-ea"/>
                <a:cs typeface="+mj-cs"/>
              </a:rPr>
              <a:t>Illustration</a:t>
            </a:r>
          </a:p>
        </p:txBody>
      </p:sp>
      <p:sp>
        <p:nvSpPr>
          <p:cNvPr id="9" name="Title 1">
            <a:extLst>
              <a:ext uri="{FF2B5EF4-FFF2-40B4-BE49-F238E27FC236}">
                <a16:creationId xmlns:a16="http://schemas.microsoft.com/office/drawing/2014/main" id="{34DEF48F-29BF-41EE-8BF9-9AAD56DCB669}"/>
              </a:ext>
            </a:extLst>
          </p:cNvPr>
          <p:cNvSpPr txBox="1">
            <a:spLocks/>
          </p:cNvSpPr>
          <p:nvPr/>
        </p:nvSpPr>
        <p:spPr>
          <a:xfrm>
            <a:off x="137308" y="492330"/>
            <a:ext cx="8424936" cy="562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Illustration: Programme 14 – PAM2.3.a</a:t>
            </a:r>
          </a:p>
        </p:txBody>
      </p:sp>
      <p:pic>
        <p:nvPicPr>
          <p:cNvPr id="2" name="Picture 1">
            <a:extLst>
              <a:ext uri="{FF2B5EF4-FFF2-40B4-BE49-F238E27FC236}">
                <a16:creationId xmlns:a16="http://schemas.microsoft.com/office/drawing/2014/main" id="{CEC9E43E-78A0-4202-A23A-9F6CB1F2C007}"/>
              </a:ext>
            </a:extLst>
          </p:cNvPr>
          <p:cNvPicPr>
            <a:picLocks noChangeAspect="1"/>
          </p:cNvPicPr>
          <p:nvPr/>
        </p:nvPicPr>
        <p:blipFill>
          <a:blip r:embed="rId4"/>
          <a:stretch>
            <a:fillRect/>
          </a:stretch>
        </p:blipFill>
        <p:spPr>
          <a:xfrm>
            <a:off x="799273" y="1400780"/>
            <a:ext cx="7545453" cy="4344469"/>
          </a:xfrm>
          <a:prstGeom prst="rect">
            <a:avLst/>
          </a:prstGeom>
        </p:spPr>
      </p:pic>
    </p:spTree>
    <p:extLst>
      <p:ext uri="{BB962C8B-B14F-4D97-AF65-F5344CB8AC3E}">
        <p14:creationId xmlns:p14="http://schemas.microsoft.com/office/powerpoint/2010/main" val="9996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http://1.bp.blogspot.com/-ZvShXfYhUGo/TsU-7srTr6I/AAAAAAAACkk/YAnQeyudiNo/s1600/Sapa_Vietnam.jpg"/>
          <p:cNvPicPr>
            <a:picLocks noChangeAspect="1" noChangeArrowheads="1"/>
          </p:cNvPicPr>
          <p:nvPr/>
        </p:nvPicPr>
        <p:blipFill>
          <a:blip r:embed="rId3" cstate="print"/>
          <a:srcRect/>
          <a:stretch>
            <a:fillRect/>
          </a:stretch>
        </p:blipFill>
        <p:spPr bwMode="auto">
          <a:xfrm>
            <a:off x="-1" y="908720"/>
            <a:ext cx="9173209" cy="5949280"/>
          </a:xfrm>
          <a:prstGeom prst="rect">
            <a:avLst/>
          </a:prstGeom>
          <a:noFill/>
        </p:spPr>
      </p:pic>
      <p:sp>
        <p:nvSpPr>
          <p:cNvPr id="11" name="Rectangle à coins arrondis 7">
            <a:extLst>
              <a:ext uri="{FF2B5EF4-FFF2-40B4-BE49-F238E27FC236}">
                <a16:creationId xmlns:a16="http://schemas.microsoft.com/office/drawing/2014/main" id="{A3202A17-08FC-4218-BB09-5FF0D6FE02ED}"/>
              </a:ext>
            </a:extLst>
          </p:cNvPr>
          <p:cNvSpPr/>
          <p:nvPr/>
        </p:nvSpPr>
        <p:spPr>
          <a:xfrm>
            <a:off x="2627784" y="2488967"/>
            <a:ext cx="6336704" cy="2884249"/>
          </a:xfrm>
          <a:prstGeom prst="roundRect">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Arrow: Pentagon 1">
            <a:extLst>
              <a:ext uri="{FF2B5EF4-FFF2-40B4-BE49-F238E27FC236}">
                <a16:creationId xmlns:a16="http://schemas.microsoft.com/office/drawing/2014/main" id="{9298F883-082B-4080-9222-83EBB51787DD}"/>
              </a:ext>
            </a:extLst>
          </p:cNvPr>
          <p:cNvSpPr/>
          <p:nvPr/>
        </p:nvSpPr>
        <p:spPr>
          <a:xfrm>
            <a:off x="2627784" y="5493864"/>
            <a:ext cx="1728192" cy="1175495"/>
          </a:xfrm>
          <a:prstGeom prst="homePlate">
            <a:avLst>
              <a:gd name="adj" fmla="val 23189"/>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206" y="169476"/>
            <a:ext cx="9029794" cy="646331"/>
          </a:xfrm>
          <a:prstGeom prst="rect">
            <a:avLst/>
          </a:prstGeom>
          <a:noFill/>
        </p:spPr>
        <p:txBody>
          <a:bodyPr wrap="square" rtlCol="0">
            <a:spAutoFit/>
          </a:bodyPr>
          <a:lstStyle/>
          <a:p>
            <a:r>
              <a:rPr lang="en-GB" sz="3600" dirty="0">
                <a:latin typeface="+mj-lt"/>
                <a:ea typeface="+mj-ea"/>
                <a:cs typeface="+mj-cs"/>
              </a:rPr>
              <a:t>Evaluating benefits</a:t>
            </a:r>
          </a:p>
        </p:txBody>
      </p:sp>
      <p:sp>
        <p:nvSpPr>
          <p:cNvPr id="5" name="ZoneTexte 8">
            <a:extLst>
              <a:ext uri="{FF2B5EF4-FFF2-40B4-BE49-F238E27FC236}">
                <a16:creationId xmlns:a16="http://schemas.microsoft.com/office/drawing/2014/main" id="{4548FDE2-AE41-46F2-9B58-A0C3BC957E3B}"/>
              </a:ext>
            </a:extLst>
          </p:cNvPr>
          <p:cNvSpPr txBox="1"/>
          <p:nvPr/>
        </p:nvSpPr>
        <p:spPr>
          <a:xfrm>
            <a:off x="2627784" y="5469031"/>
            <a:ext cx="1728192" cy="1200329"/>
          </a:xfrm>
          <a:prstGeom prst="rect">
            <a:avLst/>
          </a:prstGeom>
          <a:noFill/>
        </p:spPr>
        <p:txBody>
          <a:bodyPr wrap="square" rtlCol="0">
            <a:spAutoFit/>
          </a:bodyPr>
          <a:lstStyle/>
          <a:p>
            <a:r>
              <a:rPr lang="en-US" b="1" dirty="0"/>
              <a:t>Compare costs between baseline &amp; REDD+ models</a:t>
            </a:r>
            <a:endParaRPr lang="en-US" dirty="0"/>
          </a:p>
        </p:txBody>
      </p:sp>
      <p:sp>
        <p:nvSpPr>
          <p:cNvPr id="6" name="Rectangle à coins arrondis 7">
            <a:extLst>
              <a:ext uri="{FF2B5EF4-FFF2-40B4-BE49-F238E27FC236}">
                <a16:creationId xmlns:a16="http://schemas.microsoft.com/office/drawing/2014/main" id="{49E9C699-7DF3-4997-B946-D4C44D1074EC}"/>
              </a:ext>
            </a:extLst>
          </p:cNvPr>
          <p:cNvSpPr/>
          <p:nvPr/>
        </p:nvSpPr>
        <p:spPr>
          <a:xfrm>
            <a:off x="2627784" y="1052735"/>
            <a:ext cx="6336704" cy="1296145"/>
          </a:xfrm>
          <a:prstGeom prst="roundRect">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8">
            <a:extLst>
              <a:ext uri="{FF2B5EF4-FFF2-40B4-BE49-F238E27FC236}">
                <a16:creationId xmlns:a16="http://schemas.microsoft.com/office/drawing/2014/main" id="{81B7D185-02DF-47B1-A1AE-0DFAFFA0E7BA}"/>
              </a:ext>
            </a:extLst>
          </p:cNvPr>
          <p:cNvSpPr txBox="1"/>
          <p:nvPr/>
        </p:nvSpPr>
        <p:spPr>
          <a:xfrm>
            <a:off x="2699792" y="1124743"/>
            <a:ext cx="6408712"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a:t>Opportunity to evaluate financial and economic performance (including returns/benefits) from some interventions</a:t>
            </a:r>
          </a:p>
          <a:p>
            <a:pPr marL="285750" indent="-285750">
              <a:buFont typeface="Wingdings" panose="05000000000000000000" pitchFamily="2" charset="2"/>
              <a:buChar char="§"/>
            </a:pPr>
            <a:r>
              <a:rPr lang="en-US" dirty="0"/>
              <a:t>Helps determining operational budget and financial needs of agents expected to invest in or incentivize actions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Multiple benefits including social and environmental can be considered in the economic analysis. Need to adapt the scope and method to the </a:t>
            </a:r>
            <a:r>
              <a:rPr lang="en-US" b="1" dirty="0"/>
              <a:t>objective</a:t>
            </a:r>
            <a:r>
              <a:rPr lang="en-US" dirty="0"/>
              <a:t> (business, incentive?) and </a:t>
            </a:r>
            <a:r>
              <a:rPr lang="en-US" b="1" dirty="0"/>
              <a:t>data availability</a:t>
            </a:r>
            <a:r>
              <a:rPr lang="en-US" dirty="0"/>
              <a:t>. Examples from ER-Programme:</a:t>
            </a:r>
          </a:p>
          <a:p>
            <a:pPr marL="742950" lvl="1" indent="-285750">
              <a:buFont typeface="Wingdings" panose="05000000000000000000" pitchFamily="2" charset="2"/>
              <a:buChar char="§"/>
            </a:pPr>
            <a:r>
              <a:rPr lang="en-US" dirty="0"/>
              <a:t>Estimating the benefit of land allocation through the value of red books and land titles ($160/ha/year), collaborative management approach…</a:t>
            </a:r>
          </a:p>
          <a:p>
            <a:pPr marL="742950" lvl="1" indent="-285750">
              <a:buFont typeface="Wingdings" panose="05000000000000000000" pitchFamily="2" charset="2"/>
              <a:buChar char="§"/>
            </a:pPr>
            <a:r>
              <a:rPr lang="en-US" dirty="0"/>
              <a:t>Reflecting mangrove value of $280/ha/year (fish value) instead of  $4.200/ha/year (economic value capturing all services…)</a:t>
            </a:r>
          </a:p>
          <a:p>
            <a:pPr marL="285750" indent="-285750">
              <a:buFont typeface="Wingdings" panose="05000000000000000000" pitchFamily="2" charset="2"/>
              <a:buChar char="§"/>
            </a:pPr>
            <a:endParaRPr lang="en-US" dirty="0"/>
          </a:p>
        </p:txBody>
      </p:sp>
      <p:sp>
        <p:nvSpPr>
          <p:cNvPr id="8" name="Arrow: Chevron 7">
            <a:extLst>
              <a:ext uri="{FF2B5EF4-FFF2-40B4-BE49-F238E27FC236}">
                <a16:creationId xmlns:a16="http://schemas.microsoft.com/office/drawing/2014/main" id="{038F9917-55F1-4EBA-A92F-E813057506E3}"/>
              </a:ext>
            </a:extLst>
          </p:cNvPr>
          <p:cNvSpPr/>
          <p:nvPr/>
        </p:nvSpPr>
        <p:spPr>
          <a:xfrm>
            <a:off x="4154020" y="5493864"/>
            <a:ext cx="1944216" cy="1175495"/>
          </a:xfrm>
          <a:prstGeom prst="chevron">
            <a:avLst>
              <a:gd name="adj" fmla="val 24220"/>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Evaluate benefits and annualize</a:t>
            </a:r>
          </a:p>
        </p:txBody>
      </p:sp>
      <p:sp>
        <p:nvSpPr>
          <p:cNvPr id="10" name="Arrow: Chevron 9">
            <a:extLst>
              <a:ext uri="{FF2B5EF4-FFF2-40B4-BE49-F238E27FC236}">
                <a16:creationId xmlns:a16="http://schemas.microsoft.com/office/drawing/2014/main" id="{A831EC9A-2D75-42DC-8EA1-C0BE0FEFE6D0}"/>
              </a:ext>
            </a:extLst>
          </p:cNvPr>
          <p:cNvSpPr/>
          <p:nvPr/>
        </p:nvSpPr>
        <p:spPr>
          <a:xfrm>
            <a:off x="5868144" y="5489934"/>
            <a:ext cx="2376264" cy="1175495"/>
          </a:xfrm>
          <a:prstGeom prst="chevron">
            <a:avLst>
              <a:gd name="adj" fmla="val 24220"/>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Calculate annual cash flow, net present value and return rate</a:t>
            </a:r>
          </a:p>
        </p:txBody>
      </p:sp>
    </p:spTree>
    <p:extLst>
      <p:ext uri="{BB962C8B-B14F-4D97-AF65-F5344CB8AC3E}">
        <p14:creationId xmlns:p14="http://schemas.microsoft.com/office/powerpoint/2010/main" val="31331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http://1.bp.blogspot.com/-ZvShXfYhUGo/TsU-7srTr6I/AAAAAAAACkk/YAnQeyudiNo/s1600/Sapa_Vietnam.jpg"/>
          <p:cNvPicPr>
            <a:picLocks noChangeAspect="1" noChangeArrowheads="1"/>
          </p:cNvPicPr>
          <p:nvPr/>
        </p:nvPicPr>
        <p:blipFill>
          <a:blip r:embed="rId3" cstate="print"/>
          <a:srcRect/>
          <a:stretch>
            <a:fillRect/>
          </a:stretch>
        </p:blipFill>
        <p:spPr bwMode="auto">
          <a:xfrm>
            <a:off x="-1" y="908720"/>
            <a:ext cx="9173209" cy="5949280"/>
          </a:xfrm>
          <a:prstGeom prst="rect">
            <a:avLst/>
          </a:prstGeom>
          <a:noFill/>
        </p:spPr>
      </p:pic>
      <p:sp>
        <p:nvSpPr>
          <p:cNvPr id="3" name="TextBox 2"/>
          <p:cNvSpPr txBox="1"/>
          <p:nvPr/>
        </p:nvSpPr>
        <p:spPr>
          <a:xfrm>
            <a:off x="114206" y="169476"/>
            <a:ext cx="9029794" cy="646331"/>
          </a:xfrm>
          <a:prstGeom prst="rect">
            <a:avLst/>
          </a:prstGeom>
          <a:noFill/>
        </p:spPr>
        <p:txBody>
          <a:bodyPr wrap="square" rtlCol="0">
            <a:spAutoFit/>
          </a:bodyPr>
          <a:lstStyle/>
          <a:p>
            <a:r>
              <a:rPr lang="en-GB" sz="3600" dirty="0">
                <a:latin typeface="+mj-lt"/>
                <a:ea typeface="+mj-ea"/>
                <a:cs typeface="+mj-cs"/>
              </a:rPr>
              <a:t>Illustrations</a:t>
            </a:r>
          </a:p>
        </p:txBody>
      </p:sp>
      <p:sp>
        <p:nvSpPr>
          <p:cNvPr id="6" name="Rectangle à coins arrondis 7">
            <a:extLst>
              <a:ext uri="{FF2B5EF4-FFF2-40B4-BE49-F238E27FC236}">
                <a16:creationId xmlns:a16="http://schemas.microsoft.com/office/drawing/2014/main" id="{49E9C699-7DF3-4997-B946-D4C44D1074EC}"/>
              </a:ext>
            </a:extLst>
          </p:cNvPr>
          <p:cNvSpPr/>
          <p:nvPr/>
        </p:nvSpPr>
        <p:spPr>
          <a:xfrm>
            <a:off x="5148064" y="4976008"/>
            <a:ext cx="3888432" cy="1008113"/>
          </a:xfrm>
          <a:prstGeom prst="roundRect">
            <a:avLst/>
          </a:prstGeom>
          <a:solidFill>
            <a:schemeClr val="accent3">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8">
            <a:extLst>
              <a:ext uri="{FF2B5EF4-FFF2-40B4-BE49-F238E27FC236}">
                <a16:creationId xmlns:a16="http://schemas.microsoft.com/office/drawing/2014/main" id="{81B7D185-02DF-47B1-A1AE-0DFAFFA0E7BA}"/>
              </a:ext>
            </a:extLst>
          </p:cNvPr>
          <p:cNvSpPr txBox="1"/>
          <p:nvPr/>
        </p:nvSpPr>
        <p:spPr>
          <a:xfrm>
            <a:off x="5220072" y="5048016"/>
            <a:ext cx="4248472" cy="1477328"/>
          </a:xfrm>
          <a:prstGeom prst="rect">
            <a:avLst/>
          </a:prstGeom>
          <a:noFill/>
        </p:spPr>
        <p:txBody>
          <a:bodyPr wrap="square" rtlCol="0">
            <a:spAutoFit/>
          </a:bodyPr>
          <a:lstStyle/>
          <a:p>
            <a:r>
              <a:rPr lang="en-US" dirty="0"/>
              <a:t>Do not forget…</a:t>
            </a:r>
          </a:p>
          <a:p>
            <a:r>
              <a:rPr lang="en-US" b="1" dirty="0">
                <a:solidFill>
                  <a:srgbClr val="C00000"/>
                </a:solidFill>
              </a:rPr>
              <a:t>Economic evaluation does not replace political leadership and commitment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pic>
        <p:nvPicPr>
          <p:cNvPr id="12" name="Picture 11">
            <a:extLst>
              <a:ext uri="{FF2B5EF4-FFF2-40B4-BE49-F238E27FC236}">
                <a16:creationId xmlns:a16="http://schemas.microsoft.com/office/drawing/2014/main" id="{69423C5D-2A3E-4332-BB18-1D552E702982}"/>
              </a:ext>
            </a:extLst>
          </p:cNvPr>
          <p:cNvPicPr>
            <a:picLocks noChangeAspect="1"/>
          </p:cNvPicPr>
          <p:nvPr/>
        </p:nvPicPr>
        <p:blipFill rotWithShape="1">
          <a:blip r:embed="rId4"/>
          <a:srcRect l="15350" t="34593" r="16138" b="26189"/>
          <a:stretch/>
        </p:blipFill>
        <p:spPr>
          <a:xfrm>
            <a:off x="100239" y="992778"/>
            <a:ext cx="8972728" cy="3732366"/>
          </a:xfrm>
          <a:prstGeom prst="rect">
            <a:avLst/>
          </a:prstGeom>
        </p:spPr>
      </p:pic>
    </p:spTree>
    <p:extLst>
      <p:ext uri="{BB962C8B-B14F-4D97-AF65-F5344CB8AC3E}">
        <p14:creationId xmlns:p14="http://schemas.microsoft.com/office/powerpoint/2010/main" val="156674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ite-vietnam.fr/wp-content/uploads/2013/11/vietnam-hai-thinh.jpg"/>
          <p:cNvPicPr>
            <a:picLocks noChangeAspect="1" noChangeArrowheads="1"/>
          </p:cNvPicPr>
          <p:nvPr/>
        </p:nvPicPr>
        <p:blipFill>
          <a:blip r:embed="rId2" cstate="print"/>
          <a:srcRect/>
          <a:stretch>
            <a:fillRect/>
          </a:stretch>
        </p:blipFill>
        <p:spPr bwMode="auto">
          <a:xfrm>
            <a:off x="-1017" y="0"/>
            <a:ext cx="9145017" cy="6861381"/>
          </a:xfrm>
          <a:prstGeom prst="rect">
            <a:avLst/>
          </a:prstGeom>
          <a:noFill/>
        </p:spPr>
      </p:pic>
      <p:sp>
        <p:nvSpPr>
          <p:cNvPr id="11" name="Rectangle à coins arrondis 7"/>
          <p:cNvSpPr/>
          <p:nvPr/>
        </p:nvSpPr>
        <p:spPr>
          <a:xfrm>
            <a:off x="114206" y="2539670"/>
            <a:ext cx="2153538" cy="861194"/>
          </a:xfrm>
          <a:prstGeom prst="roundRect">
            <a:avLst/>
          </a:prstGeom>
          <a:solidFill>
            <a:schemeClr val="accent3">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156176" y="1052736"/>
            <a:ext cx="2808312" cy="369332"/>
          </a:xfrm>
          <a:prstGeom prst="rect">
            <a:avLst/>
          </a:prstGeom>
          <a:noFill/>
        </p:spPr>
        <p:txBody>
          <a:bodyPr wrap="square" rtlCol="0">
            <a:spAutoFit/>
          </a:bodyPr>
          <a:lstStyle/>
          <a:p>
            <a:r>
              <a:rPr lang="en-US" dirty="0"/>
              <a:t>  </a:t>
            </a:r>
            <a:endParaRPr lang="fr-FR" sz="3200" b="1" dirty="0"/>
          </a:p>
        </p:txBody>
      </p:sp>
      <p:sp>
        <p:nvSpPr>
          <p:cNvPr id="10" name="TextBox 9"/>
          <p:cNvSpPr txBox="1"/>
          <p:nvPr/>
        </p:nvSpPr>
        <p:spPr>
          <a:xfrm>
            <a:off x="114206" y="2204864"/>
            <a:ext cx="2369562" cy="1077218"/>
          </a:xfrm>
          <a:prstGeom prst="rect">
            <a:avLst/>
          </a:prstGeom>
          <a:noFill/>
        </p:spPr>
        <p:txBody>
          <a:bodyPr wrap="square" rtlCol="0">
            <a:spAutoFit/>
          </a:bodyPr>
          <a:lstStyle/>
          <a:p>
            <a:endParaRPr lang="vi-VN" sz="2400" dirty="0"/>
          </a:p>
          <a:p>
            <a:r>
              <a:rPr lang="vi-VN" sz="4000" dirty="0"/>
              <a:t>cảm ơn</a:t>
            </a:r>
            <a:r>
              <a:rPr lang="en-US" sz="4000" dirty="0"/>
              <a:t>!</a:t>
            </a:r>
            <a:endParaRPr lang="vi-VN" sz="4000" dirty="0"/>
          </a:p>
        </p:txBody>
      </p:sp>
    </p:spTree>
    <p:extLst>
      <p:ext uri="{BB962C8B-B14F-4D97-AF65-F5344CB8AC3E}">
        <p14:creationId xmlns:p14="http://schemas.microsoft.com/office/powerpoint/2010/main" val="422343610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5863</TotalTime>
  <Words>1060</Words>
  <Application>Microsoft Office PowerPoint</Application>
  <PresentationFormat>On-screen Show (4:3)</PresentationFormat>
  <Paragraphs>118</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Thème Office</vt:lpstr>
      <vt:lpstr>Costing of Vietnam REDD+ Mid-term Implementation Plan (Introduction)     Fabien Monteils - Chief Technical Advisor, UN-REDD Vietnam </vt:lpstr>
      <vt:lpstr>Costing REDD+ implementation... towards economic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teaching about REDD+ at the National Academy of Politics</dc:title>
  <dc:creator>Fabien Monteils</dc:creator>
  <cp:lastModifiedBy>Fabien Monteils</cp:lastModifiedBy>
  <cp:revision>75</cp:revision>
  <dcterms:created xsi:type="dcterms:W3CDTF">2015-12-19T00:10:31Z</dcterms:created>
  <dcterms:modified xsi:type="dcterms:W3CDTF">2017-10-09T15:33:55Z</dcterms:modified>
</cp:coreProperties>
</file>