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
  </p:notesMasterIdLst>
  <p:sldIdLst>
    <p:sldId id="616" r:id="rId2"/>
    <p:sldId id="635" r:id="rId3"/>
    <p:sldId id="654" r:id="rId4"/>
    <p:sldId id="650" r:id="rId5"/>
    <p:sldId id="617" r:id="rId6"/>
    <p:sldId id="657" r:id="rId7"/>
    <p:sldId id="661" r:id="rId8"/>
    <p:sldId id="667" r:id="rId9"/>
    <p:sldId id="666" r:id="rId10"/>
    <p:sldId id="290" r:id="rId11"/>
  </p:sldIdLst>
  <p:sldSz cx="9144000" cy="5715000" type="screen16x10"/>
  <p:notesSz cx="6858000" cy="9144000"/>
  <p:defaultText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a Millape Saavedra" initials="GM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9139"/>
    <a:srgbClr val="7EB346"/>
    <a:srgbClr val="FFFFFF"/>
    <a:srgbClr val="FF772A"/>
    <a:srgbClr val="FF9A5A"/>
    <a:srgbClr val="009041"/>
    <a:srgbClr val="00A74D"/>
    <a:srgbClr val="9DC3E6"/>
    <a:srgbClr val="A9D18E"/>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52" autoAdjust="0"/>
    <p:restoredTop sz="95701" autoAdjust="0"/>
  </p:normalViewPr>
  <p:slideViewPr>
    <p:cSldViewPr snapToGrid="0" snapToObjects="1">
      <p:cViewPr varScale="1">
        <p:scale>
          <a:sx n="100" d="100"/>
          <a:sy n="100" d="100"/>
        </p:scale>
        <p:origin x="1022" y="62"/>
      </p:cViewPr>
      <p:guideLst>
        <p:guide orient="horz" pos="180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72417-7489-A84D-9B23-68623AAB3995}" type="datetimeFigureOut">
              <a:rPr lang="es-ES_tradnl" smtClean="0"/>
              <a:t>09/10/2017</a:t>
            </a:fld>
            <a:endParaRPr lang="es-ES_tradnl" dirty="0"/>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2D35F-0D13-414E-AD5A-65FCB1CFB8F8}" type="slidenum">
              <a:rPr lang="es-ES_tradnl" smtClean="0"/>
              <a:t>‹#›</a:t>
            </a:fld>
            <a:endParaRPr lang="es-ES_tradnl" dirty="0"/>
          </a:p>
        </p:txBody>
      </p:sp>
    </p:spTree>
    <p:extLst>
      <p:ext uri="{BB962C8B-B14F-4D97-AF65-F5344CB8AC3E}">
        <p14:creationId xmlns:p14="http://schemas.microsoft.com/office/powerpoint/2010/main" val="69184904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La </a:t>
            </a:r>
            <a:r>
              <a:rPr lang="es-ES_tradnl" dirty="0" err="1"/>
              <a:t>fotograf</a:t>
            </a:r>
            <a:r>
              <a:rPr lang="es-ES" dirty="0" err="1"/>
              <a:t>ía</a:t>
            </a:r>
            <a:r>
              <a:rPr lang="es-ES" dirty="0"/>
              <a:t> de fondo está editable, es decir,</a:t>
            </a:r>
            <a:r>
              <a:rPr lang="es-ES" baseline="0" dirty="0"/>
              <a:t> que se puede modificar el espacio visible dentro de la lámina.</a:t>
            </a:r>
          </a:p>
          <a:p>
            <a:r>
              <a:rPr lang="es-ES" b="1" baseline="0" dirty="0"/>
              <a:t>Cómo hacerlo: </a:t>
            </a:r>
          </a:p>
          <a:p>
            <a:pPr marL="228600" indent="-228600">
              <a:buAutoNum type="arabicPeriod"/>
            </a:pPr>
            <a:r>
              <a:rPr lang="es-ES" baseline="0" dirty="0"/>
              <a:t>Seleccionar la imagen</a:t>
            </a:r>
          </a:p>
          <a:p>
            <a:pPr marL="228600" indent="-228600">
              <a:buAutoNum type="arabicPeriod"/>
            </a:pPr>
            <a:r>
              <a:rPr lang="es-ES" baseline="0" dirty="0"/>
              <a:t>Ir a la pestaña “Formato de la Imagen”</a:t>
            </a:r>
          </a:p>
          <a:p>
            <a:pPr marL="228600" indent="-228600">
              <a:buAutoNum type="arabicPeriod"/>
            </a:pPr>
            <a:r>
              <a:rPr lang="es-ES" baseline="0" dirty="0"/>
              <a:t>Seleccionar “Recortar”</a:t>
            </a:r>
          </a:p>
          <a:p>
            <a:pPr marL="228600" indent="-228600">
              <a:buAutoNum type="arabicPeriod"/>
            </a:pPr>
            <a:r>
              <a:rPr lang="es-ES" baseline="0" dirty="0"/>
              <a:t>Modificar espacio de acuerdo a la necesidad de la información</a:t>
            </a:r>
            <a:endParaRPr lang="es-ES_tradnl" dirty="0"/>
          </a:p>
        </p:txBody>
      </p:sp>
      <p:sp>
        <p:nvSpPr>
          <p:cNvPr id="4" name="Marcador de número de diapositiva 3"/>
          <p:cNvSpPr>
            <a:spLocks noGrp="1"/>
          </p:cNvSpPr>
          <p:nvPr>
            <p:ph type="sldNum" sz="quarter" idx="10"/>
          </p:nvPr>
        </p:nvSpPr>
        <p:spPr/>
        <p:txBody>
          <a:bodyPr/>
          <a:lstStyle/>
          <a:p>
            <a:fld id="{1162D35F-0D13-414E-AD5A-65FCB1CFB8F8}" type="slidenum">
              <a:rPr lang="es-ES_tradnl" smtClean="0"/>
              <a:t>1</a:t>
            </a:fld>
            <a:endParaRPr lang="es-ES_tradnl" dirty="0"/>
          </a:p>
        </p:txBody>
      </p:sp>
    </p:spTree>
    <p:extLst>
      <p:ext uri="{BB962C8B-B14F-4D97-AF65-F5344CB8AC3E}">
        <p14:creationId xmlns:p14="http://schemas.microsoft.com/office/powerpoint/2010/main" val="49207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1162D35F-0D13-414E-AD5A-65FCB1CFB8F8}" type="slidenum">
              <a:rPr lang="es-ES_tradnl" smtClean="0"/>
              <a:t>3</a:t>
            </a:fld>
            <a:endParaRPr lang="es-ES_tradnl" dirty="0"/>
          </a:p>
        </p:txBody>
      </p:sp>
    </p:spTree>
    <p:extLst>
      <p:ext uri="{BB962C8B-B14F-4D97-AF65-F5344CB8AC3E}">
        <p14:creationId xmlns:p14="http://schemas.microsoft.com/office/powerpoint/2010/main" val="202695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4"/>
            <a:ext cx="6858000" cy="1989667"/>
          </a:xfrm>
        </p:spPr>
        <p:txBody>
          <a:bodyPr anchor="b"/>
          <a:lstStyle>
            <a:lvl1pPr algn="ctr">
              <a:defRPr sz="4500"/>
            </a:lvl1pPr>
          </a:lstStyle>
          <a:p>
            <a:r>
              <a:rPr lang="es-ES_tradnl"/>
              <a:t>Clic para editar título</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5" indent="0" algn="ctr">
              <a:buNone/>
              <a:defRPr sz="1500"/>
            </a:lvl2pPr>
            <a:lvl3pPr marL="685809" indent="0" algn="ctr">
              <a:buNone/>
              <a:defRPr sz="1350"/>
            </a:lvl3pPr>
            <a:lvl4pPr marL="1028714" indent="0" algn="ctr">
              <a:buNone/>
              <a:defRPr sz="1200"/>
            </a:lvl4pPr>
            <a:lvl5pPr marL="1371619" indent="0" algn="ctr">
              <a:buNone/>
              <a:defRPr sz="1200"/>
            </a:lvl5pPr>
            <a:lvl6pPr marL="1714524" indent="0" algn="ctr">
              <a:buNone/>
              <a:defRPr sz="1200"/>
            </a:lvl6pPr>
            <a:lvl7pPr marL="2057430" indent="0" algn="ctr">
              <a:buNone/>
              <a:defRPr sz="1200"/>
            </a:lvl7pPr>
            <a:lvl8pPr marL="2400333" indent="0" algn="ctr">
              <a:buNone/>
              <a:defRPr sz="1200"/>
            </a:lvl8pPr>
            <a:lvl9pPr marL="2743239" indent="0" algn="ctr">
              <a:buNone/>
              <a:defRPr sz="12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1760248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1581501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04272"/>
            <a:ext cx="1971675" cy="4843198"/>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28653" y="304272"/>
            <a:ext cx="5800725" cy="484319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88516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75734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5"/>
            <a:ext cx="7886700" cy="2377281"/>
          </a:xfrm>
        </p:spPr>
        <p:txBody>
          <a:bodyPr anchor="b"/>
          <a:lstStyle>
            <a:lvl1pPr>
              <a:defRPr sz="4500"/>
            </a:lvl1pPr>
          </a:lstStyle>
          <a:p>
            <a:r>
              <a:rPr lang="es-ES_tradnl"/>
              <a:t>Clic para editar título</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5" indent="0">
              <a:buNone/>
              <a:defRPr sz="1500">
                <a:solidFill>
                  <a:schemeClr val="tx1">
                    <a:tint val="75000"/>
                  </a:schemeClr>
                </a:solidFill>
              </a:defRPr>
            </a:lvl2pPr>
            <a:lvl3pPr marL="685809" indent="0">
              <a:buNone/>
              <a:defRPr sz="1350">
                <a:solidFill>
                  <a:schemeClr val="tx1">
                    <a:tint val="75000"/>
                  </a:schemeClr>
                </a:solidFill>
              </a:defRPr>
            </a:lvl3pPr>
            <a:lvl4pPr marL="1028714" indent="0">
              <a:buNone/>
              <a:defRPr sz="1200">
                <a:solidFill>
                  <a:schemeClr val="tx1">
                    <a:tint val="75000"/>
                  </a:schemeClr>
                </a:solidFill>
              </a:defRPr>
            </a:lvl4pPr>
            <a:lvl5pPr marL="1371619" indent="0">
              <a:buNone/>
              <a:defRPr sz="1200">
                <a:solidFill>
                  <a:schemeClr val="tx1">
                    <a:tint val="75000"/>
                  </a:schemeClr>
                </a:solidFill>
              </a:defRPr>
            </a:lvl5pPr>
            <a:lvl6pPr marL="1714524" indent="0">
              <a:buNone/>
              <a:defRPr sz="1200">
                <a:solidFill>
                  <a:schemeClr val="tx1">
                    <a:tint val="75000"/>
                  </a:schemeClr>
                </a:solidFill>
              </a:defRPr>
            </a:lvl6pPr>
            <a:lvl7pPr marL="2057430" indent="0">
              <a:buNone/>
              <a:defRPr sz="1200">
                <a:solidFill>
                  <a:schemeClr val="tx1">
                    <a:tint val="75000"/>
                  </a:schemeClr>
                </a:solidFill>
              </a:defRPr>
            </a:lvl7pPr>
            <a:lvl8pPr marL="2400333" indent="0">
              <a:buNone/>
              <a:defRPr sz="1200">
                <a:solidFill>
                  <a:schemeClr val="tx1">
                    <a:tint val="75000"/>
                  </a:schemeClr>
                </a:solidFill>
              </a:defRPr>
            </a:lvl8pPr>
            <a:lvl9pPr marL="2743239" indent="0">
              <a:buNone/>
              <a:defRPr sz="12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60832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628650" y="1521357"/>
            <a:ext cx="3886200" cy="362611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29150" y="1521357"/>
            <a:ext cx="3886200" cy="362611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2136334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s-ES_tradnl"/>
              <a:t>Clic para editar título</a:t>
            </a:r>
            <a:endParaRPr lang="en-US" dirty="0"/>
          </a:p>
        </p:txBody>
      </p:sp>
      <p:sp>
        <p:nvSpPr>
          <p:cNvPr id="3" name="Text Placeholder 2"/>
          <p:cNvSpPr>
            <a:spLocks noGrp="1"/>
          </p:cNvSpPr>
          <p:nvPr>
            <p:ph type="body" idx="1"/>
          </p:nvPr>
        </p:nvSpPr>
        <p:spPr>
          <a:xfrm>
            <a:off x="629842" y="1400972"/>
            <a:ext cx="3868340" cy="686593"/>
          </a:xfrm>
        </p:spPr>
        <p:txBody>
          <a:bodyPr anchor="b"/>
          <a:lstStyle>
            <a:lvl1pPr marL="0" indent="0">
              <a:buNone/>
              <a:defRPr sz="1800" b="1"/>
            </a:lvl1pPr>
            <a:lvl2pPr marL="342905" indent="0">
              <a:buNone/>
              <a:defRPr sz="1500" b="1"/>
            </a:lvl2pPr>
            <a:lvl3pPr marL="685809" indent="0">
              <a:buNone/>
              <a:defRPr sz="1350" b="1"/>
            </a:lvl3pPr>
            <a:lvl4pPr marL="1028714" indent="0">
              <a:buNone/>
              <a:defRPr sz="1200" b="1"/>
            </a:lvl4pPr>
            <a:lvl5pPr marL="1371619" indent="0">
              <a:buNone/>
              <a:defRPr sz="1200" b="1"/>
            </a:lvl5pPr>
            <a:lvl6pPr marL="1714524" indent="0">
              <a:buNone/>
              <a:defRPr sz="1200" b="1"/>
            </a:lvl6pPr>
            <a:lvl7pPr marL="2057430" indent="0">
              <a:buNone/>
              <a:defRPr sz="1200" b="1"/>
            </a:lvl7pPr>
            <a:lvl8pPr marL="2400333" indent="0">
              <a:buNone/>
              <a:defRPr sz="1200" b="1"/>
            </a:lvl8pPr>
            <a:lvl9pPr marL="2743239"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629842" y="2087563"/>
            <a:ext cx="3868340" cy="307049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29153" y="1400972"/>
            <a:ext cx="3887391" cy="686593"/>
          </a:xfrm>
        </p:spPr>
        <p:txBody>
          <a:bodyPr anchor="b"/>
          <a:lstStyle>
            <a:lvl1pPr marL="0" indent="0">
              <a:buNone/>
              <a:defRPr sz="1800" b="1"/>
            </a:lvl1pPr>
            <a:lvl2pPr marL="342905" indent="0">
              <a:buNone/>
              <a:defRPr sz="1500" b="1"/>
            </a:lvl2pPr>
            <a:lvl3pPr marL="685809" indent="0">
              <a:buNone/>
              <a:defRPr sz="1350" b="1"/>
            </a:lvl3pPr>
            <a:lvl4pPr marL="1028714" indent="0">
              <a:buNone/>
              <a:defRPr sz="1200" b="1"/>
            </a:lvl4pPr>
            <a:lvl5pPr marL="1371619" indent="0">
              <a:buNone/>
              <a:defRPr sz="1200" b="1"/>
            </a:lvl5pPr>
            <a:lvl6pPr marL="1714524" indent="0">
              <a:buNone/>
              <a:defRPr sz="1200" b="1"/>
            </a:lvl6pPr>
            <a:lvl7pPr marL="2057430" indent="0">
              <a:buNone/>
              <a:defRPr sz="1200" b="1"/>
            </a:lvl7pPr>
            <a:lvl8pPr marL="2400333" indent="0">
              <a:buNone/>
              <a:defRPr sz="1200" b="1"/>
            </a:lvl8pPr>
            <a:lvl9pPr marL="2743239"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29153" y="2087563"/>
            <a:ext cx="3887391" cy="307049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8" name="Footer Placeholder 7"/>
          <p:cNvSpPr>
            <a:spLocks noGrp="1"/>
          </p:cNvSpPr>
          <p:nvPr>
            <p:ph type="ftr" sz="quarter" idx="11"/>
          </p:nvPr>
        </p:nvSpPr>
        <p:spPr/>
        <p:txBody>
          <a:bodyPr/>
          <a:lstStyle/>
          <a:p>
            <a:endParaRPr lang="es-ES_tradnl" dirty="0"/>
          </a:p>
        </p:txBody>
      </p:sp>
      <p:sp>
        <p:nvSpPr>
          <p:cNvPr id="9" name="Slide Number Placeholder 8"/>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1593687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5" name="Slide Number Placeholder 4"/>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1691851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3" name="Footer Placeholder 2"/>
          <p:cNvSpPr>
            <a:spLocks noGrp="1"/>
          </p:cNvSpPr>
          <p:nvPr>
            <p:ph type="ftr" sz="quarter" idx="11"/>
          </p:nvPr>
        </p:nvSpPr>
        <p:spPr/>
        <p:txBody>
          <a:bodyPr/>
          <a:lstStyle/>
          <a:p>
            <a:endParaRPr lang="es-ES_tradnl" dirty="0"/>
          </a:p>
        </p:txBody>
      </p:sp>
      <p:sp>
        <p:nvSpPr>
          <p:cNvPr id="4" name="Slide Number Placeholder 3"/>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11187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_tradnl"/>
              <a:t>Clic para editar título</a:t>
            </a:r>
            <a:endParaRPr lang="en-US" dirty="0"/>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29841" y="1714503"/>
            <a:ext cx="2949178" cy="3176323"/>
          </a:xfrm>
        </p:spPr>
        <p:txBody>
          <a:bodyPr/>
          <a:lstStyle>
            <a:lvl1pPr marL="0" indent="0">
              <a:buNone/>
              <a:defRPr sz="1200"/>
            </a:lvl1pPr>
            <a:lvl2pPr marL="342905" indent="0">
              <a:buNone/>
              <a:defRPr sz="1050"/>
            </a:lvl2pPr>
            <a:lvl3pPr marL="685809" indent="0">
              <a:buNone/>
              <a:defRPr sz="900"/>
            </a:lvl3pPr>
            <a:lvl4pPr marL="1028714" indent="0">
              <a:buNone/>
              <a:defRPr sz="750"/>
            </a:lvl4pPr>
            <a:lvl5pPr marL="1371619" indent="0">
              <a:buNone/>
              <a:defRPr sz="750"/>
            </a:lvl5pPr>
            <a:lvl6pPr marL="1714524" indent="0">
              <a:buNone/>
              <a:defRPr sz="750"/>
            </a:lvl6pPr>
            <a:lvl7pPr marL="2057430" indent="0">
              <a:buNone/>
              <a:defRPr sz="750"/>
            </a:lvl7pPr>
            <a:lvl8pPr marL="2400333" indent="0">
              <a:buNone/>
              <a:defRPr sz="750"/>
            </a:lvl8pPr>
            <a:lvl9pPr marL="2743239"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131159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_tradnl"/>
              <a:t>Clic para editar título</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400"/>
            </a:lvl1pPr>
            <a:lvl2pPr marL="342905" indent="0">
              <a:buNone/>
              <a:defRPr sz="2100"/>
            </a:lvl2pPr>
            <a:lvl3pPr marL="685809" indent="0">
              <a:buNone/>
              <a:defRPr sz="1800"/>
            </a:lvl3pPr>
            <a:lvl4pPr marL="1028714" indent="0">
              <a:buNone/>
              <a:defRPr sz="1500"/>
            </a:lvl4pPr>
            <a:lvl5pPr marL="1371619" indent="0">
              <a:buNone/>
              <a:defRPr sz="1500"/>
            </a:lvl5pPr>
            <a:lvl6pPr marL="1714524" indent="0">
              <a:buNone/>
              <a:defRPr sz="1500"/>
            </a:lvl6pPr>
            <a:lvl7pPr marL="2057430" indent="0">
              <a:buNone/>
              <a:defRPr sz="1500"/>
            </a:lvl7pPr>
            <a:lvl8pPr marL="2400333" indent="0">
              <a:buNone/>
              <a:defRPr sz="1500"/>
            </a:lvl8pPr>
            <a:lvl9pPr marL="2743239" indent="0">
              <a:buNone/>
              <a:defRPr sz="1500"/>
            </a:lvl9pPr>
          </a:lstStyle>
          <a:p>
            <a:r>
              <a:rPr lang="es-ES_tradnl" dirty="0"/>
              <a:t>Arrastre la imagen al marcador de posición o haga clic en el icono para agregar</a:t>
            </a:r>
            <a:endParaRPr lang="en-US" dirty="0"/>
          </a:p>
        </p:txBody>
      </p:sp>
      <p:sp>
        <p:nvSpPr>
          <p:cNvPr id="4" name="Text Placeholder 3"/>
          <p:cNvSpPr>
            <a:spLocks noGrp="1"/>
          </p:cNvSpPr>
          <p:nvPr>
            <p:ph type="body" sz="half" idx="2"/>
          </p:nvPr>
        </p:nvSpPr>
        <p:spPr>
          <a:xfrm>
            <a:off x="629841" y="1714503"/>
            <a:ext cx="2949178" cy="3176323"/>
          </a:xfrm>
        </p:spPr>
        <p:txBody>
          <a:bodyPr/>
          <a:lstStyle>
            <a:lvl1pPr marL="0" indent="0">
              <a:buNone/>
              <a:defRPr sz="1200"/>
            </a:lvl1pPr>
            <a:lvl2pPr marL="342905" indent="0">
              <a:buNone/>
              <a:defRPr sz="1050"/>
            </a:lvl2pPr>
            <a:lvl3pPr marL="685809" indent="0">
              <a:buNone/>
              <a:defRPr sz="900"/>
            </a:lvl3pPr>
            <a:lvl4pPr marL="1028714" indent="0">
              <a:buNone/>
              <a:defRPr sz="750"/>
            </a:lvl4pPr>
            <a:lvl5pPr marL="1371619" indent="0">
              <a:buNone/>
              <a:defRPr sz="750"/>
            </a:lvl5pPr>
            <a:lvl6pPr marL="1714524" indent="0">
              <a:buNone/>
              <a:defRPr sz="750"/>
            </a:lvl6pPr>
            <a:lvl7pPr marL="2057430" indent="0">
              <a:buNone/>
              <a:defRPr sz="750"/>
            </a:lvl7pPr>
            <a:lvl8pPr marL="2400333" indent="0">
              <a:buNone/>
              <a:defRPr sz="750"/>
            </a:lvl8pPr>
            <a:lvl9pPr marL="2743239"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B371201F-7962-8F4F-B2C6-BAD4CCA47180}" type="datetimeFigureOut">
              <a:rPr lang="es-ES_tradnl" smtClean="0"/>
              <a:t>09/10/2017</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2131095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28650" y="1521357"/>
            <a:ext cx="7886700" cy="3626115"/>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628650" y="5296962"/>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B371201F-7962-8F4F-B2C6-BAD4CCA47180}" type="datetimeFigureOut">
              <a:rPr lang="es-ES_tradnl" smtClean="0"/>
              <a:t>09/10/2017</a:t>
            </a:fld>
            <a:endParaRPr lang="es-ES_tradnl" dirty="0"/>
          </a:p>
        </p:txBody>
      </p:sp>
      <p:sp>
        <p:nvSpPr>
          <p:cNvPr id="5" name="Footer Placeholder 4"/>
          <p:cNvSpPr>
            <a:spLocks noGrp="1"/>
          </p:cNvSpPr>
          <p:nvPr>
            <p:ph type="ftr" sz="quarter" idx="3"/>
          </p:nvPr>
        </p:nvSpPr>
        <p:spPr>
          <a:xfrm>
            <a:off x="3028950" y="5296962"/>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dirty="0"/>
          </a:p>
        </p:txBody>
      </p:sp>
      <p:sp>
        <p:nvSpPr>
          <p:cNvPr id="6" name="Slide Number Placeholder 5"/>
          <p:cNvSpPr>
            <a:spLocks noGrp="1"/>
          </p:cNvSpPr>
          <p:nvPr>
            <p:ph type="sldNum" sz="quarter" idx="4"/>
          </p:nvPr>
        </p:nvSpPr>
        <p:spPr>
          <a:xfrm>
            <a:off x="6457950" y="5296962"/>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A2F6C4F-7159-2142-888D-2D0A24C7F1A0}" type="slidenum">
              <a:rPr lang="es-ES_tradnl" smtClean="0"/>
              <a:t>‹#›</a:t>
            </a:fld>
            <a:endParaRPr lang="es-ES_tradnl" dirty="0"/>
          </a:p>
        </p:txBody>
      </p:sp>
    </p:spTree>
    <p:extLst>
      <p:ext uri="{BB962C8B-B14F-4D97-AF65-F5344CB8AC3E}">
        <p14:creationId xmlns:p14="http://schemas.microsoft.com/office/powerpoint/2010/main" val="1754558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3" indent="-171453" algn="l" defTabSz="68580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7" indent="-171453" algn="l" defTabSz="68580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63" indent="-171453" algn="l" defTabSz="68580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67" indent="-171453"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72" indent="-171453"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77" indent="-171453"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82" indent="-171453"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6" indent="-171453"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91" indent="-171453"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9" rtl="0" eaLnBrk="1" latinLnBrk="0" hangingPunct="1">
        <a:defRPr sz="1350" kern="1200">
          <a:solidFill>
            <a:schemeClr val="tx1"/>
          </a:solidFill>
          <a:latin typeface="+mn-lt"/>
          <a:ea typeface="+mn-ea"/>
          <a:cs typeface="+mn-cs"/>
        </a:defRPr>
      </a:lvl1pPr>
      <a:lvl2pPr marL="342905" algn="l" defTabSz="685809" rtl="0" eaLnBrk="1" latinLnBrk="0" hangingPunct="1">
        <a:defRPr sz="1350" kern="1200">
          <a:solidFill>
            <a:schemeClr val="tx1"/>
          </a:solidFill>
          <a:latin typeface="+mn-lt"/>
          <a:ea typeface="+mn-ea"/>
          <a:cs typeface="+mn-cs"/>
        </a:defRPr>
      </a:lvl2pPr>
      <a:lvl3pPr marL="685809" algn="l" defTabSz="685809" rtl="0" eaLnBrk="1" latinLnBrk="0" hangingPunct="1">
        <a:defRPr sz="1350" kern="1200">
          <a:solidFill>
            <a:schemeClr val="tx1"/>
          </a:solidFill>
          <a:latin typeface="+mn-lt"/>
          <a:ea typeface="+mn-ea"/>
          <a:cs typeface="+mn-cs"/>
        </a:defRPr>
      </a:lvl3pPr>
      <a:lvl4pPr marL="1028714" algn="l" defTabSz="685809" rtl="0" eaLnBrk="1" latinLnBrk="0" hangingPunct="1">
        <a:defRPr sz="1350" kern="1200">
          <a:solidFill>
            <a:schemeClr val="tx1"/>
          </a:solidFill>
          <a:latin typeface="+mn-lt"/>
          <a:ea typeface="+mn-ea"/>
          <a:cs typeface="+mn-cs"/>
        </a:defRPr>
      </a:lvl4pPr>
      <a:lvl5pPr marL="1371619" algn="l" defTabSz="685809" rtl="0" eaLnBrk="1" latinLnBrk="0" hangingPunct="1">
        <a:defRPr sz="1350" kern="1200">
          <a:solidFill>
            <a:schemeClr val="tx1"/>
          </a:solidFill>
          <a:latin typeface="+mn-lt"/>
          <a:ea typeface="+mn-ea"/>
          <a:cs typeface="+mn-cs"/>
        </a:defRPr>
      </a:lvl5pPr>
      <a:lvl6pPr marL="1714524" algn="l" defTabSz="685809" rtl="0" eaLnBrk="1" latinLnBrk="0" hangingPunct="1">
        <a:defRPr sz="1350" kern="1200">
          <a:solidFill>
            <a:schemeClr val="tx1"/>
          </a:solidFill>
          <a:latin typeface="+mn-lt"/>
          <a:ea typeface="+mn-ea"/>
          <a:cs typeface="+mn-cs"/>
        </a:defRPr>
      </a:lvl6pPr>
      <a:lvl7pPr marL="2057430" algn="l" defTabSz="685809" rtl="0" eaLnBrk="1" latinLnBrk="0" hangingPunct="1">
        <a:defRPr sz="1350" kern="1200">
          <a:solidFill>
            <a:schemeClr val="tx1"/>
          </a:solidFill>
          <a:latin typeface="+mn-lt"/>
          <a:ea typeface="+mn-ea"/>
          <a:cs typeface="+mn-cs"/>
        </a:defRPr>
      </a:lvl7pPr>
      <a:lvl8pPr marL="2400333" algn="l" defTabSz="685809" rtl="0" eaLnBrk="1" latinLnBrk="0" hangingPunct="1">
        <a:defRPr sz="1350" kern="1200">
          <a:solidFill>
            <a:schemeClr val="tx1"/>
          </a:solidFill>
          <a:latin typeface="+mn-lt"/>
          <a:ea typeface="+mn-ea"/>
          <a:cs typeface="+mn-cs"/>
        </a:defRPr>
      </a:lvl8pPr>
      <a:lvl9pPr marL="2743239" algn="l" defTabSz="68580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22287" t="13965" r="11135" b="2809"/>
          <a:stretch/>
        </p:blipFill>
        <p:spPr>
          <a:xfrm>
            <a:off x="0" y="1"/>
            <a:ext cx="9144000" cy="571500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5072" y="4648744"/>
            <a:ext cx="2143447" cy="808373"/>
          </a:xfrm>
          <a:prstGeom prst="rect">
            <a:avLst/>
          </a:prstGeom>
        </p:spPr>
      </p:pic>
      <p:pic>
        <p:nvPicPr>
          <p:cNvPr id="10" name="Imagen 9"/>
          <p:cNvPicPr>
            <a:picLocks noChangeAspect="1"/>
          </p:cNvPicPr>
          <p:nvPr/>
        </p:nvPicPr>
        <p:blipFill rotWithShape="1">
          <a:blip r:embed="rId5">
            <a:alphaModFix/>
            <a:extLst>
              <a:ext uri="{28A0092B-C50C-407E-A947-70E740481C1C}">
                <a14:useLocalDpi xmlns:a14="http://schemas.microsoft.com/office/drawing/2010/main" val="0"/>
              </a:ext>
            </a:extLst>
          </a:blip>
          <a:srcRect l="2983" t="6145" r="2857" b="1727"/>
          <a:stretch/>
        </p:blipFill>
        <p:spPr>
          <a:xfrm>
            <a:off x="4117450" y="4786015"/>
            <a:ext cx="2172525" cy="610814"/>
          </a:xfrm>
          <a:prstGeom prst="rect">
            <a:avLst/>
          </a:prstGeom>
        </p:spPr>
      </p:pic>
      <p:sp>
        <p:nvSpPr>
          <p:cNvPr id="11" name="CuadroTexto 10"/>
          <p:cNvSpPr txBox="1"/>
          <p:nvPr/>
        </p:nvSpPr>
        <p:spPr>
          <a:xfrm>
            <a:off x="383235" y="1916381"/>
            <a:ext cx="5530159" cy="1246495"/>
          </a:xfrm>
          <a:prstGeom prst="rect">
            <a:avLst/>
          </a:prstGeom>
          <a:noFill/>
        </p:spPr>
        <p:txBody>
          <a:bodyPr wrap="square" rtlCol="0">
            <a:spAutoFit/>
          </a:bodyPr>
          <a:lstStyle/>
          <a:p>
            <a:pPr defTabSz="457154"/>
            <a:r>
              <a:rPr lang="en-US" sz="2500" b="1" dirty="0">
                <a:solidFill>
                  <a:schemeClr val="bg1"/>
                </a:solidFill>
                <a:latin typeface="Calibri" charset="0"/>
                <a:ea typeface="Calibri" charset="0"/>
                <a:cs typeface="Calibri" charset="0"/>
              </a:rPr>
              <a:t>National Strategy on Climate Change and Vegetation Resources Financial Strategy(ENCCRV)</a:t>
            </a:r>
          </a:p>
        </p:txBody>
      </p:sp>
      <p:sp>
        <p:nvSpPr>
          <p:cNvPr id="12" name="Rectángulo 11"/>
          <p:cNvSpPr/>
          <p:nvPr/>
        </p:nvSpPr>
        <p:spPr>
          <a:xfrm>
            <a:off x="460329" y="3314354"/>
            <a:ext cx="2167455" cy="70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1 Título"/>
          <p:cNvSpPr txBox="1">
            <a:spLocks/>
          </p:cNvSpPr>
          <p:nvPr/>
        </p:nvSpPr>
        <p:spPr bwMode="auto">
          <a:xfrm>
            <a:off x="5666929" y="3239820"/>
            <a:ext cx="3081590" cy="984976"/>
          </a:xfrm>
          <a:prstGeom prst="rect">
            <a:avLst/>
          </a:prstGeom>
          <a:noFill/>
          <a:ln w="9525">
            <a:noFill/>
            <a:miter lim="800000"/>
            <a:headEnd/>
            <a:tailEnd/>
          </a:ln>
        </p:spPr>
        <p:txBody>
          <a:bodyPr anchor="ctr"/>
          <a:lstStyle/>
          <a:p>
            <a:pPr algn="r" fontAlgn="base">
              <a:spcBef>
                <a:spcPct val="0"/>
              </a:spcBef>
              <a:spcAft>
                <a:spcPct val="0"/>
              </a:spcAft>
            </a:pPr>
            <a:r>
              <a:rPr lang="en-US" sz="1600" b="1" dirty="0">
                <a:solidFill>
                  <a:schemeClr val="bg1"/>
                </a:solidFill>
              </a:rPr>
              <a:t>Angelo </a:t>
            </a:r>
            <a:r>
              <a:rPr lang="en-US" sz="1600" b="1" dirty="0" err="1">
                <a:solidFill>
                  <a:schemeClr val="bg1"/>
                </a:solidFill>
              </a:rPr>
              <a:t>Sartori</a:t>
            </a:r>
            <a:endParaRPr lang="en-US" sz="1600" b="1" dirty="0">
              <a:solidFill>
                <a:schemeClr val="bg1"/>
              </a:solidFill>
            </a:endParaRPr>
          </a:p>
          <a:p>
            <a:pPr algn="r" fontAlgn="base">
              <a:spcBef>
                <a:spcPct val="0"/>
              </a:spcBef>
              <a:spcAft>
                <a:spcPct val="0"/>
              </a:spcAft>
            </a:pPr>
            <a:r>
              <a:rPr lang="en-US" sz="1300" dirty="0">
                <a:solidFill>
                  <a:schemeClr val="bg1"/>
                </a:solidFill>
              </a:rPr>
              <a:t>Head of Climate Change and Environmental Services Unit (UCCSA)</a:t>
            </a:r>
          </a:p>
        </p:txBody>
      </p:sp>
    </p:spTree>
    <p:extLst>
      <p:ext uri="{BB962C8B-B14F-4D97-AF65-F5344CB8AC3E}">
        <p14:creationId xmlns:p14="http://schemas.microsoft.com/office/powerpoint/2010/main" val="670089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152" cy="5715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32" y="-41171"/>
            <a:ext cx="5961416" cy="5195455"/>
          </a:xfrm>
          <a:prstGeom prst="rect">
            <a:avLst/>
          </a:prstGeom>
        </p:spPr>
      </p:pic>
      <p:sp>
        <p:nvSpPr>
          <p:cNvPr id="6" name="CuadroTexto 5"/>
          <p:cNvSpPr txBox="1"/>
          <p:nvPr/>
        </p:nvSpPr>
        <p:spPr>
          <a:xfrm>
            <a:off x="1458410" y="3078868"/>
            <a:ext cx="4629874" cy="1938992"/>
          </a:xfrm>
          <a:prstGeom prst="rect">
            <a:avLst/>
          </a:prstGeom>
          <a:noFill/>
        </p:spPr>
        <p:txBody>
          <a:bodyPr wrap="square" rtlCol="0">
            <a:spAutoFit/>
          </a:bodyPr>
          <a:lstStyle/>
          <a:p>
            <a:r>
              <a:rPr lang="en-US" sz="3000" b="1" dirty="0">
                <a:solidFill>
                  <a:schemeClr val="bg1"/>
                </a:solidFill>
              </a:rPr>
              <a:t>National Strategy on Climate Change and Vegetation Resources</a:t>
            </a:r>
          </a:p>
          <a:p>
            <a:r>
              <a:rPr lang="en-US" sz="3000" dirty="0">
                <a:solidFill>
                  <a:schemeClr val="bg1"/>
                </a:solidFill>
              </a:rPr>
              <a:t>2017-2025</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5072" y="4648744"/>
            <a:ext cx="2143447" cy="808373"/>
          </a:xfrm>
          <a:prstGeom prst="rect">
            <a:avLst/>
          </a:prstGeom>
        </p:spPr>
      </p:pic>
    </p:spTree>
    <p:extLst>
      <p:ext uri="{BB962C8B-B14F-4D97-AF65-F5344CB8AC3E}">
        <p14:creationId xmlns:p14="http://schemas.microsoft.com/office/powerpoint/2010/main" val="1417508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83"/>
          <p:cNvSpPr/>
          <p:nvPr/>
        </p:nvSpPr>
        <p:spPr>
          <a:xfrm>
            <a:off x="0" y="574299"/>
            <a:ext cx="9143999" cy="51407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CuadroTexto 84"/>
          <p:cNvSpPr txBox="1"/>
          <p:nvPr/>
        </p:nvSpPr>
        <p:spPr>
          <a:xfrm>
            <a:off x="190378" y="539313"/>
            <a:ext cx="1858341" cy="323165"/>
          </a:xfrm>
          <a:prstGeom prst="rect">
            <a:avLst/>
          </a:prstGeom>
          <a:noFill/>
        </p:spPr>
        <p:txBody>
          <a:bodyPr wrap="square" rtlCol="0">
            <a:spAutoFit/>
          </a:bodyPr>
          <a:lstStyle/>
          <a:p>
            <a:r>
              <a:rPr lang="en-US" sz="1500" b="1" dirty="0"/>
              <a:t>ENCCRV Phases</a:t>
            </a:r>
          </a:p>
        </p:txBody>
      </p:sp>
      <p:cxnSp>
        <p:nvCxnSpPr>
          <p:cNvPr id="86" name="Conector recto 85"/>
          <p:cNvCxnSpPr/>
          <p:nvPr/>
        </p:nvCxnSpPr>
        <p:spPr>
          <a:xfrm>
            <a:off x="267725" y="894284"/>
            <a:ext cx="311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2 Rectángulo"/>
          <p:cNvSpPr/>
          <p:nvPr/>
        </p:nvSpPr>
        <p:spPr>
          <a:xfrm>
            <a:off x="4701652" y="4674369"/>
            <a:ext cx="3827831" cy="484942"/>
          </a:xfrm>
          <a:prstGeom prst="rect">
            <a:avLst/>
          </a:prstGeom>
          <a:solidFill>
            <a:srgbClr val="A9D18E">
              <a:alpha val="80000"/>
            </a:srgbClr>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5" name="3 Rectángulo"/>
          <p:cNvSpPr/>
          <p:nvPr/>
        </p:nvSpPr>
        <p:spPr>
          <a:xfrm>
            <a:off x="4701651" y="5193839"/>
            <a:ext cx="3827832" cy="484382"/>
          </a:xfrm>
          <a:prstGeom prst="rect">
            <a:avLst/>
          </a:prstGeom>
          <a:solidFill>
            <a:srgbClr val="9DC3E6">
              <a:alpha val="80000"/>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2" descr="C:\Users\Jaeel Moraga\Desktop\Diseñadoras\ICONOS\circulos fases enccrv.png"/>
          <p:cNvPicPr>
            <a:picLocks noChangeAspect="1" noChangeArrowheads="1"/>
          </p:cNvPicPr>
          <p:nvPr/>
        </p:nvPicPr>
        <p:blipFill rotWithShape="1">
          <a:blip r:embed="rId2">
            <a:extLst>
              <a:ext uri="{28A0092B-C50C-407E-A947-70E740481C1C}">
                <a14:useLocalDpi xmlns:a14="http://schemas.microsoft.com/office/drawing/2010/main" val="0"/>
              </a:ext>
            </a:extLst>
          </a:blip>
          <a:srcRect l="5686" t="9062" r="5466" b="8260"/>
          <a:stretch/>
        </p:blipFill>
        <p:spPr bwMode="auto">
          <a:xfrm>
            <a:off x="472272" y="1475090"/>
            <a:ext cx="8037243" cy="3199280"/>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p:cNvSpPr/>
          <p:nvPr/>
        </p:nvSpPr>
        <p:spPr>
          <a:xfrm>
            <a:off x="999563" y="1016580"/>
            <a:ext cx="433684" cy="433684"/>
          </a:xfrm>
          <a:prstGeom prst="ellipse">
            <a:avLst/>
          </a:prstGeom>
          <a:solidFill>
            <a:srgbClr val="E0DF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Elipse 19"/>
          <p:cNvSpPr/>
          <p:nvPr/>
        </p:nvSpPr>
        <p:spPr>
          <a:xfrm>
            <a:off x="3440759" y="1016580"/>
            <a:ext cx="433684" cy="433684"/>
          </a:xfrm>
          <a:prstGeom prst="ellipse">
            <a:avLst/>
          </a:prstGeom>
          <a:solidFill>
            <a:srgbClr val="E0DF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Elipse 20"/>
          <p:cNvSpPr/>
          <p:nvPr/>
        </p:nvSpPr>
        <p:spPr>
          <a:xfrm>
            <a:off x="5932288" y="1016580"/>
            <a:ext cx="433684" cy="433684"/>
          </a:xfrm>
          <a:prstGeom prst="ellipse">
            <a:avLst/>
          </a:prstGeom>
          <a:solidFill>
            <a:srgbClr val="E0DF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10000" t="841" r="6939" b="81668"/>
          <a:stretch/>
        </p:blipFill>
        <p:spPr>
          <a:xfrm>
            <a:off x="914399" y="575563"/>
            <a:ext cx="7595117" cy="907019"/>
          </a:xfrm>
          <a:prstGeom prst="rect">
            <a:avLst/>
          </a:prstGeom>
        </p:spPr>
      </p:pic>
      <p:sp>
        <p:nvSpPr>
          <p:cNvPr id="9" name="CuadroTexto 8"/>
          <p:cNvSpPr txBox="1"/>
          <p:nvPr/>
        </p:nvSpPr>
        <p:spPr>
          <a:xfrm>
            <a:off x="1172829" y="1942984"/>
            <a:ext cx="1579735" cy="400110"/>
          </a:xfrm>
          <a:prstGeom prst="rect">
            <a:avLst/>
          </a:prstGeom>
          <a:noFill/>
        </p:spPr>
        <p:txBody>
          <a:bodyPr wrap="square" rtlCol="0">
            <a:spAutoFit/>
          </a:bodyPr>
          <a:lstStyle/>
          <a:p>
            <a:pPr algn="ctr"/>
            <a:r>
              <a:rPr lang="en-US" sz="1000" dirty="0"/>
              <a:t>Finalized and validated design of the ENCCRV</a:t>
            </a:r>
          </a:p>
        </p:txBody>
      </p:sp>
      <p:sp>
        <p:nvSpPr>
          <p:cNvPr id="23" name="CuadroTexto 22"/>
          <p:cNvSpPr txBox="1"/>
          <p:nvPr/>
        </p:nvSpPr>
        <p:spPr>
          <a:xfrm>
            <a:off x="664319" y="2367471"/>
            <a:ext cx="2456406" cy="553998"/>
          </a:xfrm>
          <a:prstGeom prst="rect">
            <a:avLst/>
          </a:prstGeom>
          <a:noFill/>
        </p:spPr>
        <p:txBody>
          <a:bodyPr wrap="square" rtlCol="0">
            <a:spAutoFit/>
          </a:bodyPr>
          <a:lstStyle/>
          <a:p>
            <a:pPr algn="ctr"/>
            <a:r>
              <a:rPr lang="en-US" sz="1000" dirty="0"/>
              <a:t>Forest Reference Emission  and Removal Levels, xerophytic formations and other vegetation resources</a:t>
            </a:r>
          </a:p>
        </p:txBody>
      </p:sp>
      <p:sp>
        <p:nvSpPr>
          <p:cNvPr id="24" name="CuadroTexto 23"/>
          <p:cNvSpPr txBox="1"/>
          <p:nvPr/>
        </p:nvSpPr>
        <p:spPr>
          <a:xfrm>
            <a:off x="680390" y="2963936"/>
            <a:ext cx="2401371" cy="246221"/>
          </a:xfrm>
          <a:prstGeom prst="rect">
            <a:avLst/>
          </a:prstGeom>
          <a:noFill/>
        </p:spPr>
        <p:txBody>
          <a:bodyPr wrap="square" rtlCol="0">
            <a:spAutoFit/>
          </a:bodyPr>
          <a:lstStyle/>
          <a:p>
            <a:pPr algn="ctr"/>
            <a:r>
              <a:rPr lang="en-US" sz="1000" dirty="0"/>
              <a:t>National Forest Monitoring System</a:t>
            </a:r>
          </a:p>
        </p:txBody>
      </p:sp>
      <p:sp>
        <p:nvSpPr>
          <p:cNvPr id="27" name="CuadroTexto 26"/>
          <p:cNvSpPr txBox="1"/>
          <p:nvPr/>
        </p:nvSpPr>
        <p:spPr>
          <a:xfrm>
            <a:off x="698920" y="3237940"/>
            <a:ext cx="2317162" cy="400110"/>
          </a:xfrm>
          <a:prstGeom prst="rect">
            <a:avLst/>
          </a:prstGeom>
          <a:noFill/>
        </p:spPr>
        <p:txBody>
          <a:bodyPr wrap="square" rtlCol="0">
            <a:spAutoFit/>
          </a:bodyPr>
          <a:lstStyle/>
          <a:p>
            <a:pPr algn="ctr"/>
            <a:r>
              <a:rPr lang="en-US" sz="1000" dirty="0"/>
              <a:t>Plan for the implementation of social and environmental safeguards</a:t>
            </a:r>
          </a:p>
        </p:txBody>
      </p:sp>
      <p:sp>
        <p:nvSpPr>
          <p:cNvPr id="31" name="CuadroTexto 30"/>
          <p:cNvSpPr txBox="1"/>
          <p:nvPr/>
        </p:nvSpPr>
        <p:spPr>
          <a:xfrm>
            <a:off x="3440758" y="2102707"/>
            <a:ext cx="2073887" cy="1015663"/>
          </a:xfrm>
          <a:prstGeom prst="rect">
            <a:avLst/>
          </a:prstGeom>
          <a:noFill/>
        </p:spPr>
        <p:txBody>
          <a:bodyPr wrap="square" rtlCol="0">
            <a:spAutoFit/>
          </a:bodyPr>
          <a:lstStyle/>
          <a:p>
            <a:pPr algn="ctr"/>
            <a:r>
              <a:rPr lang="en-US" sz="1000" dirty="0"/>
              <a:t>Implementation of activities that address the causes of deforestation, forest degradation, devegetation and promote restoration and sustainable management of vegetation resources</a:t>
            </a:r>
          </a:p>
        </p:txBody>
      </p:sp>
      <p:sp>
        <p:nvSpPr>
          <p:cNvPr id="32" name="CuadroTexto 31"/>
          <p:cNvSpPr txBox="1"/>
          <p:nvPr/>
        </p:nvSpPr>
        <p:spPr>
          <a:xfrm>
            <a:off x="6354059" y="2272082"/>
            <a:ext cx="1381730" cy="400110"/>
          </a:xfrm>
          <a:prstGeom prst="rect">
            <a:avLst/>
          </a:prstGeom>
          <a:noFill/>
        </p:spPr>
        <p:txBody>
          <a:bodyPr wrap="square" rtlCol="0">
            <a:spAutoFit/>
          </a:bodyPr>
          <a:lstStyle/>
          <a:p>
            <a:pPr algn="ctr"/>
            <a:r>
              <a:rPr lang="en-US" sz="1000" dirty="0"/>
              <a:t>Multi and Bilateral International Funds</a:t>
            </a:r>
          </a:p>
        </p:txBody>
      </p:sp>
      <p:sp>
        <p:nvSpPr>
          <p:cNvPr id="33" name="CuadroTexto 32"/>
          <p:cNvSpPr txBox="1"/>
          <p:nvPr/>
        </p:nvSpPr>
        <p:spPr>
          <a:xfrm>
            <a:off x="6409997" y="2838867"/>
            <a:ext cx="1269855" cy="246221"/>
          </a:xfrm>
          <a:prstGeom prst="rect">
            <a:avLst/>
          </a:prstGeom>
          <a:noFill/>
        </p:spPr>
        <p:txBody>
          <a:bodyPr wrap="square" rtlCol="0">
            <a:spAutoFit/>
          </a:bodyPr>
          <a:lstStyle/>
          <a:p>
            <a:pPr algn="ctr"/>
            <a:r>
              <a:rPr lang="en-US" sz="1000" dirty="0"/>
              <a:t>State incentives</a:t>
            </a:r>
          </a:p>
        </p:txBody>
      </p:sp>
      <p:sp>
        <p:nvSpPr>
          <p:cNvPr id="3" name="2 Rectángulo"/>
          <p:cNvSpPr/>
          <p:nvPr/>
        </p:nvSpPr>
        <p:spPr>
          <a:xfrm>
            <a:off x="3256160" y="4674369"/>
            <a:ext cx="1445494" cy="484942"/>
          </a:xfrm>
          <a:prstGeom prst="rect">
            <a:avLst/>
          </a:prstGeom>
          <a:solidFill>
            <a:schemeClr val="accent6">
              <a:lumMod val="60000"/>
              <a:lumOff val="40000"/>
            </a:schemeClr>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4" name="CuadroTexto 33"/>
          <p:cNvSpPr txBox="1"/>
          <p:nvPr/>
        </p:nvSpPr>
        <p:spPr>
          <a:xfrm>
            <a:off x="6062694" y="3242190"/>
            <a:ext cx="1964460" cy="246221"/>
          </a:xfrm>
          <a:prstGeom prst="rect">
            <a:avLst/>
          </a:prstGeom>
          <a:noFill/>
        </p:spPr>
        <p:txBody>
          <a:bodyPr wrap="square" rtlCol="0">
            <a:spAutoFit/>
          </a:bodyPr>
          <a:lstStyle/>
          <a:p>
            <a:pPr algn="ctr"/>
            <a:r>
              <a:rPr lang="en-US" sz="1000" dirty="0"/>
              <a:t>Private Sector Funding</a:t>
            </a:r>
          </a:p>
        </p:txBody>
      </p:sp>
      <p:sp>
        <p:nvSpPr>
          <p:cNvPr id="35" name="CuadroTexto 34"/>
          <p:cNvSpPr txBox="1"/>
          <p:nvPr/>
        </p:nvSpPr>
        <p:spPr>
          <a:xfrm>
            <a:off x="3265413" y="4733438"/>
            <a:ext cx="1367255" cy="553998"/>
          </a:xfrm>
          <a:prstGeom prst="rect">
            <a:avLst/>
          </a:prstGeom>
          <a:noFill/>
        </p:spPr>
        <p:txBody>
          <a:bodyPr wrap="square" rtlCol="0">
            <a:spAutoFit/>
          </a:bodyPr>
          <a:lstStyle/>
          <a:p>
            <a:pPr algn="ctr"/>
            <a:r>
              <a:rPr lang="en-US" sz="1000" b="1" dirty="0"/>
              <a:t>Measuring and Monitoring System (SMM)</a:t>
            </a:r>
          </a:p>
        </p:txBody>
      </p:sp>
      <p:sp>
        <p:nvSpPr>
          <p:cNvPr id="4" name="3 Rectángulo"/>
          <p:cNvSpPr/>
          <p:nvPr/>
        </p:nvSpPr>
        <p:spPr>
          <a:xfrm>
            <a:off x="3256159" y="5193839"/>
            <a:ext cx="1445494" cy="48438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uadroTexto 35"/>
          <p:cNvSpPr txBox="1"/>
          <p:nvPr/>
        </p:nvSpPr>
        <p:spPr>
          <a:xfrm>
            <a:off x="3256159" y="5258459"/>
            <a:ext cx="1445495" cy="400110"/>
          </a:xfrm>
          <a:prstGeom prst="rect">
            <a:avLst/>
          </a:prstGeom>
          <a:noFill/>
        </p:spPr>
        <p:txBody>
          <a:bodyPr wrap="square" rtlCol="0">
            <a:spAutoFit/>
          </a:bodyPr>
          <a:lstStyle/>
          <a:p>
            <a:pPr algn="ctr"/>
            <a:r>
              <a:rPr lang="en-US" sz="1000" b="1" dirty="0"/>
              <a:t>Safeguard Information System (SIS)</a:t>
            </a:r>
          </a:p>
        </p:txBody>
      </p:sp>
      <p:sp>
        <p:nvSpPr>
          <p:cNvPr id="37" name="CuadroTexto 36"/>
          <p:cNvSpPr txBox="1"/>
          <p:nvPr/>
        </p:nvSpPr>
        <p:spPr>
          <a:xfrm>
            <a:off x="1514986" y="1076292"/>
            <a:ext cx="1605739" cy="528350"/>
          </a:xfrm>
          <a:prstGeom prst="rect">
            <a:avLst/>
          </a:prstGeom>
          <a:noFill/>
        </p:spPr>
        <p:txBody>
          <a:bodyPr wrap="square" rtlCol="0">
            <a:spAutoFit/>
          </a:bodyPr>
          <a:lstStyle/>
          <a:p>
            <a:r>
              <a:rPr lang="en-US" sz="1700" b="1" baseline="30000" dirty="0"/>
              <a:t>Phase</a:t>
            </a:r>
            <a:r>
              <a:rPr lang="en-US" sz="1700" b="1" dirty="0"/>
              <a:t> </a:t>
            </a:r>
            <a:r>
              <a:rPr lang="en-US" sz="1700" b="1" baseline="30000" dirty="0"/>
              <a:t>1 Preparation </a:t>
            </a:r>
            <a:r>
              <a:rPr lang="en-US" sz="1700" baseline="30000" dirty="0"/>
              <a:t>2010 - 2016</a:t>
            </a:r>
          </a:p>
        </p:txBody>
      </p:sp>
      <p:sp>
        <p:nvSpPr>
          <p:cNvPr id="38" name="CuadroTexto 37"/>
          <p:cNvSpPr txBox="1"/>
          <p:nvPr/>
        </p:nvSpPr>
        <p:spPr>
          <a:xfrm>
            <a:off x="3929863" y="1076292"/>
            <a:ext cx="1659174" cy="441146"/>
          </a:xfrm>
          <a:prstGeom prst="rect">
            <a:avLst/>
          </a:prstGeom>
          <a:noFill/>
        </p:spPr>
        <p:txBody>
          <a:bodyPr wrap="square" rtlCol="0">
            <a:spAutoFit/>
          </a:bodyPr>
          <a:lstStyle/>
          <a:p>
            <a:r>
              <a:rPr lang="en-US" sz="1700" b="1" baseline="30000" dirty="0"/>
              <a:t>Phase 2 Implementation</a:t>
            </a:r>
          </a:p>
          <a:p>
            <a:r>
              <a:rPr lang="en-US" sz="1700" baseline="30000" dirty="0"/>
              <a:t>2016 onwards</a:t>
            </a:r>
          </a:p>
        </p:txBody>
      </p:sp>
      <p:sp>
        <p:nvSpPr>
          <p:cNvPr id="39" name="CuadroTexto 38"/>
          <p:cNvSpPr txBox="1"/>
          <p:nvPr/>
        </p:nvSpPr>
        <p:spPr>
          <a:xfrm>
            <a:off x="6374739" y="1076292"/>
            <a:ext cx="2134778" cy="615553"/>
          </a:xfrm>
          <a:prstGeom prst="rect">
            <a:avLst/>
          </a:prstGeom>
          <a:noFill/>
        </p:spPr>
        <p:txBody>
          <a:bodyPr wrap="square" rtlCol="0">
            <a:spAutoFit/>
          </a:bodyPr>
          <a:lstStyle/>
          <a:p>
            <a:r>
              <a:rPr lang="en-US" sz="1700" b="1" baseline="30000" dirty="0"/>
              <a:t>Phase 3 Payment based on results</a:t>
            </a:r>
          </a:p>
          <a:p>
            <a:r>
              <a:rPr lang="en-US" sz="1700" baseline="30000" dirty="0"/>
              <a:t>Eventually 2018 onwards</a:t>
            </a:r>
          </a:p>
        </p:txBody>
      </p:sp>
      <p:sp>
        <p:nvSpPr>
          <p:cNvPr id="2" name="1 CuadroTexto"/>
          <p:cNvSpPr txBox="1"/>
          <p:nvPr/>
        </p:nvSpPr>
        <p:spPr>
          <a:xfrm>
            <a:off x="1402898" y="3836266"/>
            <a:ext cx="1458337" cy="461665"/>
          </a:xfrm>
          <a:prstGeom prst="rect">
            <a:avLst/>
          </a:prstGeom>
          <a:noFill/>
        </p:spPr>
        <p:txBody>
          <a:bodyPr wrap="square" rtlCol="0">
            <a:spAutoFit/>
          </a:bodyPr>
          <a:lstStyle/>
          <a:p>
            <a:pPr algn="ctr"/>
            <a:r>
              <a:rPr lang="en-US" sz="1200" b="1" dirty="0"/>
              <a:t>USD 5,215,000 </a:t>
            </a:r>
          </a:p>
          <a:p>
            <a:pPr algn="ctr"/>
            <a:r>
              <a:rPr lang="en-US" sz="1200" b="1" dirty="0"/>
              <a:t>Unconditional Total</a:t>
            </a:r>
          </a:p>
        </p:txBody>
      </p:sp>
      <p:sp>
        <p:nvSpPr>
          <p:cNvPr id="26" name="25 CuadroTexto"/>
          <p:cNvSpPr txBox="1"/>
          <p:nvPr/>
        </p:nvSpPr>
        <p:spPr>
          <a:xfrm>
            <a:off x="6565837" y="3836266"/>
            <a:ext cx="1420560" cy="461665"/>
          </a:xfrm>
          <a:prstGeom prst="rect">
            <a:avLst/>
          </a:prstGeom>
          <a:noFill/>
        </p:spPr>
        <p:txBody>
          <a:bodyPr wrap="square" rtlCol="0">
            <a:spAutoFit/>
          </a:bodyPr>
          <a:lstStyle/>
          <a:p>
            <a:pPr algn="ctr"/>
            <a:r>
              <a:rPr lang="en-US" sz="1200" b="1" dirty="0"/>
              <a:t>USD 69,252,000 </a:t>
            </a:r>
          </a:p>
          <a:p>
            <a:pPr algn="ctr"/>
            <a:r>
              <a:rPr lang="en-US" sz="1200" b="1" dirty="0"/>
              <a:t>Conditional Total</a:t>
            </a:r>
          </a:p>
        </p:txBody>
      </p:sp>
      <p:pic>
        <p:nvPicPr>
          <p:cNvPr id="44" name="Imagen 43"/>
          <p:cNvPicPr>
            <a:picLocks noChangeAspect="1"/>
          </p:cNvPicPr>
          <p:nvPr/>
        </p:nvPicPr>
        <p:blipFill rotWithShape="1">
          <a:blip r:embed="rId4">
            <a:extLst>
              <a:ext uri="{28A0092B-C50C-407E-A947-70E740481C1C}">
                <a14:useLocalDpi xmlns:a14="http://schemas.microsoft.com/office/drawing/2010/main" val="0"/>
              </a:ext>
            </a:extLst>
          </a:blip>
          <a:srcRect l="13980" t="8791" r="61809" b="59171"/>
          <a:stretch/>
        </p:blipFill>
        <p:spPr>
          <a:xfrm>
            <a:off x="817202" y="3834910"/>
            <a:ext cx="709380" cy="462476"/>
          </a:xfrm>
          <a:prstGeom prst="rect">
            <a:avLst/>
          </a:prstGeom>
        </p:spPr>
      </p:pic>
      <p:pic>
        <p:nvPicPr>
          <p:cNvPr id="45" name="Imagen 87"/>
          <p:cNvPicPr>
            <a:picLocks noChangeAspect="1"/>
          </p:cNvPicPr>
          <p:nvPr/>
        </p:nvPicPr>
        <p:blipFill rotWithShape="1">
          <a:blip r:embed="rId5">
            <a:extLst>
              <a:ext uri="{28A0092B-C50C-407E-A947-70E740481C1C}">
                <a14:useLocalDpi xmlns:a14="http://schemas.microsoft.com/office/drawing/2010/main" val="0"/>
              </a:ext>
            </a:extLst>
          </a:blip>
          <a:srcRect l="-868" t="7793" r="64325" b="31330"/>
          <a:stretch/>
        </p:blipFill>
        <p:spPr>
          <a:xfrm>
            <a:off x="3431293" y="3401812"/>
            <a:ext cx="776021" cy="636900"/>
          </a:xfrm>
          <a:prstGeom prst="rect">
            <a:avLst/>
          </a:prstGeom>
        </p:spPr>
      </p:pic>
      <p:pic>
        <p:nvPicPr>
          <p:cNvPr id="47" name="Imagen 87"/>
          <p:cNvPicPr>
            <a:picLocks noChangeAspect="1"/>
          </p:cNvPicPr>
          <p:nvPr/>
        </p:nvPicPr>
        <p:blipFill rotWithShape="1">
          <a:blip r:embed="rId5">
            <a:extLst>
              <a:ext uri="{28A0092B-C50C-407E-A947-70E740481C1C}">
                <a14:useLocalDpi xmlns:a14="http://schemas.microsoft.com/office/drawing/2010/main" val="0"/>
              </a:ext>
            </a:extLst>
          </a:blip>
          <a:srcRect l="11005" t="41802" r="64913" b="30524"/>
          <a:stretch/>
        </p:blipFill>
        <p:spPr>
          <a:xfrm>
            <a:off x="5988587" y="3873468"/>
            <a:ext cx="680667" cy="385360"/>
          </a:xfrm>
          <a:prstGeom prst="rect">
            <a:avLst/>
          </a:prstGeom>
        </p:spPr>
      </p:pic>
      <p:cxnSp>
        <p:nvCxnSpPr>
          <p:cNvPr id="6" name="Conector recto 5"/>
          <p:cNvCxnSpPr/>
          <p:nvPr/>
        </p:nvCxnSpPr>
        <p:spPr>
          <a:xfrm>
            <a:off x="1077732" y="2338534"/>
            <a:ext cx="17285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a:off x="757154" y="2921469"/>
            <a:ext cx="23006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757154" y="3212949"/>
            <a:ext cx="23006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a:off x="757154" y="3697553"/>
            <a:ext cx="23006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a:off x="3517847" y="3286203"/>
            <a:ext cx="19013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ector recto 51"/>
          <p:cNvCxnSpPr/>
          <p:nvPr/>
        </p:nvCxnSpPr>
        <p:spPr>
          <a:xfrm>
            <a:off x="5886926" y="3697553"/>
            <a:ext cx="23006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CuadroTexto 53"/>
          <p:cNvSpPr txBox="1"/>
          <p:nvPr/>
        </p:nvSpPr>
        <p:spPr>
          <a:xfrm>
            <a:off x="4146815" y="3398808"/>
            <a:ext cx="1217090" cy="276999"/>
          </a:xfrm>
          <a:prstGeom prst="rect">
            <a:avLst/>
          </a:prstGeom>
          <a:noFill/>
        </p:spPr>
        <p:txBody>
          <a:bodyPr wrap="square" rtlCol="0">
            <a:spAutoFit/>
          </a:bodyPr>
          <a:lstStyle/>
          <a:p>
            <a:r>
              <a:rPr lang="en-US" sz="1200" b="1" dirty="0"/>
              <a:t>USD 60,492,810</a:t>
            </a:r>
          </a:p>
        </p:txBody>
      </p:sp>
      <p:sp>
        <p:nvSpPr>
          <p:cNvPr id="56" name="CuadroTexto 55"/>
          <p:cNvSpPr txBox="1"/>
          <p:nvPr/>
        </p:nvSpPr>
        <p:spPr>
          <a:xfrm>
            <a:off x="4146815" y="3757870"/>
            <a:ext cx="1324988" cy="276999"/>
          </a:xfrm>
          <a:prstGeom prst="rect">
            <a:avLst/>
          </a:prstGeom>
          <a:noFill/>
        </p:spPr>
        <p:txBody>
          <a:bodyPr wrap="square" rtlCol="0">
            <a:spAutoFit/>
          </a:bodyPr>
          <a:lstStyle/>
          <a:p>
            <a:r>
              <a:rPr lang="en-US" sz="1200" b="1" dirty="0"/>
              <a:t>USD 279,426,240</a:t>
            </a:r>
          </a:p>
        </p:txBody>
      </p:sp>
      <p:sp>
        <p:nvSpPr>
          <p:cNvPr id="57" name="CuadroTexto 56"/>
          <p:cNvSpPr txBox="1"/>
          <p:nvPr/>
        </p:nvSpPr>
        <p:spPr>
          <a:xfrm>
            <a:off x="4146815" y="4048638"/>
            <a:ext cx="1324989" cy="276999"/>
          </a:xfrm>
          <a:prstGeom prst="rect">
            <a:avLst/>
          </a:prstGeom>
          <a:noFill/>
        </p:spPr>
        <p:txBody>
          <a:bodyPr wrap="square" rtlCol="0">
            <a:spAutoFit/>
          </a:bodyPr>
          <a:lstStyle/>
          <a:p>
            <a:r>
              <a:rPr lang="en-US" sz="1200" b="1" dirty="0"/>
              <a:t>USD 339,919,050</a:t>
            </a:r>
          </a:p>
        </p:txBody>
      </p:sp>
      <p:sp>
        <p:nvSpPr>
          <p:cNvPr id="58" name="CuadroTexto 57"/>
          <p:cNvSpPr txBox="1"/>
          <p:nvPr/>
        </p:nvSpPr>
        <p:spPr>
          <a:xfrm>
            <a:off x="3670630" y="4048638"/>
            <a:ext cx="502497" cy="276999"/>
          </a:xfrm>
          <a:prstGeom prst="rect">
            <a:avLst/>
          </a:prstGeom>
          <a:noFill/>
        </p:spPr>
        <p:txBody>
          <a:bodyPr wrap="square" rtlCol="0">
            <a:spAutoFit/>
          </a:bodyPr>
          <a:lstStyle/>
          <a:p>
            <a:r>
              <a:rPr lang="en-US" sz="1200" b="1" dirty="0"/>
              <a:t>Total</a:t>
            </a:r>
          </a:p>
        </p:txBody>
      </p:sp>
      <p:cxnSp>
        <p:nvCxnSpPr>
          <p:cNvPr id="59" name="Conector recto 58"/>
          <p:cNvCxnSpPr/>
          <p:nvPr/>
        </p:nvCxnSpPr>
        <p:spPr>
          <a:xfrm>
            <a:off x="3466041" y="4062023"/>
            <a:ext cx="1941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ector recto 59"/>
          <p:cNvCxnSpPr/>
          <p:nvPr/>
        </p:nvCxnSpPr>
        <p:spPr>
          <a:xfrm>
            <a:off x="6180654" y="2757943"/>
            <a:ext cx="17285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ector recto 60"/>
          <p:cNvCxnSpPr/>
          <p:nvPr/>
        </p:nvCxnSpPr>
        <p:spPr>
          <a:xfrm>
            <a:off x="6180654" y="3164247"/>
            <a:ext cx="17285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Imagen 87"/>
          <p:cNvPicPr>
            <a:picLocks noChangeAspect="1"/>
          </p:cNvPicPr>
          <p:nvPr/>
        </p:nvPicPr>
        <p:blipFill rotWithShape="1">
          <a:blip r:embed="rId5">
            <a:extLst>
              <a:ext uri="{28A0092B-C50C-407E-A947-70E740481C1C}">
                <a14:useLocalDpi xmlns:a14="http://schemas.microsoft.com/office/drawing/2010/main" val="0"/>
              </a:ext>
            </a:extLst>
          </a:blip>
          <a:srcRect l="8900" t="9611" r="64325" b="63357"/>
          <a:stretch/>
        </p:blipFill>
        <p:spPr>
          <a:xfrm>
            <a:off x="4729627" y="4815306"/>
            <a:ext cx="427187" cy="212477"/>
          </a:xfrm>
          <a:prstGeom prst="rect">
            <a:avLst/>
          </a:prstGeom>
        </p:spPr>
      </p:pic>
      <p:pic>
        <p:nvPicPr>
          <p:cNvPr id="63" name="Imagen 87"/>
          <p:cNvPicPr>
            <a:picLocks noChangeAspect="1"/>
          </p:cNvPicPr>
          <p:nvPr/>
        </p:nvPicPr>
        <p:blipFill rotWithShape="1">
          <a:blip r:embed="rId5">
            <a:extLst>
              <a:ext uri="{28A0092B-C50C-407E-A947-70E740481C1C}">
                <a14:useLocalDpi xmlns:a14="http://schemas.microsoft.com/office/drawing/2010/main" val="0"/>
              </a:ext>
            </a:extLst>
          </a:blip>
          <a:srcRect l="8900" t="39643" r="64325" b="31551"/>
          <a:stretch/>
        </p:blipFill>
        <p:spPr>
          <a:xfrm>
            <a:off x="6139188" y="4809956"/>
            <a:ext cx="427187" cy="226417"/>
          </a:xfrm>
          <a:prstGeom prst="rect">
            <a:avLst/>
          </a:prstGeom>
        </p:spPr>
      </p:pic>
      <p:pic>
        <p:nvPicPr>
          <p:cNvPr id="64" name="Imagen 87"/>
          <p:cNvPicPr>
            <a:picLocks noChangeAspect="1"/>
          </p:cNvPicPr>
          <p:nvPr/>
        </p:nvPicPr>
        <p:blipFill rotWithShape="1">
          <a:blip r:embed="rId5">
            <a:extLst>
              <a:ext uri="{28A0092B-C50C-407E-A947-70E740481C1C}">
                <a14:useLocalDpi xmlns:a14="http://schemas.microsoft.com/office/drawing/2010/main" val="0"/>
              </a:ext>
            </a:extLst>
          </a:blip>
          <a:srcRect l="-908" t="42910" r="90963" b="30001"/>
          <a:stretch/>
        </p:blipFill>
        <p:spPr>
          <a:xfrm>
            <a:off x="5991081" y="4828869"/>
            <a:ext cx="131139" cy="175967"/>
          </a:xfrm>
          <a:prstGeom prst="rect">
            <a:avLst/>
          </a:prstGeom>
        </p:spPr>
      </p:pic>
      <p:sp>
        <p:nvSpPr>
          <p:cNvPr id="65" name="CuadroTexto 64"/>
          <p:cNvSpPr txBox="1"/>
          <p:nvPr/>
        </p:nvSpPr>
        <p:spPr>
          <a:xfrm>
            <a:off x="5087142" y="4804044"/>
            <a:ext cx="970618" cy="246221"/>
          </a:xfrm>
          <a:prstGeom prst="rect">
            <a:avLst/>
          </a:prstGeom>
          <a:noFill/>
        </p:spPr>
        <p:txBody>
          <a:bodyPr wrap="square" rtlCol="0">
            <a:spAutoFit/>
          </a:bodyPr>
          <a:lstStyle/>
          <a:p>
            <a:r>
              <a:rPr lang="en-US" sz="1000" b="1" dirty="0"/>
              <a:t>USD 4,100,000</a:t>
            </a:r>
          </a:p>
        </p:txBody>
      </p:sp>
      <p:sp>
        <p:nvSpPr>
          <p:cNvPr id="66" name="CuadroTexto 65"/>
          <p:cNvSpPr txBox="1"/>
          <p:nvPr/>
        </p:nvSpPr>
        <p:spPr>
          <a:xfrm>
            <a:off x="6486370" y="4812236"/>
            <a:ext cx="965305" cy="246221"/>
          </a:xfrm>
          <a:prstGeom prst="rect">
            <a:avLst/>
          </a:prstGeom>
          <a:noFill/>
        </p:spPr>
        <p:txBody>
          <a:bodyPr wrap="square" rtlCol="0">
            <a:spAutoFit/>
          </a:bodyPr>
          <a:lstStyle/>
          <a:p>
            <a:r>
              <a:rPr lang="en-US" sz="1000" b="1" dirty="0"/>
              <a:t>USD 6,015,061</a:t>
            </a:r>
          </a:p>
        </p:txBody>
      </p:sp>
      <p:sp>
        <p:nvSpPr>
          <p:cNvPr id="67" name="CuadroTexto 66"/>
          <p:cNvSpPr txBox="1"/>
          <p:nvPr/>
        </p:nvSpPr>
        <p:spPr>
          <a:xfrm>
            <a:off x="7339820" y="4804775"/>
            <a:ext cx="1206184" cy="246221"/>
          </a:xfrm>
          <a:prstGeom prst="rect">
            <a:avLst/>
          </a:prstGeom>
          <a:noFill/>
        </p:spPr>
        <p:txBody>
          <a:bodyPr wrap="square" rtlCol="0">
            <a:spAutoFit/>
          </a:bodyPr>
          <a:lstStyle/>
          <a:p>
            <a:r>
              <a:rPr lang="en-US" sz="1000" b="1" dirty="0"/>
              <a:t>=   USD 10,115,061</a:t>
            </a:r>
          </a:p>
        </p:txBody>
      </p:sp>
      <p:pic>
        <p:nvPicPr>
          <p:cNvPr id="68" name="Imagen 87"/>
          <p:cNvPicPr>
            <a:picLocks noChangeAspect="1"/>
          </p:cNvPicPr>
          <p:nvPr/>
        </p:nvPicPr>
        <p:blipFill rotWithShape="1">
          <a:blip r:embed="rId5">
            <a:extLst>
              <a:ext uri="{28A0092B-C50C-407E-A947-70E740481C1C}">
                <a14:useLocalDpi xmlns:a14="http://schemas.microsoft.com/office/drawing/2010/main" val="0"/>
              </a:ext>
            </a:extLst>
          </a:blip>
          <a:srcRect l="8900" t="9611" r="64325" b="63357"/>
          <a:stretch/>
        </p:blipFill>
        <p:spPr>
          <a:xfrm>
            <a:off x="4729627" y="5323450"/>
            <a:ext cx="427187" cy="212477"/>
          </a:xfrm>
          <a:prstGeom prst="rect">
            <a:avLst/>
          </a:prstGeom>
        </p:spPr>
      </p:pic>
      <p:pic>
        <p:nvPicPr>
          <p:cNvPr id="69" name="Imagen 87"/>
          <p:cNvPicPr>
            <a:picLocks noChangeAspect="1"/>
          </p:cNvPicPr>
          <p:nvPr/>
        </p:nvPicPr>
        <p:blipFill rotWithShape="1">
          <a:blip r:embed="rId5">
            <a:extLst>
              <a:ext uri="{28A0092B-C50C-407E-A947-70E740481C1C}">
                <a14:useLocalDpi xmlns:a14="http://schemas.microsoft.com/office/drawing/2010/main" val="0"/>
              </a:ext>
            </a:extLst>
          </a:blip>
          <a:srcRect l="8900" t="39643" r="64325" b="31551"/>
          <a:stretch/>
        </p:blipFill>
        <p:spPr>
          <a:xfrm>
            <a:off x="6139188" y="5318100"/>
            <a:ext cx="427187" cy="226417"/>
          </a:xfrm>
          <a:prstGeom prst="rect">
            <a:avLst/>
          </a:prstGeom>
        </p:spPr>
      </p:pic>
      <p:pic>
        <p:nvPicPr>
          <p:cNvPr id="70" name="Imagen 87"/>
          <p:cNvPicPr>
            <a:picLocks noChangeAspect="1"/>
          </p:cNvPicPr>
          <p:nvPr/>
        </p:nvPicPr>
        <p:blipFill rotWithShape="1">
          <a:blip r:embed="rId5">
            <a:extLst>
              <a:ext uri="{28A0092B-C50C-407E-A947-70E740481C1C}">
                <a14:useLocalDpi xmlns:a14="http://schemas.microsoft.com/office/drawing/2010/main" val="0"/>
              </a:ext>
            </a:extLst>
          </a:blip>
          <a:srcRect l="-908" t="42910" r="90963" b="30001"/>
          <a:stretch/>
        </p:blipFill>
        <p:spPr>
          <a:xfrm>
            <a:off x="5991081" y="5337013"/>
            <a:ext cx="131139" cy="175967"/>
          </a:xfrm>
          <a:prstGeom prst="rect">
            <a:avLst/>
          </a:prstGeom>
        </p:spPr>
      </p:pic>
      <p:sp>
        <p:nvSpPr>
          <p:cNvPr id="71" name="CuadroTexto 70"/>
          <p:cNvSpPr txBox="1"/>
          <p:nvPr/>
        </p:nvSpPr>
        <p:spPr>
          <a:xfrm>
            <a:off x="5087142" y="5312188"/>
            <a:ext cx="970618" cy="246221"/>
          </a:xfrm>
          <a:prstGeom prst="rect">
            <a:avLst/>
          </a:prstGeom>
          <a:noFill/>
        </p:spPr>
        <p:txBody>
          <a:bodyPr wrap="square" rtlCol="0">
            <a:spAutoFit/>
          </a:bodyPr>
          <a:lstStyle/>
          <a:p>
            <a:r>
              <a:rPr lang="en-US" sz="1000" b="1" dirty="0"/>
              <a:t>USD 594,000</a:t>
            </a:r>
          </a:p>
        </p:txBody>
      </p:sp>
      <p:sp>
        <p:nvSpPr>
          <p:cNvPr id="72" name="CuadroTexto 71"/>
          <p:cNvSpPr txBox="1"/>
          <p:nvPr/>
        </p:nvSpPr>
        <p:spPr>
          <a:xfrm>
            <a:off x="6486370" y="5320380"/>
            <a:ext cx="965305" cy="246221"/>
          </a:xfrm>
          <a:prstGeom prst="rect">
            <a:avLst/>
          </a:prstGeom>
          <a:noFill/>
        </p:spPr>
        <p:txBody>
          <a:bodyPr wrap="square" rtlCol="0">
            <a:spAutoFit/>
          </a:bodyPr>
          <a:lstStyle/>
          <a:p>
            <a:r>
              <a:rPr lang="en-US" sz="1000" b="1" dirty="0"/>
              <a:t>USD 7,909,601</a:t>
            </a:r>
          </a:p>
        </p:txBody>
      </p:sp>
      <p:sp>
        <p:nvSpPr>
          <p:cNvPr id="73" name="CuadroTexto 72"/>
          <p:cNvSpPr txBox="1"/>
          <p:nvPr/>
        </p:nvSpPr>
        <p:spPr>
          <a:xfrm>
            <a:off x="7339820" y="5312919"/>
            <a:ext cx="1169695" cy="246221"/>
          </a:xfrm>
          <a:prstGeom prst="rect">
            <a:avLst/>
          </a:prstGeom>
          <a:noFill/>
        </p:spPr>
        <p:txBody>
          <a:bodyPr wrap="square" rtlCol="0">
            <a:spAutoFit/>
          </a:bodyPr>
          <a:lstStyle/>
          <a:p>
            <a:r>
              <a:rPr lang="en-US" sz="1000" b="1" dirty="0"/>
              <a:t>=   USD 8,503,601</a:t>
            </a:r>
          </a:p>
        </p:txBody>
      </p:sp>
      <p:sp>
        <p:nvSpPr>
          <p:cNvPr id="80" name="Rectángulo 79"/>
          <p:cNvSpPr/>
          <p:nvPr/>
        </p:nvSpPr>
        <p:spPr>
          <a:xfrm>
            <a:off x="8275899" y="151698"/>
            <a:ext cx="868101" cy="31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CuadroTexto 80"/>
          <p:cNvSpPr txBox="1"/>
          <p:nvPr/>
        </p:nvSpPr>
        <p:spPr>
          <a:xfrm>
            <a:off x="8232764" y="130436"/>
            <a:ext cx="525061" cy="338554"/>
          </a:xfrm>
          <a:prstGeom prst="rect">
            <a:avLst/>
          </a:prstGeom>
          <a:noFill/>
        </p:spPr>
        <p:txBody>
          <a:bodyPr wrap="square" rtlCol="0">
            <a:spAutoFit/>
          </a:bodyPr>
          <a:lstStyle/>
          <a:p>
            <a:pPr algn="r"/>
            <a:r>
              <a:rPr lang="en-US" sz="1600" b="1" dirty="0">
                <a:solidFill>
                  <a:schemeClr val="bg1"/>
                </a:solidFill>
                <a:cs typeface="Calibri"/>
              </a:rPr>
              <a:t>01</a:t>
            </a:r>
          </a:p>
        </p:txBody>
      </p:sp>
      <p:sp>
        <p:nvSpPr>
          <p:cNvPr id="82" name="CuadroTexto 81"/>
          <p:cNvSpPr txBox="1"/>
          <p:nvPr/>
        </p:nvSpPr>
        <p:spPr>
          <a:xfrm>
            <a:off x="79847" y="182871"/>
            <a:ext cx="1586908" cy="276999"/>
          </a:xfrm>
          <a:prstGeom prst="rect">
            <a:avLst/>
          </a:prstGeom>
          <a:noFill/>
        </p:spPr>
        <p:txBody>
          <a:bodyPr wrap="square" rtlCol="0">
            <a:spAutoFit/>
          </a:bodyPr>
          <a:lstStyle/>
          <a:p>
            <a:r>
              <a:rPr lang="en-US" sz="1200" b="1" dirty="0">
                <a:solidFill>
                  <a:srgbClr val="0070C0"/>
                </a:solidFill>
                <a:cs typeface="Calibri"/>
              </a:rPr>
              <a:t>Financial Strategy</a:t>
            </a:r>
          </a:p>
        </p:txBody>
      </p:sp>
      <p:sp>
        <p:nvSpPr>
          <p:cNvPr id="83" name="Rectángulo 82"/>
          <p:cNvSpPr/>
          <p:nvPr/>
        </p:nvSpPr>
        <p:spPr>
          <a:xfrm>
            <a:off x="0" y="159721"/>
            <a:ext cx="79846" cy="276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2546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ángulo 20"/>
          <p:cNvSpPr/>
          <p:nvPr/>
        </p:nvSpPr>
        <p:spPr>
          <a:xfrm>
            <a:off x="0" y="636608"/>
            <a:ext cx="9143999" cy="4164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3 Flecha abajo"/>
          <p:cNvSpPr/>
          <p:nvPr/>
        </p:nvSpPr>
        <p:spPr>
          <a:xfrm>
            <a:off x="7537968" y="2290007"/>
            <a:ext cx="208044" cy="415516"/>
          </a:xfrm>
          <a:prstGeom prst="downArrow">
            <a:avLst/>
          </a:prstGeom>
          <a:solidFill>
            <a:srgbClr val="92D05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18" name="4 Rectángulo"/>
          <p:cNvSpPr/>
          <p:nvPr/>
        </p:nvSpPr>
        <p:spPr>
          <a:xfrm>
            <a:off x="5730397" y="2713253"/>
            <a:ext cx="2308874" cy="665092"/>
          </a:xfrm>
          <a:prstGeom prst="rect">
            <a:avLst/>
          </a:prstGeom>
          <a:solidFill>
            <a:schemeClr val="bg1">
              <a:lumMod val="50000"/>
            </a:schemeClr>
          </a:solidFill>
          <a:effectLst/>
        </p:spPr>
        <p:style>
          <a:lnRef idx="0">
            <a:schemeClr val="accent5"/>
          </a:lnRef>
          <a:fillRef idx="3">
            <a:schemeClr val="accent5"/>
          </a:fillRef>
          <a:effectRef idx="3">
            <a:schemeClr val="accent5"/>
          </a:effectRef>
          <a:fontRef idx="minor">
            <a:schemeClr val="lt1"/>
          </a:fontRef>
        </p:style>
        <p:txBody>
          <a:bodyPr rtlCol="0" anchor="ctr"/>
          <a:lstStyle/>
          <a:p>
            <a:pPr algn="r"/>
            <a:endParaRPr lang="en-US" sz="1100" dirty="0"/>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3688" y="2721563"/>
            <a:ext cx="725583" cy="638241"/>
          </a:xfrm>
          <a:prstGeom prst="rect">
            <a:avLst/>
          </a:prstGeom>
        </p:spPr>
      </p:pic>
      <p:sp>
        <p:nvSpPr>
          <p:cNvPr id="25" name="2 Rectángulo"/>
          <p:cNvSpPr/>
          <p:nvPr/>
        </p:nvSpPr>
        <p:spPr>
          <a:xfrm>
            <a:off x="1303006" y="3577330"/>
            <a:ext cx="2320955" cy="1134511"/>
          </a:xfrm>
          <a:prstGeom prst="rect">
            <a:avLst/>
          </a:prstGeom>
          <a:solidFill>
            <a:srgbClr val="0070C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 name="Rectángulo 3"/>
          <p:cNvSpPr/>
          <p:nvPr/>
        </p:nvSpPr>
        <p:spPr>
          <a:xfrm>
            <a:off x="1370230" y="3577330"/>
            <a:ext cx="740663" cy="1134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3 Flecha abajo"/>
          <p:cNvSpPr/>
          <p:nvPr/>
        </p:nvSpPr>
        <p:spPr>
          <a:xfrm>
            <a:off x="2295807" y="2290007"/>
            <a:ext cx="208044" cy="415516"/>
          </a:xfrm>
          <a:prstGeom prst="downArrow">
            <a:avLst/>
          </a:prstGeom>
          <a:solidFill>
            <a:srgbClr val="00B0F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1" name="1 Flecha doblada"/>
          <p:cNvSpPr/>
          <p:nvPr/>
        </p:nvSpPr>
        <p:spPr>
          <a:xfrm rot="10800000">
            <a:off x="3623961" y="2412276"/>
            <a:ext cx="358005" cy="733249"/>
          </a:xfrm>
          <a:prstGeom prst="bentArrow">
            <a:avLst/>
          </a:prstGeom>
          <a:solidFill>
            <a:srgbClr val="00B0F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2" name="36 Flecha doblada"/>
          <p:cNvSpPr/>
          <p:nvPr/>
        </p:nvSpPr>
        <p:spPr>
          <a:xfrm rot="10800000" flipH="1">
            <a:off x="899538" y="2421667"/>
            <a:ext cx="383328" cy="698262"/>
          </a:xfrm>
          <a:prstGeom prst="bentArrow">
            <a:avLst>
              <a:gd name="adj1" fmla="val 25000"/>
              <a:gd name="adj2" fmla="val 24170"/>
              <a:gd name="adj3" fmla="val 25000"/>
              <a:gd name="adj4" fmla="val 43750"/>
            </a:avLst>
          </a:prstGeom>
          <a:solidFill>
            <a:srgbClr val="00B0F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5" name="24 Elipse"/>
          <p:cNvSpPr/>
          <p:nvPr/>
        </p:nvSpPr>
        <p:spPr>
          <a:xfrm>
            <a:off x="375614" y="1223547"/>
            <a:ext cx="1301487" cy="1224000"/>
          </a:xfrm>
          <a:prstGeom prst="ellipse">
            <a:avLst/>
          </a:prstGeom>
          <a:solidFill>
            <a:srgbClr val="0070C0"/>
          </a:solidFill>
          <a:ln>
            <a:prstDash val="sys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25" dirty="0"/>
          </a:p>
        </p:txBody>
      </p:sp>
      <p:sp>
        <p:nvSpPr>
          <p:cNvPr id="16" name="26 Elipse"/>
          <p:cNvSpPr/>
          <p:nvPr/>
        </p:nvSpPr>
        <p:spPr>
          <a:xfrm>
            <a:off x="1754700" y="1223551"/>
            <a:ext cx="1301487" cy="1224000"/>
          </a:xfrm>
          <a:prstGeom prst="ellipse">
            <a:avLst/>
          </a:prstGeom>
          <a:solidFill>
            <a:srgbClr val="0070C0"/>
          </a:solidFill>
          <a:ln>
            <a:prstDash val="sys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25" dirty="0"/>
          </a:p>
        </p:txBody>
      </p:sp>
      <p:sp>
        <p:nvSpPr>
          <p:cNvPr id="17" name="27 Elipse"/>
          <p:cNvSpPr/>
          <p:nvPr/>
        </p:nvSpPr>
        <p:spPr>
          <a:xfrm>
            <a:off x="3112497" y="1246646"/>
            <a:ext cx="1301487" cy="1224000"/>
          </a:xfrm>
          <a:prstGeom prst="ellipse">
            <a:avLst/>
          </a:prstGeom>
          <a:solidFill>
            <a:srgbClr val="0070C0"/>
          </a:solidFill>
          <a:ln>
            <a:prstDash val="sys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25" dirty="0"/>
          </a:p>
        </p:txBody>
      </p:sp>
      <p:sp>
        <p:nvSpPr>
          <p:cNvPr id="18" name="29 Rectángulo"/>
          <p:cNvSpPr/>
          <p:nvPr/>
        </p:nvSpPr>
        <p:spPr>
          <a:xfrm>
            <a:off x="345366" y="1417934"/>
            <a:ext cx="1308305" cy="861774"/>
          </a:xfrm>
          <a:prstGeom prst="rect">
            <a:avLst/>
          </a:prstGeom>
        </p:spPr>
        <p:txBody>
          <a:bodyPr wrap="square">
            <a:spAutoFit/>
          </a:bodyPr>
          <a:lstStyle/>
          <a:p>
            <a:pPr algn="ctr"/>
            <a:r>
              <a:rPr lang="en-US" sz="1000" dirty="0">
                <a:solidFill>
                  <a:schemeClr val="bg1"/>
                </a:solidFill>
                <a:latin typeface="Calibri" charset="0"/>
                <a:ea typeface="Calibri" charset="0"/>
                <a:cs typeface="Calibri" charset="0"/>
              </a:rPr>
              <a:t>Table of Values of Law No. 20,283</a:t>
            </a:r>
          </a:p>
          <a:p>
            <a:pPr algn="ctr"/>
            <a:r>
              <a:rPr lang="en-US" sz="1000" dirty="0">
                <a:solidFill>
                  <a:schemeClr val="bg1"/>
                </a:solidFill>
                <a:latin typeface="Calibri" charset="0"/>
                <a:ea typeface="Calibri" charset="0"/>
                <a:cs typeface="Calibri" charset="0"/>
              </a:rPr>
              <a:t>on Native Forest Recovery and Forest Promotion</a:t>
            </a:r>
          </a:p>
        </p:txBody>
      </p:sp>
      <p:sp>
        <p:nvSpPr>
          <p:cNvPr id="19" name="30 Rectángulo"/>
          <p:cNvSpPr/>
          <p:nvPr/>
        </p:nvSpPr>
        <p:spPr>
          <a:xfrm>
            <a:off x="1846495" y="1570105"/>
            <a:ext cx="1106667" cy="553998"/>
          </a:xfrm>
          <a:prstGeom prst="rect">
            <a:avLst/>
          </a:prstGeom>
        </p:spPr>
        <p:txBody>
          <a:bodyPr wrap="square">
            <a:spAutoFit/>
          </a:bodyPr>
          <a:lstStyle/>
          <a:p>
            <a:pPr algn="ctr"/>
            <a:r>
              <a:rPr lang="en-US" sz="1000" dirty="0">
                <a:solidFill>
                  <a:schemeClr val="bg1"/>
                </a:solidFill>
                <a:latin typeface="Calibri" charset="0"/>
                <a:ea typeface="Calibri" charset="0"/>
                <a:cs typeface="Calibri" charset="0"/>
              </a:rPr>
              <a:t>Table of Costs of D.L. No. 701 of Forest Promotion</a:t>
            </a:r>
          </a:p>
        </p:txBody>
      </p:sp>
      <p:sp>
        <p:nvSpPr>
          <p:cNvPr id="20" name="31 Rectángulo"/>
          <p:cNvSpPr/>
          <p:nvPr/>
        </p:nvSpPr>
        <p:spPr>
          <a:xfrm>
            <a:off x="3172765" y="1327605"/>
            <a:ext cx="1224963" cy="1169551"/>
          </a:xfrm>
          <a:prstGeom prst="rect">
            <a:avLst/>
          </a:prstGeom>
        </p:spPr>
        <p:txBody>
          <a:bodyPr wrap="square">
            <a:spAutoFit/>
          </a:bodyPr>
          <a:lstStyle/>
          <a:p>
            <a:pPr algn="ctr"/>
            <a:r>
              <a:rPr lang="en-US" sz="1000" dirty="0">
                <a:solidFill>
                  <a:schemeClr val="bg1"/>
                </a:solidFill>
                <a:latin typeface="Calibri" charset="0"/>
                <a:ea typeface="Calibri" charset="0"/>
                <a:cs typeface="Calibri" charset="0"/>
              </a:rPr>
              <a:t>Demonstrative experiences in the territory of the early implementation phase of the ENCCRV </a:t>
            </a:r>
          </a:p>
        </p:txBody>
      </p:sp>
      <p:sp>
        <p:nvSpPr>
          <p:cNvPr id="24" name="4 Rectángulo"/>
          <p:cNvSpPr/>
          <p:nvPr/>
        </p:nvSpPr>
        <p:spPr>
          <a:xfrm>
            <a:off x="1303006" y="2713253"/>
            <a:ext cx="2308874" cy="665092"/>
          </a:xfrm>
          <a:prstGeom prst="rect">
            <a:avLst/>
          </a:prstGeom>
          <a:solidFill>
            <a:schemeClr val="bg1">
              <a:lumMod val="50000"/>
            </a:schemeClr>
          </a:solidFill>
          <a:effectLst/>
        </p:spPr>
        <p:style>
          <a:lnRef idx="0">
            <a:schemeClr val="accent5"/>
          </a:lnRef>
          <a:fillRef idx="3">
            <a:schemeClr val="accent5"/>
          </a:fillRef>
          <a:effectRef idx="3">
            <a:schemeClr val="accent5"/>
          </a:effectRef>
          <a:fontRef idx="minor">
            <a:schemeClr val="lt1"/>
          </a:fontRef>
        </p:style>
        <p:txBody>
          <a:bodyPr rtlCol="0" anchor="ctr"/>
          <a:lstStyle/>
          <a:p>
            <a:pPr algn="r"/>
            <a:endParaRPr lang="en-US" sz="1100" dirty="0"/>
          </a:p>
        </p:txBody>
      </p:sp>
      <p:pic>
        <p:nvPicPr>
          <p:cNvPr id="26" name="Imagen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1232" y="2728743"/>
            <a:ext cx="634001" cy="638241"/>
          </a:xfrm>
          <a:prstGeom prst="rect">
            <a:avLst/>
          </a:prstGeom>
        </p:spPr>
      </p:pic>
      <p:sp>
        <p:nvSpPr>
          <p:cNvPr id="2" name="CuadroTexto 1"/>
          <p:cNvSpPr txBox="1"/>
          <p:nvPr/>
        </p:nvSpPr>
        <p:spPr>
          <a:xfrm>
            <a:off x="1303006" y="2824765"/>
            <a:ext cx="1666020" cy="461665"/>
          </a:xfrm>
          <a:prstGeom prst="rect">
            <a:avLst/>
          </a:prstGeom>
          <a:noFill/>
        </p:spPr>
        <p:txBody>
          <a:bodyPr wrap="square" rtlCol="0">
            <a:spAutoFit/>
          </a:bodyPr>
          <a:lstStyle/>
          <a:p>
            <a:pPr algn="ctr"/>
            <a:r>
              <a:rPr lang="en-US" sz="1200" b="1" dirty="0">
                <a:solidFill>
                  <a:schemeClr val="bg1"/>
                </a:solidFill>
              </a:rPr>
              <a:t>Costs of Direct Action Measures</a:t>
            </a:r>
          </a:p>
        </p:txBody>
      </p:sp>
      <p:sp>
        <p:nvSpPr>
          <p:cNvPr id="3" name="CuadroTexto 2"/>
          <p:cNvSpPr txBox="1"/>
          <p:nvPr/>
        </p:nvSpPr>
        <p:spPr>
          <a:xfrm>
            <a:off x="2092606" y="3689915"/>
            <a:ext cx="1534924" cy="861774"/>
          </a:xfrm>
          <a:prstGeom prst="rect">
            <a:avLst/>
          </a:prstGeom>
          <a:noFill/>
        </p:spPr>
        <p:txBody>
          <a:bodyPr wrap="square" rtlCol="0">
            <a:spAutoFit/>
          </a:bodyPr>
          <a:lstStyle/>
          <a:p>
            <a:pPr algn="ctr"/>
            <a:r>
              <a:rPr lang="en-US" sz="1000" b="1" dirty="0">
                <a:solidFill>
                  <a:schemeClr val="bg1"/>
                </a:solidFill>
              </a:rPr>
              <a:t>Afforestation</a:t>
            </a:r>
          </a:p>
          <a:p>
            <a:pPr algn="ctr"/>
            <a:r>
              <a:rPr lang="en-US" sz="1000" b="1" dirty="0">
                <a:solidFill>
                  <a:schemeClr val="bg1"/>
                </a:solidFill>
              </a:rPr>
              <a:t>Ecological Restoration</a:t>
            </a:r>
          </a:p>
          <a:p>
            <a:pPr algn="ctr"/>
            <a:r>
              <a:rPr lang="en-US" sz="1000" b="1" dirty="0">
                <a:solidFill>
                  <a:schemeClr val="bg1"/>
                </a:solidFill>
              </a:rPr>
              <a:t>Forest Management</a:t>
            </a:r>
          </a:p>
          <a:p>
            <a:pPr algn="ctr"/>
            <a:r>
              <a:rPr lang="en-US" sz="1000" b="1" dirty="0">
                <a:solidFill>
                  <a:schemeClr val="bg1"/>
                </a:solidFill>
              </a:rPr>
              <a:t>Preventive Forestry</a:t>
            </a:r>
          </a:p>
          <a:p>
            <a:pPr algn="ctr"/>
            <a:r>
              <a:rPr lang="en-US" sz="1000" b="1" dirty="0">
                <a:solidFill>
                  <a:schemeClr val="bg1"/>
                </a:solidFill>
              </a:rPr>
              <a:t>Buffer Strips</a:t>
            </a:r>
          </a:p>
        </p:txBody>
      </p:sp>
      <p:pic>
        <p:nvPicPr>
          <p:cNvPr id="30" name="Imagen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180" y="3392566"/>
            <a:ext cx="818083" cy="1334414"/>
          </a:xfrm>
          <a:prstGeom prst="rect">
            <a:avLst/>
          </a:prstGeom>
        </p:spPr>
      </p:pic>
      <p:sp>
        <p:nvSpPr>
          <p:cNvPr id="107" name="2 Rectángulo"/>
          <p:cNvSpPr/>
          <p:nvPr/>
        </p:nvSpPr>
        <p:spPr>
          <a:xfrm>
            <a:off x="5730397" y="3577330"/>
            <a:ext cx="2320955" cy="1134511"/>
          </a:xfrm>
          <a:prstGeom prst="rect">
            <a:avLst/>
          </a:prstGeom>
          <a:solidFill>
            <a:srgbClr val="7EB346"/>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08" name="Rectángulo 107"/>
          <p:cNvSpPr/>
          <p:nvPr/>
        </p:nvSpPr>
        <p:spPr>
          <a:xfrm>
            <a:off x="5797621" y="3577330"/>
            <a:ext cx="740663" cy="1134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3 Flecha abajo"/>
          <p:cNvSpPr/>
          <p:nvPr/>
        </p:nvSpPr>
        <p:spPr>
          <a:xfrm>
            <a:off x="6128838" y="2290007"/>
            <a:ext cx="208044" cy="415516"/>
          </a:xfrm>
          <a:prstGeom prst="downArrow">
            <a:avLst/>
          </a:prstGeom>
          <a:solidFill>
            <a:srgbClr val="92D05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13" name="26 Elipse"/>
          <p:cNvSpPr/>
          <p:nvPr/>
        </p:nvSpPr>
        <p:spPr>
          <a:xfrm>
            <a:off x="5587731" y="1223551"/>
            <a:ext cx="1301487" cy="1224000"/>
          </a:xfrm>
          <a:prstGeom prst="ellipse">
            <a:avLst/>
          </a:prstGeom>
          <a:solidFill>
            <a:srgbClr val="7EB346"/>
          </a:solidFill>
          <a:ln>
            <a:prstDash val="sys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25" dirty="0"/>
          </a:p>
        </p:txBody>
      </p:sp>
      <p:sp>
        <p:nvSpPr>
          <p:cNvPr id="114" name="27 Elipse"/>
          <p:cNvSpPr/>
          <p:nvPr/>
        </p:nvSpPr>
        <p:spPr>
          <a:xfrm>
            <a:off x="6945528" y="1246646"/>
            <a:ext cx="1301487" cy="1224000"/>
          </a:xfrm>
          <a:prstGeom prst="ellipse">
            <a:avLst/>
          </a:prstGeom>
          <a:solidFill>
            <a:srgbClr val="7EB346"/>
          </a:solidFill>
          <a:ln>
            <a:prstDash val="sys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25" dirty="0"/>
          </a:p>
        </p:txBody>
      </p:sp>
      <p:sp>
        <p:nvSpPr>
          <p:cNvPr id="120" name="CuadroTexto 119"/>
          <p:cNvSpPr txBox="1"/>
          <p:nvPr/>
        </p:nvSpPr>
        <p:spPr>
          <a:xfrm>
            <a:off x="5730397" y="2824765"/>
            <a:ext cx="1666020" cy="461665"/>
          </a:xfrm>
          <a:prstGeom prst="rect">
            <a:avLst/>
          </a:prstGeom>
          <a:noFill/>
        </p:spPr>
        <p:txBody>
          <a:bodyPr wrap="square" rtlCol="0">
            <a:spAutoFit/>
          </a:bodyPr>
          <a:lstStyle/>
          <a:p>
            <a:pPr algn="ctr"/>
            <a:r>
              <a:rPr lang="en-US" sz="1200" b="1" dirty="0">
                <a:solidFill>
                  <a:schemeClr val="bg1"/>
                </a:solidFill>
              </a:rPr>
              <a:t>Costs of Facilitating Action Measures</a:t>
            </a:r>
          </a:p>
        </p:txBody>
      </p:sp>
      <p:sp>
        <p:nvSpPr>
          <p:cNvPr id="121" name="CuadroTexto 120"/>
          <p:cNvSpPr txBox="1"/>
          <p:nvPr/>
        </p:nvSpPr>
        <p:spPr>
          <a:xfrm>
            <a:off x="6517472" y="3636753"/>
            <a:ext cx="1534924" cy="861774"/>
          </a:xfrm>
          <a:prstGeom prst="rect">
            <a:avLst/>
          </a:prstGeom>
          <a:noFill/>
        </p:spPr>
        <p:txBody>
          <a:bodyPr wrap="square" rtlCol="0">
            <a:spAutoFit/>
          </a:bodyPr>
          <a:lstStyle/>
          <a:p>
            <a:pPr algn="ctr"/>
            <a:r>
              <a:rPr lang="en-US" sz="1000" b="1" dirty="0">
                <a:solidFill>
                  <a:schemeClr val="bg1"/>
                </a:solidFill>
              </a:rPr>
              <a:t>Legal Amendments</a:t>
            </a:r>
          </a:p>
          <a:p>
            <a:pPr algn="ctr"/>
            <a:r>
              <a:rPr lang="en-US" sz="1000" b="1" dirty="0">
                <a:solidFill>
                  <a:schemeClr val="bg1"/>
                </a:solidFill>
              </a:rPr>
              <a:t>Education</a:t>
            </a:r>
          </a:p>
          <a:p>
            <a:pPr algn="ctr"/>
            <a:r>
              <a:rPr lang="en-US" sz="1000" b="1" dirty="0">
                <a:solidFill>
                  <a:schemeClr val="bg1"/>
                </a:solidFill>
              </a:rPr>
              <a:t>Supervision</a:t>
            </a:r>
          </a:p>
          <a:p>
            <a:pPr algn="ctr"/>
            <a:r>
              <a:rPr lang="en-US" sz="1000" b="1" dirty="0">
                <a:solidFill>
                  <a:schemeClr val="bg1"/>
                </a:solidFill>
              </a:rPr>
              <a:t>Research</a:t>
            </a:r>
          </a:p>
          <a:p>
            <a:pPr algn="ctr"/>
            <a:r>
              <a:rPr lang="en-US" sz="1000" b="1" dirty="0">
                <a:solidFill>
                  <a:schemeClr val="bg1"/>
                </a:solidFill>
              </a:rPr>
              <a:t>Production Chain</a:t>
            </a:r>
          </a:p>
        </p:txBody>
      </p:sp>
      <p:sp>
        <p:nvSpPr>
          <p:cNvPr id="123" name="32 Rectángulo"/>
          <p:cNvSpPr/>
          <p:nvPr/>
        </p:nvSpPr>
        <p:spPr>
          <a:xfrm>
            <a:off x="5587731" y="1519455"/>
            <a:ext cx="1289406" cy="707886"/>
          </a:xfrm>
          <a:prstGeom prst="rect">
            <a:avLst/>
          </a:prstGeom>
        </p:spPr>
        <p:txBody>
          <a:bodyPr wrap="square">
            <a:spAutoFit/>
          </a:bodyPr>
          <a:lstStyle/>
          <a:p>
            <a:pPr algn="ctr"/>
            <a:r>
              <a:rPr lang="en-US" sz="1000" dirty="0">
                <a:solidFill>
                  <a:schemeClr val="bg1"/>
                </a:solidFill>
                <a:latin typeface="Calibri" charset="0"/>
                <a:ea typeface="Calibri" charset="0"/>
                <a:cs typeface="Calibri" charset="0"/>
              </a:rPr>
              <a:t>Formulation Studies and Workshops of the ENCCRV Readiness Phase</a:t>
            </a:r>
          </a:p>
        </p:txBody>
      </p:sp>
      <p:sp>
        <p:nvSpPr>
          <p:cNvPr id="124" name="5 CuadroTexto"/>
          <p:cNvSpPr txBox="1"/>
          <p:nvPr/>
        </p:nvSpPr>
        <p:spPr>
          <a:xfrm>
            <a:off x="6991078" y="1518572"/>
            <a:ext cx="1241686" cy="707886"/>
          </a:xfrm>
          <a:prstGeom prst="rect">
            <a:avLst/>
          </a:prstGeom>
          <a:noFill/>
        </p:spPr>
        <p:txBody>
          <a:bodyPr wrap="square" rtlCol="0">
            <a:spAutoFit/>
          </a:bodyPr>
          <a:lstStyle/>
          <a:p>
            <a:pPr algn="ctr"/>
            <a:r>
              <a:rPr lang="en-US" sz="1000" dirty="0">
                <a:solidFill>
                  <a:schemeClr val="bg1"/>
                </a:solidFill>
              </a:rPr>
              <a:t>Prior processes of formulation of laws and national public consultations</a:t>
            </a:r>
          </a:p>
        </p:txBody>
      </p:sp>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4527" y="3711202"/>
            <a:ext cx="981773" cy="866395"/>
          </a:xfrm>
          <a:prstGeom prst="rect">
            <a:avLst/>
          </a:prstGeom>
        </p:spPr>
      </p:pic>
      <p:pic>
        <p:nvPicPr>
          <p:cNvPr id="127"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906" y="4849890"/>
            <a:ext cx="638155" cy="492694"/>
          </a:xfrm>
          <a:prstGeom prst="rect">
            <a:avLst/>
          </a:prstGeom>
        </p:spPr>
      </p:pic>
      <p:pic>
        <p:nvPicPr>
          <p:cNvPr id="128"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5849" y="4849890"/>
            <a:ext cx="541181" cy="492694"/>
          </a:xfrm>
          <a:prstGeom prst="rect">
            <a:avLst/>
          </a:prstGeom>
        </p:spPr>
      </p:pic>
      <p:pic>
        <p:nvPicPr>
          <p:cNvPr id="129" name="Imagen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4218" y="4849890"/>
            <a:ext cx="592797" cy="492694"/>
          </a:xfrm>
          <a:prstGeom prst="rect">
            <a:avLst/>
          </a:prstGeom>
        </p:spPr>
      </p:pic>
      <p:pic>
        <p:nvPicPr>
          <p:cNvPr id="130" name="Imagen 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6735" y="4828775"/>
            <a:ext cx="574027" cy="534925"/>
          </a:xfrm>
          <a:prstGeom prst="rect">
            <a:avLst/>
          </a:prstGeom>
        </p:spPr>
      </p:pic>
      <p:pic>
        <p:nvPicPr>
          <p:cNvPr id="131"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7490" y="4842852"/>
            <a:ext cx="581847" cy="506771"/>
          </a:xfrm>
          <a:prstGeom prst="rect">
            <a:avLst/>
          </a:prstGeom>
        </p:spPr>
      </p:pic>
      <p:pic>
        <p:nvPicPr>
          <p:cNvPr id="132" name="Imagen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3685" y="4792566"/>
            <a:ext cx="717455" cy="607343"/>
          </a:xfrm>
          <a:prstGeom prst="rect">
            <a:avLst/>
          </a:prstGeom>
        </p:spPr>
      </p:pic>
      <p:pic>
        <p:nvPicPr>
          <p:cNvPr id="133" name="Imagen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4038" y="4820172"/>
            <a:ext cx="574027" cy="552130"/>
          </a:xfrm>
          <a:prstGeom prst="rect">
            <a:avLst/>
          </a:prstGeom>
        </p:spPr>
      </p:pic>
      <p:pic>
        <p:nvPicPr>
          <p:cNvPr id="134" name="Imagen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20440" y="4810459"/>
            <a:ext cx="556415" cy="571556"/>
          </a:xfrm>
          <a:prstGeom prst="rect">
            <a:avLst/>
          </a:prstGeom>
        </p:spPr>
      </p:pic>
      <p:sp>
        <p:nvSpPr>
          <p:cNvPr id="135" name="7 CuadroTexto"/>
          <p:cNvSpPr txBox="1"/>
          <p:nvPr/>
        </p:nvSpPr>
        <p:spPr>
          <a:xfrm>
            <a:off x="242507" y="5317823"/>
            <a:ext cx="1068500" cy="338554"/>
          </a:xfrm>
          <a:prstGeom prst="rect">
            <a:avLst/>
          </a:prstGeom>
          <a:noFill/>
        </p:spPr>
        <p:txBody>
          <a:bodyPr wrap="square" rtlCol="0">
            <a:spAutoFit/>
          </a:bodyPr>
          <a:lstStyle/>
          <a:p>
            <a:pPr algn="ctr"/>
            <a:r>
              <a:rPr lang="en-US" sz="800" dirty="0"/>
              <a:t>Institutional Management</a:t>
            </a:r>
          </a:p>
        </p:txBody>
      </p:sp>
      <p:sp>
        <p:nvSpPr>
          <p:cNvPr id="136" name="45 CuadroTexto"/>
          <p:cNvSpPr txBox="1"/>
          <p:nvPr/>
        </p:nvSpPr>
        <p:spPr>
          <a:xfrm>
            <a:off x="1404163" y="5323947"/>
            <a:ext cx="1068500" cy="215444"/>
          </a:xfrm>
          <a:prstGeom prst="rect">
            <a:avLst/>
          </a:prstGeom>
          <a:noFill/>
        </p:spPr>
        <p:txBody>
          <a:bodyPr wrap="square" rtlCol="0">
            <a:spAutoFit/>
          </a:bodyPr>
          <a:lstStyle/>
          <a:p>
            <a:pPr algn="ctr"/>
            <a:r>
              <a:rPr lang="en-US" sz="800" dirty="0"/>
              <a:t>Promotion</a:t>
            </a:r>
          </a:p>
        </p:txBody>
      </p:sp>
      <p:sp>
        <p:nvSpPr>
          <p:cNvPr id="137" name="46 CuadroTexto"/>
          <p:cNvSpPr txBox="1"/>
          <p:nvPr/>
        </p:nvSpPr>
        <p:spPr>
          <a:xfrm>
            <a:off x="2553117" y="5318998"/>
            <a:ext cx="1158590" cy="215444"/>
          </a:xfrm>
          <a:prstGeom prst="rect">
            <a:avLst/>
          </a:prstGeom>
          <a:noFill/>
        </p:spPr>
        <p:txBody>
          <a:bodyPr wrap="square" rtlCol="0">
            <a:spAutoFit/>
          </a:bodyPr>
          <a:lstStyle/>
          <a:p>
            <a:pPr algn="ctr"/>
            <a:r>
              <a:rPr lang="en-US" sz="800" dirty="0"/>
              <a:t>Land-use Planning</a:t>
            </a:r>
          </a:p>
        </p:txBody>
      </p:sp>
      <p:sp>
        <p:nvSpPr>
          <p:cNvPr id="138" name="47 CuadroTexto"/>
          <p:cNvSpPr txBox="1"/>
          <p:nvPr/>
        </p:nvSpPr>
        <p:spPr>
          <a:xfrm>
            <a:off x="3792189" y="5327099"/>
            <a:ext cx="1068500" cy="215444"/>
          </a:xfrm>
          <a:prstGeom prst="rect">
            <a:avLst/>
          </a:prstGeom>
          <a:noFill/>
        </p:spPr>
        <p:txBody>
          <a:bodyPr wrap="square" rtlCol="0">
            <a:spAutoFit/>
          </a:bodyPr>
          <a:lstStyle/>
          <a:p>
            <a:pPr algn="ctr"/>
            <a:r>
              <a:rPr lang="en-US" sz="800" dirty="0"/>
              <a:t>Operational</a:t>
            </a:r>
          </a:p>
        </p:txBody>
      </p:sp>
      <p:sp>
        <p:nvSpPr>
          <p:cNvPr id="139" name="48 CuadroTexto"/>
          <p:cNvSpPr txBox="1"/>
          <p:nvPr/>
        </p:nvSpPr>
        <p:spPr>
          <a:xfrm>
            <a:off x="4806366" y="5318998"/>
            <a:ext cx="1068500" cy="215444"/>
          </a:xfrm>
          <a:prstGeom prst="rect">
            <a:avLst/>
          </a:prstGeom>
          <a:noFill/>
        </p:spPr>
        <p:txBody>
          <a:bodyPr wrap="square" rtlCol="0">
            <a:spAutoFit/>
          </a:bodyPr>
          <a:lstStyle/>
          <a:p>
            <a:pPr algn="ctr"/>
            <a:r>
              <a:rPr lang="en-US" sz="800" dirty="0"/>
              <a:t>Regulatory</a:t>
            </a:r>
          </a:p>
        </p:txBody>
      </p:sp>
      <p:sp>
        <p:nvSpPr>
          <p:cNvPr id="140" name="49 CuadroTexto"/>
          <p:cNvSpPr txBox="1"/>
          <p:nvPr/>
        </p:nvSpPr>
        <p:spPr>
          <a:xfrm>
            <a:off x="5874866" y="5327099"/>
            <a:ext cx="1068500" cy="215444"/>
          </a:xfrm>
          <a:prstGeom prst="rect">
            <a:avLst/>
          </a:prstGeom>
          <a:noFill/>
        </p:spPr>
        <p:txBody>
          <a:bodyPr wrap="square" rtlCol="0">
            <a:spAutoFit/>
          </a:bodyPr>
          <a:lstStyle/>
          <a:p>
            <a:pPr algn="ctr"/>
            <a:r>
              <a:rPr lang="en-US" sz="800" dirty="0"/>
              <a:t>Supervision</a:t>
            </a:r>
          </a:p>
        </p:txBody>
      </p:sp>
      <p:sp>
        <p:nvSpPr>
          <p:cNvPr id="141" name="50 CuadroTexto"/>
          <p:cNvSpPr txBox="1"/>
          <p:nvPr/>
        </p:nvSpPr>
        <p:spPr>
          <a:xfrm>
            <a:off x="6952899" y="5300926"/>
            <a:ext cx="1068500" cy="215444"/>
          </a:xfrm>
          <a:prstGeom prst="rect">
            <a:avLst/>
          </a:prstGeom>
          <a:noFill/>
        </p:spPr>
        <p:txBody>
          <a:bodyPr wrap="square" rtlCol="0">
            <a:spAutoFit/>
          </a:bodyPr>
          <a:lstStyle/>
          <a:p>
            <a:pPr algn="ctr"/>
            <a:r>
              <a:rPr lang="en-US" sz="800" dirty="0"/>
              <a:t>Education</a:t>
            </a:r>
          </a:p>
        </p:txBody>
      </p:sp>
      <p:sp>
        <p:nvSpPr>
          <p:cNvPr id="142" name="51 CuadroTexto"/>
          <p:cNvSpPr txBox="1"/>
          <p:nvPr/>
        </p:nvSpPr>
        <p:spPr>
          <a:xfrm>
            <a:off x="7885333" y="5300926"/>
            <a:ext cx="1068500" cy="215444"/>
          </a:xfrm>
          <a:prstGeom prst="rect">
            <a:avLst/>
          </a:prstGeom>
          <a:noFill/>
        </p:spPr>
        <p:txBody>
          <a:bodyPr wrap="square" rtlCol="0">
            <a:spAutoFit/>
          </a:bodyPr>
          <a:lstStyle/>
          <a:p>
            <a:pPr algn="ctr"/>
            <a:r>
              <a:rPr lang="en-US" sz="800" dirty="0"/>
              <a:t>Research</a:t>
            </a:r>
          </a:p>
        </p:txBody>
      </p:sp>
      <p:sp>
        <p:nvSpPr>
          <p:cNvPr id="144" name="Rectángulo 143"/>
          <p:cNvSpPr/>
          <p:nvPr/>
        </p:nvSpPr>
        <p:spPr>
          <a:xfrm>
            <a:off x="8275899" y="151698"/>
            <a:ext cx="868101" cy="31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CuadroTexto 144"/>
          <p:cNvSpPr txBox="1"/>
          <p:nvPr/>
        </p:nvSpPr>
        <p:spPr>
          <a:xfrm>
            <a:off x="8232764" y="130436"/>
            <a:ext cx="525061" cy="338554"/>
          </a:xfrm>
          <a:prstGeom prst="rect">
            <a:avLst/>
          </a:prstGeom>
          <a:noFill/>
        </p:spPr>
        <p:txBody>
          <a:bodyPr wrap="square" rtlCol="0">
            <a:spAutoFit/>
          </a:bodyPr>
          <a:lstStyle/>
          <a:p>
            <a:pPr algn="r"/>
            <a:r>
              <a:rPr lang="en-US" sz="1600" b="1" dirty="0">
                <a:solidFill>
                  <a:schemeClr val="bg1"/>
                </a:solidFill>
                <a:cs typeface="Calibri"/>
              </a:rPr>
              <a:t>02</a:t>
            </a:r>
          </a:p>
        </p:txBody>
      </p:sp>
      <p:sp>
        <p:nvSpPr>
          <p:cNvPr id="146" name="CuadroTexto 145"/>
          <p:cNvSpPr txBox="1"/>
          <p:nvPr/>
        </p:nvSpPr>
        <p:spPr>
          <a:xfrm>
            <a:off x="79847" y="182871"/>
            <a:ext cx="1586908" cy="276999"/>
          </a:xfrm>
          <a:prstGeom prst="rect">
            <a:avLst/>
          </a:prstGeom>
          <a:noFill/>
        </p:spPr>
        <p:txBody>
          <a:bodyPr wrap="square" rtlCol="0">
            <a:spAutoFit/>
          </a:bodyPr>
          <a:lstStyle/>
          <a:p>
            <a:r>
              <a:rPr lang="en-US" sz="1200" b="1" dirty="0">
                <a:solidFill>
                  <a:srgbClr val="0070C0"/>
                </a:solidFill>
                <a:cs typeface="Calibri"/>
              </a:rPr>
              <a:t>Financial Strategy</a:t>
            </a:r>
          </a:p>
        </p:txBody>
      </p:sp>
      <p:sp>
        <p:nvSpPr>
          <p:cNvPr id="147" name="Rectángulo 146"/>
          <p:cNvSpPr/>
          <p:nvPr/>
        </p:nvSpPr>
        <p:spPr>
          <a:xfrm>
            <a:off x="0" y="159721"/>
            <a:ext cx="79846" cy="276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CuadroTexto 147"/>
          <p:cNvSpPr txBox="1"/>
          <p:nvPr/>
        </p:nvSpPr>
        <p:spPr>
          <a:xfrm>
            <a:off x="190378" y="712934"/>
            <a:ext cx="4670311" cy="323165"/>
          </a:xfrm>
          <a:prstGeom prst="rect">
            <a:avLst/>
          </a:prstGeom>
          <a:noFill/>
        </p:spPr>
        <p:txBody>
          <a:bodyPr wrap="square" rtlCol="0">
            <a:spAutoFit/>
          </a:bodyPr>
          <a:lstStyle/>
          <a:p>
            <a:r>
              <a:rPr lang="en-US" sz="1500" b="1" dirty="0"/>
              <a:t>Estimation of costs for implementing actions</a:t>
            </a:r>
          </a:p>
        </p:txBody>
      </p:sp>
      <p:cxnSp>
        <p:nvCxnSpPr>
          <p:cNvPr id="149" name="Conector recto 148"/>
          <p:cNvCxnSpPr/>
          <p:nvPr/>
        </p:nvCxnSpPr>
        <p:spPr>
          <a:xfrm>
            <a:off x="267725" y="1067905"/>
            <a:ext cx="311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346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4"/>
          <p:cNvSpPr/>
          <p:nvPr/>
        </p:nvSpPr>
        <p:spPr>
          <a:xfrm>
            <a:off x="0" y="490252"/>
            <a:ext cx="9143999" cy="5224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49" y="1190828"/>
            <a:ext cx="8590058" cy="432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p:cNvSpPr/>
          <p:nvPr/>
        </p:nvSpPr>
        <p:spPr>
          <a:xfrm>
            <a:off x="8275899" y="151698"/>
            <a:ext cx="868101" cy="31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p:cNvSpPr txBox="1"/>
          <p:nvPr/>
        </p:nvSpPr>
        <p:spPr>
          <a:xfrm>
            <a:off x="8232764" y="130436"/>
            <a:ext cx="525061" cy="338554"/>
          </a:xfrm>
          <a:prstGeom prst="rect">
            <a:avLst/>
          </a:prstGeom>
          <a:noFill/>
        </p:spPr>
        <p:txBody>
          <a:bodyPr wrap="square" rtlCol="0">
            <a:spAutoFit/>
          </a:bodyPr>
          <a:lstStyle/>
          <a:p>
            <a:pPr algn="r"/>
            <a:r>
              <a:rPr lang="es-ES" sz="1600" b="1" dirty="0">
                <a:solidFill>
                  <a:schemeClr val="bg1"/>
                </a:solidFill>
                <a:cs typeface="Calibri"/>
              </a:rPr>
              <a:t>03</a:t>
            </a:r>
          </a:p>
        </p:txBody>
      </p:sp>
      <p:sp>
        <p:nvSpPr>
          <p:cNvPr id="10" name="CuadroTexto 9"/>
          <p:cNvSpPr txBox="1"/>
          <p:nvPr/>
        </p:nvSpPr>
        <p:spPr>
          <a:xfrm>
            <a:off x="79847" y="182871"/>
            <a:ext cx="1586908" cy="276999"/>
          </a:xfrm>
          <a:prstGeom prst="rect">
            <a:avLst/>
          </a:prstGeom>
          <a:noFill/>
        </p:spPr>
        <p:txBody>
          <a:bodyPr wrap="square" rtlCol="0">
            <a:spAutoFit/>
          </a:bodyPr>
          <a:lstStyle/>
          <a:p>
            <a:r>
              <a:rPr lang="en-US" sz="1200" b="1" dirty="0">
                <a:solidFill>
                  <a:srgbClr val="0070C0"/>
                </a:solidFill>
                <a:cs typeface="Calibri"/>
              </a:rPr>
              <a:t>Financial Strategy</a:t>
            </a:r>
          </a:p>
        </p:txBody>
      </p:sp>
      <p:sp>
        <p:nvSpPr>
          <p:cNvPr id="11" name="Rectángulo 10"/>
          <p:cNvSpPr/>
          <p:nvPr/>
        </p:nvSpPr>
        <p:spPr>
          <a:xfrm>
            <a:off x="0" y="159721"/>
            <a:ext cx="79846" cy="276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uadroTexto 11"/>
          <p:cNvSpPr txBox="1"/>
          <p:nvPr/>
        </p:nvSpPr>
        <p:spPr>
          <a:xfrm>
            <a:off x="190378" y="631909"/>
            <a:ext cx="3050533" cy="323165"/>
          </a:xfrm>
          <a:prstGeom prst="rect">
            <a:avLst/>
          </a:prstGeom>
          <a:noFill/>
        </p:spPr>
        <p:txBody>
          <a:bodyPr wrap="square" rtlCol="0">
            <a:spAutoFit/>
          </a:bodyPr>
          <a:lstStyle/>
          <a:p>
            <a:r>
              <a:rPr lang="en-US" sz="1500" b="1" dirty="0"/>
              <a:t>Costs model by activity</a:t>
            </a:r>
          </a:p>
        </p:txBody>
      </p:sp>
      <p:cxnSp>
        <p:nvCxnSpPr>
          <p:cNvPr id="13" name="Conector recto 12"/>
          <p:cNvCxnSpPr/>
          <p:nvPr/>
        </p:nvCxnSpPr>
        <p:spPr>
          <a:xfrm>
            <a:off x="267725" y="986880"/>
            <a:ext cx="311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CuadroTexto"/>
          <p:cNvSpPr txBox="1"/>
          <p:nvPr/>
        </p:nvSpPr>
        <p:spPr>
          <a:xfrm>
            <a:off x="423229" y="1296398"/>
            <a:ext cx="3853496" cy="215444"/>
          </a:xfrm>
          <a:prstGeom prst="rect">
            <a:avLst/>
          </a:prstGeom>
          <a:solidFill>
            <a:schemeClr val="bg1"/>
          </a:solidFill>
          <a:ln>
            <a:solidFill>
              <a:schemeClr val="bg1"/>
            </a:solidFill>
          </a:ln>
        </p:spPr>
        <p:txBody>
          <a:bodyPr wrap="square" rtlCol="0">
            <a:spAutoFit/>
          </a:bodyPr>
          <a:lstStyle/>
          <a:p>
            <a:r>
              <a:rPr lang="en-US" sz="800" b="1" dirty="0"/>
              <a:t>Unitary Cost Calculation Summary for ENCCRV Operational Activities</a:t>
            </a:r>
          </a:p>
        </p:txBody>
      </p:sp>
      <p:sp>
        <p:nvSpPr>
          <p:cNvPr id="14" name="13 CuadroTexto"/>
          <p:cNvSpPr txBox="1"/>
          <p:nvPr/>
        </p:nvSpPr>
        <p:spPr>
          <a:xfrm>
            <a:off x="578734" y="2782298"/>
            <a:ext cx="3853496" cy="215444"/>
          </a:xfrm>
          <a:prstGeom prst="rect">
            <a:avLst/>
          </a:prstGeom>
          <a:solidFill>
            <a:schemeClr val="bg1"/>
          </a:solidFill>
          <a:ln>
            <a:solidFill>
              <a:schemeClr val="bg1"/>
            </a:solidFill>
          </a:ln>
        </p:spPr>
        <p:txBody>
          <a:bodyPr wrap="square" rtlCol="0">
            <a:spAutoFit/>
          </a:bodyPr>
          <a:lstStyle/>
          <a:p>
            <a:r>
              <a:rPr lang="en-US" sz="800" b="1" dirty="0"/>
              <a:t>Cost of Strategic Activities (CLP/ha) </a:t>
            </a:r>
          </a:p>
        </p:txBody>
      </p:sp>
      <p:sp>
        <p:nvSpPr>
          <p:cNvPr id="15" name="14 CuadroTexto"/>
          <p:cNvSpPr txBox="1"/>
          <p:nvPr/>
        </p:nvSpPr>
        <p:spPr>
          <a:xfrm>
            <a:off x="5188834" y="2745305"/>
            <a:ext cx="3853496" cy="215444"/>
          </a:xfrm>
          <a:prstGeom prst="rect">
            <a:avLst/>
          </a:prstGeom>
          <a:solidFill>
            <a:schemeClr val="bg1"/>
          </a:solidFill>
          <a:ln>
            <a:solidFill>
              <a:schemeClr val="bg1"/>
            </a:solidFill>
          </a:ln>
        </p:spPr>
        <p:txBody>
          <a:bodyPr wrap="square" rtlCol="0">
            <a:spAutoFit/>
          </a:bodyPr>
          <a:lstStyle/>
          <a:p>
            <a:r>
              <a:rPr lang="en-US" sz="800" b="1" dirty="0"/>
              <a:t>Cost of Strategic Activities (USD/ha) </a:t>
            </a:r>
          </a:p>
        </p:txBody>
      </p:sp>
    </p:spTree>
    <p:extLst>
      <p:ext uri="{BB962C8B-B14F-4D97-AF65-F5344CB8AC3E}">
        <p14:creationId xmlns:p14="http://schemas.microsoft.com/office/powerpoint/2010/main" val="137300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p:cNvSpPr/>
          <p:nvPr/>
        </p:nvSpPr>
        <p:spPr>
          <a:xfrm>
            <a:off x="4595561" y="1328462"/>
            <a:ext cx="4160055" cy="1693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ángulo 17"/>
          <p:cNvSpPr/>
          <p:nvPr/>
        </p:nvSpPr>
        <p:spPr>
          <a:xfrm>
            <a:off x="4585770" y="3237315"/>
            <a:ext cx="4160055" cy="1729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ángulo 16"/>
          <p:cNvSpPr/>
          <p:nvPr/>
        </p:nvSpPr>
        <p:spPr>
          <a:xfrm>
            <a:off x="320505" y="3237315"/>
            <a:ext cx="4160055" cy="1729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ángulo 34"/>
          <p:cNvSpPr/>
          <p:nvPr/>
        </p:nvSpPr>
        <p:spPr>
          <a:xfrm>
            <a:off x="320505" y="1328461"/>
            <a:ext cx="4160055" cy="16938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63 Rectángulo"/>
          <p:cNvSpPr>
            <a:spLocks noChangeArrowheads="1"/>
          </p:cNvSpPr>
          <p:nvPr/>
        </p:nvSpPr>
        <p:spPr bwMode="auto">
          <a:xfrm>
            <a:off x="454756" y="1788935"/>
            <a:ext cx="3822604" cy="830997"/>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200" dirty="0">
                <a:solidFill>
                  <a:prstClr val="black"/>
                </a:solidFill>
                <a:latin typeface="Calibri" charset="0"/>
                <a:ea typeface="Calibri" charset="0"/>
                <a:cs typeface="Calibri" charset="0"/>
              </a:rPr>
              <a:t>Based on management with national and international companies in order to obtain funding for the implementation phase and results-based payment phase of the ENCCRV.</a:t>
            </a:r>
          </a:p>
        </p:txBody>
      </p:sp>
      <p:sp>
        <p:nvSpPr>
          <p:cNvPr id="21" name="64 Rectángulo"/>
          <p:cNvSpPr>
            <a:spLocks noChangeArrowheads="1"/>
          </p:cNvSpPr>
          <p:nvPr/>
        </p:nvSpPr>
        <p:spPr bwMode="auto">
          <a:xfrm>
            <a:off x="4738171" y="1769685"/>
            <a:ext cx="3849312" cy="938719"/>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100" dirty="0">
                <a:solidFill>
                  <a:prstClr val="black"/>
                </a:solidFill>
                <a:latin typeface="Calibri" charset="0"/>
                <a:ea typeface="Calibri" charset="0"/>
                <a:cs typeface="Calibri" charset="0"/>
              </a:rPr>
              <a:t>Bilateral negotiations are taking place with developed countries, with international obligations to support developing countries in forest and climate change issues for them to access financial contributions for the implementation and results-based payment phases.</a:t>
            </a:r>
          </a:p>
        </p:txBody>
      </p:sp>
      <p:sp>
        <p:nvSpPr>
          <p:cNvPr id="22" name="65 Rectángulo"/>
          <p:cNvSpPr>
            <a:spLocks noChangeArrowheads="1"/>
          </p:cNvSpPr>
          <p:nvPr/>
        </p:nvSpPr>
        <p:spPr bwMode="auto">
          <a:xfrm>
            <a:off x="454756" y="3747460"/>
            <a:ext cx="3822604" cy="769441"/>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100" dirty="0">
                <a:solidFill>
                  <a:prstClr val="black"/>
                </a:solidFill>
                <a:latin typeface="Calibri" charset="0"/>
                <a:ea typeface="Calibri" charset="0"/>
                <a:cs typeface="Calibri" charset="0"/>
              </a:rPr>
              <a:t>We are applying to most of the existing funds, which will allow access to financial resources, which will then translate into grants, aligned with the tasks to be implemented within the framework of the action measures of the ENCCRV.</a:t>
            </a:r>
          </a:p>
        </p:txBody>
      </p:sp>
      <p:sp>
        <p:nvSpPr>
          <p:cNvPr id="23" name="66 Rectángulo"/>
          <p:cNvSpPr>
            <a:spLocks noChangeArrowheads="1"/>
          </p:cNvSpPr>
          <p:nvPr/>
        </p:nvSpPr>
        <p:spPr bwMode="auto">
          <a:xfrm>
            <a:off x="4738171" y="3747460"/>
            <a:ext cx="3887005" cy="769441"/>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100" dirty="0">
                <a:solidFill>
                  <a:prstClr val="black"/>
                </a:solidFill>
                <a:latin typeface="Calibri" charset="0"/>
                <a:ea typeface="Calibri" charset="0"/>
                <a:cs typeface="Calibri" charset="0"/>
              </a:rPr>
              <a:t>It is based on promoting and achieving the enhancement and reallocation of national fiscal resources through the enactment of new laws -or amendments to existing ones- as proposed by various action measures.</a:t>
            </a:r>
          </a:p>
        </p:txBody>
      </p:sp>
      <p:sp>
        <p:nvSpPr>
          <p:cNvPr id="25" name="CuadroTexto 24"/>
          <p:cNvSpPr txBox="1"/>
          <p:nvPr/>
        </p:nvSpPr>
        <p:spPr>
          <a:xfrm>
            <a:off x="454756" y="1488853"/>
            <a:ext cx="4025804" cy="300082"/>
          </a:xfrm>
          <a:prstGeom prst="rect">
            <a:avLst/>
          </a:prstGeom>
          <a:noFill/>
          <a:ln>
            <a:noFill/>
          </a:ln>
        </p:spPr>
        <p:txBody>
          <a:bodyPr wrap="square" rtlCol="0">
            <a:spAutoFit/>
          </a:bodyPr>
          <a:lstStyle/>
          <a:p>
            <a:r>
              <a:rPr lang="en-US" b="1" dirty="0">
                <a:solidFill>
                  <a:srgbClr val="0070C0"/>
                </a:solidFill>
              </a:rPr>
              <a:t>National and international private contributions</a:t>
            </a:r>
          </a:p>
        </p:txBody>
      </p:sp>
      <p:sp>
        <p:nvSpPr>
          <p:cNvPr id="27" name="CuadroTexto 26"/>
          <p:cNvSpPr txBox="1"/>
          <p:nvPr/>
        </p:nvSpPr>
        <p:spPr>
          <a:xfrm>
            <a:off x="4738171" y="1472957"/>
            <a:ext cx="3778191" cy="300082"/>
          </a:xfrm>
          <a:prstGeom prst="rect">
            <a:avLst/>
          </a:prstGeom>
          <a:noFill/>
          <a:ln>
            <a:noFill/>
          </a:ln>
        </p:spPr>
        <p:txBody>
          <a:bodyPr wrap="square" rtlCol="0">
            <a:spAutoFit/>
          </a:bodyPr>
          <a:lstStyle/>
          <a:p>
            <a:r>
              <a:rPr lang="en-US" b="1" dirty="0">
                <a:solidFill>
                  <a:srgbClr val="0070C0"/>
                </a:solidFill>
              </a:rPr>
              <a:t>International Bilateral contributions</a:t>
            </a:r>
          </a:p>
        </p:txBody>
      </p:sp>
      <p:sp>
        <p:nvSpPr>
          <p:cNvPr id="29" name="CuadroTexto 28"/>
          <p:cNvSpPr txBox="1"/>
          <p:nvPr/>
        </p:nvSpPr>
        <p:spPr>
          <a:xfrm>
            <a:off x="454756" y="3382540"/>
            <a:ext cx="4025804" cy="300082"/>
          </a:xfrm>
          <a:prstGeom prst="rect">
            <a:avLst/>
          </a:prstGeom>
          <a:noFill/>
          <a:ln>
            <a:noFill/>
          </a:ln>
        </p:spPr>
        <p:txBody>
          <a:bodyPr wrap="square" rtlCol="0">
            <a:spAutoFit/>
          </a:bodyPr>
          <a:lstStyle/>
          <a:p>
            <a:r>
              <a:rPr lang="en-US" b="1" dirty="0">
                <a:solidFill>
                  <a:srgbClr val="0070C0"/>
                </a:solidFill>
              </a:rPr>
              <a:t>Contributions from international multilateral bodies</a:t>
            </a:r>
          </a:p>
        </p:txBody>
      </p:sp>
      <p:sp>
        <p:nvSpPr>
          <p:cNvPr id="31" name="CuadroTexto 30"/>
          <p:cNvSpPr txBox="1"/>
          <p:nvPr/>
        </p:nvSpPr>
        <p:spPr>
          <a:xfrm>
            <a:off x="4738171" y="3382540"/>
            <a:ext cx="3849312" cy="300082"/>
          </a:xfrm>
          <a:prstGeom prst="rect">
            <a:avLst/>
          </a:prstGeom>
          <a:noFill/>
          <a:ln>
            <a:noFill/>
          </a:ln>
        </p:spPr>
        <p:txBody>
          <a:bodyPr wrap="square" rtlCol="0">
            <a:spAutoFit/>
          </a:bodyPr>
          <a:lstStyle/>
          <a:p>
            <a:r>
              <a:rPr lang="en-US" b="1" dirty="0">
                <a:solidFill>
                  <a:srgbClr val="0070C0"/>
                </a:solidFill>
              </a:rPr>
              <a:t>Incremental and non incremental tax contributions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76" y="2442445"/>
            <a:ext cx="826235" cy="848905"/>
          </a:xfrm>
          <a:prstGeom prst="rect">
            <a:avLst/>
          </a:prstGeom>
        </p:spPr>
      </p:pic>
      <p:pic>
        <p:nvPicPr>
          <p:cNvPr id="26" name="Imagen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381" y="2442445"/>
            <a:ext cx="826235" cy="848905"/>
          </a:xfrm>
          <a:prstGeom prst="rect">
            <a:avLst/>
          </a:prstGeom>
        </p:spPr>
      </p:pic>
      <p:pic>
        <p:nvPicPr>
          <p:cNvPr id="30" name="Imagen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76" y="4429828"/>
            <a:ext cx="826235" cy="848905"/>
          </a:xfrm>
          <a:prstGeom prst="rect">
            <a:avLst/>
          </a:prstGeom>
        </p:spPr>
      </p:pic>
      <p:pic>
        <p:nvPicPr>
          <p:cNvPr id="33" name="Imagen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381" y="4429828"/>
            <a:ext cx="826235" cy="848905"/>
          </a:xfrm>
          <a:prstGeom prst="rect">
            <a:avLst/>
          </a:prstGeom>
        </p:spPr>
      </p:pic>
      <p:sp>
        <p:nvSpPr>
          <p:cNvPr id="36" name="CuadroTexto 35"/>
          <p:cNvSpPr txBox="1"/>
          <p:nvPr/>
        </p:nvSpPr>
        <p:spPr>
          <a:xfrm>
            <a:off x="190377" y="631909"/>
            <a:ext cx="2943347" cy="323165"/>
          </a:xfrm>
          <a:prstGeom prst="rect">
            <a:avLst/>
          </a:prstGeom>
          <a:noFill/>
        </p:spPr>
        <p:txBody>
          <a:bodyPr wrap="square" rtlCol="0">
            <a:spAutoFit/>
          </a:bodyPr>
          <a:lstStyle/>
          <a:p>
            <a:r>
              <a:rPr lang="en-US" sz="1500" b="1" dirty="0"/>
              <a:t>Types of contributions</a:t>
            </a:r>
          </a:p>
        </p:txBody>
      </p:sp>
      <p:cxnSp>
        <p:nvCxnSpPr>
          <p:cNvPr id="37" name="Conector recto 36"/>
          <p:cNvCxnSpPr/>
          <p:nvPr/>
        </p:nvCxnSpPr>
        <p:spPr>
          <a:xfrm>
            <a:off x="267725" y="986880"/>
            <a:ext cx="311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ángulo 37"/>
          <p:cNvSpPr/>
          <p:nvPr/>
        </p:nvSpPr>
        <p:spPr>
          <a:xfrm>
            <a:off x="8275899" y="151698"/>
            <a:ext cx="868101" cy="31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uadroTexto 38"/>
          <p:cNvSpPr txBox="1"/>
          <p:nvPr/>
        </p:nvSpPr>
        <p:spPr>
          <a:xfrm>
            <a:off x="8232764" y="130436"/>
            <a:ext cx="525061" cy="338554"/>
          </a:xfrm>
          <a:prstGeom prst="rect">
            <a:avLst/>
          </a:prstGeom>
          <a:noFill/>
        </p:spPr>
        <p:txBody>
          <a:bodyPr wrap="square" rtlCol="0">
            <a:spAutoFit/>
          </a:bodyPr>
          <a:lstStyle/>
          <a:p>
            <a:pPr algn="r"/>
            <a:r>
              <a:rPr lang="en-US" sz="1600" b="1" dirty="0">
                <a:solidFill>
                  <a:schemeClr val="bg1"/>
                </a:solidFill>
                <a:cs typeface="Calibri"/>
              </a:rPr>
              <a:t>04</a:t>
            </a:r>
          </a:p>
        </p:txBody>
      </p:sp>
      <p:sp>
        <p:nvSpPr>
          <p:cNvPr id="40" name="CuadroTexto 39"/>
          <p:cNvSpPr txBox="1"/>
          <p:nvPr/>
        </p:nvSpPr>
        <p:spPr>
          <a:xfrm>
            <a:off x="79847" y="182871"/>
            <a:ext cx="1586908" cy="276999"/>
          </a:xfrm>
          <a:prstGeom prst="rect">
            <a:avLst/>
          </a:prstGeom>
          <a:noFill/>
        </p:spPr>
        <p:txBody>
          <a:bodyPr wrap="square" rtlCol="0">
            <a:spAutoFit/>
          </a:bodyPr>
          <a:lstStyle/>
          <a:p>
            <a:r>
              <a:rPr lang="en-US" sz="1200" b="1" dirty="0">
                <a:solidFill>
                  <a:srgbClr val="0070C0"/>
                </a:solidFill>
                <a:cs typeface="Calibri"/>
              </a:rPr>
              <a:t>Financial Strategy</a:t>
            </a:r>
          </a:p>
        </p:txBody>
      </p:sp>
      <p:sp>
        <p:nvSpPr>
          <p:cNvPr id="41" name="Rectángulo 40"/>
          <p:cNvSpPr/>
          <p:nvPr/>
        </p:nvSpPr>
        <p:spPr>
          <a:xfrm>
            <a:off x="0" y="159721"/>
            <a:ext cx="79846" cy="276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 name="Rectángulo 64"/>
          <p:cNvSpPr/>
          <p:nvPr/>
        </p:nvSpPr>
        <p:spPr>
          <a:xfrm>
            <a:off x="0" y="490252"/>
            <a:ext cx="9143999" cy="5224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ángulo 55"/>
          <p:cNvSpPr/>
          <p:nvPr/>
        </p:nvSpPr>
        <p:spPr>
          <a:xfrm>
            <a:off x="534481" y="2578067"/>
            <a:ext cx="2601394" cy="2038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4 Rectángulo redondeado"/>
          <p:cNvSpPr/>
          <p:nvPr/>
        </p:nvSpPr>
        <p:spPr>
          <a:xfrm>
            <a:off x="633983" y="2636405"/>
            <a:ext cx="2624385" cy="1893323"/>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400" dirty="0">
              <a:solidFill>
                <a:schemeClr val="tx1"/>
              </a:solidFill>
            </a:endParaRPr>
          </a:p>
        </p:txBody>
      </p:sp>
      <p:grpSp>
        <p:nvGrpSpPr>
          <p:cNvPr id="45" name="Agrupar 44"/>
          <p:cNvGrpSpPr/>
          <p:nvPr/>
        </p:nvGrpSpPr>
        <p:grpSpPr>
          <a:xfrm>
            <a:off x="3987957" y="2085305"/>
            <a:ext cx="4953914" cy="3249002"/>
            <a:chOff x="493986" y="1825526"/>
            <a:chExt cx="4953914" cy="3573901"/>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7133" t="16741" r="5815" b="5258"/>
            <a:stretch/>
          </p:blipFill>
          <p:spPr>
            <a:xfrm>
              <a:off x="493986" y="2208217"/>
              <a:ext cx="1061544" cy="3071702"/>
            </a:xfrm>
            <a:prstGeom prst="rect">
              <a:avLst/>
            </a:prstGeom>
          </p:spPr>
        </p:pic>
        <p:sp>
          <p:nvSpPr>
            <p:cNvPr id="8" name="CuadroTexto 7"/>
            <p:cNvSpPr txBox="1"/>
            <p:nvPr/>
          </p:nvSpPr>
          <p:spPr>
            <a:xfrm>
              <a:off x="578926" y="1825526"/>
              <a:ext cx="976604" cy="330090"/>
            </a:xfrm>
            <a:prstGeom prst="rect">
              <a:avLst/>
            </a:prstGeom>
            <a:noFill/>
          </p:spPr>
          <p:txBody>
            <a:bodyPr wrap="square" rtlCol="0">
              <a:spAutoFit/>
            </a:bodyPr>
            <a:lstStyle/>
            <a:p>
              <a:r>
                <a:rPr lang="en-US" dirty="0"/>
                <a:t>Scenarios</a:t>
              </a:r>
            </a:p>
          </p:txBody>
        </p:sp>
        <p:sp>
          <p:nvSpPr>
            <p:cNvPr id="16" name="CuadroTexto 15"/>
            <p:cNvSpPr txBox="1"/>
            <p:nvPr/>
          </p:nvSpPr>
          <p:spPr>
            <a:xfrm>
              <a:off x="1651904" y="2175407"/>
              <a:ext cx="1100921" cy="287771"/>
            </a:xfrm>
            <a:prstGeom prst="rect">
              <a:avLst/>
            </a:prstGeom>
            <a:noFill/>
          </p:spPr>
          <p:txBody>
            <a:bodyPr wrap="square" rtlCol="0">
              <a:spAutoFit/>
            </a:bodyPr>
            <a:lstStyle/>
            <a:p>
              <a:r>
                <a:rPr lang="en-US" sz="1100" dirty="0"/>
                <a:t>Very Optimistic</a:t>
              </a:r>
            </a:p>
          </p:txBody>
        </p:sp>
        <p:sp>
          <p:nvSpPr>
            <p:cNvPr id="17" name="CuadroTexto 16"/>
            <p:cNvSpPr txBox="1"/>
            <p:nvPr/>
          </p:nvSpPr>
          <p:spPr>
            <a:xfrm>
              <a:off x="1608948" y="2888657"/>
              <a:ext cx="792240" cy="287771"/>
            </a:xfrm>
            <a:prstGeom prst="rect">
              <a:avLst/>
            </a:prstGeom>
            <a:noFill/>
          </p:spPr>
          <p:txBody>
            <a:bodyPr wrap="square" rtlCol="0">
              <a:spAutoFit/>
            </a:bodyPr>
            <a:lstStyle/>
            <a:p>
              <a:r>
                <a:rPr lang="en-US" sz="1100" dirty="0"/>
                <a:t>Optimistic</a:t>
              </a:r>
            </a:p>
          </p:txBody>
        </p:sp>
        <p:sp>
          <p:nvSpPr>
            <p:cNvPr id="18" name="CuadroTexto 17"/>
            <p:cNvSpPr txBox="1"/>
            <p:nvPr/>
          </p:nvSpPr>
          <p:spPr>
            <a:xfrm>
              <a:off x="1609841" y="3577622"/>
              <a:ext cx="915988" cy="287771"/>
            </a:xfrm>
            <a:prstGeom prst="rect">
              <a:avLst/>
            </a:prstGeom>
            <a:noFill/>
          </p:spPr>
          <p:txBody>
            <a:bodyPr wrap="square" rtlCol="0">
              <a:spAutoFit/>
            </a:bodyPr>
            <a:lstStyle/>
            <a:p>
              <a:r>
                <a:rPr lang="en-US" sz="1100" dirty="0"/>
                <a:t>Average	</a:t>
              </a:r>
            </a:p>
          </p:txBody>
        </p:sp>
        <p:sp>
          <p:nvSpPr>
            <p:cNvPr id="19" name="CuadroTexto 18"/>
            <p:cNvSpPr txBox="1"/>
            <p:nvPr/>
          </p:nvSpPr>
          <p:spPr>
            <a:xfrm>
              <a:off x="1540379" y="4290872"/>
              <a:ext cx="985449" cy="287771"/>
            </a:xfrm>
            <a:prstGeom prst="rect">
              <a:avLst/>
            </a:prstGeom>
            <a:noFill/>
          </p:spPr>
          <p:txBody>
            <a:bodyPr wrap="square" rtlCol="0">
              <a:spAutoFit/>
            </a:bodyPr>
            <a:lstStyle/>
            <a:p>
              <a:r>
                <a:rPr lang="en-US" sz="1100" dirty="0"/>
                <a:t>Pessimistic</a:t>
              </a:r>
            </a:p>
          </p:txBody>
        </p:sp>
        <p:sp>
          <p:nvSpPr>
            <p:cNvPr id="20" name="CuadroTexto 19"/>
            <p:cNvSpPr txBox="1"/>
            <p:nvPr/>
          </p:nvSpPr>
          <p:spPr>
            <a:xfrm>
              <a:off x="1540610" y="4979837"/>
              <a:ext cx="1096711" cy="287771"/>
            </a:xfrm>
            <a:prstGeom prst="rect">
              <a:avLst/>
            </a:prstGeom>
            <a:noFill/>
          </p:spPr>
          <p:txBody>
            <a:bodyPr wrap="square" rtlCol="0">
              <a:spAutoFit/>
            </a:bodyPr>
            <a:lstStyle/>
            <a:p>
              <a:r>
                <a:rPr lang="en-US" sz="1100" dirty="0"/>
                <a:t>Very Pessimistic</a:t>
              </a:r>
            </a:p>
          </p:txBody>
        </p:sp>
        <p:sp>
          <p:nvSpPr>
            <p:cNvPr id="15" name="Pentágono 14"/>
            <p:cNvSpPr/>
            <p:nvPr/>
          </p:nvSpPr>
          <p:spPr>
            <a:xfrm>
              <a:off x="1384251" y="2285205"/>
              <a:ext cx="312260" cy="10821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ágono 21"/>
            <p:cNvSpPr/>
            <p:nvPr/>
          </p:nvSpPr>
          <p:spPr>
            <a:xfrm>
              <a:off x="1359339" y="2989398"/>
              <a:ext cx="312260" cy="10821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entágono 22"/>
            <p:cNvSpPr/>
            <p:nvPr/>
          </p:nvSpPr>
          <p:spPr>
            <a:xfrm>
              <a:off x="1339645" y="3684638"/>
              <a:ext cx="312260" cy="10821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entágono 23"/>
            <p:cNvSpPr/>
            <p:nvPr/>
          </p:nvSpPr>
          <p:spPr>
            <a:xfrm>
              <a:off x="1296688" y="4386807"/>
              <a:ext cx="312260" cy="10821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entágono 24"/>
            <p:cNvSpPr/>
            <p:nvPr/>
          </p:nvSpPr>
          <p:spPr>
            <a:xfrm>
              <a:off x="1279890" y="5075772"/>
              <a:ext cx="312260" cy="10821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adroTexto 20"/>
            <p:cNvSpPr txBox="1"/>
            <p:nvPr/>
          </p:nvSpPr>
          <p:spPr>
            <a:xfrm>
              <a:off x="2752826" y="2175407"/>
              <a:ext cx="2695074" cy="473976"/>
            </a:xfrm>
            <a:prstGeom prst="rect">
              <a:avLst/>
            </a:prstGeom>
            <a:noFill/>
          </p:spPr>
          <p:txBody>
            <a:bodyPr wrap="square" rtlCol="0">
              <a:spAutoFit/>
            </a:bodyPr>
            <a:lstStyle/>
            <a:p>
              <a:r>
                <a:rPr lang="en-US" sz="1100" dirty="0"/>
                <a:t>100% chance of conditional-source financing</a:t>
              </a:r>
            </a:p>
          </p:txBody>
        </p:sp>
        <p:cxnSp>
          <p:nvCxnSpPr>
            <p:cNvPr id="27" name="Conector recto 26"/>
            <p:cNvCxnSpPr/>
            <p:nvPr/>
          </p:nvCxnSpPr>
          <p:spPr>
            <a:xfrm>
              <a:off x="1696511" y="2437017"/>
              <a:ext cx="1056314" cy="0"/>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2752825" y="2175407"/>
              <a:ext cx="0" cy="4308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2752826" y="2882166"/>
              <a:ext cx="2695074" cy="287771"/>
            </a:xfrm>
            <a:prstGeom prst="rect">
              <a:avLst/>
            </a:prstGeom>
            <a:noFill/>
          </p:spPr>
          <p:txBody>
            <a:bodyPr wrap="square" rtlCol="0">
              <a:spAutoFit/>
            </a:bodyPr>
            <a:lstStyle/>
            <a:p>
              <a:r>
                <a:rPr lang="en-US" sz="1100" dirty="0"/>
                <a:t>75% chance of conditional source financing</a:t>
              </a:r>
            </a:p>
          </p:txBody>
        </p:sp>
        <p:cxnSp>
          <p:nvCxnSpPr>
            <p:cNvPr id="33" name="Conector recto 32"/>
            <p:cNvCxnSpPr/>
            <p:nvPr/>
          </p:nvCxnSpPr>
          <p:spPr>
            <a:xfrm>
              <a:off x="1696511" y="3143776"/>
              <a:ext cx="1056314" cy="0"/>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a:off x="2752825" y="2882166"/>
              <a:ext cx="0" cy="4308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2752826" y="3577622"/>
              <a:ext cx="2695074" cy="473976"/>
            </a:xfrm>
            <a:prstGeom prst="rect">
              <a:avLst/>
            </a:prstGeom>
            <a:noFill/>
          </p:spPr>
          <p:txBody>
            <a:bodyPr wrap="square" rtlCol="0">
              <a:spAutoFit/>
            </a:bodyPr>
            <a:lstStyle/>
            <a:p>
              <a:r>
                <a:rPr lang="en-US" sz="1100" dirty="0"/>
                <a:t>50% chance of conditional source financing</a:t>
              </a:r>
            </a:p>
            <a:p>
              <a:endParaRPr lang="en-US" sz="1100" dirty="0"/>
            </a:p>
          </p:txBody>
        </p:sp>
        <p:cxnSp>
          <p:nvCxnSpPr>
            <p:cNvPr id="36" name="Conector recto 35"/>
            <p:cNvCxnSpPr/>
            <p:nvPr/>
          </p:nvCxnSpPr>
          <p:spPr>
            <a:xfrm>
              <a:off x="1696511" y="3839232"/>
              <a:ext cx="1056314" cy="0"/>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a:off x="2752825" y="3577622"/>
              <a:ext cx="0" cy="4308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CuadroTexto 37"/>
            <p:cNvSpPr txBox="1"/>
            <p:nvPr/>
          </p:nvSpPr>
          <p:spPr>
            <a:xfrm>
              <a:off x="2752826" y="4290872"/>
              <a:ext cx="2695074" cy="287771"/>
            </a:xfrm>
            <a:prstGeom prst="rect">
              <a:avLst/>
            </a:prstGeom>
            <a:noFill/>
          </p:spPr>
          <p:txBody>
            <a:bodyPr wrap="square" rtlCol="0">
              <a:spAutoFit/>
            </a:bodyPr>
            <a:lstStyle/>
            <a:p>
              <a:r>
                <a:rPr lang="en-US" sz="1100" dirty="0"/>
                <a:t>25% chance of conditional source financing</a:t>
              </a:r>
            </a:p>
          </p:txBody>
        </p:sp>
        <p:cxnSp>
          <p:nvCxnSpPr>
            <p:cNvPr id="39" name="Conector recto 38"/>
            <p:cNvCxnSpPr/>
            <p:nvPr/>
          </p:nvCxnSpPr>
          <p:spPr>
            <a:xfrm>
              <a:off x="1608948" y="4552482"/>
              <a:ext cx="1143877" cy="0"/>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a:off x="2752825" y="4290872"/>
              <a:ext cx="0" cy="4308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1" name="CuadroTexto 40"/>
            <p:cNvSpPr txBox="1"/>
            <p:nvPr/>
          </p:nvSpPr>
          <p:spPr>
            <a:xfrm>
              <a:off x="2752826" y="4968540"/>
              <a:ext cx="2695074" cy="287771"/>
            </a:xfrm>
            <a:prstGeom prst="rect">
              <a:avLst/>
            </a:prstGeom>
            <a:noFill/>
          </p:spPr>
          <p:txBody>
            <a:bodyPr wrap="square" rtlCol="0">
              <a:spAutoFit/>
            </a:bodyPr>
            <a:lstStyle/>
            <a:p>
              <a:r>
                <a:rPr lang="en-US" sz="1100" dirty="0"/>
                <a:t>0% chance of conditional source financing</a:t>
              </a:r>
            </a:p>
          </p:txBody>
        </p:sp>
        <p:cxnSp>
          <p:nvCxnSpPr>
            <p:cNvPr id="42" name="Conector recto 41"/>
            <p:cNvCxnSpPr/>
            <p:nvPr/>
          </p:nvCxnSpPr>
          <p:spPr>
            <a:xfrm>
              <a:off x="1608948" y="5230150"/>
              <a:ext cx="1143877" cy="0"/>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a:off x="2752825" y="4968540"/>
              <a:ext cx="0" cy="430887"/>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46" name="3 Flecha izquierda y derecha"/>
          <p:cNvSpPr/>
          <p:nvPr/>
        </p:nvSpPr>
        <p:spPr>
          <a:xfrm>
            <a:off x="392035" y="1366422"/>
            <a:ext cx="8359930" cy="637979"/>
          </a:xfrm>
          <a:prstGeom prst="leftRightArrow">
            <a:avLst>
              <a:gd name="adj1" fmla="val 72337"/>
              <a:gd name="adj2" fmla="val 50000"/>
            </a:avLst>
          </a:prstGeom>
          <a:solidFill>
            <a:srgbClr val="0070C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2017     2018     2019     2020     2021     2022     2023     2024     2025</a:t>
            </a:r>
          </a:p>
        </p:txBody>
      </p:sp>
      <p:pic>
        <p:nvPicPr>
          <p:cNvPr id="48" name="Imagen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720" y="3824536"/>
            <a:ext cx="1091672" cy="1198626"/>
          </a:xfrm>
          <a:prstGeom prst="rect">
            <a:avLst/>
          </a:prstGeom>
        </p:spPr>
      </p:pic>
      <p:sp>
        <p:nvSpPr>
          <p:cNvPr id="52" name="CuadroTexto 51"/>
          <p:cNvSpPr txBox="1"/>
          <p:nvPr/>
        </p:nvSpPr>
        <p:spPr>
          <a:xfrm>
            <a:off x="515485" y="2883087"/>
            <a:ext cx="2646815" cy="738664"/>
          </a:xfrm>
          <a:prstGeom prst="rect">
            <a:avLst/>
          </a:prstGeom>
          <a:noFill/>
        </p:spPr>
        <p:txBody>
          <a:bodyPr wrap="square" rtlCol="0">
            <a:spAutoFit/>
          </a:bodyPr>
          <a:lstStyle/>
          <a:p>
            <a:pPr algn="ctr"/>
            <a:r>
              <a:rPr lang="en-US" sz="1400" dirty="0"/>
              <a:t>Periodically updated, based on  inputs and modifications to existing and leveraged budgets. </a:t>
            </a:r>
          </a:p>
        </p:txBody>
      </p:sp>
      <p:sp>
        <p:nvSpPr>
          <p:cNvPr id="59" name="CuadroTexto 58"/>
          <p:cNvSpPr txBox="1"/>
          <p:nvPr/>
        </p:nvSpPr>
        <p:spPr>
          <a:xfrm>
            <a:off x="190376" y="712933"/>
            <a:ext cx="6153273" cy="323165"/>
          </a:xfrm>
          <a:prstGeom prst="rect">
            <a:avLst/>
          </a:prstGeom>
          <a:noFill/>
        </p:spPr>
        <p:txBody>
          <a:bodyPr wrap="square" rtlCol="0">
            <a:spAutoFit/>
          </a:bodyPr>
          <a:lstStyle/>
          <a:p>
            <a:r>
              <a:rPr lang="en-US" sz="1500" b="1" dirty="0"/>
              <a:t>Financial Strategy Timeline</a:t>
            </a:r>
          </a:p>
        </p:txBody>
      </p:sp>
      <p:cxnSp>
        <p:nvCxnSpPr>
          <p:cNvPr id="60" name="Conector recto 59"/>
          <p:cNvCxnSpPr/>
          <p:nvPr/>
        </p:nvCxnSpPr>
        <p:spPr>
          <a:xfrm>
            <a:off x="267725" y="1067904"/>
            <a:ext cx="3110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ángulo 60"/>
          <p:cNvSpPr/>
          <p:nvPr/>
        </p:nvSpPr>
        <p:spPr>
          <a:xfrm>
            <a:off x="8275899" y="151698"/>
            <a:ext cx="868101" cy="31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uadroTexto 61"/>
          <p:cNvSpPr txBox="1"/>
          <p:nvPr/>
        </p:nvSpPr>
        <p:spPr>
          <a:xfrm>
            <a:off x="8232764" y="130436"/>
            <a:ext cx="525061" cy="338554"/>
          </a:xfrm>
          <a:prstGeom prst="rect">
            <a:avLst/>
          </a:prstGeom>
          <a:noFill/>
        </p:spPr>
        <p:txBody>
          <a:bodyPr wrap="square" rtlCol="0">
            <a:spAutoFit/>
          </a:bodyPr>
          <a:lstStyle/>
          <a:p>
            <a:pPr algn="r"/>
            <a:r>
              <a:rPr lang="en-US" sz="1600" b="1" dirty="0">
                <a:solidFill>
                  <a:schemeClr val="bg1"/>
                </a:solidFill>
                <a:cs typeface="Calibri"/>
              </a:rPr>
              <a:t>02</a:t>
            </a:r>
          </a:p>
        </p:txBody>
      </p:sp>
      <p:sp>
        <p:nvSpPr>
          <p:cNvPr id="63" name="CuadroTexto 62"/>
          <p:cNvSpPr txBox="1"/>
          <p:nvPr/>
        </p:nvSpPr>
        <p:spPr>
          <a:xfrm>
            <a:off x="79847" y="182871"/>
            <a:ext cx="1586908" cy="276999"/>
          </a:xfrm>
          <a:prstGeom prst="rect">
            <a:avLst/>
          </a:prstGeom>
          <a:noFill/>
        </p:spPr>
        <p:txBody>
          <a:bodyPr wrap="square" rtlCol="0">
            <a:spAutoFit/>
          </a:bodyPr>
          <a:lstStyle/>
          <a:p>
            <a:r>
              <a:rPr lang="en-US" sz="1200" b="1" dirty="0">
                <a:solidFill>
                  <a:srgbClr val="0070C0"/>
                </a:solidFill>
                <a:cs typeface="Calibri"/>
              </a:rPr>
              <a:t>Financial Strategy</a:t>
            </a:r>
          </a:p>
        </p:txBody>
      </p:sp>
      <p:sp>
        <p:nvSpPr>
          <p:cNvPr id="64" name="Rectángulo 63"/>
          <p:cNvSpPr/>
          <p:nvPr/>
        </p:nvSpPr>
        <p:spPr>
          <a:xfrm>
            <a:off x="0" y="159721"/>
            <a:ext cx="79846" cy="276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4502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p:cNvSpPr/>
          <p:nvPr/>
        </p:nvSpPr>
        <p:spPr>
          <a:xfrm>
            <a:off x="0" y="590308"/>
            <a:ext cx="9143999" cy="5124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0" name="Rectángulo 29"/>
          <p:cNvSpPr/>
          <p:nvPr/>
        </p:nvSpPr>
        <p:spPr>
          <a:xfrm>
            <a:off x="8275899" y="151698"/>
            <a:ext cx="868101" cy="315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7030A0"/>
              </a:solidFill>
            </a:endParaRPr>
          </a:p>
        </p:txBody>
      </p:sp>
      <p:sp>
        <p:nvSpPr>
          <p:cNvPr id="31" name="CuadroTexto 30"/>
          <p:cNvSpPr txBox="1"/>
          <p:nvPr/>
        </p:nvSpPr>
        <p:spPr>
          <a:xfrm>
            <a:off x="8232764" y="130436"/>
            <a:ext cx="525061" cy="338554"/>
          </a:xfrm>
          <a:prstGeom prst="rect">
            <a:avLst/>
          </a:prstGeom>
          <a:noFill/>
        </p:spPr>
        <p:txBody>
          <a:bodyPr wrap="square" rtlCol="0">
            <a:spAutoFit/>
          </a:bodyPr>
          <a:lstStyle/>
          <a:p>
            <a:pPr algn="r"/>
            <a:r>
              <a:rPr lang="es-ES" sz="1600" b="1" dirty="0">
                <a:solidFill>
                  <a:schemeClr val="bg1"/>
                </a:solidFill>
                <a:cs typeface="Calibri"/>
              </a:rPr>
              <a:t>05</a:t>
            </a:r>
          </a:p>
        </p:txBody>
      </p:sp>
      <p:sp>
        <p:nvSpPr>
          <p:cNvPr id="32" name="CuadroTexto 31"/>
          <p:cNvSpPr txBox="1"/>
          <p:nvPr/>
        </p:nvSpPr>
        <p:spPr>
          <a:xfrm>
            <a:off x="79847" y="182871"/>
            <a:ext cx="1586908" cy="276999"/>
          </a:xfrm>
          <a:prstGeom prst="rect">
            <a:avLst/>
          </a:prstGeom>
          <a:noFill/>
        </p:spPr>
        <p:txBody>
          <a:bodyPr wrap="square" rtlCol="0">
            <a:spAutoFit/>
          </a:bodyPr>
          <a:lstStyle/>
          <a:p>
            <a:r>
              <a:rPr lang="es-ES" sz="1200" b="1" dirty="0" err="1">
                <a:solidFill>
                  <a:srgbClr val="7030A0"/>
                </a:solidFill>
                <a:cs typeface="Calibri"/>
              </a:rPr>
              <a:t>Forecasts</a:t>
            </a:r>
            <a:endParaRPr lang="es-ES" sz="1200" b="1" dirty="0">
              <a:solidFill>
                <a:srgbClr val="7030A0"/>
              </a:solidFill>
              <a:cs typeface="Calibri"/>
            </a:endParaRPr>
          </a:p>
        </p:txBody>
      </p:sp>
      <p:sp>
        <p:nvSpPr>
          <p:cNvPr id="33" name="Rectángulo 32"/>
          <p:cNvSpPr/>
          <p:nvPr/>
        </p:nvSpPr>
        <p:spPr>
          <a:xfrm>
            <a:off x="0" y="159721"/>
            <a:ext cx="79846" cy="276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2 Marcador de contenido"/>
          <p:cNvSpPr txBox="1">
            <a:spLocks/>
          </p:cNvSpPr>
          <p:nvPr/>
        </p:nvSpPr>
        <p:spPr>
          <a:xfrm>
            <a:off x="787198" y="1863885"/>
            <a:ext cx="4074168" cy="1191831"/>
          </a:xfrm>
          <a:prstGeom prst="rect">
            <a:avLst/>
          </a:prstGeom>
        </p:spPr>
        <p:txBody>
          <a:bodyPr vert="horz" lIns="91440" tIns="45720" rIns="91440" bIns="45720" rtlCol="0">
            <a:noAutofit/>
          </a:bodyPr>
          <a:lstStyle>
            <a:lvl1pPr marL="0" indent="0" algn="ctr" defTabSz="68580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5" indent="0" algn="ctr" defTabSz="68580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9" indent="0" algn="ctr" defTabSz="685809"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14"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19"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24"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30"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33"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39"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defRPr/>
            </a:pPr>
            <a:r>
              <a:rPr lang="en-US" sz="1300" dirty="0"/>
              <a:t>It is an instrument for defining concepts, budget elements, unitary and general costs and for identifying and characterizing financing alternatives, which -in practice- translate into the development of inputs needed for planning. </a:t>
            </a:r>
          </a:p>
        </p:txBody>
      </p:sp>
      <p:pic>
        <p:nvPicPr>
          <p:cNvPr id="22" name="Imagen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78" y="1978154"/>
            <a:ext cx="460084" cy="285211"/>
          </a:xfrm>
          <a:prstGeom prst="rect">
            <a:avLst/>
          </a:prstGeom>
        </p:spPr>
      </p:pic>
      <p:sp>
        <p:nvSpPr>
          <p:cNvPr id="24" name="2 Marcador de contenido"/>
          <p:cNvSpPr txBox="1">
            <a:spLocks/>
          </p:cNvSpPr>
          <p:nvPr/>
        </p:nvSpPr>
        <p:spPr>
          <a:xfrm>
            <a:off x="787199" y="3055715"/>
            <a:ext cx="4074168" cy="592099"/>
          </a:xfrm>
          <a:prstGeom prst="rect">
            <a:avLst/>
          </a:prstGeom>
        </p:spPr>
        <p:txBody>
          <a:bodyPr vert="horz" lIns="91440" tIns="45720" rIns="91440" bIns="45720" rtlCol="0">
            <a:noAutofit/>
          </a:bodyPr>
          <a:lstStyle>
            <a:lvl1pPr marL="0" indent="0" algn="ctr" defTabSz="68580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5" indent="0" algn="ctr" defTabSz="68580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9" indent="0" algn="ctr" defTabSz="685809"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14"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19"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24"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30"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33"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39"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defRPr/>
            </a:pPr>
            <a:r>
              <a:rPr lang="en-US" sz="1300" dirty="0"/>
              <a:t>Detailed definition of what and how much will be done and the cost structure of each one of the actions.</a:t>
            </a:r>
          </a:p>
        </p:txBody>
      </p:sp>
      <p:pic>
        <p:nvPicPr>
          <p:cNvPr id="25" name="Imagen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78" y="3121859"/>
            <a:ext cx="460084" cy="285211"/>
          </a:xfrm>
          <a:prstGeom prst="rect">
            <a:avLst/>
          </a:prstGeom>
        </p:spPr>
      </p:pic>
      <p:sp>
        <p:nvSpPr>
          <p:cNvPr id="26" name="2 Marcador de contenido"/>
          <p:cNvSpPr txBox="1">
            <a:spLocks/>
          </p:cNvSpPr>
          <p:nvPr/>
        </p:nvSpPr>
        <p:spPr>
          <a:xfrm>
            <a:off x="787199" y="3914210"/>
            <a:ext cx="4074168" cy="1062071"/>
          </a:xfrm>
          <a:prstGeom prst="rect">
            <a:avLst/>
          </a:prstGeom>
        </p:spPr>
        <p:txBody>
          <a:bodyPr vert="horz" lIns="91440" tIns="45720" rIns="91440" bIns="45720" rtlCol="0">
            <a:noAutofit/>
          </a:bodyPr>
          <a:lstStyle>
            <a:lvl1pPr marL="0" indent="0" algn="ctr" defTabSz="685809"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5" indent="0" algn="ctr" defTabSz="685809"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9" indent="0" algn="ctr" defTabSz="685809"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14"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19"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24"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30"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33"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39" indent="0" algn="ctr" defTabSz="68580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defRPr/>
            </a:pPr>
            <a:r>
              <a:rPr lang="en-US" sz="1300" dirty="0"/>
              <a:t>The dynamism of these current topics demand having analysis tools that integrate new technical, budgetary and financial situations in an agile manner in order to provide an answer to these changes or adaptations as soon as possible.</a:t>
            </a:r>
          </a:p>
        </p:txBody>
      </p:sp>
      <p:pic>
        <p:nvPicPr>
          <p:cNvPr id="27" name="Imagen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78" y="3980354"/>
            <a:ext cx="460084" cy="285211"/>
          </a:xfrm>
          <a:prstGeom prst="rect">
            <a:avLst/>
          </a:prstGeom>
        </p:spPr>
      </p:pic>
      <p:pic>
        <p:nvPicPr>
          <p:cNvPr id="28" name="Imagen 27"/>
          <p:cNvPicPr>
            <a:picLocks noChangeAspect="1"/>
          </p:cNvPicPr>
          <p:nvPr/>
        </p:nvPicPr>
        <p:blipFill rotWithShape="1">
          <a:blip r:embed="rId3">
            <a:extLst>
              <a:ext uri="{28A0092B-C50C-407E-A947-70E740481C1C}">
                <a14:useLocalDpi xmlns:a14="http://schemas.microsoft.com/office/drawing/2010/main" val="0"/>
              </a:ext>
            </a:extLst>
          </a:blip>
          <a:srcRect l="35949" t="1896" r="11736" b="991"/>
          <a:stretch/>
        </p:blipFill>
        <p:spPr>
          <a:xfrm>
            <a:off x="5055151" y="588816"/>
            <a:ext cx="4088849" cy="5126183"/>
          </a:xfrm>
          <a:prstGeom prst="rect">
            <a:avLst/>
          </a:prstGeom>
        </p:spPr>
      </p:pic>
      <p:sp>
        <p:nvSpPr>
          <p:cNvPr id="36" name="CuadroTexto 35"/>
          <p:cNvSpPr txBox="1"/>
          <p:nvPr/>
        </p:nvSpPr>
        <p:spPr>
          <a:xfrm>
            <a:off x="193785" y="806286"/>
            <a:ext cx="4667581" cy="523220"/>
          </a:xfrm>
          <a:prstGeom prst="rect">
            <a:avLst/>
          </a:prstGeom>
          <a:noFill/>
        </p:spPr>
        <p:txBody>
          <a:bodyPr wrap="square" rtlCol="0">
            <a:spAutoFit/>
          </a:bodyPr>
          <a:lstStyle/>
          <a:p>
            <a:pPr lvl="0"/>
            <a:r>
              <a:rPr lang="en-US" sz="1400" b="1" dirty="0">
                <a:latin typeface="Calibri" charset="0"/>
                <a:ea typeface="Calibri" charset="0"/>
                <a:cs typeface="Calibri" charset="0"/>
              </a:rPr>
              <a:t>Do you think it is critical for a country to have a financial strategy in order to leverage financing of forests or REDD+?</a:t>
            </a:r>
            <a:endParaRPr lang="en-US" sz="1400" b="1" dirty="0">
              <a:solidFill>
                <a:srgbClr val="4CAFCA"/>
              </a:solidFill>
              <a:latin typeface="Calibri" charset="0"/>
              <a:ea typeface="Calibri" charset="0"/>
              <a:cs typeface="Calibri" charset="0"/>
            </a:endParaRPr>
          </a:p>
        </p:txBody>
      </p:sp>
      <p:cxnSp>
        <p:nvCxnSpPr>
          <p:cNvPr id="37" name="Conector recto 36"/>
          <p:cNvCxnSpPr/>
          <p:nvPr/>
        </p:nvCxnSpPr>
        <p:spPr>
          <a:xfrm>
            <a:off x="254078" y="1585824"/>
            <a:ext cx="4406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91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29"/>
          <p:cNvSpPr/>
          <p:nvPr/>
        </p:nvSpPr>
        <p:spPr>
          <a:xfrm>
            <a:off x="8275899" y="151698"/>
            <a:ext cx="868101" cy="315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7030A0"/>
              </a:solidFill>
            </a:endParaRPr>
          </a:p>
        </p:txBody>
      </p:sp>
      <p:sp>
        <p:nvSpPr>
          <p:cNvPr id="5" name="CuadroTexto 30"/>
          <p:cNvSpPr txBox="1"/>
          <p:nvPr/>
        </p:nvSpPr>
        <p:spPr>
          <a:xfrm>
            <a:off x="8232764" y="130436"/>
            <a:ext cx="525061" cy="338554"/>
          </a:xfrm>
          <a:prstGeom prst="rect">
            <a:avLst/>
          </a:prstGeom>
          <a:noFill/>
        </p:spPr>
        <p:txBody>
          <a:bodyPr wrap="square" rtlCol="0">
            <a:spAutoFit/>
          </a:bodyPr>
          <a:lstStyle/>
          <a:p>
            <a:pPr algn="r"/>
            <a:r>
              <a:rPr lang="es-ES" sz="1600" b="1" dirty="0">
                <a:solidFill>
                  <a:schemeClr val="bg1"/>
                </a:solidFill>
                <a:cs typeface="Calibri"/>
              </a:rPr>
              <a:t>06</a:t>
            </a:r>
          </a:p>
        </p:txBody>
      </p:sp>
      <p:sp>
        <p:nvSpPr>
          <p:cNvPr id="6" name="CuadroTexto 31"/>
          <p:cNvSpPr txBox="1"/>
          <p:nvPr/>
        </p:nvSpPr>
        <p:spPr>
          <a:xfrm>
            <a:off x="79847" y="182871"/>
            <a:ext cx="1586908" cy="276999"/>
          </a:xfrm>
          <a:prstGeom prst="rect">
            <a:avLst/>
          </a:prstGeom>
          <a:noFill/>
        </p:spPr>
        <p:txBody>
          <a:bodyPr wrap="square" rtlCol="0">
            <a:spAutoFit/>
          </a:bodyPr>
          <a:lstStyle/>
          <a:p>
            <a:r>
              <a:rPr lang="es-ES" sz="1200" b="1" dirty="0">
                <a:solidFill>
                  <a:srgbClr val="7030A0"/>
                </a:solidFill>
                <a:cs typeface="Calibri"/>
              </a:rPr>
              <a:t>Budget</a:t>
            </a:r>
          </a:p>
        </p:txBody>
      </p:sp>
      <p:sp>
        <p:nvSpPr>
          <p:cNvPr id="7" name="Rectángulo 32"/>
          <p:cNvSpPr/>
          <p:nvPr/>
        </p:nvSpPr>
        <p:spPr>
          <a:xfrm>
            <a:off x="0" y="159721"/>
            <a:ext cx="79846" cy="276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p:cNvPicPr>
            <a:picLocks noChangeAspect="1"/>
          </p:cNvPicPr>
          <p:nvPr/>
        </p:nvPicPr>
        <p:blipFill>
          <a:blip r:embed="rId2"/>
          <a:stretch>
            <a:fillRect/>
          </a:stretch>
        </p:blipFill>
        <p:spPr>
          <a:xfrm>
            <a:off x="1183523" y="4949068"/>
            <a:ext cx="6776953" cy="699341"/>
          </a:xfrm>
          <a:prstGeom prst="rect">
            <a:avLst/>
          </a:prstGeom>
        </p:spPr>
      </p:pic>
      <p:pic>
        <p:nvPicPr>
          <p:cNvPr id="9" name="Picture 8"/>
          <p:cNvPicPr>
            <a:picLocks noChangeAspect="1"/>
          </p:cNvPicPr>
          <p:nvPr/>
        </p:nvPicPr>
        <p:blipFill>
          <a:blip r:embed="rId3"/>
          <a:stretch>
            <a:fillRect/>
          </a:stretch>
        </p:blipFill>
        <p:spPr>
          <a:xfrm>
            <a:off x="1183523" y="298220"/>
            <a:ext cx="6776953" cy="4338801"/>
          </a:xfrm>
          <a:prstGeom prst="rect">
            <a:avLst/>
          </a:prstGeom>
        </p:spPr>
      </p:pic>
      <p:sp>
        <p:nvSpPr>
          <p:cNvPr id="10" name="TextBox 9"/>
          <p:cNvSpPr txBox="1"/>
          <p:nvPr/>
        </p:nvSpPr>
        <p:spPr>
          <a:xfrm>
            <a:off x="4348025" y="4637021"/>
            <a:ext cx="771365" cy="30008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709014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0" y="590308"/>
            <a:ext cx="9143999" cy="5124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adroTexto 20"/>
          <p:cNvSpPr txBox="1"/>
          <p:nvPr/>
        </p:nvSpPr>
        <p:spPr>
          <a:xfrm>
            <a:off x="193786" y="806286"/>
            <a:ext cx="1926440" cy="323165"/>
          </a:xfrm>
          <a:prstGeom prst="rect">
            <a:avLst/>
          </a:prstGeom>
          <a:noFill/>
        </p:spPr>
        <p:txBody>
          <a:bodyPr wrap="square" rtlCol="0">
            <a:spAutoFit/>
          </a:bodyPr>
          <a:lstStyle/>
          <a:p>
            <a:pPr lvl="0"/>
            <a:r>
              <a:rPr lang="en-US" sz="1500" b="1" dirty="0">
                <a:latin typeface="Calibri" charset="0"/>
                <a:ea typeface="Calibri" charset="0"/>
                <a:cs typeface="Calibri" charset="0"/>
              </a:rPr>
              <a:t>Informative Note 15</a:t>
            </a:r>
            <a:endParaRPr lang="en-US" sz="1500" b="1" dirty="0">
              <a:solidFill>
                <a:srgbClr val="4CAFCA"/>
              </a:solidFill>
              <a:latin typeface="Calibri" charset="0"/>
              <a:ea typeface="Calibri" charset="0"/>
              <a:cs typeface="Calibri" charset="0"/>
            </a:endParaRPr>
          </a:p>
        </p:txBody>
      </p:sp>
      <p:cxnSp>
        <p:nvCxnSpPr>
          <p:cNvPr id="23" name="Conector recto 22"/>
          <p:cNvCxnSpPr/>
          <p:nvPr/>
        </p:nvCxnSpPr>
        <p:spPr>
          <a:xfrm>
            <a:off x="254078" y="1152693"/>
            <a:ext cx="4406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ángulo 29"/>
          <p:cNvSpPr/>
          <p:nvPr/>
        </p:nvSpPr>
        <p:spPr>
          <a:xfrm>
            <a:off x="8275899" y="151698"/>
            <a:ext cx="868101" cy="315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31" name="CuadroTexto 30"/>
          <p:cNvSpPr txBox="1"/>
          <p:nvPr/>
        </p:nvSpPr>
        <p:spPr>
          <a:xfrm>
            <a:off x="8232764" y="130436"/>
            <a:ext cx="525061" cy="338554"/>
          </a:xfrm>
          <a:prstGeom prst="rect">
            <a:avLst/>
          </a:prstGeom>
          <a:noFill/>
        </p:spPr>
        <p:txBody>
          <a:bodyPr wrap="square" rtlCol="0">
            <a:spAutoFit/>
          </a:bodyPr>
          <a:lstStyle/>
          <a:p>
            <a:pPr algn="r"/>
            <a:r>
              <a:rPr lang="en-US" sz="1600" b="1" dirty="0">
                <a:solidFill>
                  <a:schemeClr val="bg1"/>
                </a:solidFill>
                <a:cs typeface="Calibri"/>
              </a:rPr>
              <a:t>03</a:t>
            </a:r>
          </a:p>
        </p:txBody>
      </p:sp>
      <p:sp>
        <p:nvSpPr>
          <p:cNvPr id="32" name="CuadroTexto 31"/>
          <p:cNvSpPr txBox="1"/>
          <p:nvPr/>
        </p:nvSpPr>
        <p:spPr>
          <a:xfrm>
            <a:off x="79847" y="182871"/>
            <a:ext cx="1586908" cy="276999"/>
          </a:xfrm>
          <a:prstGeom prst="rect">
            <a:avLst/>
          </a:prstGeom>
          <a:noFill/>
        </p:spPr>
        <p:txBody>
          <a:bodyPr wrap="square" rtlCol="0">
            <a:spAutoFit/>
          </a:bodyPr>
          <a:lstStyle/>
          <a:p>
            <a:r>
              <a:rPr lang="en-US" sz="1200" b="1" dirty="0">
                <a:solidFill>
                  <a:srgbClr val="7030A0"/>
                </a:solidFill>
                <a:cs typeface="Calibri"/>
              </a:rPr>
              <a:t>Forecasts</a:t>
            </a:r>
          </a:p>
        </p:txBody>
      </p:sp>
      <p:sp>
        <p:nvSpPr>
          <p:cNvPr id="33" name="Rectángulo 32"/>
          <p:cNvSpPr/>
          <p:nvPr/>
        </p:nvSpPr>
        <p:spPr>
          <a:xfrm>
            <a:off x="0" y="159721"/>
            <a:ext cx="79846" cy="276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lipse 15"/>
          <p:cNvSpPr/>
          <p:nvPr/>
        </p:nvSpPr>
        <p:spPr>
          <a:xfrm rot="21347043">
            <a:off x="2617131" y="906586"/>
            <a:ext cx="4075410" cy="40754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Imagen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5907">
            <a:off x="3007934" y="797406"/>
            <a:ext cx="3357808" cy="4293765"/>
          </a:xfrm>
          <a:prstGeom prst="rect">
            <a:avLst/>
          </a:prstGeom>
        </p:spPr>
      </p:pic>
    </p:spTree>
    <p:extLst>
      <p:ext uri="{BB962C8B-B14F-4D97-AF65-F5344CB8AC3E}">
        <p14:creationId xmlns:p14="http://schemas.microsoft.com/office/powerpoint/2010/main" val="131213266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7007</TotalTime>
  <Words>719</Words>
  <Application>Microsoft Office PowerPoint</Application>
  <PresentationFormat>On-screen Show (16:10)</PresentationFormat>
  <Paragraphs>119</Paragraphs>
  <Slides>10</Slides>
  <Notes>2</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Gabriela Millape Saavedra</dc:creator>
  <cp:lastModifiedBy>Bruno Hugel</cp:lastModifiedBy>
  <cp:revision>364</cp:revision>
  <dcterms:created xsi:type="dcterms:W3CDTF">2016-10-20T15:05:49Z</dcterms:created>
  <dcterms:modified xsi:type="dcterms:W3CDTF">2017-10-09T16:34:28Z</dcterms:modified>
</cp:coreProperties>
</file>