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8" r:id="rId6"/>
    <p:sldId id="260" r:id="rId7"/>
    <p:sldId id="261" r:id="rId8"/>
    <p:sldId id="262" r:id="rId9"/>
    <p:sldId id="267" r:id="rId10"/>
    <p:sldId id="263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284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863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691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07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6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161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656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48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797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6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003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79F3E-A8E1-48F0-8985-52DB34D0B7E7}" type="datetimeFigureOut">
              <a:rPr lang="en-GB" smtClean="0"/>
              <a:t>17/10/2017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CED94-F7C5-4B8B-A4C3-82A0E2247F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475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328425"/>
            <a:ext cx="9144000" cy="2387600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Session 2: Costing/budgeting REDD+ investments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08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2398"/>
            <a:ext cx="10515600" cy="1325563"/>
          </a:xfrm>
        </p:spPr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Step 2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67961"/>
            <a:ext cx="10186115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Receive another type of economic information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 Estimated values for a REDD+ benefit in a range (H-M-L)</a:t>
            </a:r>
          </a:p>
          <a:p>
            <a:r>
              <a:rPr lang="en-GB" sz="3200" dirty="0" smtClean="0"/>
              <a:t>Decide whether to use H, M or L values and calculate the potential returns on REDD+ per area from this value</a:t>
            </a:r>
          </a:p>
          <a:p>
            <a:r>
              <a:rPr lang="en-GB" sz="3200" dirty="0" smtClean="0"/>
              <a:t>Has this changed your prioritization?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65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Step 3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10186115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Receive another map with some non-economic information about the landscape: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 Poverty rates in the landscape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 Habitats for endangered species</a:t>
            </a:r>
          </a:p>
          <a:p>
            <a:r>
              <a:rPr lang="en-GB" sz="3200" dirty="0" smtClean="0"/>
              <a:t>Decide if you will change the areas prioritized for REDD+</a:t>
            </a:r>
          </a:p>
          <a:p>
            <a:r>
              <a:rPr lang="en-GB" sz="3200" dirty="0" smtClean="0"/>
              <a:t>Mark your final prioritized areas in red, and note which PAMs will be implemented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169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Step 4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9941417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Each group reports back briefly on their prioritization: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 Which areas &amp; PAMs did you prioritize? Why?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 What factors played the biggest role in your prioritization of areas for REDD+?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dirty="0" smtClean="0"/>
              <a:t> What type of information would have been useful that was missing?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5753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Discussion questions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9941417" cy="4351338"/>
          </a:xfrm>
        </p:spPr>
        <p:txBody>
          <a:bodyPr>
            <a:normAutofit lnSpcReduction="10000"/>
          </a:bodyPr>
          <a:lstStyle/>
          <a:p>
            <a:r>
              <a:rPr lang="en-GB" sz="3200" dirty="0" smtClean="0"/>
              <a:t>What has been your experience of using economic studies for REDD+ planning?</a:t>
            </a:r>
          </a:p>
          <a:p>
            <a:r>
              <a:rPr lang="en-GB" sz="3200" dirty="0" smtClean="0"/>
              <a:t>What are the main challenges in using economic studies to inform REDD+ planning?</a:t>
            </a:r>
          </a:p>
          <a:p>
            <a:r>
              <a:rPr lang="en-GB" sz="3200" dirty="0" smtClean="0"/>
              <a:t>Is valid to leave out some potential costs/benefits from the decision-making process when data are not available? </a:t>
            </a:r>
          </a:p>
          <a:p>
            <a:r>
              <a:rPr lang="en-GB" sz="3200" dirty="0" smtClean="0"/>
              <a:t>What other types of analysis or approaches could be used instead?</a:t>
            </a:r>
          </a:p>
        </p:txBody>
      </p:sp>
    </p:spTree>
    <p:extLst>
      <p:ext uri="{BB962C8B-B14F-4D97-AF65-F5344CB8AC3E}">
        <p14:creationId xmlns:p14="http://schemas.microsoft.com/office/powerpoint/2010/main" val="25712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Costing?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Applying the necessary technical exercise to develop figures for actual costs of REDD+ implementation, i.e. the investment needed</a:t>
            </a:r>
          </a:p>
          <a:p>
            <a:r>
              <a:rPr lang="en-GB" dirty="0" smtClean="0"/>
              <a:t>Various approaches and tools are available, ranging from simple estimates/averages from existing interventions to cost-benefit analysis to modelling, etc. </a:t>
            </a:r>
          </a:p>
          <a:p>
            <a:r>
              <a:rPr lang="en-GB" dirty="0" smtClean="0"/>
              <a:t>Approach chosen will depend on data and means available, capacity in the country,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Chile – costs model approach, three scenarios; some data available under existing laws/schemes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Viet Nam – need to have action plan with </a:t>
            </a:r>
            <a:r>
              <a:rPr lang="en-GB" dirty="0" smtClean="0">
                <a:solidFill>
                  <a:srgbClr val="C00000"/>
                </a:solidFill>
              </a:rPr>
              <a:t>sufficient </a:t>
            </a:r>
            <a:r>
              <a:rPr lang="en-GB" dirty="0" smtClean="0">
                <a:solidFill>
                  <a:srgbClr val="C00000"/>
                </a:solidFill>
              </a:rPr>
              <a:t>level of detail</a:t>
            </a:r>
          </a:p>
        </p:txBody>
      </p:sp>
    </p:spTree>
    <p:extLst>
      <p:ext uri="{BB962C8B-B14F-4D97-AF65-F5344CB8AC3E}">
        <p14:creationId xmlns:p14="http://schemas.microsoft.com/office/powerpoint/2010/main" val="36017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Budgeting?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9020"/>
            <a:ext cx="10515600" cy="4504050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Involves political aspects as well, e.g. how these figures are being presented in the NS/AP, linking to fundraising, who will implement, and where funds come from </a:t>
            </a:r>
          </a:p>
          <a:p>
            <a:r>
              <a:rPr lang="en-GB" dirty="0" smtClean="0"/>
              <a:t>Also various approaches possible</a:t>
            </a:r>
          </a:p>
          <a:p>
            <a:r>
              <a:rPr lang="en-GB" dirty="0"/>
              <a:t>B</a:t>
            </a:r>
            <a:r>
              <a:rPr lang="en-GB" dirty="0" smtClean="0"/>
              <a:t>ased on needs, opportunities and ambitions</a:t>
            </a:r>
          </a:p>
          <a:p>
            <a:pPr marL="0" indent="0"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DRC - ambition-based budgeting of USD 1 billion, as 2nd largest tropical forest country in the world after Brazil + long relation building with donors/investors</a:t>
            </a:r>
          </a:p>
          <a:p>
            <a:pPr marL="0" indent="0">
              <a:buNone/>
            </a:pPr>
            <a:r>
              <a:rPr lang="en-GB" dirty="0">
                <a:solidFill>
                  <a:srgbClr val="C00000"/>
                </a:solidFill>
              </a:rPr>
              <a:t>Viet Nam </a:t>
            </a:r>
            <a:r>
              <a:rPr lang="en-GB" dirty="0" smtClean="0">
                <a:solidFill>
                  <a:srgbClr val="C00000"/>
                </a:solidFill>
              </a:rPr>
              <a:t>– inclusion of who responsible/involved, exploring potential synergies and opportunities to internalise costs</a:t>
            </a:r>
            <a:endParaRPr lang="en-GB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 smtClean="0">
              <a:solidFill>
                <a:srgbClr val="C00000"/>
              </a:solidFill>
            </a:endParaRP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1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Key messages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Costing/budgeting an important step to prepare for a financial strategy/plan, which will look at </a:t>
            </a:r>
            <a:r>
              <a:rPr lang="en-GB" u="sng" dirty="0" smtClean="0"/>
              <a:t>actively bridging</a:t>
            </a:r>
            <a:r>
              <a:rPr lang="en-GB" dirty="0" smtClean="0"/>
              <a:t> financing gaps from multiple sources (domestic/international, public/private)(NB: will explore more Day 2)</a:t>
            </a:r>
          </a:p>
          <a:p>
            <a:r>
              <a:rPr lang="en-GB" dirty="0" smtClean="0"/>
              <a:t>Also important for </a:t>
            </a:r>
            <a:r>
              <a:rPr lang="en-GB" u="sng" dirty="0" smtClean="0"/>
              <a:t>proposal development </a:t>
            </a:r>
            <a:r>
              <a:rPr lang="en-GB" dirty="0" smtClean="0"/>
              <a:t>(e.g. GCF) – these require detailed &amp; robust economic and financial analysis, adequate choice of financial instruments, </a:t>
            </a:r>
            <a:r>
              <a:rPr lang="en-GB" dirty="0" err="1" smtClean="0"/>
              <a:t>etc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Chile – costs model also useful for developing GCF proposal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267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Key messages, cont.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 smtClean="0"/>
              <a:t>Approach used and level of detail also depends on data availability</a:t>
            </a:r>
            <a:r>
              <a:rPr lang="en-GB" dirty="0"/>
              <a:t> </a:t>
            </a:r>
            <a:r>
              <a:rPr lang="en-GB" dirty="0" smtClean="0"/>
              <a:t>and accessibility; data &amp; approach should be fit for purpose</a:t>
            </a:r>
          </a:p>
          <a:p>
            <a:r>
              <a:rPr lang="en-GB" dirty="0" smtClean="0"/>
              <a:t>Decision may be needed on </a:t>
            </a:r>
            <a:r>
              <a:rPr lang="en-GB" u="sng" dirty="0" smtClean="0"/>
              <a:t>the range of costs and benefits </a:t>
            </a:r>
            <a:r>
              <a:rPr lang="en-GB" dirty="0" smtClean="0"/>
              <a:t>to include, depending on approach used (e.g. CBA)</a:t>
            </a:r>
          </a:p>
          <a:p>
            <a:r>
              <a:rPr lang="en-GB" dirty="0" smtClean="0"/>
              <a:t>As well as what information is needed to </a:t>
            </a:r>
            <a:r>
              <a:rPr lang="en-GB" u="sng" dirty="0" smtClean="0"/>
              <a:t>complement</a:t>
            </a:r>
            <a:r>
              <a:rPr lang="en-GB" dirty="0" smtClean="0"/>
              <a:t> costing/budgeting of REDD+ (also relevant for proposals, e.g. co-benefits &amp; beneficiaries)</a:t>
            </a:r>
          </a:p>
          <a:p>
            <a:pPr marL="0" indent="0">
              <a:buNone/>
            </a:pPr>
            <a:r>
              <a:rPr lang="en-GB" dirty="0" smtClean="0">
                <a:solidFill>
                  <a:srgbClr val="C00000"/>
                </a:solidFill>
              </a:rPr>
              <a:t>Viet Nam – consider multiple benefits as supporting argument for investment over long-term, can be quantitative or qualitative, and fuller range of values than considered in past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98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9758" y="23458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Group exercise: </a:t>
            </a:r>
            <a:br>
              <a:rPr lang="en-GB" dirty="0" smtClean="0">
                <a:solidFill>
                  <a:srgbClr val="C00000"/>
                </a:solidFill>
              </a:rPr>
            </a:br>
            <a:r>
              <a:rPr lang="en-GB" dirty="0" smtClean="0">
                <a:solidFill>
                  <a:srgbClr val="C00000"/>
                </a:solidFill>
              </a:rPr>
              <a:t>Using economic and other information to inform REDD+ planning 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14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Objectives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10515600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Practice using different types of information – especially economic information on costs and benefits – to inform REDD+ planning</a:t>
            </a:r>
          </a:p>
          <a:p>
            <a:r>
              <a:rPr lang="en-GB" sz="3200" dirty="0" smtClean="0"/>
              <a:t>Understand/discuss strengths and limitations of using economic information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617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Step 1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3263"/>
            <a:ext cx="10186115" cy="4351338"/>
          </a:xfrm>
        </p:spPr>
        <p:txBody>
          <a:bodyPr>
            <a:normAutofit/>
          </a:bodyPr>
          <a:lstStyle/>
          <a:p>
            <a:r>
              <a:rPr lang="en-GB" sz="3200" dirty="0" smtClean="0"/>
              <a:t>Form groups</a:t>
            </a:r>
          </a:p>
          <a:p>
            <a:r>
              <a:rPr lang="en-GB" sz="3200" dirty="0" smtClean="0"/>
              <a:t>Receive materials: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Map showing 6 different areas in a landscape, each different forest areas (in ha) and rates of deforestation (DF) / forest degradation (DG) (%)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dirty="0" smtClean="0"/>
              <a:t> Three PAMs: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The type of PAM and its objective/impact (e.g. reduce forest degradation)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GB" dirty="0" smtClean="0"/>
              <a:t>Its estimated cost (implementation costs, USD per ha)</a:t>
            </a:r>
          </a:p>
          <a:p>
            <a:r>
              <a:rPr lang="en-US" dirty="0" smtClean="0"/>
              <a:t>Decide </a:t>
            </a:r>
            <a:r>
              <a:rPr lang="en-US" dirty="0"/>
              <a:t>where you would implement each PAM in the </a:t>
            </a:r>
            <a:r>
              <a:rPr lang="en-US" dirty="0" smtClean="0"/>
              <a:t>landscape and why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&gt;&gt;Total budget for REDD+ in landscape: $150 million</a:t>
            </a:r>
            <a:endParaRPr lang="en-GB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0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522" y="0"/>
            <a:ext cx="90829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55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697</Words>
  <Application>Microsoft Office PowerPoint</Application>
  <PresentationFormat>Widescreen</PresentationFormat>
  <Paragraphs>58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Wingdings</vt:lpstr>
      <vt:lpstr>Office Theme</vt:lpstr>
      <vt:lpstr>Session 2: Costing/budgeting REDD+ investments</vt:lpstr>
      <vt:lpstr>Costing?</vt:lpstr>
      <vt:lpstr>Budgeting?</vt:lpstr>
      <vt:lpstr>Key messages</vt:lpstr>
      <vt:lpstr>Key messages, cont.</vt:lpstr>
      <vt:lpstr>Group exercise:  Using economic and other information to inform REDD+ planning </vt:lpstr>
      <vt:lpstr>Objectives</vt:lpstr>
      <vt:lpstr>Step 1</vt:lpstr>
      <vt:lpstr>PowerPoint Presentation</vt:lpstr>
      <vt:lpstr>Step 2</vt:lpstr>
      <vt:lpstr>Step 3</vt:lpstr>
      <vt:lpstr>Step 4</vt:lpstr>
      <vt:lpstr>Discussion questions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2: Costing/budgeting REDD+ investments</dc:title>
  <dc:creator>Charlotte Hicks</dc:creator>
  <cp:lastModifiedBy>Charlotte Hicks</cp:lastModifiedBy>
  <cp:revision>20</cp:revision>
  <dcterms:created xsi:type="dcterms:W3CDTF">2017-10-09T07:34:40Z</dcterms:created>
  <dcterms:modified xsi:type="dcterms:W3CDTF">2017-10-17T11:42:42Z</dcterms:modified>
</cp:coreProperties>
</file>