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0" r:id="rId2"/>
  </p:sldMasterIdLst>
  <p:notesMasterIdLst>
    <p:notesMasterId r:id="rId19"/>
  </p:notesMasterIdLst>
  <p:handoutMasterIdLst>
    <p:handoutMasterId r:id="rId20"/>
  </p:handoutMasterIdLst>
  <p:sldIdLst>
    <p:sldId id="313" r:id="rId3"/>
    <p:sldId id="290" r:id="rId4"/>
    <p:sldId id="295" r:id="rId5"/>
    <p:sldId id="303" r:id="rId6"/>
    <p:sldId id="298" r:id="rId7"/>
    <p:sldId id="305" r:id="rId8"/>
    <p:sldId id="306" r:id="rId9"/>
    <p:sldId id="307" r:id="rId10"/>
    <p:sldId id="308" r:id="rId11"/>
    <p:sldId id="291" r:id="rId12"/>
    <p:sldId id="292" r:id="rId13"/>
    <p:sldId id="294" r:id="rId14"/>
    <p:sldId id="310" r:id="rId15"/>
    <p:sldId id="311" r:id="rId16"/>
    <p:sldId id="312" r:id="rId17"/>
    <p:sldId id="266" r:id="rId18"/>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a:srgbClr val="D9D9D9"/>
    <a:srgbClr val="16165D"/>
    <a:srgbClr val="5353D4"/>
    <a:srgbClr val="009973"/>
    <a:srgbClr val="4F8CCF"/>
    <a:srgbClr val="2D2DB9"/>
    <a:srgbClr val="CDDCF1"/>
    <a:srgbClr val="70AD47"/>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4" autoAdjust="0"/>
    <p:restoredTop sz="76661" autoAdjust="0"/>
  </p:normalViewPr>
  <p:slideViewPr>
    <p:cSldViewPr snapToGrid="0">
      <p:cViewPr varScale="1">
        <p:scale>
          <a:sx n="75" d="100"/>
          <a:sy n="75" d="100"/>
        </p:scale>
        <p:origin x="-960" y="-120"/>
      </p:cViewPr>
      <p:guideLst>
        <p:guide orient="horz" pos="2160"/>
        <p:guide pos="3840"/>
      </p:guideLst>
    </p:cSldViewPr>
  </p:slideViewPr>
  <p:notesTextViewPr>
    <p:cViewPr>
      <p:scale>
        <a:sx n="1" d="1"/>
        <a:sy n="1" d="1"/>
      </p:scale>
      <p:origin x="0" y="0"/>
    </p:cViewPr>
  </p:notesTextViewPr>
  <p:notesViewPr>
    <p:cSldViewPr snapToGrid="0">
      <p:cViewPr varScale="1">
        <p:scale>
          <a:sx n="57" d="100"/>
          <a:sy n="57" d="100"/>
        </p:scale>
        <p:origin x="1806" y="7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F5CF32-A551-4B45-885D-47B3E018EA3F}" type="datetimeFigureOut">
              <a:rPr lang="es-EC" smtClean="0"/>
              <a:pPr/>
              <a:t>12/10/17</a:t>
            </a:fld>
            <a:endParaRPr lang="es-EC"/>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92141B-1B21-450D-8A7E-7DEE5B623BCD}" type="slidenum">
              <a:rPr lang="es-EC" smtClean="0"/>
              <a:pPr/>
              <a:t>‹#›</a:t>
            </a:fld>
            <a:endParaRPr lang="es-EC"/>
          </a:p>
        </p:txBody>
      </p:sp>
    </p:spTree>
    <p:extLst>
      <p:ext uri="{BB962C8B-B14F-4D97-AF65-F5344CB8AC3E}">
        <p14:creationId xmlns:p14="http://schemas.microsoft.com/office/powerpoint/2010/main" val="2567387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EA373A-DEE7-4C16-B2DC-28052C1FDA90}" type="datetimeFigureOut">
              <a:rPr lang="es-EC" smtClean="0"/>
              <a:pPr/>
              <a:t>12/10/17</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F7DBB6-C707-4B5E-9304-0F2C58664196}" type="slidenum">
              <a:rPr lang="es-EC" smtClean="0"/>
              <a:pPr/>
              <a:t>‹#›</a:t>
            </a:fld>
            <a:endParaRPr lang="es-EC"/>
          </a:p>
        </p:txBody>
      </p:sp>
    </p:spTree>
    <p:extLst>
      <p:ext uri="{BB962C8B-B14F-4D97-AF65-F5344CB8AC3E}">
        <p14:creationId xmlns:p14="http://schemas.microsoft.com/office/powerpoint/2010/main" val="157813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0"/>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1pPr>
            <a:lvl2pPr marL="742950" indent="-285750" defTabSz="911225">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2pPr>
            <a:lvl3pPr marL="1143000" indent="-228600" defTabSz="911225">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3pPr>
            <a:lvl4pPr marL="1600200" indent="-228600" defTabSz="911225">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4pPr>
            <a:lvl5pPr marL="2057400" indent="-228600" defTabSz="911225">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5pPr>
            <a:lvl6pPr marL="2514600" indent="-228600" defTabSz="911225" eaLnBrk="0" fontAlgn="base" hangingPunct="0">
              <a:spcBef>
                <a:spcPct val="0"/>
              </a:spcBef>
              <a:spcAft>
                <a:spcPct val="0"/>
              </a:spcAft>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6pPr>
            <a:lvl7pPr marL="2971800" indent="-228600" defTabSz="911225" eaLnBrk="0" fontAlgn="base" hangingPunct="0">
              <a:spcBef>
                <a:spcPct val="0"/>
              </a:spcBef>
              <a:spcAft>
                <a:spcPct val="0"/>
              </a:spcAft>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7pPr>
            <a:lvl8pPr marL="3429000" indent="-228600" defTabSz="911225" eaLnBrk="0" fontAlgn="base" hangingPunct="0">
              <a:spcBef>
                <a:spcPct val="0"/>
              </a:spcBef>
              <a:spcAft>
                <a:spcPct val="0"/>
              </a:spcAft>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8pPr>
            <a:lvl9pPr marL="3886200" indent="-228600" defTabSz="911225" eaLnBrk="0" fontAlgn="base" hangingPunct="0">
              <a:spcBef>
                <a:spcPct val="0"/>
              </a:spcBef>
              <a:spcAft>
                <a:spcPct val="0"/>
              </a:spcAft>
              <a:tabLst>
                <a:tab pos="392113" algn="l"/>
                <a:tab pos="785813" algn="l"/>
                <a:tab pos="1177925" algn="l"/>
                <a:tab pos="1573213" algn="l"/>
                <a:tab pos="1966913" algn="l"/>
                <a:tab pos="2360613" algn="l"/>
                <a:tab pos="2754313" algn="l"/>
              </a:tabLst>
              <a:defRPr>
                <a:solidFill>
                  <a:schemeClr val="tx1"/>
                </a:solidFill>
                <a:latin typeface="Arial" panose="020B0604020202020204" pitchFamily="34" charset="0"/>
                <a:cs typeface="Arial" panose="020B0604020202020204" pitchFamily="34" charset="0"/>
              </a:defRPr>
            </a:lvl9pPr>
          </a:lstStyle>
          <a:p>
            <a:fld id="{B4F3E751-454F-47D7-AFCC-70F75A445746}" type="slidenum">
              <a:rPr lang="en-GB" altLang="es-EC">
                <a:latin typeface="Times New Roman" panose="02020603050405020304" pitchFamily="18" charset="0"/>
                <a:ea typeface="Microsoft YaHei" panose="020B0503020204020204" pitchFamily="34" charset="-122"/>
                <a:cs typeface="Segoe UI" panose="020B0502040204020203" pitchFamily="34" charset="0"/>
              </a:rPr>
              <a:pPr/>
              <a:t>16</a:t>
            </a:fld>
            <a:endParaRPr lang="en-GB" altLang="es-EC">
              <a:latin typeface="Times New Roman" panose="02020603050405020304" pitchFamily="18" charset="0"/>
              <a:ea typeface="Microsoft YaHei" panose="020B0503020204020204" pitchFamily="34" charset="-122"/>
              <a:cs typeface="Segoe UI" panose="020B0502040204020203" pitchFamily="34" charset="0"/>
            </a:endParaRPr>
          </a:p>
        </p:txBody>
      </p:sp>
      <p:sp>
        <p:nvSpPr>
          <p:cNvPr id="16387" name="Rectangle 1"/>
          <p:cNvSpPr>
            <a:spLocks noGrp="1" noRot="1" noChangeAspect="1" noChangeArrowheads="1" noTextEdit="1"/>
          </p:cNvSpPr>
          <p:nvPr>
            <p:ph type="sldImg"/>
          </p:nvPr>
        </p:nvSpPr>
        <p:spPr bwMode="auto">
          <a:xfrm>
            <a:off x="382588" y="695325"/>
            <a:ext cx="6092825" cy="3427413"/>
          </a:xfrm>
          <a:solidFill>
            <a:srgbClr val="FFFFFF"/>
          </a:solidFill>
          <a:ln>
            <a:solidFill>
              <a:srgbClr val="000000"/>
            </a:solidFill>
            <a:miter lim="800000"/>
            <a:headEnd/>
            <a:tailEnd/>
          </a:ln>
        </p:spPr>
      </p:sp>
      <p:sp>
        <p:nvSpPr>
          <p:cNvPr id="16388" name="Rectangle 2"/>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53" tIns="40076" rIns="80153" bIns="40076" numCol="1" anchor="ctr" anchorCtr="0" compatLnSpc="1">
            <a:prstTxWarp prst="textNoShape">
              <a:avLst/>
            </a:prstTxWarp>
          </a:bodyPr>
          <a:lstStyle/>
          <a:p>
            <a:pPr eaLnBrk="1" hangingPunct="1">
              <a:spcBef>
                <a:spcPct val="0"/>
              </a:spcBef>
            </a:pPr>
            <a:endParaRPr lang="es-EC" altLang="es-EC">
              <a:latin typeface="Times New Roman" panose="02020603050405020304" pitchFamily="18" charset="0"/>
            </a:endParaRPr>
          </a:p>
        </p:txBody>
      </p:sp>
    </p:spTree>
    <p:extLst>
      <p:ext uri="{BB962C8B-B14F-4D97-AF65-F5344CB8AC3E}">
        <p14:creationId xmlns:p14="http://schemas.microsoft.com/office/powerpoint/2010/main" val="4137698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36"/>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5"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8281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5"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64903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28625" y="128588"/>
            <a:ext cx="2738967" cy="5986462"/>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8" y="128588"/>
            <a:ext cx="8015817" cy="598646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5"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127136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36"/>
            <a:ext cx="10363200" cy="1470025"/>
          </a:xfrm>
        </p:spPr>
        <p:txBody>
          <a:bodyPr/>
          <a:lstStyle/>
          <a:p>
            <a:r>
              <a:rPr lang="es-ES"/>
              <a:t>Haga clic para modificar el estilo de título del patrón</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2797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808826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11"/>
            <a:ext cx="10363200" cy="1362075"/>
          </a:xfrm>
        </p:spPr>
        <p:txBody>
          <a:bodyPr anchor="t"/>
          <a:lstStyle>
            <a:lvl1pPr algn="l">
              <a:defRPr sz="4000" b="1" cap="all"/>
            </a:lvl1pPr>
          </a:lstStyle>
          <a:p>
            <a:r>
              <a:rPr lang="es-ES"/>
              <a:t>Haga clic para modificar el estilo de título del patrón</a:t>
            </a:r>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09343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442461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
              <a:t>Haga clic para modificar el estilo de título del patrón</a:t>
            </a:r>
          </a:p>
        </p:txBody>
      </p:sp>
      <p:sp>
        <p:nvSpPr>
          <p:cNvPr id="3" name="Marcador de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93374"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4032519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582988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ES">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610823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3" y="273050"/>
            <a:ext cx="4011084" cy="1162050"/>
          </a:xfrm>
        </p:spPr>
        <p:txBody>
          <a:bodyPr anchor="b"/>
          <a:lstStyle>
            <a:lvl1pPr algn="l">
              <a:defRPr sz="2000" b="1"/>
            </a:lvl1pPr>
          </a:lstStyle>
          <a:p>
            <a:r>
              <a:rPr lang="es-ES"/>
              <a:t>Haga clic para modificar el estilo de título del patrón</a:t>
            </a:r>
          </a:p>
        </p:txBody>
      </p:sp>
      <p:sp>
        <p:nvSpPr>
          <p:cNvPr id="3" name="Marcador de contenido 2"/>
          <p:cNvSpPr>
            <a:spLocks noGrp="1"/>
          </p:cNvSpPr>
          <p:nvPr>
            <p:ph idx="1"/>
          </p:nvPr>
        </p:nvSpPr>
        <p:spPr>
          <a:xfrm>
            <a:off x="4766733"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96670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5"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3872291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Marcador de posición de imagen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297958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049598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4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4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C2141C73-3F0E-E84A-B25C-FE42BF99D7D3}" type="datetimeFigureOut">
              <a:rPr lang="es-ES" smtClean="0">
                <a:solidFill>
                  <a:prstClr val="black">
                    <a:tint val="75000"/>
                  </a:prstClr>
                </a:solidFill>
              </a:rPr>
              <a:pPr/>
              <a:t>12/10/17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D49390D7-A30C-D04F-9CE7-ADB95235E383}"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40871827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Título y objetos">
    <p:spTree>
      <p:nvGrpSpPr>
        <p:cNvPr id="1" name=""/>
        <p:cNvGrpSpPr/>
        <p:nvPr/>
      </p:nvGrpSpPr>
      <p:grpSpPr>
        <a:xfrm>
          <a:off x="0" y="0"/>
          <a:ext cx="0" cy="0"/>
          <a:chOff x="0" y="0"/>
          <a:chExt cx="0" cy="0"/>
        </a:xfrm>
      </p:grpSpPr>
      <p:pic>
        <p:nvPicPr>
          <p:cNvPr id="9" name="7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87905"/>
            <a:ext cx="12192000" cy="764032"/>
          </a:xfrm>
          <a:prstGeom prst="rect">
            <a:avLst/>
          </a:prstGeom>
        </p:spPr>
      </p:pic>
      <p:sp>
        <p:nvSpPr>
          <p:cNvPr id="10" name="Rectángulo 9"/>
          <p:cNvSpPr/>
          <p:nvPr userDrawn="1"/>
        </p:nvSpPr>
        <p:spPr>
          <a:xfrm>
            <a:off x="0" y="4"/>
            <a:ext cx="12192000" cy="1019605"/>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 sz="1800">
              <a:solidFill>
                <a:prstClr val="white"/>
              </a:solidFill>
            </a:endParaRPr>
          </a:p>
        </p:txBody>
      </p:sp>
      <p:sp>
        <p:nvSpPr>
          <p:cNvPr id="12" name="1 Título"/>
          <p:cNvSpPr>
            <a:spLocks noGrp="1"/>
          </p:cNvSpPr>
          <p:nvPr>
            <p:ph type="title"/>
          </p:nvPr>
        </p:nvSpPr>
        <p:spPr>
          <a:xfrm>
            <a:off x="335361" y="164637"/>
            <a:ext cx="11617291" cy="836712"/>
          </a:xfrm>
        </p:spPr>
        <p:txBody>
          <a:bodyPr anchor="t">
            <a:normAutofit/>
          </a:bodyPr>
          <a:lstStyle>
            <a:lvl1pPr algn="l">
              <a:defRPr sz="1800" b="1" cap="all">
                <a:solidFill>
                  <a:srgbClr val="545759"/>
                </a:solidFill>
                <a:latin typeface="Helvetica"/>
                <a:cs typeface="Helvetica"/>
              </a:defRPr>
            </a:lvl1pPr>
          </a:lstStyle>
          <a:p>
            <a:r>
              <a:rPr lang="es-ES"/>
              <a:t>Haga clic para modificar el estilo de título del patrón</a:t>
            </a:r>
            <a:endParaRPr lang="es-EC" dirty="0"/>
          </a:p>
        </p:txBody>
      </p:sp>
    </p:spTree>
    <p:extLst>
      <p:ext uri="{BB962C8B-B14F-4D97-AF65-F5344CB8AC3E}">
        <p14:creationId xmlns:p14="http://schemas.microsoft.com/office/powerpoint/2010/main" val="2126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11"/>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5"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362850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5376333"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89133" y="1600200"/>
            <a:ext cx="5378451"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6"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2318571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74"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74"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8"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370470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4"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130761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3"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3688064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3"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6"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249891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3"/>
          <p:cNvSpPr>
            <a:spLocks noGrp="1" noChangeArrowheads="1"/>
          </p:cNvSpPr>
          <p:nvPr>
            <p:ph type="dt" idx="10"/>
          </p:nvPr>
        </p:nvSpPr>
        <p:spPr>
          <a:ln/>
        </p:spPr>
        <p:txBody>
          <a:bodyPr/>
          <a:lstStyle>
            <a:lvl1pPr>
              <a:defRPr/>
            </a:lvl1pPr>
          </a:lstStyle>
          <a:p>
            <a:fld id="{2F8AE347-813D-40B5-B2BF-A56133F926C6}" type="datetimeFigureOut">
              <a:rPr lang="es-EC" smtClean="0"/>
              <a:pPr/>
              <a:t>12/10/17</a:t>
            </a:fld>
            <a:endParaRPr lang="es-EC"/>
          </a:p>
        </p:txBody>
      </p:sp>
      <p:sp>
        <p:nvSpPr>
          <p:cNvPr id="6" name="Rectangle 5"/>
          <p:cNvSpPr>
            <a:spLocks noGrp="1" noChangeArrowheads="1"/>
          </p:cNvSpPr>
          <p:nvPr>
            <p:ph type="sldNum" idx="11"/>
          </p:nvPr>
        </p:nvSpPr>
        <p:spPr>
          <a:ln/>
        </p:spPr>
        <p:txBody>
          <a:bodyPr/>
          <a:lstStyle>
            <a:lvl1pPr>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5220422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09600" y="128588"/>
            <a:ext cx="10957984"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1" compatLnSpc="1">
            <a:prstTxWarp prst="textNoShape">
              <a:avLst/>
            </a:prstTxWarp>
          </a:bodyPr>
          <a:lstStyle/>
          <a:p>
            <a:pPr lvl="0"/>
            <a:r>
              <a:rPr lang="en-GB" altLang="en-US"/>
              <a:t>Pulse para editar el formato del texto de título</a:t>
            </a:r>
          </a:p>
        </p:txBody>
      </p:sp>
      <p:sp>
        <p:nvSpPr>
          <p:cNvPr id="1027" name="Rectangle 2"/>
          <p:cNvSpPr>
            <a:spLocks noGrp="1" noChangeArrowheads="1"/>
          </p:cNvSpPr>
          <p:nvPr>
            <p:ph type="body" idx="1"/>
          </p:nvPr>
        </p:nvSpPr>
        <p:spPr bwMode="auto">
          <a:xfrm>
            <a:off x="609600" y="1600200"/>
            <a:ext cx="10957984" cy="451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Pulse para editar los formatos del texto del esquema</a:t>
            </a:r>
          </a:p>
          <a:p>
            <a:pPr lvl="1"/>
            <a:r>
              <a:rPr lang="en-GB" altLang="en-US"/>
              <a:t>Segundo nivel del esquema</a:t>
            </a:r>
          </a:p>
          <a:p>
            <a:pPr lvl="2"/>
            <a:r>
              <a:rPr lang="en-GB" altLang="en-US"/>
              <a:t>Tercer nivel del esquema</a:t>
            </a:r>
          </a:p>
          <a:p>
            <a:pPr lvl="3"/>
            <a:r>
              <a:rPr lang="en-GB" altLang="en-US"/>
              <a:t>Cuarto nivel del esquema</a:t>
            </a:r>
          </a:p>
          <a:p>
            <a:pPr lvl="4"/>
            <a:r>
              <a:rPr lang="en-GB" altLang="en-US"/>
              <a:t>Quinto nivel del esquema</a:t>
            </a:r>
          </a:p>
          <a:p>
            <a:pPr lvl="4"/>
            <a:r>
              <a:rPr lang="en-GB" altLang="en-US"/>
              <a:t>Sexto nivel del esquema</a:t>
            </a:r>
          </a:p>
          <a:p>
            <a:pPr lvl="4"/>
            <a:r>
              <a:rPr lang="en-GB" altLang="en-US"/>
              <a:t>Séptimo nivel del esquema</a:t>
            </a:r>
          </a:p>
          <a:p>
            <a:pPr lvl="4"/>
            <a:r>
              <a:rPr lang="en-GB" altLang="en-US"/>
              <a:t>Octavo nivel del esquema</a:t>
            </a:r>
          </a:p>
          <a:p>
            <a:pPr lvl="4"/>
            <a:r>
              <a:rPr lang="en-GB" altLang="en-US"/>
              <a:t>Noveno nivel del esquema</a:t>
            </a:r>
          </a:p>
        </p:txBody>
      </p:sp>
      <p:sp>
        <p:nvSpPr>
          <p:cNvPr id="2" name="Rectangle 3"/>
          <p:cNvSpPr>
            <a:spLocks noGrp="1" noChangeArrowheads="1"/>
          </p:cNvSpPr>
          <p:nvPr>
            <p:ph type="dt"/>
          </p:nvPr>
        </p:nvSpPr>
        <p:spPr bwMode="auto">
          <a:xfrm>
            <a:off x="609600" y="6353186"/>
            <a:ext cx="2829984" cy="366713"/>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n-ea"/>
                <a:cs typeface="+mn-cs"/>
              </a:defRPr>
            </a:lvl1pPr>
          </a:lstStyle>
          <a:p>
            <a:fld id="{2F8AE347-813D-40B5-B2BF-A56133F926C6}" type="datetimeFigureOut">
              <a:rPr lang="es-EC" smtClean="0"/>
              <a:pPr/>
              <a:t>12/10/17</a:t>
            </a:fld>
            <a:endParaRPr lang="es-EC"/>
          </a:p>
        </p:txBody>
      </p:sp>
      <p:sp>
        <p:nvSpPr>
          <p:cNvPr id="1029" name="Text Box 4"/>
          <p:cNvSpPr txBox="1">
            <a:spLocks noChangeArrowheads="1"/>
          </p:cNvSpPr>
          <p:nvPr/>
        </p:nvSpPr>
        <p:spPr bwMode="auto">
          <a:xfrm>
            <a:off x="4165600" y="6354763"/>
            <a:ext cx="3860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es-ES" altLang="en-US" sz="1800">
              <a:solidFill>
                <a:srgbClr val="FFFFFF"/>
              </a:solidFill>
              <a:latin typeface="Arial" pitchFamily="34" charset="0"/>
              <a:ea typeface="MS PGothic" pitchFamily="34" charset="-128"/>
            </a:endParaRPr>
          </a:p>
        </p:txBody>
      </p:sp>
      <p:sp>
        <p:nvSpPr>
          <p:cNvPr id="3" name="Rectangle 5"/>
          <p:cNvSpPr>
            <a:spLocks noGrp="1" noChangeArrowheads="1"/>
          </p:cNvSpPr>
          <p:nvPr>
            <p:ph type="sldNum"/>
          </p:nvPr>
        </p:nvSpPr>
        <p:spPr bwMode="auto">
          <a:xfrm>
            <a:off x="8737600" y="6353186"/>
            <a:ext cx="2829984" cy="366713"/>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eaLnBrk="1" hangingPunct="1">
              <a:buSzPct val="100000"/>
              <a:defRPr>
                <a:solidFill>
                  <a:srgbClr val="FFFFFF"/>
                </a:solidFill>
                <a:latin typeface="Arial" charset="0"/>
              </a:defRPr>
            </a:lvl1pPr>
          </a:lstStyle>
          <a:p>
            <a:fld id="{1E1DD16F-B8A3-4D4D-A401-78EEC6A7A3D9}" type="slidenum">
              <a:rPr lang="es-EC" smtClean="0"/>
              <a:pPr/>
              <a:t>‹#›</a:t>
            </a:fld>
            <a:endParaRPr lang="es-EC"/>
          </a:p>
        </p:txBody>
      </p:sp>
    </p:spTree>
    <p:extLst>
      <p:ext uri="{BB962C8B-B14F-4D97-AF65-F5344CB8AC3E}">
        <p14:creationId xmlns:p14="http://schemas.microsoft.com/office/powerpoint/2010/main" val="9294421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449263" rtl="0" eaLnBrk="1" fontAlgn="base" hangingPunct="1">
        <a:spcBef>
          <a:spcPct val="0"/>
        </a:spcBef>
        <a:spcAft>
          <a:spcPct val="0"/>
        </a:spcAft>
        <a:buClr>
          <a:srgbClr val="000000"/>
        </a:buClr>
        <a:buSzPct val="100000"/>
        <a:buFont typeface="Times New Roman" pitchFamily="18" charset="0"/>
        <a:defRPr sz="4400">
          <a:solidFill>
            <a:srgbClr val="000000"/>
          </a:solidFill>
          <a:latin typeface="+mj-lt"/>
          <a:ea typeface="MS PGothic" panose="020B0600070205080204" pitchFamily="34" charset="-128"/>
          <a:cs typeface="+mj-cs"/>
        </a:defRPr>
      </a:lvl1pPr>
      <a:lvl2pPr algn="ctr" defTabSz="449263" rtl="0" eaLnBrk="1" fontAlgn="base" hangingPunct="1">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S PGothic" panose="020B0600070205080204" pitchFamily="34" charset="-128"/>
          <a:cs typeface="Lucida Sans Unicode" pitchFamily="32" charset="0"/>
        </a:defRPr>
      </a:lvl2pPr>
      <a:lvl3pPr algn="ctr" defTabSz="449263" rtl="0" eaLnBrk="1" fontAlgn="base" hangingPunct="1">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S PGothic" panose="020B0600070205080204" pitchFamily="34" charset="-128"/>
          <a:cs typeface="Lucida Sans Unicode" pitchFamily="32" charset="0"/>
        </a:defRPr>
      </a:lvl3pPr>
      <a:lvl4pPr algn="ctr" defTabSz="449263" rtl="0" eaLnBrk="1" fontAlgn="base" hangingPunct="1">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S PGothic" panose="020B0600070205080204" pitchFamily="34" charset="-128"/>
          <a:cs typeface="Lucida Sans Unicode" pitchFamily="32" charset="0"/>
        </a:defRPr>
      </a:lvl4pPr>
      <a:lvl5pPr algn="ctr" defTabSz="449263" rtl="0" eaLnBrk="1" fontAlgn="base" hangingPunct="1">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S PGothic" panose="020B0600070205080204" pitchFamily="34" charset="-128"/>
          <a:cs typeface="Lucida Sans Unicode" pitchFamily="32" charset="0"/>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Lucida Sans Unicode" pitchFamily="32" charset="0"/>
          <a:cs typeface="Lucida Sans Unicode" pitchFamily="32" charset="0"/>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Lucida Sans Unicode" pitchFamily="32" charset="0"/>
          <a:cs typeface="Lucida Sans Unicode" pitchFamily="32" charset="0"/>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Lucida Sans Unicode" pitchFamily="32" charset="0"/>
          <a:cs typeface="Lucida Sans Unicode" pitchFamily="32" charset="0"/>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Lucida Sans Unicode" pitchFamily="32" charset="0"/>
          <a:cs typeface="Lucida Sans Unicode" pitchFamily="32" charset="0"/>
        </a:defRPr>
      </a:lvl9pPr>
    </p:titleStyle>
    <p:bodyStyle>
      <a:lvl1pPr marL="342900" indent="-342900" algn="l" defTabSz="449263" rtl="0" eaLnBrk="1" fontAlgn="base" hangingPunct="1">
        <a:spcBef>
          <a:spcPts val="800"/>
        </a:spcBef>
        <a:spcAft>
          <a:spcPct val="0"/>
        </a:spcAft>
        <a:buClr>
          <a:srgbClr val="000000"/>
        </a:buClr>
        <a:buSzPct val="100000"/>
        <a:buFont typeface="Times New Roman" pitchFamily="18" charset="0"/>
        <a:buChar char="•"/>
        <a:defRPr sz="3200">
          <a:solidFill>
            <a:srgbClr val="000000"/>
          </a:solidFill>
          <a:latin typeface="+mn-lt"/>
          <a:ea typeface="MS PGothic" panose="020B0600070205080204" pitchFamily="34" charset="-128"/>
          <a:cs typeface="+mn-cs"/>
        </a:defRPr>
      </a:lvl1pPr>
      <a:lvl2pPr marL="742950" indent="-285750" algn="l" defTabSz="449263" rtl="0" eaLnBrk="1" fontAlgn="base" hangingPunct="1">
        <a:spcBef>
          <a:spcPts val="700"/>
        </a:spcBef>
        <a:spcAft>
          <a:spcPct val="0"/>
        </a:spcAft>
        <a:buClr>
          <a:srgbClr val="000000"/>
        </a:buClr>
        <a:buSzPct val="100000"/>
        <a:buFont typeface="Times New Roman" pitchFamily="18" charset="0"/>
        <a:buChar char="–"/>
        <a:defRPr sz="2800">
          <a:solidFill>
            <a:srgbClr val="000000"/>
          </a:solidFill>
          <a:latin typeface="+mn-lt"/>
          <a:ea typeface="+mn-ea"/>
          <a:cs typeface="+mn-cs"/>
        </a:defRPr>
      </a:lvl2pPr>
      <a:lvl3pPr marL="1143000" indent="-228600" algn="l" defTabSz="449263" rtl="0" eaLnBrk="1" fontAlgn="base" hangingPunct="1">
        <a:spcBef>
          <a:spcPts val="600"/>
        </a:spcBef>
        <a:spcAft>
          <a:spcPct val="0"/>
        </a:spcAft>
        <a:buClr>
          <a:srgbClr val="000000"/>
        </a:buClr>
        <a:buSzPct val="100000"/>
        <a:buFont typeface="Times New Roman" pitchFamily="18" charset="0"/>
        <a:buChar char="•"/>
        <a:defRPr sz="2400">
          <a:solidFill>
            <a:srgbClr val="000000"/>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4pPr>
      <a:lvl5pPr marL="2057400" indent="-228600" algn="l" defTabSz="449263" rtl="0" eaLnBrk="1" fontAlgn="base" hangingPunct="1">
        <a:spcBef>
          <a:spcPts val="500"/>
        </a:spcBef>
        <a:spcAft>
          <a:spcPct val="0"/>
        </a:spcAft>
        <a:buClr>
          <a:srgbClr val="000000"/>
        </a:buClr>
        <a:buSzPct val="100000"/>
        <a:buFont typeface="Times New Roman" pitchFamily="18" charset="0"/>
        <a:buChar char="»"/>
        <a:defRPr sz="2000">
          <a:solidFill>
            <a:srgbClr val="000000"/>
          </a:solidFill>
          <a:latin typeface="+mn-lt"/>
          <a:ea typeface="+mn-ea"/>
          <a:cs typeface="+mn-cs"/>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600" y="635636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C2141C73-3F0E-E84A-B25C-FE42BF99D7D3}" type="datetimeFigureOut">
              <a:rPr lang="es-ES" smtClean="0">
                <a:solidFill>
                  <a:prstClr val="black">
                    <a:tint val="75000"/>
                  </a:prstClr>
                </a:solidFill>
              </a:rPr>
              <a:pPr defTabSz="457200"/>
              <a:t>12/10/17</a:t>
            </a:fld>
            <a:endParaRPr lang="es-ES">
              <a:solidFill>
                <a:prstClr val="black">
                  <a:tint val="75000"/>
                </a:prstClr>
              </a:solidFill>
            </a:endParaRPr>
          </a:p>
        </p:txBody>
      </p:sp>
      <p:sp>
        <p:nvSpPr>
          <p:cNvPr id="5" name="Marcador de pie de página 4"/>
          <p:cNvSpPr>
            <a:spLocks noGrp="1"/>
          </p:cNvSpPr>
          <p:nvPr>
            <p:ph type="ftr" sz="quarter" idx="3"/>
          </p:nvPr>
        </p:nvSpPr>
        <p:spPr>
          <a:xfrm>
            <a:off x="4165600" y="635636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8737600" y="635636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49390D7-A30C-D04F-9CE7-ADB95235E383}" type="slidenum">
              <a:rPr lang="es-ES" smtClean="0">
                <a:solidFill>
                  <a:prstClr val="black">
                    <a:tint val="75000"/>
                  </a:prstClr>
                </a:solidFill>
              </a:rPr>
              <a:pPr defTabSz="457200"/>
              <a:t>‹#›</a:t>
            </a:fld>
            <a:endParaRPr lang="es-ES">
              <a:solidFill>
                <a:prstClr val="black">
                  <a:tint val="75000"/>
                </a:prstClr>
              </a:solidFill>
            </a:endParaRPr>
          </a:p>
        </p:txBody>
      </p:sp>
    </p:spTree>
    <p:extLst>
      <p:ext uri="{BB962C8B-B14F-4D97-AF65-F5344CB8AC3E}">
        <p14:creationId xmlns:p14="http://schemas.microsoft.com/office/powerpoint/2010/main" val="136586951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redd.unfccc.int/info-hub.html" TargetMode="Externa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suia.ambiente.gob.ec/web/suia/redd" TargetMode="External"/><Relationship Id="rId4" Type="http://schemas.openxmlformats.org/officeDocument/2006/relationships/hyperlink" Target="http://unfccc.int/focus/items/10240.php" TargetMode="External"/><Relationship Id="rId1" Type="http://schemas.openxmlformats.org/officeDocument/2006/relationships/slideLayout" Target="../slideLayouts/slideLayout2.xml"/><Relationship Id="rId2" Type="http://schemas.openxmlformats.org/officeDocument/2006/relationships/hyperlink" Target="https://www.youtube.com/watch?v=dU2QDcDv9j4&amp;feature=youtu.b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0183" y="496841"/>
            <a:ext cx="5472611" cy="1622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9727" t="4210" b="68493"/>
          <a:stretch/>
        </p:blipFill>
        <p:spPr bwMode="auto">
          <a:xfrm>
            <a:off x="10128448" y="44625"/>
            <a:ext cx="2013763" cy="1289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9385" y="2318621"/>
            <a:ext cx="11422808" cy="4462760"/>
          </a:xfrm>
          <a:prstGeom prst="rect">
            <a:avLst/>
          </a:prstGeom>
        </p:spPr>
        <p:txBody>
          <a:bodyPr wrap="square">
            <a:spAutoFit/>
          </a:bodyPr>
          <a:lstStyle/>
          <a:p>
            <a:pPr algn="ctr"/>
            <a:r>
              <a:rPr lang="es-EC" sz="2400" b="1" dirty="0" smtClean="0"/>
              <a:t>Overview of sources of RBPs and issues associated with detailing with multiple sources/scales of REDD+ finance</a:t>
            </a:r>
            <a:endParaRPr lang="es-EC" sz="2400" b="1" dirty="0"/>
          </a:p>
          <a:p>
            <a:pPr algn="ctr"/>
            <a:endParaRPr lang="es-EC" sz="2400" b="1" dirty="0" smtClean="0"/>
          </a:p>
          <a:p>
            <a:pPr algn="ctr"/>
            <a:r>
              <a:rPr lang="es-EC" sz="2400" b="1" dirty="0" smtClean="0"/>
              <a:t>Patricia Serrano Roca</a:t>
            </a:r>
          </a:p>
          <a:p>
            <a:pPr algn="ctr"/>
            <a:r>
              <a:rPr lang="es-EC" sz="2400" b="1" dirty="0" smtClean="0"/>
              <a:t>Ecuador</a:t>
            </a:r>
          </a:p>
          <a:p>
            <a:pPr algn="ctr"/>
            <a:endParaRPr lang="es-EC" sz="2400" dirty="0"/>
          </a:p>
          <a:p>
            <a:pPr algn="ctr"/>
            <a:endParaRPr lang="en-GB" sz="2000" dirty="0">
              <a:latin typeface="+mj-lt"/>
            </a:endParaRPr>
          </a:p>
          <a:p>
            <a:pPr algn="ctr"/>
            <a:r>
              <a:rPr lang="en-GB" sz="2000" dirty="0">
                <a:latin typeface="+mj-lt"/>
              </a:rPr>
              <a:t>Regional knowledge exchange:</a:t>
            </a:r>
            <a:endParaRPr lang="es-EC" sz="2000" dirty="0">
              <a:latin typeface="+mj-lt"/>
            </a:endParaRPr>
          </a:p>
          <a:p>
            <a:pPr algn="ctr"/>
            <a:r>
              <a:rPr lang="en-GB" sz="2000" b="1" dirty="0">
                <a:latin typeface="+mj-lt"/>
              </a:rPr>
              <a:t>“</a:t>
            </a:r>
            <a:r>
              <a:rPr lang="en-GB" sz="2000" b="1" i="1" dirty="0">
                <a:latin typeface="+mj-lt"/>
              </a:rPr>
              <a:t>Operationalizing and financing National REDD+ Strategies: from programming and financing implementation to Results-based payments</a:t>
            </a:r>
            <a:r>
              <a:rPr lang="en-GB" sz="2000" b="1" dirty="0">
                <a:latin typeface="+mj-lt"/>
              </a:rPr>
              <a:t>”</a:t>
            </a:r>
            <a:endParaRPr lang="es-EC" sz="2000" dirty="0">
              <a:latin typeface="+mj-lt"/>
            </a:endParaRPr>
          </a:p>
          <a:p>
            <a:pPr algn="ctr"/>
            <a:r>
              <a:rPr lang="en-GB" sz="2000" b="1" dirty="0">
                <a:latin typeface="+mj-lt"/>
              </a:rPr>
              <a:t>Bangkok, </a:t>
            </a:r>
            <a:r>
              <a:rPr lang="en-GB" sz="2000" b="1" dirty="0" smtClean="0">
                <a:latin typeface="+mj-lt"/>
              </a:rPr>
              <a:t>12</a:t>
            </a:r>
            <a:r>
              <a:rPr lang="en-GB" sz="2000" b="1" baseline="30000" dirty="0" smtClean="0">
                <a:latin typeface="+mj-lt"/>
              </a:rPr>
              <a:t>th</a:t>
            </a:r>
            <a:r>
              <a:rPr lang="en-GB" sz="2000" b="1" dirty="0" smtClean="0">
                <a:latin typeface="+mj-lt"/>
              </a:rPr>
              <a:t> </a:t>
            </a:r>
            <a:r>
              <a:rPr lang="en-GB" sz="2000" b="1" dirty="0">
                <a:latin typeface="+mj-lt"/>
              </a:rPr>
              <a:t>October 2017</a:t>
            </a:r>
            <a:endParaRPr lang="en-US" sz="2000" dirty="0">
              <a:latin typeface="+mj-lt"/>
              <a:cs typeface="Arial"/>
            </a:endParaRPr>
          </a:p>
          <a:p>
            <a:pPr algn="ctr"/>
            <a:endParaRPr lang="en-US" sz="2000" b="1" dirty="0">
              <a:latin typeface="+mj-lt"/>
              <a:cs typeface="Arial"/>
            </a:endParaRPr>
          </a:p>
          <a:p>
            <a:pPr algn="ctr"/>
            <a:r>
              <a:rPr lang="en-US" sz="2000" b="1" dirty="0" smtClean="0">
                <a:latin typeface="+mj-lt"/>
                <a:cs typeface="Arial"/>
              </a:rPr>
              <a:t>∑</a:t>
            </a:r>
            <a:endParaRPr lang="en-US" sz="2000" b="1" dirty="0">
              <a:latin typeface="+mj-lt"/>
              <a:cs typeface="Arial"/>
            </a:endParaRPr>
          </a:p>
        </p:txBody>
      </p:sp>
      <p:pic>
        <p:nvPicPr>
          <p:cNvPr id="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243083"/>
            <a:ext cx="12192000" cy="69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82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93B31F-8420-4BC5-940C-1F386509DFA2}"/>
              </a:ext>
            </a:extLst>
          </p:cNvPr>
          <p:cNvSpPr>
            <a:spLocks noGrp="1"/>
          </p:cNvSpPr>
          <p:nvPr>
            <p:ph type="title"/>
          </p:nvPr>
        </p:nvSpPr>
        <p:spPr/>
        <p:txBody>
          <a:bodyPr/>
          <a:lstStyle/>
          <a:p>
            <a:r>
              <a:rPr lang="en-US" dirty="0"/>
              <a:t>The GCF call for proposals: key features</a:t>
            </a:r>
          </a:p>
        </p:txBody>
      </p:sp>
      <p:sp>
        <p:nvSpPr>
          <p:cNvPr id="3" name="Content Placeholder 2">
            <a:extLst>
              <a:ext uri="{FF2B5EF4-FFF2-40B4-BE49-F238E27FC236}">
                <a16:creationId xmlns="" xmlns:a16="http://schemas.microsoft.com/office/drawing/2014/main" id="{631FEAEC-2605-4634-B50A-F394364E56E3}"/>
              </a:ext>
            </a:extLst>
          </p:cNvPr>
          <p:cNvSpPr>
            <a:spLocks noGrp="1"/>
          </p:cNvSpPr>
          <p:nvPr>
            <p:ph idx="1"/>
          </p:nvPr>
        </p:nvSpPr>
        <p:spPr/>
        <p:txBody>
          <a:bodyPr/>
          <a:lstStyle/>
          <a:p>
            <a:pPr lvl="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Access modality</a:t>
            </a:r>
            <a:r>
              <a:rPr lang="en-US" dirty="0">
                <a:latin typeface="Calibri" panose="020F0502020204030204" pitchFamily="34" charset="0"/>
                <a:ea typeface="Calibri" panose="020F0502020204030204" pitchFamily="34" charset="0"/>
                <a:cs typeface="Times New Roman" panose="02020603050405020304" pitchFamily="18" charset="0"/>
              </a:rPr>
              <a:t>: RBPs will be channeled through accredited entities (AEs) of the GCF. </a:t>
            </a:r>
          </a:p>
          <a:p>
            <a:pPr lvl="1">
              <a:lnSpc>
                <a:spcPct val="107000"/>
              </a:lnSpc>
              <a:spcBef>
                <a:spcPts val="0"/>
              </a:spcBef>
              <a:spcAft>
                <a:spcPts val="0"/>
              </a:spcAft>
              <a:buFont typeface="Wingdings" panose="05000000000000000000" pitchFamily="2" charset="2"/>
              <a:buChar char="Ø"/>
            </a:pPr>
            <a:r>
              <a:rPr lang="en-US" dirty="0">
                <a:latin typeface="Calibri" panose="020F0502020204030204" pitchFamily="34" charset="0"/>
                <a:ea typeface="Calibri" panose="020F0502020204030204" pitchFamily="34" charset="0"/>
                <a:cs typeface="Times New Roman" panose="02020603050405020304" pitchFamily="18" charset="0"/>
              </a:rPr>
              <a:t>Ecuador is exploring the possibility of working with UNDP for RBPs in the short term. In the long run a national accredited entity should channel RBPs</a:t>
            </a:r>
          </a:p>
          <a:p>
            <a:pPr marL="457200" lvl="1"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Financial valuation of results: </a:t>
            </a:r>
            <a:r>
              <a:rPr lang="en-US" dirty="0">
                <a:latin typeface="Calibri" panose="020F0502020204030204" pitchFamily="34" charset="0"/>
                <a:ea typeface="Calibri" panose="020F0502020204030204" pitchFamily="34" charset="0"/>
                <a:cs typeface="Times New Roman" panose="02020603050405020304" pitchFamily="18" charset="0"/>
              </a:rPr>
              <a:t>fixed price of USD 5/tCO</a:t>
            </a:r>
            <a:r>
              <a:rPr lang="en-US" baseline="-25000" dirty="0">
                <a:latin typeface="Calibri" panose="020F0502020204030204" pitchFamily="34" charset="0"/>
                <a:ea typeface="Calibri" panose="020F0502020204030204" pitchFamily="34" charset="0"/>
                <a:cs typeface="Times New Roman" panose="02020603050405020304" pitchFamily="18" charset="0"/>
              </a:rPr>
              <a:t>2 </a:t>
            </a:r>
            <a:r>
              <a:rPr lang="en-US" dirty="0" err="1">
                <a:latin typeface="Calibri" panose="020F0502020204030204" pitchFamily="34" charset="0"/>
                <a:ea typeface="Calibri" panose="020F0502020204030204" pitchFamily="34" charset="0"/>
                <a:cs typeface="Times New Roman" panose="02020603050405020304" pitchFamily="18" charset="0"/>
              </a:rPr>
              <a:t>eq</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is suggested for the pilot </a:t>
            </a:r>
            <a:r>
              <a:rPr lang="en-US" dirty="0" err="1">
                <a:latin typeface="Calibri" panose="020F0502020204030204" pitchFamily="34" charset="0"/>
                <a:ea typeface="Calibri" panose="020F0502020204030204" pitchFamily="34" charset="0"/>
                <a:cs typeface="Times New Roman" panose="02020603050405020304" pitchFamily="18" charset="0"/>
              </a:rPr>
              <a:t>programme</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Size of the RFP: </a:t>
            </a:r>
            <a:r>
              <a:rPr lang="en-US" dirty="0">
                <a:latin typeface="Calibri" panose="020F0502020204030204" pitchFamily="34" charset="0"/>
                <a:ea typeface="Calibri" panose="020F0502020204030204" pitchFamily="34" charset="0"/>
                <a:cs typeface="Times New Roman" panose="02020603050405020304" pitchFamily="18" charset="0"/>
              </a:rPr>
              <a:t>USD 500 million for the pilot </a:t>
            </a:r>
            <a:r>
              <a:rPr lang="en-US" dirty="0" err="1">
                <a:latin typeface="Calibri" panose="020F0502020204030204" pitchFamily="34" charset="0"/>
                <a:ea typeface="Calibri" panose="020F0502020204030204" pitchFamily="34" charset="0"/>
                <a:cs typeface="Times New Roman" panose="02020603050405020304" pitchFamily="18" charset="0"/>
              </a:rPr>
              <a:t>programme</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3327055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69DEDF-AAB6-4D9E-8F83-A666D09E5830}"/>
              </a:ext>
            </a:extLst>
          </p:cNvPr>
          <p:cNvSpPr>
            <a:spLocks noGrp="1"/>
          </p:cNvSpPr>
          <p:nvPr>
            <p:ph type="title"/>
          </p:nvPr>
        </p:nvSpPr>
        <p:spPr/>
        <p:txBody>
          <a:bodyPr/>
          <a:lstStyle/>
          <a:p>
            <a:r>
              <a:rPr lang="en-US" dirty="0"/>
              <a:t>The GCF call for proposals: key features</a:t>
            </a:r>
          </a:p>
        </p:txBody>
      </p:sp>
      <p:sp>
        <p:nvSpPr>
          <p:cNvPr id="3" name="Content Placeholder 2">
            <a:extLst>
              <a:ext uri="{FF2B5EF4-FFF2-40B4-BE49-F238E27FC236}">
                <a16:creationId xmlns="" xmlns:a16="http://schemas.microsoft.com/office/drawing/2014/main" id="{B71F847C-632E-4D3B-80FA-009A1CF8FFB6}"/>
              </a:ext>
            </a:extLst>
          </p:cNvPr>
          <p:cNvSpPr>
            <a:spLocks noGrp="1"/>
          </p:cNvSpPr>
          <p:nvPr>
            <p:ph idx="1"/>
          </p:nvPr>
        </p:nvSpPr>
        <p:spPr/>
        <p:txBody>
          <a:bodyPr/>
          <a:lstStyle/>
          <a:p>
            <a:pPr lvl="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Double payment:</a:t>
            </a:r>
            <a:r>
              <a:rPr lang="en-US" dirty="0">
                <a:latin typeface="Calibri" panose="020F0502020204030204" pitchFamily="34" charset="0"/>
                <a:ea typeface="Calibri" panose="020F0502020204030204" pitchFamily="34" charset="0"/>
                <a:cs typeface="Times New Roman" panose="02020603050405020304" pitchFamily="18" charset="0"/>
              </a:rPr>
              <a:t>  control policies such as registries for double payments </a:t>
            </a:r>
          </a:p>
          <a:p>
            <a:pPr lvl="1">
              <a:lnSpc>
                <a:spcPct val="107000"/>
              </a:lnSpc>
              <a:spcBef>
                <a:spcPts val="0"/>
              </a:spcBef>
              <a:spcAft>
                <a:spcPts val="0"/>
              </a:spcAft>
              <a:buFont typeface="Wingdings" panose="05000000000000000000" pitchFamily="2" charset="2"/>
              <a:buChar char="Ø"/>
            </a:pPr>
            <a:r>
              <a:rPr lang="en-US" dirty="0">
                <a:latin typeface="Calibri" panose="020F0502020204030204" pitchFamily="34" charset="0"/>
                <a:ea typeface="Calibri" panose="020F0502020204030204" pitchFamily="34" charset="0"/>
                <a:cs typeface="Times New Roman" panose="02020603050405020304" pitchFamily="18" charset="0"/>
              </a:rPr>
              <a:t>Ecuador plans to use the UNFCCC REDD+ info hub</a:t>
            </a:r>
          </a:p>
          <a:p>
            <a:pPr lvl="0">
              <a:lnSpc>
                <a:spcPct val="107000"/>
              </a:lnSpc>
              <a:spcBef>
                <a:spcPts val="0"/>
              </a:spcBef>
              <a:spcAft>
                <a:spcPts val="0"/>
              </a:spcAft>
              <a:buFont typeface="Symbol" panose="05050102010706020507" pitchFamily="18"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Use of proceeds:</a:t>
            </a:r>
            <a:r>
              <a:rPr lang="en-US" dirty="0">
                <a:latin typeface="Calibri" panose="020F0502020204030204" pitchFamily="34" charset="0"/>
                <a:ea typeface="Calibri" panose="020F0502020204030204" pitchFamily="34" charset="0"/>
                <a:cs typeface="Times New Roman" panose="02020603050405020304" pitchFamily="18" charset="0"/>
              </a:rPr>
              <a:t> reinvest the proceeds in activities in line with countries’ NDCs or REDD+ strategies. Demonstrate alignment with the Investment Framework criteria and reporting on GCF environmental and social safeguards standards (ESS). </a:t>
            </a:r>
          </a:p>
          <a:p>
            <a:pPr lvl="1">
              <a:lnSpc>
                <a:spcPct val="107000"/>
              </a:lnSpc>
              <a:spcBef>
                <a:spcPts val="0"/>
              </a:spcBef>
              <a:spcAft>
                <a:spcPts val="0"/>
              </a:spcAft>
              <a:buFont typeface="Wingdings" panose="05000000000000000000" pitchFamily="2" charset="2"/>
              <a:buChar char="Ø"/>
            </a:pPr>
            <a:r>
              <a:rPr lang="en-US" dirty="0">
                <a:latin typeface="Calibri" panose="020F0502020204030204" pitchFamily="34" charset="0"/>
                <a:ea typeface="Calibri" panose="020F0502020204030204" pitchFamily="34" charset="0"/>
                <a:cs typeface="Times New Roman" panose="02020603050405020304" pitchFamily="18" charset="0"/>
              </a:rPr>
              <a:t>Ecuador plans to reinvest all proceeds into the policies and measures of the National REDD+ Action Plan</a:t>
            </a:r>
          </a:p>
          <a:p>
            <a:pPr lvl="0">
              <a:lnSpc>
                <a:spcPct val="107000"/>
              </a:lnSpc>
              <a:spcBef>
                <a:spcPts val="0"/>
              </a:spcBef>
              <a:spcAft>
                <a:spcPts val="0"/>
              </a:spcAft>
              <a:buFont typeface="Symbol" panose="05050102010706020507" pitchFamily="18"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28735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25F537-C621-4BB5-A45E-F73B50D7A764}"/>
              </a:ext>
            </a:extLst>
          </p:cNvPr>
          <p:cNvSpPr>
            <a:spLocks noGrp="1"/>
          </p:cNvSpPr>
          <p:nvPr>
            <p:ph type="title"/>
          </p:nvPr>
        </p:nvSpPr>
        <p:spPr/>
        <p:txBody>
          <a:bodyPr/>
          <a:lstStyle/>
          <a:p>
            <a:r>
              <a:rPr lang="en-US" dirty="0"/>
              <a:t>The GCF call for proposals: key features</a:t>
            </a:r>
          </a:p>
        </p:txBody>
      </p:sp>
      <p:sp>
        <p:nvSpPr>
          <p:cNvPr id="3" name="Content Placeholder 2">
            <a:extLst>
              <a:ext uri="{FF2B5EF4-FFF2-40B4-BE49-F238E27FC236}">
                <a16:creationId xmlns="" xmlns:a16="http://schemas.microsoft.com/office/drawing/2014/main" id="{3CD4F255-7DDE-49EB-98D5-F1219F006486}"/>
              </a:ext>
            </a:extLst>
          </p:cNvPr>
          <p:cNvSpPr>
            <a:spLocks noGrp="1"/>
          </p:cNvSpPr>
          <p:nvPr>
            <p:ph idx="1"/>
          </p:nvPr>
        </p:nvSpPr>
        <p:spPr/>
        <p:txBody>
          <a:bodyPr/>
          <a:lstStyle/>
          <a:p>
            <a:pPr lvl="0">
              <a:lnSpc>
                <a:spcPct val="107000"/>
              </a:lnSpc>
              <a:spcBef>
                <a:spcPts val="0"/>
              </a:spcBef>
              <a:spcAft>
                <a:spcPts val="80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Ownership, legal title and implications on NDCs: </a:t>
            </a:r>
            <a:r>
              <a:rPr lang="en-US" dirty="0">
                <a:latin typeface="Calibri" panose="020F0502020204030204" pitchFamily="34" charset="0"/>
                <a:ea typeface="Calibri" panose="020F0502020204030204" pitchFamily="34" charset="0"/>
                <a:cs typeface="Times New Roman" panose="02020603050405020304" pitchFamily="18" charset="0"/>
              </a:rPr>
              <a:t> no transfer to the GCF and should be retired. Pending further decisions under the UNFCCC, possibility to use emissions reductions achieved toward NDCs.</a:t>
            </a:r>
          </a:p>
          <a:p>
            <a:pPr lvl="1">
              <a:buFont typeface="Wingdings" panose="05000000000000000000" pitchFamily="2" charset="2"/>
              <a:buChar char="Ø"/>
            </a:pPr>
            <a:r>
              <a:rPr lang="en-US" dirty="0"/>
              <a:t>Ecuador’s constitution (art. 74) would not allow the creation of title to emission reduction and its sale so this decision is favorable for Ecuador.  </a:t>
            </a:r>
          </a:p>
        </p:txBody>
      </p:sp>
    </p:spTree>
    <p:extLst>
      <p:ext uri="{BB962C8B-B14F-4D97-AF65-F5344CB8AC3E}">
        <p14:creationId xmlns:p14="http://schemas.microsoft.com/office/powerpoint/2010/main" val="2346974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F43BF8-888F-43F9-9CF5-E44122C39397}"/>
              </a:ext>
            </a:extLst>
          </p:cNvPr>
          <p:cNvSpPr>
            <a:spLocks noGrp="1"/>
          </p:cNvSpPr>
          <p:nvPr>
            <p:ph type="title"/>
          </p:nvPr>
        </p:nvSpPr>
        <p:spPr/>
        <p:txBody>
          <a:bodyPr/>
          <a:lstStyle/>
          <a:p>
            <a:r>
              <a:rPr lang="en-US" dirty="0"/>
              <a:t>The GCF call for proposals: calculation of payments</a:t>
            </a:r>
          </a:p>
        </p:txBody>
      </p:sp>
      <p:sp>
        <p:nvSpPr>
          <p:cNvPr id="3" name="Content Placeholder 2">
            <a:extLst>
              <a:ext uri="{FF2B5EF4-FFF2-40B4-BE49-F238E27FC236}">
                <a16:creationId xmlns="" xmlns:a16="http://schemas.microsoft.com/office/drawing/2014/main" id="{094A4A3B-4436-4BA3-9753-BCCC4C113553}"/>
              </a:ext>
            </a:extLst>
          </p:cNvPr>
          <p:cNvSpPr>
            <a:spLocks noGrp="1"/>
          </p:cNvSpPr>
          <p:nvPr>
            <p:ph idx="1"/>
          </p:nvPr>
        </p:nvSpPr>
        <p:spPr>
          <a:xfrm>
            <a:off x="211015" y="1600200"/>
            <a:ext cx="11693769" cy="4514850"/>
          </a:xfrm>
        </p:spPr>
        <p:txBody>
          <a:bodyPr/>
          <a:lstStyle/>
          <a:p>
            <a:r>
              <a:rPr lang="en-US" sz="2400" i="1" dirty="0"/>
              <a:t>Step 1: AEs proposes a volume of achieved ERs to be considered for the pilot </a:t>
            </a:r>
            <a:r>
              <a:rPr lang="en-US" sz="2400" i="1" dirty="0" err="1"/>
              <a:t>programme</a:t>
            </a:r>
            <a:r>
              <a:rPr lang="en-US" sz="2400" i="1" dirty="0"/>
              <a:t> </a:t>
            </a:r>
          </a:p>
          <a:p>
            <a:r>
              <a:rPr lang="en-US" sz="2400" i="1" dirty="0"/>
              <a:t>Step 2: The volume of ERs offered is translated into GCF volume of ERs applying the equation below, based on the scores of sections a) and b) of the Stage II Scorecard elements (see Annex III). The resulting GCF volume of ERs should not exceed 30% of the maximum payable volume of ERs per country in the entire period of eligible results :</a:t>
            </a:r>
          </a:p>
          <a:p>
            <a:pPr marL="0" indent="0">
              <a:buNone/>
            </a:pPr>
            <a:endParaRPr lang="en-US" sz="2400" i="1" dirty="0"/>
          </a:p>
          <a:p>
            <a:pPr marL="0" indent="0">
              <a:buNone/>
            </a:pPr>
            <a:endParaRPr lang="en-US" sz="2400" i="1" dirty="0"/>
          </a:p>
          <a:p>
            <a:pPr marL="0" indent="0">
              <a:buNone/>
            </a:pPr>
            <a:endParaRPr lang="en-US" sz="2400" i="1" dirty="0"/>
          </a:p>
          <a:p>
            <a:pPr marL="0" indent="0">
              <a:buNone/>
            </a:pPr>
            <a:endParaRPr lang="en-US" sz="2400" i="1" dirty="0"/>
          </a:p>
          <a:p>
            <a:r>
              <a:rPr lang="en-US" sz="2400" i="1" dirty="0"/>
              <a:t>Step 3: The resulting volume will be translated into payments by multiplying the GCF volume of ERs and the fixed value of USD 5 per </a:t>
            </a:r>
            <a:r>
              <a:rPr lang="en-US" sz="2400" i="1" dirty="0" err="1"/>
              <a:t>tonne</a:t>
            </a:r>
            <a:r>
              <a:rPr lang="en-US" sz="2400" i="1" dirty="0"/>
              <a:t> of carbon dioxide equivalent (CO2).</a:t>
            </a:r>
          </a:p>
          <a:p>
            <a:endParaRPr lang="en-US" dirty="0"/>
          </a:p>
        </p:txBody>
      </p:sp>
      <p:graphicFrame>
        <p:nvGraphicFramePr>
          <p:cNvPr id="8" name="Table 7">
            <a:extLst>
              <a:ext uri="{FF2B5EF4-FFF2-40B4-BE49-F238E27FC236}">
                <a16:creationId xmlns="" xmlns:a16="http://schemas.microsoft.com/office/drawing/2014/main" id="{E457AA3F-3EF5-4DB6-9B7F-6AB30E072AF7}"/>
              </a:ext>
            </a:extLst>
          </p:cNvPr>
          <p:cNvGraphicFramePr>
            <a:graphicFrameLocks noGrp="1"/>
          </p:cNvGraphicFramePr>
          <p:nvPr/>
        </p:nvGraphicFramePr>
        <p:xfrm>
          <a:off x="2250830" y="4044783"/>
          <a:ext cx="7192107" cy="1066800"/>
        </p:xfrm>
        <a:graphic>
          <a:graphicData uri="http://schemas.openxmlformats.org/drawingml/2006/table">
            <a:tbl>
              <a:tblPr firstRow="1" firstCol="1" bandRow="1"/>
              <a:tblGrid>
                <a:gridCol w="7192107">
                  <a:extLst>
                    <a:ext uri="{9D8B030D-6E8A-4147-A177-3AD203B41FA5}">
                      <a16:colId xmlns="" xmlns:a16="http://schemas.microsoft.com/office/drawing/2014/main" val="3563383680"/>
                    </a:ext>
                  </a:extLst>
                </a:gridCol>
              </a:tblGrid>
              <a:tr h="914077">
                <a:tc>
                  <a:txBody>
                    <a:bodyPr/>
                    <a:lstStyle/>
                    <a:p>
                      <a:pPr marL="0" marR="0">
                        <a:lnSpc>
                          <a:spcPct val="115000"/>
                        </a:lnSpc>
                        <a:spcBef>
                          <a:spcPts val="500"/>
                        </a:spcBef>
                        <a:spcAft>
                          <a:spcPts val="0"/>
                        </a:spcAft>
                      </a:pPr>
                      <a:r>
                        <a:rPr lang="en-GB" sz="900" b="1" dirty="0">
                          <a:effectLst/>
                          <a:latin typeface="Cambria" panose="02040503050406030204" pitchFamily="18" charset="0"/>
                          <a:ea typeface="Malgun Gothic" panose="020B0503020000020004" pitchFamily="34" charset="-127"/>
                          <a:cs typeface="Times New Roman" panose="02020603050405020304" pitchFamily="18" charset="0"/>
                        </a:rPr>
                        <a:t> </a:t>
                      </a:r>
                      <a:endParaRPr lang="en-US" sz="900" dirty="0">
                        <a:effectLst/>
                        <a:latin typeface="Cambria" panose="02040503050406030204" pitchFamily="18" charset="0"/>
                        <a:ea typeface="Malgun Gothic" panose="020B0503020000020004" pitchFamily="34" charset="-127"/>
                        <a:cs typeface="Arial" panose="020B0604020202020204" pitchFamily="34" charset="0"/>
                      </a:endParaRPr>
                    </a:p>
                    <a:p>
                      <a:pPr marL="0" marR="0" algn="ctr">
                        <a:lnSpc>
                          <a:spcPct val="115000"/>
                        </a:lnSpc>
                        <a:spcBef>
                          <a:spcPts val="500"/>
                        </a:spcBef>
                        <a:spcAft>
                          <a:spcPts val="0"/>
                        </a:spcAft>
                      </a:pPr>
                      <a:r>
                        <a:rPr lang="en-GB" sz="1600" b="1" dirty="0">
                          <a:effectLst/>
                          <a:latin typeface="Cambria" panose="02040503050406030204" pitchFamily="18" charset="0"/>
                          <a:ea typeface="Malgun Gothic" panose="020B0503020000020004" pitchFamily="34" charset="-127"/>
                          <a:cs typeface="Times New Roman" panose="02020603050405020304" pitchFamily="18" charset="0"/>
                        </a:rPr>
                        <a:t>Volume of ERs offered (X)  </a:t>
                      </a:r>
                      <a:r>
                        <a:rPr lang="en-GB" sz="1600" b="1" u="sng" dirty="0">
                          <a:effectLst/>
                          <a:latin typeface="Cambria" panose="02040503050406030204" pitchFamily="18" charset="0"/>
                          <a:ea typeface="Malgun Gothic" panose="020B0503020000020004" pitchFamily="34" charset="-127"/>
                          <a:cs typeface="Times New Roman" panose="02020603050405020304" pitchFamily="18" charset="0"/>
                        </a:rPr>
                        <a:t>Total score achieved  </a:t>
                      </a:r>
                      <a:r>
                        <a:rPr lang="en-GB" sz="1600" b="1" dirty="0">
                          <a:effectLst/>
                          <a:latin typeface="Cambria" panose="02040503050406030204" pitchFamily="18" charset="0"/>
                          <a:ea typeface="Malgun Gothic" panose="020B0503020000020004" pitchFamily="34" charset="-127"/>
                          <a:cs typeface="Times New Roman" panose="02020603050405020304" pitchFamily="18" charset="0"/>
                        </a:rPr>
                        <a:t>=  GCF volume of ERs </a:t>
                      </a:r>
                      <a:endParaRPr lang="en-US" sz="1600" dirty="0">
                        <a:effectLst/>
                        <a:latin typeface="Cambria" panose="02040503050406030204" pitchFamily="18" charset="0"/>
                        <a:ea typeface="Malgun Gothic" panose="020B0503020000020004" pitchFamily="34" charset="-127"/>
                        <a:cs typeface="Arial" panose="020B0604020202020204" pitchFamily="34" charset="0"/>
                      </a:endParaRPr>
                    </a:p>
                    <a:p>
                      <a:pPr marL="0" marR="0">
                        <a:lnSpc>
                          <a:spcPct val="115000"/>
                        </a:lnSpc>
                        <a:spcBef>
                          <a:spcPts val="500"/>
                        </a:spcBef>
                        <a:spcAft>
                          <a:spcPts val="0"/>
                        </a:spcAft>
                      </a:pPr>
                      <a:r>
                        <a:rPr lang="en-GB" sz="1600" b="1" dirty="0">
                          <a:effectLst/>
                          <a:latin typeface="Cambria" panose="02040503050406030204" pitchFamily="18" charset="0"/>
                          <a:ea typeface="Malgun Gothic" panose="020B0503020000020004" pitchFamily="34" charset="-127"/>
                          <a:cs typeface="Times New Roman" panose="02020603050405020304" pitchFamily="18" charset="0"/>
                        </a:rPr>
                        <a:t>                                                                     Maximum score   </a:t>
                      </a:r>
                      <a:endParaRPr lang="en-US" sz="1600" dirty="0">
                        <a:effectLst/>
                        <a:latin typeface="Cambria" panose="02040503050406030204" pitchFamily="18" charset="0"/>
                        <a:ea typeface="Malgun Gothic" panose="020B0503020000020004" pitchFamily="34" charset="-127"/>
                        <a:cs typeface="Arial" panose="020B0604020202020204" pitchFamily="34" charset="0"/>
                      </a:endParaRPr>
                    </a:p>
                    <a:p>
                      <a:pPr marL="0" marR="0">
                        <a:lnSpc>
                          <a:spcPct val="115000"/>
                        </a:lnSpc>
                        <a:spcBef>
                          <a:spcPts val="500"/>
                        </a:spcBef>
                        <a:spcAft>
                          <a:spcPts val="0"/>
                        </a:spcAft>
                      </a:pPr>
                      <a:r>
                        <a:rPr lang="en-GB" sz="900" b="1" dirty="0">
                          <a:effectLst/>
                          <a:latin typeface="Cambria" panose="02040503050406030204" pitchFamily="18" charset="0"/>
                          <a:ea typeface="Malgun Gothic" panose="020B0503020000020004" pitchFamily="34" charset="-127"/>
                          <a:cs typeface="Times New Roman" panose="02020603050405020304" pitchFamily="18" charset="0"/>
                        </a:rPr>
                        <a:t> </a:t>
                      </a:r>
                      <a:endParaRPr lang="en-US" sz="900" dirty="0">
                        <a:effectLst/>
                        <a:latin typeface="Cambria" panose="02040503050406030204" pitchFamily="18" charset="0"/>
                        <a:ea typeface="Malgun Gothic" panose="020B0503020000020004" pitchFamily="34" charset="-127"/>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81270142"/>
                  </a:ext>
                </a:extLst>
              </a:tr>
            </a:tbl>
          </a:graphicData>
        </a:graphic>
      </p:graphicFrame>
    </p:spTree>
    <p:extLst>
      <p:ext uri="{BB962C8B-B14F-4D97-AF65-F5344CB8AC3E}">
        <p14:creationId xmlns:p14="http://schemas.microsoft.com/office/powerpoint/2010/main" val="1141239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F43BF8-888F-43F9-9CF5-E44122C39397}"/>
              </a:ext>
            </a:extLst>
          </p:cNvPr>
          <p:cNvSpPr>
            <a:spLocks noGrp="1"/>
          </p:cNvSpPr>
          <p:nvPr>
            <p:ph type="title"/>
          </p:nvPr>
        </p:nvSpPr>
        <p:spPr/>
        <p:txBody>
          <a:bodyPr/>
          <a:lstStyle/>
          <a:p>
            <a:r>
              <a:rPr lang="en-US" dirty="0"/>
              <a:t>The GCF call for proposals: calculation of payments</a:t>
            </a:r>
          </a:p>
        </p:txBody>
      </p:sp>
      <p:sp>
        <p:nvSpPr>
          <p:cNvPr id="3" name="Content Placeholder 2">
            <a:extLst>
              <a:ext uri="{FF2B5EF4-FFF2-40B4-BE49-F238E27FC236}">
                <a16:creationId xmlns="" xmlns:a16="http://schemas.microsoft.com/office/drawing/2014/main" id="{094A4A3B-4436-4BA3-9753-BCCC4C113553}"/>
              </a:ext>
            </a:extLst>
          </p:cNvPr>
          <p:cNvSpPr>
            <a:spLocks noGrp="1"/>
          </p:cNvSpPr>
          <p:nvPr>
            <p:ph idx="1"/>
          </p:nvPr>
        </p:nvSpPr>
        <p:spPr>
          <a:xfrm>
            <a:off x="211015" y="1600200"/>
            <a:ext cx="11693769" cy="4514850"/>
          </a:xfrm>
        </p:spPr>
        <p:txBody>
          <a:bodyPr/>
          <a:lstStyle/>
          <a:p>
            <a:r>
              <a:rPr lang="en-US" sz="2400" dirty="0"/>
              <a:t>Step 1: for 2014 Ecuador has achieved 4,831,679 tCO2 ERs which can be offered to GCF</a:t>
            </a:r>
          </a:p>
          <a:p>
            <a:pPr marL="0" indent="0">
              <a:buNone/>
            </a:pPr>
            <a:endParaRPr lang="en-US" sz="2400" dirty="0"/>
          </a:p>
          <a:p>
            <a:r>
              <a:rPr lang="en-US" sz="2400" dirty="0"/>
              <a:t>Step 2: The volume of ERs offered will be translated into GCF volume of ERs by multiplying by Ecuador’s score on the scorecard. We are still unclear what this score will be. The maximum GCF volume of ERs  is 4,831,679 tCO2 ERs </a:t>
            </a:r>
          </a:p>
          <a:p>
            <a:pPr marL="0" indent="0">
              <a:buNone/>
            </a:pPr>
            <a:endParaRPr lang="en-US" sz="2400" dirty="0"/>
          </a:p>
          <a:p>
            <a:r>
              <a:rPr lang="en-US" sz="2400" dirty="0"/>
              <a:t>Step 3: The resulting volume will be translated into payments by multiplying the GCF volume of ERs and the fixed value of USD 5 per </a:t>
            </a:r>
            <a:r>
              <a:rPr lang="en-US" sz="2400" dirty="0" err="1"/>
              <a:t>tonne</a:t>
            </a:r>
            <a:r>
              <a:rPr lang="en-US" sz="2400" dirty="0"/>
              <a:t> of carbon dioxide equivalent (CO2). For Ecuador this means </a:t>
            </a:r>
            <a:r>
              <a:rPr lang="en-US" sz="2400" b="1" dirty="0"/>
              <a:t>4,831,679 tCO2 ERs X 5 USD = max payment of 24M USD</a:t>
            </a:r>
          </a:p>
          <a:p>
            <a:endParaRPr lang="en-US" sz="2400" b="1" dirty="0"/>
          </a:p>
          <a:p>
            <a:pPr marL="0" indent="0">
              <a:buNone/>
            </a:pPr>
            <a:r>
              <a:rPr lang="en-US" sz="2400" b="1" dirty="0"/>
              <a:t>NB: </a:t>
            </a:r>
            <a:r>
              <a:rPr lang="en-US" sz="2400" dirty="0"/>
              <a:t>it is unlikely that Ecuador will score 100% on the scorecard and therefore the payment that Ecuador can claim for 2014 results will be smaller. </a:t>
            </a:r>
          </a:p>
          <a:p>
            <a:endParaRPr lang="en-US" dirty="0"/>
          </a:p>
        </p:txBody>
      </p:sp>
    </p:spTree>
    <p:extLst>
      <p:ext uri="{BB962C8B-B14F-4D97-AF65-F5344CB8AC3E}">
        <p14:creationId xmlns:p14="http://schemas.microsoft.com/office/powerpoint/2010/main" val="152457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CBDF7A-5CE8-4037-8C88-363543D1157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 xmlns:a16="http://schemas.microsoft.com/office/drawing/2014/main" id="{44A73C62-D07A-4261-BC1E-AC3EE30AB088}"/>
              </a:ext>
            </a:extLst>
          </p:cNvPr>
          <p:cNvSpPr>
            <a:spLocks noGrp="1"/>
          </p:cNvSpPr>
          <p:nvPr>
            <p:ph idx="1"/>
          </p:nvPr>
        </p:nvSpPr>
        <p:spPr/>
        <p:txBody>
          <a:bodyPr/>
          <a:lstStyle/>
          <a:p>
            <a:r>
              <a:rPr lang="en-US" dirty="0"/>
              <a:t>Ecuador is among the worlds leading countries on REDD+ reporting to the UNFCCC (second only to Brazil)</a:t>
            </a:r>
          </a:p>
          <a:p>
            <a:r>
              <a:rPr lang="en-US" dirty="0"/>
              <a:t>This give Ecuador an head start to participate in the GCF call for proposals for results-based payments</a:t>
            </a:r>
          </a:p>
          <a:p>
            <a:r>
              <a:rPr lang="en-US" dirty="0"/>
              <a:t>However the total volumes or REDD+ results from the 2016 BUR which will be eligible for GCF payments is small</a:t>
            </a:r>
          </a:p>
          <a:p>
            <a:r>
              <a:rPr lang="en-US" dirty="0"/>
              <a:t>It is critical for Ecuador to keep reporting results in its 2018, 2020 and 2022 BURs as well as to </a:t>
            </a:r>
            <a:r>
              <a:rPr lang="en-US" dirty="0" smtClean="0"/>
              <a:t>make some improvements </a:t>
            </a:r>
            <a:r>
              <a:rPr lang="en-US" dirty="0"/>
              <a:t>to achieve a better score. </a:t>
            </a:r>
          </a:p>
        </p:txBody>
      </p:sp>
    </p:spTree>
    <p:extLst>
      <p:ext uri="{BB962C8B-B14F-4D97-AF65-F5344CB8AC3E}">
        <p14:creationId xmlns:p14="http://schemas.microsoft.com/office/powerpoint/2010/main" val="337821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12192000" cy="9082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219" name="Text Box 2"/>
          <p:cNvSpPr txBox="1">
            <a:spLocks noChangeArrowheads="1"/>
          </p:cNvSpPr>
          <p:nvPr/>
        </p:nvSpPr>
        <p:spPr bwMode="auto">
          <a:xfrm>
            <a:off x="2449513" y="1219741"/>
            <a:ext cx="7772400"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nchorCtr="1"/>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eaLnBrk="1">
              <a:buSzPct val="100000"/>
            </a:pPr>
            <a:r>
              <a:rPr lang="es-EC" altLang="es-EC" sz="4000" b="1" i="1" dirty="0" smtClean="0">
                <a:solidFill>
                  <a:srgbClr val="FFFFFF"/>
                </a:solidFill>
              </a:rPr>
              <a:t>Thank you!</a:t>
            </a:r>
            <a:endParaRPr lang="es-EC" altLang="es-EC" sz="4000" b="1" i="1" dirty="0">
              <a:solidFill>
                <a:srgbClr val="FFFFFF"/>
              </a:solidFill>
            </a:endParaRPr>
          </a:p>
          <a:p>
            <a:pPr algn="ctr" eaLnBrk="1">
              <a:buSzPct val="100000"/>
            </a:pPr>
            <a:endParaRPr lang="en-GB" altLang="es-EC" sz="4000" b="1" i="1" dirty="0">
              <a:solidFill>
                <a:srgbClr val="FFFFFF"/>
              </a:solidFill>
              <a:latin typeface="Calibri" panose="020F0502020204030204" pitchFamily="34" charset="0"/>
            </a:endParaRPr>
          </a:p>
        </p:txBody>
      </p:sp>
      <p:pic>
        <p:nvPicPr>
          <p:cNvPr id="9220"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43475" y="5157788"/>
            <a:ext cx="2374900"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28278170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2539" y="1746126"/>
            <a:ext cx="9565076" cy="3416320"/>
          </a:xfrm>
          <a:prstGeom prst="rect">
            <a:avLst/>
          </a:prstGeom>
        </p:spPr>
        <p:txBody>
          <a:bodyPr wrap="square">
            <a:spAutoFit/>
          </a:bodyPr>
          <a:lstStyle/>
          <a:p>
            <a:pPr marL="457200" indent="-457200">
              <a:buFont typeface="Arial"/>
              <a:buChar char="•"/>
            </a:pPr>
            <a:r>
              <a:rPr lang="es-EC" sz="4000" dirty="0" err="1"/>
              <a:t>Ecuador’s</a:t>
            </a:r>
            <a:r>
              <a:rPr lang="es-EC" sz="4000" dirty="0"/>
              <a:t> </a:t>
            </a:r>
            <a:r>
              <a:rPr lang="es-EC" sz="4000" dirty="0" err="1"/>
              <a:t>Progress</a:t>
            </a:r>
            <a:r>
              <a:rPr lang="es-EC" sz="4000" dirty="0"/>
              <a:t> so </a:t>
            </a:r>
            <a:r>
              <a:rPr lang="es-EC" sz="4000" dirty="0" err="1"/>
              <a:t>far</a:t>
            </a:r>
            <a:r>
              <a:rPr lang="es-EC" sz="4000" dirty="0"/>
              <a:t> </a:t>
            </a:r>
            <a:r>
              <a:rPr lang="es-EC" sz="4000" dirty="0" err="1"/>
              <a:t>on</a:t>
            </a:r>
            <a:r>
              <a:rPr lang="es-EC" sz="4000" dirty="0"/>
              <a:t> REDD+</a:t>
            </a:r>
          </a:p>
          <a:p>
            <a:pPr marL="457200" lvl="0" indent="-457200">
              <a:buFont typeface="Arial"/>
              <a:buChar char="•"/>
            </a:pPr>
            <a:r>
              <a:rPr lang="es-EC" sz="4000" dirty="0" err="1"/>
              <a:t>The</a:t>
            </a:r>
            <a:r>
              <a:rPr lang="es-EC" sz="4000" dirty="0"/>
              <a:t> GCF </a:t>
            </a:r>
            <a:r>
              <a:rPr lang="es-EC" sz="4000" dirty="0" err="1"/>
              <a:t>call</a:t>
            </a:r>
            <a:r>
              <a:rPr lang="es-EC" sz="4000" dirty="0"/>
              <a:t> for </a:t>
            </a:r>
            <a:r>
              <a:rPr lang="es-EC" sz="4000" dirty="0" err="1"/>
              <a:t>proposals</a:t>
            </a:r>
            <a:r>
              <a:rPr lang="es-EC" sz="4000" dirty="0"/>
              <a:t>: </a:t>
            </a:r>
            <a:r>
              <a:rPr lang="es-EC" sz="4000" dirty="0" err="1"/>
              <a:t>key</a:t>
            </a:r>
            <a:r>
              <a:rPr lang="es-EC" sz="4000" dirty="0"/>
              <a:t> </a:t>
            </a:r>
            <a:r>
              <a:rPr lang="es-EC" sz="4000" dirty="0" err="1"/>
              <a:t>features</a:t>
            </a:r>
            <a:endParaRPr lang="es-EC" sz="4000" dirty="0"/>
          </a:p>
          <a:p>
            <a:pPr marL="457200" lvl="0" indent="-457200">
              <a:buFont typeface="Arial"/>
              <a:buChar char="•"/>
            </a:pPr>
            <a:r>
              <a:rPr lang="es-EC" sz="4000" dirty="0"/>
              <a:t>UNFCCC REDD+ </a:t>
            </a:r>
            <a:r>
              <a:rPr lang="es-EC" sz="4000" dirty="0" err="1"/>
              <a:t>reporting</a:t>
            </a:r>
            <a:r>
              <a:rPr lang="es-EC" sz="4000" dirty="0"/>
              <a:t> </a:t>
            </a:r>
            <a:r>
              <a:rPr lang="es-EC" sz="4000" dirty="0" err="1"/>
              <a:t>key</a:t>
            </a:r>
            <a:r>
              <a:rPr lang="es-EC" sz="4000" dirty="0"/>
              <a:t> </a:t>
            </a:r>
            <a:r>
              <a:rPr lang="es-EC" sz="4000" dirty="0" err="1"/>
              <a:t>features</a:t>
            </a:r>
            <a:endParaRPr lang="es-EC" sz="4000" dirty="0"/>
          </a:p>
          <a:p>
            <a:pPr marL="457200" lvl="0" indent="-457200">
              <a:buFont typeface="Arial"/>
              <a:buChar char="•"/>
            </a:pPr>
            <a:r>
              <a:rPr lang="es-EC" sz="4000" dirty="0" err="1"/>
              <a:t>The</a:t>
            </a:r>
            <a:r>
              <a:rPr lang="es-EC" sz="4000" dirty="0"/>
              <a:t> </a:t>
            </a:r>
            <a:r>
              <a:rPr lang="es-EC" sz="4000" dirty="0" err="1"/>
              <a:t>challenge</a:t>
            </a:r>
            <a:r>
              <a:rPr lang="es-EC" sz="4000" dirty="0"/>
              <a:t> </a:t>
            </a:r>
            <a:r>
              <a:rPr lang="es-EC" sz="4000" dirty="0" err="1"/>
              <a:t>of</a:t>
            </a:r>
            <a:r>
              <a:rPr lang="es-EC" sz="4000" dirty="0"/>
              <a:t> </a:t>
            </a:r>
            <a:r>
              <a:rPr lang="es-EC" sz="4000" dirty="0" err="1"/>
              <a:t>reporting</a:t>
            </a:r>
            <a:r>
              <a:rPr lang="es-EC" sz="4000" dirty="0"/>
              <a:t> </a:t>
            </a:r>
            <a:r>
              <a:rPr lang="es-EC" sz="4000" dirty="0" err="1"/>
              <a:t>to</a:t>
            </a:r>
            <a:r>
              <a:rPr lang="es-EC" sz="4000" dirty="0"/>
              <a:t> </a:t>
            </a:r>
            <a:r>
              <a:rPr lang="es-EC" sz="4000" dirty="0" err="1"/>
              <a:t>the</a:t>
            </a:r>
            <a:r>
              <a:rPr lang="es-EC" sz="4000" dirty="0"/>
              <a:t> UNFCCC</a:t>
            </a:r>
          </a:p>
          <a:p>
            <a:pPr marL="457200" lvl="0" indent="-457200">
              <a:buFont typeface="Arial"/>
              <a:buChar char="•"/>
            </a:pPr>
            <a:endParaRPr lang="es-EC" sz="2800" dirty="0"/>
          </a:p>
          <a:p>
            <a:endParaRPr lang="en-US" sz="2800" dirty="0"/>
          </a:p>
        </p:txBody>
      </p:sp>
      <p:sp>
        <p:nvSpPr>
          <p:cNvPr id="3" name="TextBox 2"/>
          <p:cNvSpPr txBox="1"/>
          <p:nvPr/>
        </p:nvSpPr>
        <p:spPr>
          <a:xfrm>
            <a:off x="3591866" y="615114"/>
            <a:ext cx="3750623" cy="646331"/>
          </a:xfrm>
          <a:prstGeom prst="rect">
            <a:avLst/>
          </a:prstGeom>
          <a:noFill/>
        </p:spPr>
        <p:txBody>
          <a:bodyPr wrap="square" rtlCol="0">
            <a:spAutoFit/>
          </a:bodyPr>
          <a:lstStyle/>
          <a:p>
            <a:pPr algn="ctr"/>
            <a:r>
              <a:rPr lang="en-US" sz="3600" b="1" dirty="0"/>
              <a:t>CONTENT</a:t>
            </a:r>
          </a:p>
        </p:txBody>
      </p:sp>
    </p:spTree>
    <p:extLst>
      <p:ext uri="{BB962C8B-B14F-4D97-AF65-F5344CB8AC3E}">
        <p14:creationId xmlns:p14="http://schemas.microsoft.com/office/powerpoint/2010/main" val="429099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CD8C91-9E8C-44E2-A2D8-BB30E43AA29F}"/>
              </a:ext>
            </a:extLst>
          </p:cNvPr>
          <p:cNvSpPr>
            <a:spLocks noGrp="1"/>
          </p:cNvSpPr>
          <p:nvPr>
            <p:ph type="title"/>
          </p:nvPr>
        </p:nvSpPr>
        <p:spPr>
          <a:xfrm>
            <a:off x="575733" y="280986"/>
            <a:ext cx="10957984" cy="870479"/>
          </a:xfrm>
        </p:spPr>
        <p:txBody>
          <a:bodyPr/>
          <a:lstStyle/>
          <a:p>
            <a:r>
              <a:rPr lang="en-US" dirty="0"/>
              <a:t>Ecuador’s Progress so far on REDD+</a:t>
            </a:r>
          </a:p>
        </p:txBody>
      </p:sp>
      <p:sp>
        <p:nvSpPr>
          <p:cNvPr id="3" name="Content Placeholder 2">
            <a:extLst>
              <a:ext uri="{FF2B5EF4-FFF2-40B4-BE49-F238E27FC236}">
                <a16:creationId xmlns="" xmlns:a16="http://schemas.microsoft.com/office/drawing/2014/main" id="{14690F3E-F646-40BF-A9C2-B196254ADEE8}"/>
              </a:ext>
            </a:extLst>
          </p:cNvPr>
          <p:cNvSpPr>
            <a:spLocks noGrp="1"/>
          </p:cNvSpPr>
          <p:nvPr>
            <p:ph idx="1"/>
          </p:nvPr>
        </p:nvSpPr>
        <p:spPr>
          <a:xfrm>
            <a:off x="0" y="1606716"/>
            <a:ext cx="11921067" cy="5911684"/>
          </a:xfrm>
        </p:spPr>
        <p:txBody>
          <a:bodyPr/>
          <a:lstStyle/>
          <a:p>
            <a:r>
              <a:rPr lang="en-US" sz="2400" dirty="0">
                <a:latin typeface="Calibri" panose="020F0502020204030204" pitchFamily="34" charset="0"/>
                <a:ea typeface="Calibri" panose="020F0502020204030204" pitchFamily="34" charset="0"/>
                <a:cs typeface="Times New Roman" panose="02020603050405020304" pitchFamily="18" charset="0"/>
              </a:rPr>
              <a:t>Ecuador is the second country in the world to complete all the requirements to receive results-based payments for REDD+ set out in the UNFCCC (second only to Brazil). </a:t>
            </a:r>
          </a:p>
          <a:p>
            <a:pPr lvl="1"/>
            <a:r>
              <a:rPr lang="en-US" sz="2300" dirty="0">
                <a:latin typeface="Calibri" panose="020F0502020204030204" pitchFamily="34" charset="0"/>
                <a:ea typeface="Calibri" panose="020F0502020204030204" pitchFamily="34" charset="0"/>
                <a:cs typeface="Times New Roman" panose="02020603050405020304" pitchFamily="18" charset="0"/>
              </a:rPr>
              <a:t>Ecuador has submitted a FREL to UNFCC in 2014 which was </a:t>
            </a:r>
            <a:r>
              <a:rPr lang="en-US" sz="2300" dirty="0">
                <a:highlight>
                  <a:srgbClr val="FFFF00"/>
                </a:highlight>
                <a:latin typeface="Calibri" panose="020F0502020204030204" pitchFamily="34" charset="0"/>
                <a:ea typeface="Calibri" panose="020F0502020204030204" pitchFamily="34" charset="0"/>
                <a:cs typeface="Times New Roman" panose="02020603050405020304" pitchFamily="18" charset="0"/>
              </a:rPr>
              <a:t>revised in </a:t>
            </a:r>
            <a:r>
              <a:rPr lang="en-US" sz="2300" dirty="0" err="1"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october</a:t>
            </a:r>
            <a:r>
              <a:rPr lang="en-US" sz="2300"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 201</a:t>
            </a:r>
            <a:r>
              <a:rPr lang="en-US" sz="2300"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5</a:t>
            </a:r>
            <a:r>
              <a:rPr lang="en-US" sz="2000"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a:t>
            </a:r>
          </a:p>
          <a:p>
            <a:pPr marL="457200" lvl="1" indent="0">
              <a:buNone/>
            </a:pP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http://</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redd.unfccc.int</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/files/2014_december_frel_submission_ecuador.pdf</a:t>
            </a:r>
            <a:endPar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lvl="1"/>
            <a:r>
              <a:rPr lang="en-US" sz="2300" dirty="0">
                <a:latin typeface="Calibri" panose="020F0502020204030204" pitchFamily="34" charset="0"/>
                <a:ea typeface="Calibri" panose="020F0502020204030204" pitchFamily="34" charset="0"/>
                <a:cs typeface="Times New Roman" panose="02020603050405020304" pitchFamily="18" charset="0"/>
              </a:rPr>
              <a:t>Ecuador has developed a National REDD+ Action </a:t>
            </a:r>
            <a:r>
              <a:rPr lang="en-US" sz="2300" dirty="0" smtClean="0">
                <a:latin typeface="Calibri" panose="020F0502020204030204" pitchFamily="34" charset="0"/>
                <a:ea typeface="Calibri" panose="020F0502020204030204" pitchFamily="34" charset="0"/>
                <a:cs typeface="Times New Roman" panose="02020603050405020304" pitchFamily="18" charset="0"/>
              </a:rPr>
              <a:t>Plan:</a:t>
            </a:r>
          </a:p>
          <a:p>
            <a:pPr marL="457200" lvl="1" indent="0">
              <a:buNone/>
            </a:pP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http://</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suia.ambiente.gob.ec</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/web/</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suia</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redd</a:t>
            </a:r>
            <a:endPar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lvl="1"/>
            <a:r>
              <a:rPr lang="en-US" sz="2300" dirty="0">
                <a:latin typeface="Calibri" panose="020F0502020204030204" pitchFamily="34" charset="0"/>
                <a:ea typeface="Calibri" panose="020F0502020204030204" pitchFamily="34" charset="0"/>
                <a:cs typeface="Times New Roman" panose="02020603050405020304" pitchFamily="18" charset="0"/>
              </a:rPr>
              <a:t>Ecuador has sent a summary of Information of </a:t>
            </a:r>
            <a:r>
              <a:rPr lang="en-US" sz="2300" dirty="0" smtClean="0">
                <a:latin typeface="Calibri" panose="020F0502020204030204" pitchFamily="34" charset="0"/>
                <a:ea typeface="Calibri" panose="020F0502020204030204" pitchFamily="34" charset="0"/>
                <a:cs typeface="Times New Roman" panose="02020603050405020304" pitchFamily="18" charset="0"/>
              </a:rPr>
              <a:t>Safeguards on march 2017:</a:t>
            </a:r>
            <a:endParaRPr lang="en-US" sz="2300"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http://</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redd.unfccc.int</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/files/</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ecuador_first_sis_summary.pdf</a:t>
            </a:r>
            <a:endPar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lvl="1"/>
            <a:r>
              <a:rPr lang="en-US" sz="2300" dirty="0">
                <a:latin typeface="Calibri" panose="020F0502020204030204" pitchFamily="34" charset="0"/>
                <a:ea typeface="Calibri" panose="020F0502020204030204" pitchFamily="34" charset="0"/>
                <a:cs typeface="Times New Roman" panose="02020603050405020304" pitchFamily="18" charset="0"/>
              </a:rPr>
              <a:t>In 2016, Ecuador submitted a REDD+ Technical Annex as part of this Biennial Update Report in which it reported emission reduction of over 28 MtCO2 over the period 2008-2014 (</a:t>
            </a:r>
            <a:r>
              <a:rPr lang="en-US" sz="2300" i="1" dirty="0">
                <a:latin typeface="Calibri" panose="020F0502020204030204" pitchFamily="34" charset="0"/>
                <a:ea typeface="Calibri" panose="020F0502020204030204" pitchFamily="34" charset="0"/>
                <a:cs typeface="Times New Roman" panose="02020603050405020304" pitchFamily="18" charset="0"/>
              </a:rPr>
              <a:t>4.8MtCO2/year</a:t>
            </a:r>
            <a:r>
              <a:rPr lang="en-US" sz="2300" dirty="0" smtClean="0">
                <a:latin typeface="Calibri" panose="020F0502020204030204" pitchFamily="34" charset="0"/>
                <a:ea typeface="Calibri" panose="020F0502020204030204" pitchFamily="34" charset="0"/>
                <a:cs typeface="Times New Roman" panose="02020603050405020304" pitchFamily="18" charset="0"/>
              </a:rPr>
              <a:t>)</a:t>
            </a:r>
            <a:r>
              <a:rPr lang="en-US" sz="2300" dirty="0">
                <a:latin typeface="Calibri" panose="020F0502020204030204" pitchFamily="34" charset="0"/>
                <a:ea typeface="Calibri" panose="020F0502020204030204" pitchFamily="34" charset="0"/>
                <a:cs typeface="Times New Roman" panose="02020603050405020304" pitchFamily="18" charset="0"/>
              </a:rPr>
              <a:t>:</a:t>
            </a:r>
            <a:r>
              <a:rPr lang="en-US" sz="2000"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http://</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unfccc.int</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national_reports</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/non-</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annex_i_natcom</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2000" dirty="0" err="1">
                <a:highlight>
                  <a:srgbClr val="FFFF00"/>
                </a:highlight>
                <a:latin typeface="Calibri" panose="020F0502020204030204" pitchFamily="34" charset="0"/>
                <a:ea typeface="Calibri" panose="020F0502020204030204" pitchFamily="34" charset="0"/>
                <a:cs typeface="Times New Roman" panose="02020603050405020304" pitchFamily="18" charset="0"/>
              </a:rPr>
              <a:t>reporting_on_climate_change</a:t>
            </a:r>
            <a:r>
              <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rPr>
              <a:t>/items/8722.</a:t>
            </a:r>
            <a:r>
              <a:rPr lang="en-US" sz="2000" dirty="0" smtClean="0">
                <a:highlight>
                  <a:srgbClr val="FFFF00"/>
                </a:highlight>
                <a:latin typeface="Calibri" panose="020F0502020204030204" pitchFamily="34" charset="0"/>
                <a:ea typeface="Calibri" panose="020F0502020204030204" pitchFamily="34" charset="0"/>
                <a:cs typeface="Times New Roman" panose="02020603050405020304" pitchFamily="18" charset="0"/>
              </a:rPr>
              <a:t>php</a:t>
            </a:r>
            <a:endParaRPr lang="en-US" sz="20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464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40CB20-450C-40FC-AFD5-8803B9EC6E10}"/>
              </a:ext>
            </a:extLst>
          </p:cNvPr>
          <p:cNvSpPr>
            <a:spLocks noGrp="1"/>
          </p:cNvSpPr>
          <p:nvPr>
            <p:ph type="title"/>
          </p:nvPr>
        </p:nvSpPr>
        <p:spPr/>
        <p:txBody>
          <a:bodyPr/>
          <a:lstStyle/>
          <a:p>
            <a:r>
              <a:rPr lang="en-US" dirty="0"/>
              <a:t>Ecuador’s Progress so far on REDD+</a:t>
            </a:r>
          </a:p>
        </p:txBody>
      </p:sp>
      <p:sp>
        <p:nvSpPr>
          <p:cNvPr id="3" name="Content Placeholder 2">
            <a:extLst>
              <a:ext uri="{FF2B5EF4-FFF2-40B4-BE49-F238E27FC236}">
                <a16:creationId xmlns="" xmlns:a16="http://schemas.microsoft.com/office/drawing/2014/main" id="{702312C6-5C5F-4AC6-839E-0381E3BBFCA6}"/>
              </a:ext>
            </a:extLst>
          </p:cNvPr>
          <p:cNvSpPr>
            <a:spLocks noGrp="1"/>
          </p:cNvSpPr>
          <p:nvPr>
            <p:ph idx="1"/>
          </p:nvPr>
        </p:nvSpPr>
        <p:spPr>
          <a:xfrm>
            <a:off x="609600" y="6237889"/>
            <a:ext cx="10957984" cy="615462"/>
          </a:xfrm>
        </p:spPr>
        <p:txBody>
          <a:bodyPr/>
          <a:lstStyle/>
          <a:p>
            <a:pPr marL="0" indent="0">
              <a:buNone/>
            </a:pPr>
            <a:r>
              <a:rPr lang="en-US" dirty="0">
                <a:hlinkClick r:id="rId2"/>
              </a:rPr>
              <a:t>http://redd.unfccc.int/info-hub.html</a:t>
            </a:r>
            <a:r>
              <a:rPr lang="en-US" dirty="0"/>
              <a:t> </a:t>
            </a:r>
          </a:p>
        </p:txBody>
      </p:sp>
      <p:pic>
        <p:nvPicPr>
          <p:cNvPr id="4" name="Picture 3">
            <a:extLst>
              <a:ext uri="{FF2B5EF4-FFF2-40B4-BE49-F238E27FC236}">
                <a16:creationId xmlns="" xmlns:a16="http://schemas.microsoft.com/office/drawing/2014/main" id="{C183BFFF-DD92-4D08-99EE-1A01989FF02D}"/>
              </a:ext>
            </a:extLst>
          </p:cNvPr>
          <p:cNvPicPr>
            <a:picLocks noChangeAspect="1"/>
          </p:cNvPicPr>
          <p:nvPr/>
        </p:nvPicPr>
        <p:blipFill>
          <a:blip r:embed="rId3"/>
          <a:stretch>
            <a:fillRect/>
          </a:stretch>
        </p:blipFill>
        <p:spPr>
          <a:xfrm>
            <a:off x="291652" y="2760133"/>
            <a:ext cx="11381240" cy="3496576"/>
          </a:xfrm>
          <a:prstGeom prst="rect">
            <a:avLst/>
          </a:prstGeom>
        </p:spPr>
      </p:pic>
      <p:sp>
        <p:nvSpPr>
          <p:cNvPr id="5" name="Rectangle 4"/>
          <p:cNvSpPr/>
          <p:nvPr/>
        </p:nvSpPr>
        <p:spPr>
          <a:xfrm>
            <a:off x="254000" y="1389502"/>
            <a:ext cx="11413067" cy="1154162"/>
          </a:xfrm>
          <a:prstGeom prst="rect">
            <a:avLst/>
          </a:prstGeom>
        </p:spPr>
        <p:txBody>
          <a:bodyPr wrap="square">
            <a:spAutoFit/>
          </a:bodyPr>
          <a:lstStyle/>
          <a:p>
            <a:r>
              <a:rPr lang="en-US" sz="2300" dirty="0">
                <a:latin typeface="Calibri" panose="020F0502020204030204" pitchFamily="34" charset="0"/>
                <a:ea typeface="Calibri" panose="020F0502020204030204" pitchFamily="34" charset="0"/>
                <a:cs typeface="Times New Roman" panose="02020603050405020304" pitchFamily="18" charset="0"/>
              </a:rPr>
              <a:t>In 2018 Ecuador hopes to secure additional finance from the international community in the form of Results-Based payments from REDD+ once modalities to provide such payment are defined under the GCF.  </a:t>
            </a:r>
            <a:endParaRPr lang="en-US" sz="23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654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CD8C91-9E8C-44E2-A2D8-BB30E43AA29F}"/>
              </a:ext>
            </a:extLst>
          </p:cNvPr>
          <p:cNvSpPr>
            <a:spLocks noGrp="1"/>
          </p:cNvSpPr>
          <p:nvPr>
            <p:ph type="title"/>
          </p:nvPr>
        </p:nvSpPr>
        <p:spPr/>
        <p:txBody>
          <a:bodyPr/>
          <a:lstStyle/>
          <a:p>
            <a:r>
              <a:rPr lang="en-US" dirty="0"/>
              <a:t>Ecuador’s Progress so far on REDD+</a:t>
            </a:r>
          </a:p>
        </p:txBody>
      </p:sp>
      <p:sp>
        <p:nvSpPr>
          <p:cNvPr id="3" name="Content Placeholder 2">
            <a:extLst>
              <a:ext uri="{FF2B5EF4-FFF2-40B4-BE49-F238E27FC236}">
                <a16:creationId xmlns="" xmlns:a16="http://schemas.microsoft.com/office/drawing/2014/main" id="{14690F3E-F646-40BF-A9C2-B196254ADEE8}"/>
              </a:ext>
            </a:extLst>
          </p:cNvPr>
          <p:cNvSpPr>
            <a:spLocks noGrp="1"/>
          </p:cNvSpPr>
          <p:nvPr>
            <p:ph idx="1"/>
          </p:nvPr>
        </p:nvSpPr>
        <p:spPr>
          <a:xfrm>
            <a:off x="609600" y="1494367"/>
            <a:ext cx="10957984" cy="4889501"/>
          </a:xfrm>
        </p:spPr>
        <p:txBody>
          <a:bodyPr/>
          <a:lstStyle/>
          <a:p>
            <a:pPr algn="just"/>
            <a:r>
              <a:rPr lang="en-US" sz="2400" i="1" dirty="0">
                <a:solidFill>
                  <a:schemeClr val="tx1"/>
                </a:solidFill>
              </a:rPr>
              <a:t>The Integrated Amazon Program for Forest Conservation and Sustainable Production </a:t>
            </a:r>
            <a:r>
              <a:rPr lang="en-US" sz="2400" dirty="0">
                <a:solidFill>
                  <a:schemeClr val="tx1"/>
                </a:solidFill>
              </a:rPr>
              <a:t>in Ecuador was launched on September 7th and 8th in Tena, Ecuador. A video recording of the event is available </a:t>
            </a:r>
            <a:r>
              <a:rPr lang="en-US" sz="2400" dirty="0">
                <a:solidFill>
                  <a:schemeClr val="tx1"/>
                </a:solidFill>
                <a:hlinkClick r:id="rId2"/>
              </a:rPr>
              <a:t>here</a:t>
            </a:r>
            <a:r>
              <a:rPr lang="en-US" sz="2400" dirty="0" smtClean="0">
                <a:solidFill>
                  <a:schemeClr val="tx1"/>
                </a:solidFill>
              </a:rPr>
              <a:t>.</a:t>
            </a:r>
            <a:endParaRPr lang="en-US" sz="2400" dirty="0">
              <a:solidFill>
                <a:schemeClr val="tx1"/>
              </a:solidFill>
            </a:endParaRPr>
          </a:p>
          <a:p>
            <a:pPr algn="just"/>
            <a:r>
              <a:rPr lang="en-US" sz="2400" dirty="0">
                <a:solidFill>
                  <a:schemeClr val="tx1"/>
                </a:solidFill>
              </a:rPr>
              <a:t>Implemented under the umbrella of the </a:t>
            </a:r>
            <a:r>
              <a:rPr lang="en-US" sz="2400" dirty="0">
                <a:solidFill>
                  <a:schemeClr val="tx1"/>
                </a:solidFill>
                <a:hlinkClick r:id="rId3"/>
              </a:rPr>
              <a:t>National REDD+ Action Plan</a:t>
            </a:r>
            <a:r>
              <a:rPr lang="en-US" sz="2400" dirty="0">
                <a:solidFill>
                  <a:schemeClr val="tx1"/>
                </a:solidFill>
              </a:rPr>
              <a:t>, the main objective of the program is to reduce greenhouse gases emissions from deforestation, which represents 30% of emissions in Ecuador</a:t>
            </a:r>
            <a:r>
              <a:rPr lang="en-US" sz="2400" dirty="0" smtClean="0">
                <a:solidFill>
                  <a:schemeClr val="tx1"/>
                </a:solidFill>
              </a:rPr>
              <a:t>.</a:t>
            </a:r>
          </a:p>
          <a:p>
            <a:pPr algn="just"/>
            <a:r>
              <a:rPr lang="en-US" sz="2400" dirty="0" smtClean="0">
                <a:solidFill>
                  <a:schemeClr val="tx1"/>
                </a:solidFill>
              </a:rPr>
              <a:t>The </a:t>
            </a:r>
            <a:r>
              <a:rPr lang="en-US" sz="2400" dirty="0">
                <a:solidFill>
                  <a:schemeClr val="tx1"/>
                </a:solidFill>
              </a:rPr>
              <a:t>plan provides a coherent package of policies and measures to address the drivers of deforestation as well as improve land use efficiency in the Amazon. </a:t>
            </a:r>
            <a:endParaRPr lang="en-US" sz="2400" dirty="0" smtClean="0">
              <a:solidFill>
                <a:schemeClr val="tx1"/>
              </a:solidFill>
            </a:endParaRPr>
          </a:p>
          <a:p>
            <a:pPr algn="just"/>
            <a:r>
              <a:rPr lang="en-US" sz="2400" dirty="0" smtClean="0">
                <a:solidFill>
                  <a:schemeClr val="tx1"/>
                </a:solidFill>
              </a:rPr>
              <a:t>The </a:t>
            </a:r>
            <a:r>
              <a:rPr lang="en-US" sz="2400" dirty="0">
                <a:solidFill>
                  <a:schemeClr val="tx1"/>
                </a:solidFill>
              </a:rPr>
              <a:t>program will contribute to mitigate climate change and therefore to Ecuador’s Nationally Determined Contribution under the </a:t>
            </a:r>
            <a:r>
              <a:rPr lang="en-US" sz="2400" dirty="0">
                <a:solidFill>
                  <a:schemeClr val="tx1"/>
                </a:solidFill>
                <a:hlinkClick r:id="rId4"/>
              </a:rPr>
              <a:t>Paris Climate Agreement</a:t>
            </a:r>
            <a:r>
              <a:rPr lang="en-US" sz="2400" dirty="0">
                <a:solidFill>
                  <a:schemeClr val="tx1"/>
                </a:solidFill>
              </a:rPr>
              <a:t>. </a:t>
            </a:r>
            <a:endParaRPr lang="en-US" sz="2400" dirty="0" smtClean="0">
              <a:solidFill>
                <a:schemeClr val="tx1"/>
              </a:solidFill>
            </a:endParaRPr>
          </a:p>
          <a:p>
            <a:pPr algn="just"/>
            <a:r>
              <a:rPr lang="en-US" sz="2400" dirty="0" smtClean="0">
                <a:solidFill>
                  <a:schemeClr val="tx1"/>
                </a:solidFill>
              </a:rPr>
              <a:t>It </a:t>
            </a:r>
            <a:r>
              <a:rPr lang="en-US" sz="2400" dirty="0">
                <a:solidFill>
                  <a:schemeClr val="tx1"/>
                </a:solidFill>
              </a:rPr>
              <a:t>will also contribute directly to the protection of Ecuador´s rich biodiversity and key ecosystem services, providing social and economic benefits to local communities.</a:t>
            </a:r>
            <a:endParaRPr lang="en-US" sz="24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751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 xmlns:a16="http://schemas.microsoft.com/office/drawing/2014/main" id="{285DA377-6FA4-4BF7-8F3C-4C8E566EC913}"/>
              </a:ext>
            </a:extLst>
          </p:cNvPr>
          <p:cNvPicPr>
            <a:picLocks noGrp="1"/>
          </p:cNvPicPr>
          <p:nvPr>
            <p:ph idx="1"/>
          </p:nvPr>
        </p:nvPicPr>
        <p:blipFill rotWithShape="1">
          <a:blip r:embed="rId2"/>
          <a:srcRect l="5317" t="8270" r="16473" b="13746"/>
          <a:stretch/>
        </p:blipFill>
        <p:spPr bwMode="auto">
          <a:xfrm>
            <a:off x="0" y="0"/>
            <a:ext cx="12192000" cy="6858001"/>
          </a:xfrm>
          <a:prstGeom prst="rect">
            <a:avLst/>
          </a:prstGeom>
          <a:noFill/>
          <a:ln>
            <a:solidFill>
              <a:sysClr val="windowText" lastClr="000000"/>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7806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F19B1-0273-44CA-B6C1-C1FCE44FC4D8}"/>
              </a:ext>
            </a:extLst>
          </p:cNvPr>
          <p:cNvSpPr>
            <a:spLocks noGrp="1"/>
          </p:cNvSpPr>
          <p:nvPr>
            <p:ph type="title"/>
          </p:nvPr>
        </p:nvSpPr>
        <p:spPr>
          <a:xfrm>
            <a:off x="609600" y="128588"/>
            <a:ext cx="10957984" cy="891320"/>
          </a:xfrm>
        </p:spPr>
        <p:txBody>
          <a:bodyPr/>
          <a:lstStyle/>
          <a:p>
            <a:r>
              <a:rPr lang="en-US" dirty="0"/>
              <a:t>The GCF RFP and UNFCCC Reporting</a:t>
            </a:r>
          </a:p>
        </p:txBody>
      </p:sp>
      <p:sp>
        <p:nvSpPr>
          <p:cNvPr id="3" name="Content Placeholder 2">
            <a:extLst>
              <a:ext uri="{FF2B5EF4-FFF2-40B4-BE49-F238E27FC236}">
                <a16:creationId xmlns="" xmlns:a16="http://schemas.microsoft.com/office/drawing/2014/main" id="{B0C3C517-06E0-45FB-84FB-16407AD23F91}"/>
              </a:ext>
            </a:extLst>
          </p:cNvPr>
          <p:cNvSpPr>
            <a:spLocks noGrp="1"/>
          </p:cNvSpPr>
          <p:nvPr>
            <p:ph idx="1"/>
          </p:nvPr>
        </p:nvSpPr>
        <p:spPr>
          <a:xfrm>
            <a:off x="304799" y="1219199"/>
            <a:ext cx="11616267" cy="5300133"/>
          </a:xfrm>
        </p:spPr>
        <p:txBody>
          <a:bodyPr/>
          <a:lstStyle/>
          <a:p>
            <a:pPr lvl="0"/>
            <a:r>
              <a:rPr lang="en-GB" sz="2400" dirty="0"/>
              <a:t>By the time of submission of a Concept Note, the following information related to UNFCCC requirements, including the elements reflected in decision 1/CP.16 paragraph 71, should be in place and made publicly available (e.g. on the UNFCCC REDD-plus web platform):</a:t>
            </a:r>
            <a:endParaRPr lang="en-US" sz="2400" dirty="0"/>
          </a:p>
          <a:p>
            <a:pPr lvl="1"/>
            <a:r>
              <a:rPr lang="en-GB" sz="2400" dirty="0"/>
              <a:t>The National REDD-plus Strategy or Action Plan; </a:t>
            </a:r>
            <a:endParaRPr lang="en-US" sz="2400" dirty="0"/>
          </a:p>
          <a:p>
            <a:pPr lvl="1"/>
            <a:r>
              <a:rPr lang="en-GB" sz="2400" dirty="0"/>
              <a:t>FREL/FRL that is applied to the results period for which payments are requested are submitted to the UNFCCC and have undergone the Convention’s Technical Assessment of FREL/FRL;</a:t>
            </a:r>
            <a:endParaRPr lang="en-US" sz="2400" dirty="0"/>
          </a:p>
          <a:p>
            <a:pPr lvl="1"/>
            <a:r>
              <a:rPr lang="en-GB" sz="2400" dirty="0"/>
              <a:t> National Forest Monitoring System (i.e. description provided in the BUR Annex);</a:t>
            </a:r>
            <a:endParaRPr lang="en-US" sz="2400" dirty="0"/>
          </a:p>
          <a:p>
            <a:r>
              <a:rPr lang="en-GB" sz="2400" dirty="0"/>
              <a:t> A safeguards information system (SIS) to inform how the safeguards are addressed and respected, and a summary of information on how all the Cancun REDD-plus safeguards were addressed and respected during the time period for which payment for results is being requested.</a:t>
            </a:r>
            <a:r>
              <a:rPr lang="en-US" sz="2400" dirty="0"/>
              <a:t> </a:t>
            </a:r>
          </a:p>
        </p:txBody>
      </p:sp>
    </p:spTree>
    <p:extLst>
      <p:ext uri="{BB962C8B-B14F-4D97-AF65-F5344CB8AC3E}">
        <p14:creationId xmlns:p14="http://schemas.microsoft.com/office/powerpoint/2010/main" val="2866329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F19B1-0273-44CA-B6C1-C1FCE44FC4D8}"/>
              </a:ext>
            </a:extLst>
          </p:cNvPr>
          <p:cNvSpPr>
            <a:spLocks noGrp="1"/>
          </p:cNvSpPr>
          <p:nvPr>
            <p:ph type="title"/>
          </p:nvPr>
        </p:nvSpPr>
        <p:spPr/>
        <p:txBody>
          <a:bodyPr/>
          <a:lstStyle/>
          <a:p>
            <a:r>
              <a:rPr lang="en-US" dirty="0"/>
              <a:t>The GCF RFP and UNFCCC Reporting</a:t>
            </a:r>
          </a:p>
        </p:txBody>
      </p:sp>
      <p:sp>
        <p:nvSpPr>
          <p:cNvPr id="3" name="Content Placeholder 2">
            <a:extLst>
              <a:ext uri="{FF2B5EF4-FFF2-40B4-BE49-F238E27FC236}">
                <a16:creationId xmlns="" xmlns:a16="http://schemas.microsoft.com/office/drawing/2014/main" id="{B0C3C517-06E0-45FB-84FB-16407AD23F91}"/>
              </a:ext>
            </a:extLst>
          </p:cNvPr>
          <p:cNvSpPr>
            <a:spLocks noGrp="1"/>
          </p:cNvSpPr>
          <p:nvPr>
            <p:ph idx="1"/>
          </p:nvPr>
        </p:nvSpPr>
        <p:spPr/>
        <p:txBody>
          <a:bodyPr/>
          <a:lstStyle/>
          <a:p>
            <a:r>
              <a:rPr lang="en-US" dirty="0"/>
              <a:t>GCF will accept for consideration the results from a country’s BUR REDD-plus annex starting in 31 December 2013 (time of adoption of the Warsaw Framework for REDD+) until 31 December 2018 that have been technically assessed through the UNFCCC process. </a:t>
            </a:r>
          </a:p>
          <a:p>
            <a:r>
              <a:rPr lang="en-US" dirty="0"/>
              <a:t>Proposals can be submitted up to 2022</a:t>
            </a:r>
          </a:p>
          <a:p>
            <a:r>
              <a:rPr lang="en-US" dirty="0"/>
              <a:t>Countries can submit proposals multiple times until 2022 </a:t>
            </a:r>
          </a:p>
        </p:txBody>
      </p:sp>
    </p:spTree>
    <p:extLst>
      <p:ext uri="{BB962C8B-B14F-4D97-AF65-F5344CB8AC3E}">
        <p14:creationId xmlns:p14="http://schemas.microsoft.com/office/powerpoint/2010/main" val="2115182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F5CDFD-CCDA-4C22-B910-DB4940CD8A8D}"/>
              </a:ext>
            </a:extLst>
          </p:cNvPr>
          <p:cNvSpPr>
            <a:spLocks noGrp="1"/>
          </p:cNvSpPr>
          <p:nvPr>
            <p:ph type="title"/>
          </p:nvPr>
        </p:nvSpPr>
        <p:spPr/>
        <p:txBody>
          <a:bodyPr/>
          <a:lstStyle/>
          <a:p>
            <a:r>
              <a:rPr lang="en-US" dirty="0"/>
              <a:t>The GCF RFP and UNFCCC Reporting</a:t>
            </a:r>
          </a:p>
        </p:txBody>
      </p:sp>
      <p:sp>
        <p:nvSpPr>
          <p:cNvPr id="3" name="Content Placeholder 2">
            <a:extLst>
              <a:ext uri="{FF2B5EF4-FFF2-40B4-BE49-F238E27FC236}">
                <a16:creationId xmlns="" xmlns:a16="http://schemas.microsoft.com/office/drawing/2014/main" id="{9BFCFE38-A884-41AD-948D-701A1DF5F42C}"/>
              </a:ext>
            </a:extLst>
          </p:cNvPr>
          <p:cNvSpPr>
            <a:spLocks noGrp="1"/>
          </p:cNvSpPr>
          <p:nvPr>
            <p:ph idx="1"/>
          </p:nvPr>
        </p:nvSpPr>
        <p:spPr/>
        <p:txBody>
          <a:bodyPr/>
          <a:lstStyle/>
          <a:p>
            <a:r>
              <a:rPr lang="en-US" sz="2800" dirty="0"/>
              <a:t>Ecuador submitted its FREL in 2014. It is planning for an update in 2020</a:t>
            </a:r>
          </a:p>
          <a:p>
            <a:r>
              <a:rPr lang="en-US" sz="2800" dirty="0"/>
              <a:t>Ecuador submitted its first BUR REDD+ Technical Annex in 2016. For the eligible year of 2014, Ecuador has 4,831,679 tCO2 of results reported which are eligible for Results-Based payments</a:t>
            </a:r>
          </a:p>
          <a:p>
            <a:r>
              <a:rPr lang="en-US" sz="2800" dirty="0"/>
              <a:t>Ecuador is planning to submit additional results through its BUR REDD+ TA in 2018, 2020 and 2022. </a:t>
            </a:r>
          </a:p>
          <a:p>
            <a:r>
              <a:rPr lang="en-US" sz="2800" dirty="0"/>
              <a:t>Following this tight reporting schedule is a major challenge for Ecuador. Much work will have to be done to institutionalize reporting process to the UNFCCC. </a:t>
            </a:r>
          </a:p>
        </p:txBody>
      </p:sp>
    </p:spTree>
    <p:extLst>
      <p:ext uri="{BB962C8B-B14F-4D97-AF65-F5344CB8AC3E}">
        <p14:creationId xmlns:p14="http://schemas.microsoft.com/office/powerpoint/2010/main" val="3297549667"/>
      </p:ext>
    </p:extLst>
  </p:cSld>
  <p:clrMapOvr>
    <a:masterClrMapping/>
  </p:clrMapOvr>
</p:sld>
</file>

<file path=ppt/theme/theme1.xml><?xml version="1.0" encoding="utf-8"?>
<a:theme xmlns:a="http://schemas.openxmlformats.org/drawingml/2006/main" name="2_Tema d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ma de Office">
      <a:majorFont>
        <a:latin typeface="Calibri"/>
        <a:ea typeface="Lucida Sans Unicode"/>
        <a:cs typeface="Lucida Sans Unicode"/>
      </a:majorFont>
      <a:minorFont>
        <a:latin typeface="Calibri"/>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2016-09-12 PAREDD Presentación Ministro</Template>
  <TotalTime>2074</TotalTime>
  <Words>1273</Words>
  <Application>Microsoft Macintosh PowerPoint</Application>
  <PresentationFormat>Custom</PresentationFormat>
  <Paragraphs>92</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2_Tema de Office</vt:lpstr>
      <vt:lpstr>1_Tema de Office</vt:lpstr>
      <vt:lpstr>PowerPoint Presentation</vt:lpstr>
      <vt:lpstr>PowerPoint Presentation</vt:lpstr>
      <vt:lpstr>Ecuador’s Progress so far on REDD+</vt:lpstr>
      <vt:lpstr>Ecuador’s Progress so far on REDD+</vt:lpstr>
      <vt:lpstr>Ecuador’s Progress so far on REDD+</vt:lpstr>
      <vt:lpstr>PowerPoint Presentation</vt:lpstr>
      <vt:lpstr>The GCF RFP and UNFCCC Reporting</vt:lpstr>
      <vt:lpstr>The GCF RFP and UNFCCC Reporting</vt:lpstr>
      <vt:lpstr>The GCF RFP and UNFCCC Reporting</vt:lpstr>
      <vt:lpstr>The GCF call for proposals: key features</vt:lpstr>
      <vt:lpstr>The GCF call for proposals: key features</vt:lpstr>
      <vt:lpstr>The GCF call for proposals: key features</vt:lpstr>
      <vt:lpstr>The GCF call for proposals: calculation of payments</vt:lpstr>
      <vt:lpstr>The GCF call for proposals: calculation of payments</vt:lpstr>
      <vt:lpstr>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andrade henao fernando raul</dc:creator>
  <cp:lastModifiedBy>Patricia Serrano</cp:lastModifiedBy>
  <cp:revision>105</cp:revision>
  <dcterms:created xsi:type="dcterms:W3CDTF">2016-09-12T16:46:10Z</dcterms:created>
  <dcterms:modified xsi:type="dcterms:W3CDTF">2017-10-12T01:43:31Z</dcterms:modified>
</cp:coreProperties>
</file>