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6" r:id="rId3"/>
    <p:sldId id="282" r:id="rId4"/>
    <p:sldId id="260" r:id="rId5"/>
    <p:sldId id="266" r:id="rId6"/>
    <p:sldId id="267" r:id="rId7"/>
    <p:sldId id="273" r:id="rId8"/>
    <p:sldId id="283" r:id="rId9"/>
    <p:sldId id="264" r:id="rId10"/>
    <p:sldId id="278" r:id="rId11"/>
    <p:sldId id="277" r:id="rId12"/>
    <p:sldId id="284" r:id="rId13"/>
    <p:sldId id="268" r:id="rId14"/>
    <p:sldId id="271" r:id="rId15"/>
    <p:sldId id="285" r:id="rId16"/>
    <p:sldId id="279" r:id="rId17"/>
    <p:sldId id="263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5" autoAdjust="0"/>
    <p:restoredTop sz="92769" autoAdjust="0"/>
  </p:normalViewPr>
  <p:slideViewPr>
    <p:cSldViewPr snapToGrid="0">
      <p:cViewPr varScale="1">
        <p:scale>
          <a:sx n="70" d="100"/>
          <a:sy n="70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6DA76-B663-4A31-9BBB-6D256265DB24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6C972-A1FA-4B38-9EF6-B887ED4E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52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FCPF C-Fund: 2011-2020 (anticipated)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GCF: Pilot phase only;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VCM: 2004-2016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Norwegian </a:t>
            </a:r>
            <a:r>
              <a:rPr lang="en-US" dirty="0" err="1"/>
              <a:t>bilaterals</a:t>
            </a:r>
            <a:r>
              <a:rPr lang="en-US" dirty="0"/>
              <a:t>: Indonesia, Liberia, Peru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6C972-A1FA-4B38-9EF6-B887ED4E67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http://www.biocarbonfund-isfl.org/sites/biocf/files/documents/Requirements%20for%20ISFL%20Programs%20-%20Public%20Draft.pdf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</a:rPr>
              <a:t>Note: I think this figure is for the whole </a:t>
            </a:r>
            <a:r>
              <a:rPr lang="en-US" b="1" dirty="0" err="1">
                <a:solidFill>
                  <a:srgbClr val="FF0000"/>
                </a:solidFill>
              </a:rPr>
              <a:t>programme</a:t>
            </a:r>
            <a:r>
              <a:rPr lang="en-US" b="1" dirty="0">
                <a:solidFill>
                  <a:srgbClr val="FF0000"/>
                </a:solidFill>
              </a:rPr>
              <a:t>; RBPs are $240M, I think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6C972-A1FA-4B38-9EF6-B887ED4E67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4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http://www.coderedd.org/about-redd/emerging-compliance-markets/ </a:t>
            </a:r>
          </a:p>
          <a:p>
            <a:r>
              <a:rPr lang="en-US" dirty="0"/>
              <a:t>http://norden.diva-portal.org/smash/get/diva2:747568/FULLTEXT01.pdf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6C972-A1FA-4B38-9EF6-B887ED4E67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4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6C972-A1FA-4B38-9EF6-B887ED4E67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0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29E2-F23B-4C3D-BC53-C2B90C81BD25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293A-85F5-496B-B2D4-EE713F85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75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29E2-F23B-4C3D-BC53-C2B90C81BD25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293A-85F5-496B-B2D4-EE713F85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6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29E2-F23B-4C3D-BC53-C2B90C81BD25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293A-85F5-496B-B2D4-EE713F85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4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35360" y="1701801"/>
            <a:ext cx="11427123" cy="441536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H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310919" y="548681"/>
            <a:ext cx="10201572" cy="958849"/>
          </a:xfrm>
        </p:spPr>
        <p:txBody>
          <a:bodyPr/>
          <a:lstStyle>
            <a:lvl1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CH" sz="4267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Slide title </a:t>
            </a:r>
            <a:endParaRPr lang="fr-CH" sz="4267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165100"/>
            <a:ext cx="4129617" cy="383117"/>
          </a:xfrm>
        </p:spPr>
        <p:txBody>
          <a:bodyPr>
            <a:normAutofit/>
          </a:bodyPr>
          <a:lstStyle>
            <a:lvl1pPr>
              <a:buNone/>
              <a:defRPr sz="1600" b="1">
                <a:solidFill>
                  <a:srgbClr val="D2232A"/>
                </a:solidFill>
              </a:defRPr>
            </a:lvl1pPr>
          </a:lstStyle>
          <a:p>
            <a:pPr lvl="0"/>
            <a:r>
              <a:rPr lang="en-US" dirty="0"/>
              <a:t>CHAPTER TITLE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8758447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29E2-F23B-4C3D-BC53-C2B90C81BD25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293A-85F5-496B-B2D4-EE713F85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1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29E2-F23B-4C3D-BC53-C2B90C81BD25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293A-85F5-496B-B2D4-EE713F85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5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29E2-F23B-4C3D-BC53-C2B90C81BD25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293A-85F5-496B-B2D4-EE713F85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5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29E2-F23B-4C3D-BC53-C2B90C81BD25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293A-85F5-496B-B2D4-EE713F85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8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29E2-F23B-4C3D-BC53-C2B90C81BD25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293A-85F5-496B-B2D4-EE713F85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29E2-F23B-4C3D-BC53-C2B90C81BD25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293A-85F5-496B-B2D4-EE713F85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4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29E2-F23B-4C3D-BC53-C2B90C81BD25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293A-85F5-496B-B2D4-EE713F85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29E2-F23B-4C3D-BC53-C2B90C81BD25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293A-85F5-496B-B2D4-EE713F85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1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929E2-F23B-4C3D-BC53-C2B90C81BD25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8293A-85F5-496B-B2D4-EE713F85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7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77392"/>
            <a:ext cx="10610850" cy="1937835"/>
          </a:xfrm>
          <a:prstGeom prst="round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Sources of (non-GCF) Results-Based Payments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1051" y="5256016"/>
            <a:ext cx="8963524" cy="830177"/>
          </a:xfrm>
          <a:prstGeom prst="round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rmAutofit fontScale="97500"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UN-REDD Regional Knowledge Exchange</a:t>
            </a:r>
          </a:p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Bangkok, October 2017</a:t>
            </a:r>
            <a:endParaRPr lang="en-US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Image result for un-redd programm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4558" y="450925"/>
            <a:ext cx="3035970" cy="21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08" y="170648"/>
            <a:ext cx="10873583" cy="65167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56174" y="1371599"/>
            <a:ext cx="151074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Nepal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ERPD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44482" y="1593572"/>
            <a:ext cx="151074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Viet Nam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ERPD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02348" y="4027762"/>
            <a:ext cx="151074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Fiji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upload.wikimedia.org/wikipedia/commons/1/15/Tick-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371" y="1427937"/>
            <a:ext cx="350550" cy="3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1/15/Tick-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2348" y="1737504"/>
            <a:ext cx="350550" cy="3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upload.wikimedia.org/wikipedia/commons/1/15/Tick-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2791" y="4045252"/>
            <a:ext cx="350550" cy="3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44482" y="2591025"/>
            <a:ext cx="1105924" cy="94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66875" y="2278144"/>
            <a:ext cx="151074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44482" y="2685717"/>
            <a:ext cx="151074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Indonesia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2" descr="https://upload.wikimedia.org/wikipedia/commons/1/15/Tick-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4733" y="2285142"/>
            <a:ext cx="350550" cy="3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16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BioCarbon</a:t>
            </a:r>
            <a:r>
              <a:rPr lang="en-US" dirty="0"/>
              <a:t> Fund</a:t>
            </a:r>
            <a:br>
              <a:rPr lang="en-US" dirty="0"/>
            </a:br>
            <a:r>
              <a:rPr lang="en-US" sz="2800" dirty="0"/>
              <a:t>Initiative for Sustainable Forest Landscapes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004"/>
            <a:ext cx="726306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$342m for three large-scale </a:t>
            </a:r>
            <a:r>
              <a:rPr lang="en-US" dirty="0" err="1"/>
              <a:t>programmes</a:t>
            </a:r>
            <a:endParaRPr lang="en-US" dirty="0"/>
          </a:p>
          <a:p>
            <a:pPr lvl="1"/>
            <a:r>
              <a:rPr lang="en-US" dirty="0"/>
              <a:t>Colombia, Ethiopia and Zambia</a:t>
            </a:r>
          </a:p>
          <a:p>
            <a:pPr lvl="1"/>
            <a:r>
              <a:rPr lang="en-US" dirty="0"/>
              <a:t>Indonesia under consideration</a:t>
            </a:r>
          </a:p>
          <a:p>
            <a:endParaRPr lang="en-US" dirty="0"/>
          </a:p>
          <a:p>
            <a:r>
              <a:rPr lang="en-US" dirty="0"/>
              <a:t>Integrated ‘</a:t>
            </a:r>
            <a:r>
              <a:rPr lang="en-US" dirty="0">
                <a:solidFill>
                  <a:srgbClr val="FF0000"/>
                </a:solidFill>
              </a:rPr>
              <a:t>landscape</a:t>
            </a:r>
            <a:r>
              <a:rPr lang="en-US" dirty="0"/>
              <a:t>’ scale interventions</a:t>
            </a:r>
          </a:p>
          <a:p>
            <a:endParaRPr lang="en-US" dirty="0"/>
          </a:p>
          <a:p>
            <a:r>
              <a:rPr lang="en-US" dirty="0"/>
              <a:t>Focused on </a:t>
            </a:r>
            <a:r>
              <a:rPr lang="en-US" dirty="0">
                <a:solidFill>
                  <a:srgbClr val="FF0000"/>
                </a:solidFill>
              </a:rPr>
              <a:t>private sector </a:t>
            </a:r>
            <a:r>
              <a:rPr lang="en-US" dirty="0"/>
              <a:t>engagement </a:t>
            </a:r>
          </a:p>
          <a:p>
            <a:endParaRPr lang="en-US" dirty="0"/>
          </a:p>
          <a:p>
            <a:r>
              <a:rPr lang="en-US" dirty="0"/>
              <a:t>2017: ‘ISFL Emission Reductions Program Requirements’ published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225" y="1690688"/>
            <a:ext cx="2695575" cy="1695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96" t="19626"/>
          <a:stretch/>
        </p:blipFill>
        <p:spPr>
          <a:xfrm>
            <a:off x="7908758" y="3785938"/>
            <a:ext cx="4139751" cy="21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35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3467100"/>
            <a:ext cx="10515600" cy="109537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b="1" dirty="0" smtClean="0"/>
              <a:t>The Voluntary Carbon Market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573087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b="1" dirty="0"/>
              <a:t>Sources of (non-GCF) Results-Based Payments</a:t>
            </a:r>
          </a:p>
        </p:txBody>
      </p:sp>
    </p:spTree>
    <p:extLst>
      <p:ext uri="{BB962C8B-B14F-4D97-AF65-F5344CB8AC3E}">
        <p14:creationId xmlns:p14="http://schemas.microsoft.com/office/powerpoint/2010/main" val="24492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Voluntary Carbon Market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199" y="1825624"/>
            <a:ext cx="6995615" cy="45751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VCM works </a:t>
            </a:r>
            <a:r>
              <a:rPr lang="en-US" dirty="0">
                <a:solidFill>
                  <a:srgbClr val="FF0000"/>
                </a:solidFill>
              </a:rPr>
              <a:t>outside of the UNFCCC</a:t>
            </a:r>
          </a:p>
          <a:p>
            <a:endParaRPr lang="en-US" dirty="0"/>
          </a:p>
          <a:p>
            <a:r>
              <a:rPr lang="en-US" dirty="0"/>
              <a:t>VCM is </a:t>
            </a:r>
            <a:r>
              <a:rPr lang="en-US" dirty="0">
                <a:solidFill>
                  <a:srgbClr val="FF0000"/>
                </a:solidFill>
              </a:rPr>
              <a:t>much smaller </a:t>
            </a:r>
            <a:r>
              <a:rPr lang="en-US" dirty="0"/>
              <a:t>than the UNFCCC’s compliance market</a:t>
            </a:r>
          </a:p>
          <a:p>
            <a:endParaRPr lang="en-US" dirty="0"/>
          </a:p>
          <a:p>
            <a:r>
              <a:rPr lang="en-US" dirty="0"/>
              <a:t>VCM allows corporations, institutions and individuals to “</a:t>
            </a:r>
            <a:r>
              <a:rPr lang="en-US" dirty="0">
                <a:solidFill>
                  <a:srgbClr val="FF0000"/>
                </a:solidFill>
              </a:rPr>
              <a:t>offset</a:t>
            </a:r>
            <a:r>
              <a:rPr lang="en-US" dirty="0"/>
              <a:t>” their emissions on a voluntary basis</a:t>
            </a:r>
          </a:p>
          <a:p>
            <a:endParaRPr lang="en-US" dirty="0"/>
          </a:p>
          <a:p>
            <a:r>
              <a:rPr lang="en-US" dirty="0"/>
              <a:t>There are </a:t>
            </a:r>
            <a:r>
              <a:rPr lang="en-US" dirty="0">
                <a:solidFill>
                  <a:srgbClr val="FF0000"/>
                </a:solidFill>
              </a:rPr>
              <a:t>no established rules </a:t>
            </a:r>
            <a:r>
              <a:rPr lang="en-US" dirty="0"/>
              <a:t>and regulations for the VCM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123" y="2306472"/>
            <a:ext cx="3780066" cy="3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VCM Carbon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Projects lead to the creation of a </a:t>
            </a:r>
            <a:r>
              <a:rPr lang="en-US" dirty="0">
                <a:solidFill>
                  <a:srgbClr val="FF0000"/>
                </a:solidFill>
              </a:rPr>
              <a:t>new asset</a:t>
            </a:r>
          </a:p>
          <a:p>
            <a:pPr lvl="1"/>
            <a:r>
              <a:rPr lang="en-US" dirty="0"/>
              <a:t>A carbon ‘offset’, or ‘credit’</a:t>
            </a:r>
          </a:p>
          <a:p>
            <a:endParaRPr lang="en-US" dirty="0"/>
          </a:p>
          <a:p>
            <a:r>
              <a:rPr lang="en-US" dirty="0"/>
              <a:t>The country where the asset was created cannot claim this emission reduction as part of its emission reduction target (NDC)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Paris Agreement </a:t>
            </a:r>
            <a:r>
              <a:rPr lang="en-US" dirty="0"/>
              <a:t>specifies that such “</a:t>
            </a:r>
            <a:r>
              <a:rPr lang="en-US" dirty="0">
                <a:solidFill>
                  <a:srgbClr val="FF0000"/>
                </a:solidFill>
              </a:rPr>
              <a:t>double accounting</a:t>
            </a:r>
            <a:r>
              <a:rPr lang="en-US" dirty="0"/>
              <a:t>” must be avoided</a:t>
            </a:r>
          </a:p>
          <a:p>
            <a:pPr lvl="1"/>
            <a:r>
              <a:rPr lang="en-US" dirty="0" smtClean="0"/>
              <a:t>Here a GHG emissions </a:t>
            </a:r>
            <a:r>
              <a:rPr lang="en-US" dirty="0" smtClean="0">
                <a:solidFill>
                  <a:srgbClr val="FF0000"/>
                </a:solidFill>
              </a:rPr>
              <a:t>registry </a:t>
            </a:r>
            <a:r>
              <a:rPr lang="en-US" dirty="0" smtClean="0"/>
              <a:t>can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35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-38099"/>
            <a:ext cx="12185650" cy="68960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35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3467100"/>
            <a:ext cx="10515600" cy="109537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b="1" dirty="0" smtClean="0"/>
              <a:t>Domestic Sources of RBPs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573087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b="1" dirty="0"/>
              <a:t>Sources of (non-GCF) Results-Based Payments</a:t>
            </a:r>
          </a:p>
        </p:txBody>
      </p:sp>
    </p:spTree>
    <p:extLst>
      <p:ext uri="{BB962C8B-B14F-4D97-AF65-F5344CB8AC3E}">
        <p14:creationId xmlns:p14="http://schemas.microsoft.com/office/powerpoint/2010/main" val="27839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Domestic Sources: Carbon Markets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Emerging </a:t>
            </a:r>
            <a:r>
              <a:rPr lang="en-US" dirty="0">
                <a:solidFill>
                  <a:srgbClr val="FF0000"/>
                </a:solidFill>
              </a:rPr>
              <a:t>compliance markets</a:t>
            </a:r>
          </a:p>
          <a:p>
            <a:pPr lvl="1"/>
            <a:r>
              <a:rPr lang="en-US" dirty="0"/>
              <a:t>EU: Emissions Trading System (ETS) since 2005</a:t>
            </a:r>
          </a:p>
          <a:p>
            <a:pPr lvl="1"/>
            <a:r>
              <a:rPr lang="en-US" dirty="0"/>
              <a:t>California: regulatory ETS for companies operating in the state</a:t>
            </a:r>
          </a:p>
          <a:p>
            <a:pPr lvl="1"/>
            <a:r>
              <a:rPr lang="en-US" dirty="0"/>
              <a:t>Similar legislation in Australia, South Korea, New Zealand, and Canada</a:t>
            </a:r>
          </a:p>
          <a:p>
            <a:pPr lvl="1"/>
            <a:r>
              <a:rPr lang="en-US" dirty="0"/>
              <a:t>Emerging in Brazil, China, and Japan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California</a:t>
            </a:r>
            <a:r>
              <a:rPr lang="en-US" dirty="0"/>
              <a:t>: piloting REDD+ projects for use as offsets in its ETS in Chiapas, Mexico and Acre, Brazil</a:t>
            </a:r>
          </a:p>
          <a:p>
            <a:endParaRPr lang="en-US" dirty="0"/>
          </a:p>
          <a:p>
            <a:r>
              <a:rPr lang="en-US" dirty="0"/>
              <a:t>Inclusion of REDD+ credits in other systems currently uncertain</a:t>
            </a:r>
          </a:p>
        </p:txBody>
      </p:sp>
    </p:spTree>
    <p:extLst>
      <p:ext uri="{BB962C8B-B14F-4D97-AF65-F5344CB8AC3E}">
        <p14:creationId xmlns:p14="http://schemas.microsoft.com/office/powerpoint/2010/main" val="395424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67717"/>
            <a:ext cx="10515600" cy="1325563"/>
          </a:xfrm>
        </p:spPr>
        <p:txBody>
          <a:bodyPr/>
          <a:lstStyle/>
          <a:p>
            <a:r>
              <a:rPr lang="en-US" dirty="0"/>
              <a:t>Domestic Sources: Carbon Markets</a:t>
            </a:r>
          </a:p>
        </p:txBody>
      </p:sp>
      <p:pic>
        <p:nvPicPr>
          <p:cNvPr id="4098" name="Picture 1" descr="image0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5110" y="1428750"/>
            <a:ext cx="10470015" cy="519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422" y="1895003"/>
            <a:ext cx="1828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Summary map of existing, emerging and potential regional, national and subnational carbon pricing initiatives</a:t>
            </a:r>
          </a:p>
        </p:txBody>
      </p:sp>
    </p:spTree>
    <p:extLst>
      <p:ext uri="{BB962C8B-B14F-4D97-AF65-F5344CB8AC3E}">
        <p14:creationId xmlns:p14="http://schemas.microsoft.com/office/powerpoint/2010/main" val="29745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5251"/>
            <a:ext cx="12192000" cy="70104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01886"/>
            <a:ext cx="12401550" cy="72075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48150" y="4261783"/>
            <a:ext cx="3695700" cy="1122945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Thank you</a:t>
            </a:r>
          </a:p>
        </p:txBody>
      </p:sp>
      <p:pic>
        <p:nvPicPr>
          <p:cNvPr id="7" name="Picture 2" descr="Image result for un-redd programm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015" y="1711469"/>
            <a:ext cx="3035970" cy="21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90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582620" y="2046990"/>
            <a:ext cx="7664268" cy="354431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165" y="183044"/>
            <a:ext cx="10515600" cy="895226"/>
          </a:xfrm>
        </p:spPr>
        <p:txBody>
          <a:bodyPr/>
          <a:lstStyle/>
          <a:p>
            <a:r>
              <a:rPr lang="en-US" dirty="0"/>
              <a:t>RBP Variety in Climate Policy</a:t>
            </a:r>
          </a:p>
        </p:txBody>
      </p:sp>
      <p:sp>
        <p:nvSpPr>
          <p:cNvPr id="3" name="Isosceles Triangle 2"/>
          <p:cNvSpPr/>
          <p:nvPr/>
        </p:nvSpPr>
        <p:spPr>
          <a:xfrm rot="16200000">
            <a:off x="5537661" y="-3590294"/>
            <a:ext cx="1253039" cy="9938087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rot="5400000">
            <a:off x="5537661" y="1102017"/>
            <a:ext cx="1253039" cy="9938087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58709" y="914286"/>
            <a:ext cx="2717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Methodological stringency</a:t>
            </a:r>
          </a:p>
          <a:p>
            <a:r>
              <a:rPr lang="en-US" b="1" dirty="0"/>
              <a:t>High certainty of outputs</a:t>
            </a:r>
          </a:p>
          <a:p>
            <a:r>
              <a:rPr lang="en-US" b="1" dirty="0"/>
              <a:t>Strong verification needed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5136" y="5609396"/>
            <a:ext cx="2899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Long-term (indirect) impacts</a:t>
            </a:r>
          </a:p>
          <a:p>
            <a:r>
              <a:rPr lang="en-US" b="1" dirty="0"/>
              <a:t>Development benefits</a:t>
            </a:r>
          </a:p>
          <a:p>
            <a:r>
              <a:rPr lang="en-US" b="1" dirty="0"/>
              <a:t>Address multiple barriers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30844" y="2196295"/>
            <a:ext cx="2221832" cy="11389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Up-front payment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24360" y="2196295"/>
            <a:ext cx="2221832" cy="11389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Payment on results – qualitative / quantitative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17876" y="2196295"/>
            <a:ext cx="2221832" cy="11389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Payment on results – tCO2e based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911392" y="2211419"/>
            <a:ext cx="2221832" cy="11389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Tradable units / offsets (tCO2e)</a:t>
            </a:r>
          </a:p>
        </p:txBody>
      </p:sp>
      <p:sp>
        <p:nvSpPr>
          <p:cNvPr id="11" name="Oval 10"/>
          <p:cNvSpPr/>
          <p:nvPr/>
        </p:nvSpPr>
        <p:spPr>
          <a:xfrm>
            <a:off x="1130844" y="3465114"/>
            <a:ext cx="2451776" cy="88691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Grant (e.g. ODA)</a:t>
            </a:r>
          </a:p>
        </p:txBody>
      </p:sp>
      <p:sp>
        <p:nvSpPr>
          <p:cNvPr id="12" name="Oval 11"/>
          <p:cNvSpPr/>
          <p:nvPr/>
        </p:nvSpPr>
        <p:spPr>
          <a:xfrm>
            <a:off x="2498472" y="4379577"/>
            <a:ext cx="2451776" cy="88691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Payment for mitigation (e.g. NAMA)</a:t>
            </a:r>
          </a:p>
        </p:txBody>
      </p:sp>
      <p:sp>
        <p:nvSpPr>
          <p:cNvPr id="13" name="Oval 12"/>
          <p:cNvSpPr/>
          <p:nvPr/>
        </p:nvSpPr>
        <p:spPr>
          <a:xfrm>
            <a:off x="4445077" y="3537759"/>
            <a:ext cx="2790610" cy="8869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Advance market commitments (e.g. Feed-in Tariff)</a:t>
            </a:r>
          </a:p>
        </p:txBody>
      </p:sp>
      <p:sp>
        <p:nvSpPr>
          <p:cNvPr id="14" name="Oval 13"/>
          <p:cNvSpPr/>
          <p:nvPr/>
        </p:nvSpPr>
        <p:spPr>
          <a:xfrm>
            <a:off x="5834528" y="4579937"/>
            <a:ext cx="2451776" cy="8869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Payment for eco services (e.g. REDD+)</a:t>
            </a:r>
          </a:p>
        </p:txBody>
      </p:sp>
      <p:sp>
        <p:nvSpPr>
          <p:cNvPr id="15" name="Oval 14"/>
          <p:cNvSpPr/>
          <p:nvPr/>
        </p:nvSpPr>
        <p:spPr>
          <a:xfrm>
            <a:off x="7436816" y="3537759"/>
            <a:ext cx="2451776" cy="88691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Payment for mitigation (e.g. CER purchase)</a:t>
            </a:r>
          </a:p>
        </p:txBody>
      </p:sp>
      <p:sp>
        <p:nvSpPr>
          <p:cNvPr id="16" name="Oval 15"/>
          <p:cNvSpPr/>
          <p:nvPr/>
        </p:nvSpPr>
        <p:spPr>
          <a:xfrm>
            <a:off x="8874078" y="4592099"/>
            <a:ext cx="2451776" cy="88691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 market mechanisms (e.g. CDM)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51593" y="6423823"/>
            <a:ext cx="217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Range of RBP variety</a:t>
            </a:r>
          </a:p>
        </p:txBody>
      </p:sp>
      <p:cxnSp>
        <p:nvCxnSpPr>
          <p:cNvPr id="20" name="Straight Connector 19"/>
          <p:cNvCxnSpPr>
            <a:stCxn id="18" idx="0"/>
          </p:cNvCxnSpPr>
          <p:nvPr/>
        </p:nvCxnSpPr>
        <p:spPr>
          <a:xfrm flipH="1" flipV="1">
            <a:off x="8954288" y="5591303"/>
            <a:ext cx="1583757" cy="8325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4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14" y="481264"/>
            <a:ext cx="10289160" cy="59780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5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3467100"/>
            <a:ext cx="10515600" cy="109537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b="1" dirty="0"/>
              <a:t>Bilateral Agreements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573087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b="1" dirty="0"/>
              <a:t>Sources of (non-GCF) Results-Based Payments</a:t>
            </a:r>
          </a:p>
        </p:txBody>
      </p:sp>
      <p:pic>
        <p:nvPicPr>
          <p:cNvPr id="2052" name="Picture 4" descr="Image result for minion high five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1450" y="304800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198591" y="2483893"/>
            <a:ext cx="928048" cy="30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6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Bilateral Agreements 1: Norway</a:t>
            </a:r>
          </a:p>
        </p:txBody>
      </p:sp>
      <p:sp>
        <p:nvSpPr>
          <p:cNvPr id="6" name="Content Placeholder 9"/>
          <p:cNvSpPr>
            <a:spLocks noGrp="1"/>
          </p:cNvSpPr>
          <p:nvPr>
            <p:ph idx="1"/>
          </p:nvPr>
        </p:nvSpPr>
        <p:spPr>
          <a:xfrm>
            <a:off x="4311129" y="1812757"/>
            <a:ext cx="6661671" cy="466825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Brazil-Norway</a:t>
            </a:r>
            <a:r>
              <a:rPr lang="en-US" dirty="0"/>
              <a:t>: $1.5b agreement</a:t>
            </a:r>
          </a:p>
          <a:p>
            <a:r>
              <a:rPr lang="en-US" dirty="0"/>
              <a:t>Finance goes to Brazil’s </a:t>
            </a:r>
            <a:r>
              <a:rPr lang="en-US" dirty="0">
                <a:solidFill>
                  <a:srgbClr val="FF0000"/>
                </a:solidFill>
              </a:rPr>
              <a:t>Amazon Fund</a:t>
            </a:r>
          </a:p>
          <a:p>
            <a:r>
              <a:rPr lang="en-US" dirty="0"/>
              <a:t>Payment based on </a:t>
            </a:r>
            <a:r>
              <a:rPr lang="en-US" dirty="0">
                <a:solidFill>
                  <a:srgbClr val="FF0000"/>
                </a:solidFill>
              </a:rPr>
              <a:t>non-carbon indicators</a:t>
            </a:r>
          </a:p>
          <a:p>
            <a:r>
              <a:rPr lang="en-US" dirty="0"/>
              <a:t>Very transparent – </a:t>
            </a:r>
            <a:r>
              <a:rPr lang="en-US" dirty="0">
                <a:solidFill>
                  <a:srgbClr val="FF0000"/>
                </a:solidFill>
              </a:rPr>
              <a:t>all data shared internationally</a:t>
            </a:r>
            <a:r>
              <a:rPr lang="en-US" dirty="0"/>
              <a:t>, etc.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Guyana-Norway</a:t>
            </a:r>
            <a:r>
              <a:rPr lang="en-US" dirty="0"/>
              <a:t>: $250m agreement</a:t>
            </a:r>
          </a:p>
          <a:p>
            <a:r>
              <a:rPr lang="en-US" dirty="0"/>
              <a:t>Finance goes to </a:t>
            </a:r>
            <a:r>
              <a:rPr lang="en-US" dirty="0">
                <a:solidFill>
                  <a:srgbClr val="FF0000"/>
                </a:solidFill>
              </a:rPr>
              <a:t>Guyana REDD+ Investment Fund</a:t>
            </a:r>
          </a:p>
          <a:p>
            <a:r>
              <a:rPr lang="en-US" dirty="0"/>
              <a:t>Payment for carbon results as well as implementation milestones</a:t>
            </a:r>
          </a:p>
          <a:p>
            <a:r>
              <a:rPr lang="en-US" dirty="0"/>
              <a:t>Independent monitoring and verification</a:t>
            </a:r>
          </a:p>
        </p:txBody>
      </p:sp>
      <p:pic>
        <p:nvPicPr>
          <p:cNvPr id="7" name="Picture 2" descr="https://upload.wikimedia.org/wikipedia/commons/thumb/d/d9/Flag_of_Norway.svg/2000px-Flag_of_Norway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14" y="1967053"/>
            <a:ext cx="1622425" cy="11803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en/thumb/0/05/Flag_of_Brazil.svg/1280px-Flag_of_Brazi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8383" y="1967053"/>
            <a:ext cx="1686162" cy="11803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thumb/d/d9/Flag_of_Norway.svg/2000px-Flag_of_Norway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401" y="4540417"/>
            <a:ext cx="1622425" cy="11803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upload.wikimedia.org/wikipedia/commons/thumb/9/99/Flag_of_Guyana.svg/2000px-Flag_of_Guyana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8383" y="4540417"/>
            <a:ext cx="1967190" cy="11803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12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70713" cy="1325563"/>
          </a:xfrm>
        </p:spPr>
        <p:txBody>
          <a:bodyPr/>
          <a:lstStyle/>
          <a:p>
            <a:r>
              <a:rPr lang="en-US" dirty="0"/>
              <a:t>Bilateral Agreements 2: </a:t>
            </a:r>
            <a:br>
              <a:rPr lang="en-US" dirty="0"/>
            </a:br>
            <a:r>
              <a:rPr lang="en-US" dirty="0"/>
              <a:t>‘REDD+ Early Movers’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1752"/>
            <a:ext cx="10515600" cy="4312693"/>
          </a:xfrm>
        </p:spPr>
        <p:txBody>
          <a:bodyPr>
            <a:normAutofit/>
          </a:bodyPr>
          <a:lstStyle/>
          <a:p>
            <a:r>
              <a:rPr lang="en-US" dirty="0" smtClean="0"/>
              <a:t>German </a:t>
            </a:r>
            <a:r>
              <a:rPr lang="en-US" dirty="0"/>
              <a:t>Federal Ministry for Economic Cooperation and Development (BMZ), </a:t>
            </a:r>
            <a:r>
              <a:rPr lang="en-US" dirty="0">
                <a:solidFill>
                  <a:srgbClr val="FF0000"/>
                </a:solidFill>
              </a:rPr>
              <a:t>2012-2019</a:t>
            </a:r>
          </a:p>
          <a:p>
            <a:endParaRPr lang="en-US" dirty="0"/>
          </a:p>
          <a:p>
            <a:r>
              <a:rPr lang="en-US" dirty="0" smtClean="0"/>
              <a:t>REDD</a:t>
            </a:r>
            <a:r>
              <a:rPr lang="en-US" dirty="0"/>
              <a:t>+ ‘bridging’ finance in accordance with </a:t>
            </a:r>
            <a:r>
              <a:rPr lang="en-US" dirty="0">
                <a:solidFill>
                  <a:srgbClr val="FF0000"/>
                </a:solidFill>
              </a:rPr>
              <a:t>UNFCCC</a:t>
            </a:r>
            <a:r>
              <a:rPr lang="en-US" dirty="0"/>
              <a:t> provisions</a:t>
            </a:r>
          </a:p>
          <a:p>
            <a:endParaRPr lang="en-US" dirty="0"/>
          </a:p>
          <a:p>
            <a:r>
              <a:rPr lang="en-US" dirty="0"/>
              <a:t>National / sub-national / biome; not project-based</a:t>
            </a:r>
          </a:p>
          <a:p>
            <a:endParaRPr lang="en-US" dirty="0"/>
          </a:p>
          <a:p>
            <a:r>
              <a:rPr lang="en-US" dirty="0" err="1"/>
              <a:t>KfW</a:t>
            </a:r>
            <a:r>
              <a:rPr lang="en-US" dirty="0"/>
              <a:t> Development </a:t>
            </a:r>
            <a:r>
              <a:rPr lang="en-US" dirty="0" smtClean="0"/>
              <a:t>Bank: payments </a:t>
            </a:r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independently verified </a:t>
            </a:r>
            <a:r>
              <a:rPr lang="en-US" dirty="0"/>
              <a:t>REDD+ emission reductions achieved (following </a:t>
            </a:r>
            <a:r>
              <a:rPr lang="en-US" dirty="0">
                <a:solidFill>
                  <a:srgbClr val="FF0000"/>
                </a:solidFill>
              </a:rPr>
              <a:t>IPCC</a:t>
            </a:r>
            <a:r>
              <a:rPr lang="en-US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783" y="208721"/>
            <a:ext cx="4721312" cy="140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establish a bilateral agreement…?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/>
          </a:bodyPr>
          <a:lstStyle/>
          <a:p>
            <a:r>
              <a:rPr lang="en-US" dirty="0"/>
              <a:t>Potential </a:t>
            </a:r>
            <a:r>
              <a:rPr lang="en-US" dirty="0" smtClean="0"/>
              <a:t>is </a:t>
            </a:r>
            <a:r>
              <a:rPr lang="en-US" dirty="0"/>
              <a:t>reduced as other sources of RBP become available</a:t>
            </a:r>
          </a:p>
          <a:p>
            <a:endParaRPr lang="en-US" dirty="0"/>
          </a:p>
          <a:p>
            <a:r>
              <a:rPr lang="en-US" dirty="0"/>
              <a:t>Requires </a:t>
            </a:r>
            <a:r>
              <a:rPr lang="en-US" dirty="0">
                <a:solidFill>
                  <a:srgbClr val="FF0000"/>
                </a:solidFill>
              </a:rPr>
              <a:t>high-level</a:t>
            </a:r>
            <a:r>
              <a:rPr lang="en-US" dirty="0"/>
              <a:t>, and in most cases long-term, </a:t>
            </a:r>
            <a:r>
              <a:rPr lang="en-US" dirty="0">
                <a:solidFill>
                  <a:srgbClr val="FF0000"/>
                </a:solidFill>
              </a:rPr>
              <a:t>political links </a:t>
            </a:r>
            <a:r>
              <a:rPr lang="en-US" dirty="0"/>
              <a:t>to donor country that go </a:t>
            </a:r>
            <a:r>
              <a:rPr lang="en-US" dirty="0">
                <a:solidFill>
                  <a:srgbClr val="FF0000"/>
                </a:solidFill>
              </a:rPr>
              <a:t>beyond REDD+ </a:t>
            </a:r>
            <a:r>
              <a:rPr lang="en-US" dirty="0"/>
              <a:t>or the forest sector</a:t>
            </a:r>
          </a:p>
          <a:p>
            <a:endParaRPr lang="en-US" dirty="0"/>
          </a:p>
          <a:p>
            <a:r>
              <a:rPr lang="en-US" dirty="0"/>
              <a:t>Donors want to see: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Ambition</a:t>
            </a:r>
            <a:r>
              <a:rPr lang="en-US" dirty="0"/>
              <a:t>: bold targets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Clarity of </a:t>
            </a:r>
            <a:r>
              <a:rPr lang="en-US" dirty="0">
                <a:solidFill>
                  <a:srgbClr val="FF0000"/>
                </a:solidFill>
              </a:rPr>
              <a:t>vision</a:t>
            </a:r>
            <a:r>
              <a:rPr lang="en-US" dirty="0"/>
              <a:t>: how the targets will be met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Conformity with </a:t>
            </a:r>
            <a:r>
              <a:rPr lang="en-US" dirty="0">
                <a:solidFill>
                  <a:srgbClr val="FF0000"/>
                </a:solidFill>
              </a:rPr>
              <a:t>UNFCCC</a:t>
            </a:r>
            <a:r>
              <a:rPr lang="en-US" dirty="0"/>
              <a:t> (at least)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Good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governance</a:t>
            </a:r>
            <a:r>
              <a:rPr lang="en-US" dirty="0"/>
              <a:t> of a national REDD+ programme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5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9213"/>
            <a:ext cx="12192000" cy="69072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350" y="-24607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3467100"/>
            <a:ext cx="10515600" cy="109537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b="1" dirty="0" smtClean="0"/>
              <a:t>World Bank Funds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573087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b="1" dirty="0"/>
              <a:t>Sources of (non-GCF) Results-Based Payments</a:t>
            </a:r>
          </a:p>
        </p:txBody>
      </p:sp>
    </p:spTree>
    <p:extLst>
      <p:ext uri="{BB962C8B-B14F-4D97-AF65-F5344CB8AC3E}">
        <p14:creationId xmlns:p14="http://schemas.microsoft.com/office/powerpoint/2010/main" val="5324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FCPF Carbon Fund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4850" y="1910687"/>
            <a:ext cx="6602645" cy="4602408"/>
          </a:xfrm>
        </p:spPr>
        <p:txBody>
          <a:bodyPr>
            <a:normAutofit/>
          </a:bodyPr>
          <a:lstStyle/>
          <a:p>
            <a:r>
              <a:rPr lang="en-US" dirty="0"/>
              <a:t>WB’s system for </a:t>
            </a:r>
            <a:r>
              <a:rPr lang="en-US" dirty="0">
                <a:solidFill>
                  <a:srgbClr val="FF0000"/>
                </a:solidFill>
              </a:rPr>
              <a:t>piloting RBPs</a:t>
            </a:r>
          </a:p>
          <a:p>
            <a:endParaRPr lang="en-US" dirty="0" smtClean="0"/>
          </a:p>
          <a:p>
            <a:r>
              <a:rPr lang="en-US" dirty="0" smtClean="0"/>
              <a:t>National </a:t>
            </a:r>
            <a:r>
              <a:rPr lang="en-US" dirty="0"/>
              <a:t>or subnational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Methodological Framework </a:t>
            </a:r>
            <a:r>
              <a:rPr lang="en-US" dirty="0">
                <a:sym typeface="Wingdings" panose="05000000000000000000" pitchFamily="2" charset="2"/>
              </a:rPr>
              <a:t>must be followed (more rigorous than UNFCCC/IPCC)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Pending </a:t>
            </a:r>
            <a:r>
              <a:rPr lang="en-US" dirty="0">
                <a:sym typeface="Wingdings" panose="05000000000000000000" pitchFamily="2" charset="2"/>
              </a:rPr>
              <a:t>further donations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772" y="888582"/>
            <a:ext cx="4362462" cy="2666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538" y="3747252"/>
            <a:ext cx="2409000" cy="287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687</Words>
  <Application>Microsoft Office PowerPoint</Application>
  <PresentationFormat>Widescreen</PresentationFormat>
  <Paragraphs>125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Wingdings</vt:lpstr>
      <vt:lpstr>Office Theme</vt:lpstr>
      <vt:lpstr>Sources of (non-GCF) Results-Based Payments</vt:lpstr>
      <vt:lpstr>RBP Variety in Climate Policy</vt:lpstr>
      <vt:lpstr>PowerPoint Presentation</vt:lpstr>
      <vt:lpstr>Bilateral Agreements</vt:lpstr>
      <vt:lpstr>Bilateral Agreements 1: Norway</vt:lpstr>
      <vt:lpstr>Bilateral Agreements 2:  ‘REDD+ Early Movers’</vt:lpstr>
      <vt:lpstr>How to establish a bilateral agreement…?</vt:lpstr>
      <vt:lpstr>World Bank Funds</vt:lpstr>
      <vt:lpstr>The FCPF Carbon Fund</vt:lpstr>
      <vt:lpstr>PowerPoint Presentation</vt:lpstr>
      <vt:lpstr>The BioCarbon Fund Initiative for Sustainable Forest Landscapes</vt:lpstr>
      <vt:lpstr>The Voluntary Carbon Market</vt:lpstr>
      <vt:lpstr>The Voluntary Carbon Market</vt:lpstr>
      <vt:lpstr>VCM Carbon Credits</vt:lpstr>
      <vt:lpstr>Domestic Sources of RBPs</vt:lpstr>
      <vt:lpstr>Domestic Sources: Carbon Markets</vt:lpstr>
      <vt:lpstr>Domestic Sources: Carbon Markets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Sources of (non-GCF) Results-Based Payments</dc:title>
  <dc:creator>Joel Scriven</dc:creator>
  <cp:lastModifiedBy>Joel Scriven</cp:lastModifiedBy>
  <cp:revision>64</cp:revision>
  <dcterms:created xsi:type="dcterms:W3CDTF">2017-08-28T11:06:57Z</dcterms:created>
  <dcterms:modified xsi:type="dcterms:W3CDTF">2017-10-12T01:27:45Z</dcterms:modified>
</cp:coreProperties>
</file>