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1" r:id="rId2"/>
    <p:sldId id="280" r:id="rId3"/>
    <p:sldId id="282" r:id="rId4"/>
    <p:sldId id="296" r:id="rId5"/>
    <p:sldId id="283" r:id="rId6"/>
    <p:sldId id="256" r:id="rId7"/>
    <p:sldId id="273" r:id="rId8"/>
    <p:sldId id="278" r:id="rId9"/>
    <p:sldId id="292" r:id="rId10"/>
    <p:sldId id="290" r:id="rId11"/>
    <p:sldId id="291" r:id="rId12"/>
    <p:sldId id="285" r:id="rId13"/>
    <p:sldId id="260" r:id="rId14"/>
    <p:sldId id="264" r:id="rId15"/>
    <p:sldId id="277" r:id="rId16"/>
    <p:sldId id="270" r:id="rId17"/>
    <p:sldId id="286" r:id="rId18"/>
    <p:sldId id="288" r:id="rId19"/>
    <p:sldId id="287" r:id="rId20"/>
    <p:sldId id="307" r:id="rId21"/>
    <p:sldId id="297" r:id="rId22"/>
    <p:sldId id="308" r:id="rId23"/>
    <p:sldId id="309" r:id="rId24"/>
    <p:sldId id="284"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DF4"/>
          </a:solidFill>
        </a:fill>
      </a:tcStyle>
    </a:wholeTbl>
    <a:band1H>
      <a:tcStyle>
        <a:tcBdr/>
        <a:fill>
          <a:solidFill>
            <a:srgbClr val="D0D8E8"/>
          </a:solidFill>
        </a:fill>
      </a:tcStyle>
    </a:band1H>
    <a:band2H>
      <a:tcStyle>
        <a:tcBdr/>
      </a:tcStyle>
    </a:band2H>
    <a:band1V>
      <a:tcStyle>
        <a:tcBdr/>
        <a:fill>
          <a:solidFill>
            <a:srgbClr val="D0D8E8"/>
          </a:solidFill>
        </a:fill>
      </a:tcStyle>
    </a:band1V>
    <a:band2V>
      <a:tcStyle>
        <a:tcBdr/>
      </a:tcStyle>
    </a:band2V>
    <a:lastCol>
      <a:tcTxStyle b="on">
        <a:font>
          <a:latin typeface="+mn-lt"/>
          <a:ea typeface="+mn-ea"/>
          <a:cs typeface="+mn-cs"/>
        </a:font>
        <a:srgbClr val="FFFFFF"/>
      </a:tcTxStyle>
      <a:tcStyle>
        <a:tcBdr/>
        <a:fill>
          <a:solidFill>
            <a:srgbClr val="4F81BD"/>
          </a:solidFill>
        </a:fill>
      </a:tcStyle>
    </a:lastCol>
    <a:firstCol>
      <a:tcTxStyle b="on">
        <a:font>
          <a:latin typeface="+mn-lt"/>
          <a:ea typeface="+mn-ea"/>
          <a:cs typeface="+mn-cs"/>
        </a:font>
        <a:srgbClr val="FFFFFF"/>
      </a:tcTxStyle>
      <a:tcStyle>
        <a:tcBdr/>
        <a:fill>
          <a:solidFill>
            <a:srgbClr val="4F81BD"/>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F81BD"/>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F81BD"/>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89467" autoAdjust="0"/>
  </p:normalViewPr>
  <p:slideViewPr>
    <p:cSldViewPr snapToGrid="0" showGuides="1">
      <p:cViewPr varScale="1">
        <p:scale>
          <a:sx n="82" d="100"/>
          <a:sy n="82" d="100"/>
        </p:scale>
        <p:origin x="-1616"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3037840" cy="464820"/>
          </a:xfrm>
          <a:prstGeom prst="rect">
            <a:avLst/>
          </a:prstGeom>
          <a:noFill/>
          <a:ln>
            <a:noFill/>
          </a:ln>
        </p:spPr>
        <p:txBody>
          <a:bodyPr vert="horz" wrap="square" lIns="93177" tIns="46589" rIns="93177" bIns="46589" anchor="t" anchorCtr="0" compatLnSpc="1">
            <a:noAutofit/>
          </a:bodyPr>
          <a:lstStyle>
            <a:lvl1pPr marL="0" marR="0" lvl="0" indent="0" algn="l" defTabSz="931774"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3" name="Espace réservé de la date 2"/>
          <p:cNvSpPr txBox="1">
            <a:spLocks noGrp="1"/>
          </p:cNvSpPr>
          <p:nvPr>
            <p:ph type="dt" idx="1"/>
          </p:nvPr>
        </p:nvSpPr>
        <p:spPr>
          <a:xfrm>
            <a:off x="3970933" y="0"/>
            <a:ext cx="3037840" cy="464820"/>
          </a:xfrm>
          <a:prstGeom prst="rect">
            <a:avLst/>
          </a:prstGeom>
          <a:noFill/>
          <a:ln>
            <a:noFill/>
          </a:ln>
        </p:spPr>
        <p:txBody>
          <a:bodyPr vert="horz" wrap="square" lIns="93177" tIns="46589" rIns="93177" bIns="46589" anchor="t" anchorCtr="0" compatLnSpc="1">
            <a:noAutofit/>
          </a:bodyPr>
          <a:lstStyle>
            <a:lvl1pPr marL="0" marR="0" lvl="0" indent="0" algn="r" defTabSz="931774"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C4512A16-E937-40A4-AF2E-BAB1A3815A16}" type="datetime1">
              <a:rPr lang="fr-FR"/>
              <a:pPr lvl="0"/>
              <a:t>19/09/17</a:t>
            </a:fld>
            <a:endParaRPr lang="fr-FR"/>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1">
            <a:solidFill>
              <a:srgbClr val="000000"/>
            </a:solidFill>
            <a:prstDash val="solid"/>
          </a:ln>
        </p:spPr>
      </p:sp>
      <p:sp>
        <p:nvSpPr>
          <p:cNvPr id="5" name="Espace réservé des commentaires 4"/>
          <p:cNvSpPr txBox="1">
            <a:spLocks noGrp="1"/>
          </p:cNvSpPr>
          <p:nvPr>
            <p:ph type="body" sz="quarter" idx="3"/>
          </p:nvPr>
        </p:nvSpPr>
        <p:spPr>
          <a:xfrm>
            <a:off x="701040" y="4415790"/>
            <a:ext cx="5608320" cy="4183380"/>
          </a:xfrm>
          <a:prstGeom prst="rect">
            <a:avLst/>
          </a:prstGeom>
          <a:noFill/>
          <a:ln>
            <a:noFill/>
          </a:ln>
        </p:spPr>
        <p:txBody>
          <a:bodyPr vert="horz" wrap="square" lIns="93177" tIns="46589" rIns="93177" bIns="46589" anchor="t" anchorCtr="0" compatLnSpc="1">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txBox="1">
            <a:spLocks noGrp="1"/>
          </p:cNvSpPr>
          <p:nvPr>
            <p:ph type="ftr" sz="quarter" idx="4"/>
          </p:nvPr>
        </p:nvSpPr>
        <p:spPr>
          <a:xfrm>
            <a:off x="0" y="8829961"/>
            <a:ext cx="3037840" cy="464820"/>
          </a:xfrm>
          <a:prstGeom prst="rect">
            <a:avLst/>
          </a:prstGeom>
          <a:noFill/>
          <a:ln>
            <a:noFill/>
          </a:ln>
        </p:spPr>
        <p:txBody>
          <a:bodyPr vert="horz" wrap="square" lIns="93177" tIns="46589" rIns="93177" bIns="46589" anchor="b" anchorCtr="0" compatLnSpc="1">
            <a:noAutofit/>
          </a:bodyPr>
          <a:lstStyle>
            <a:lvl1pPr marL="0" marR="0" lvl="0" indent="0" algn="l" defTabSz="931774"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7" name="Espace réservé du numéro de diapositive 6"/>
          <p:cNvSpPr txBox="1">
            <a:spLocks noGrp="1"/>
          </p:cNvSpPr>
          <p:nvPr>
            <p:ph type="sldNum" sz="quarter" idx="5"/>
          </p:nvPr>
        </p:nvSpPr>
        <p:spPr>
          <a:xfrm>
            <a:off x="3970933" y="8829961"/>
            <a:ext cx="3037840" cy="464820"/>
          </a:xfrm>
          <a:prstGeom prst="rect">
            <a:avLst/>
          </a:prstGeom>
          <a:noFill/>
          <a:ln>
            <a:noFill/>
          </a:ln>
        </p:spPr>
        <p:txBody>
          <a:bodyPr vert="horz" wrap="square" lIns="93177" tIns="46589" rIns="93177" bIns="46589" anchor="b" anchorCtr="0" compatLnSpc="1">
            <a:noAutofit/>
          </a:bodyPr>
          <a:lstStyle>
            <a:lvl1pPr marL="0" marR="0" lvl="0" indent="0" algn="r" defTabSz="931774"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19DFB851-747E-40D4-9E83-32580961CDF9}" type="slidenum">
              <a:t>‹#›</a:t>
            </a:fld>
            <a:endParaRPr lang="fr-FR"/>
          </a:p>
        </p:txBody>
      </p:sp>
    </p:spTree>
    <p:extLst>
      <p:ext uri="{BB962C8B-B14F-4D97-AF65-F5344CB8AC3E}">
        <p14:creationId xmlns:p14="http://schemas.microsoft.com/office/powerpoint/2010/main" val="1706029742"/>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1741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anose="020B0604020202020204" pitchFamily="34" charset="0"/>
              <a:ea typeface="Microsoft YaHei" panose="020B0503020204020204" pitchFamily="34" charset="-122"/>
              <a:cs typeface="Mangal" panose="02040503050203030202" pitchFamily="18" charset="0"/>
            </a:endParaRPr>
          </a:p>
        </p:txBody>
      </p:sp>
    </p:spTree>
    <p:extLst>
      <p:ext uri="{BB962C8B-B14F-4D97-AF65-F5344CB8AC3E}">
        <p14:creationId xmlns:p14="http://schemas.microsoft.com/office/powerpoint/2010/main" val="530937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19DFB851-747E-40D4-9E83-32580961CDF9}" type="slidenum">
              <a:rPr lang="en-US" smtClean="0"/>
              <a:t>15</a:t>
            </a:fld>
            <a:endParaRPr lang="en-US"/>
          </a:p>
        </p:txBody>
      </p:sp>
    </p:spTree>
    <p:extLst>
      <p:ext uri="{BB962C8B-B14F-4D97-AF65-F5344CB8AC3E}">
        <p14:creationId xmlns:p14="http://schemas.microsoft.com/office/powerpoint/2010/main" val="2491576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82688" y="706438"/>
            <a:ext cx="4645025" cy="3484562"/>
          </a:xfrm>
          <a:solidFill>
            <a:srgbClr val="CFE7F5"/>
          </a:solidFill>
          <a:ln w="25400">
            <a:solidFill>
              <a:srgbClr val="808080"/>
            </a:solidFill>
            <a:miter lim="800000"/>
            <a:headEnd/>
            <a:tailEnd/>
          </a:ln>
        </p:spPr>
      </p:sp>
      <p:sp>
        <p:nvSpPr>
          <p:cNvPr id="18435" name="Notes Placeholder 2"/>
          <p:cNvSpPr txBox="1">
            <a:spLocks noGrp="1"/>
          </p:cNvSpPr>
          <p:nvPr>
            <p:ph type="body" sz="quarter" idx="1"/>
          </p:nvPr>
        </p:nvSpPr>
        <p:spPr bwMode="auto">
          <a:xfrm>
            <a:off x="701040" y="4415790"/>
            <a:ext cx="560832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anose="020B0604020202020204" pitchFamily="34" charset="0"/>
              <a:ea typeface="Microsoft YaHei" panose="020B0503020204020204" pitchFamily="34" charset="-122"/>
              <a:cs typeface="Mangal" panose="02040503050203030202" pitchFamily="18" charset="0"/>
            </a:endParaRPr>
          </a:p>
        </p:txBody>
      </p:sp>
    </p:spTree>
    <p:extLst>
      <p:ext uri="{BB962C8B-B14F-4D97-AF65-F5344CB8AC3E}">
        <p14:creationId xmlns:p14="http://schemas.microsoft.com/office/powerpoint/2010/main" val="2220576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82688" y="706438"/>
            <a:ext cx="4645025" cy="3484562"/>
          </a:xfrm>
          <a:solidFill>
            <a:srgbClr val="CFE7F5"/>
          </a:solidFill>
          <a:ln w="25400">
            <a:solidFill>
              <a:srgbClr val="808080"/>
            </a:solidFill>
            <a:miter lim="800000"/>
            <a:headEnd/>
            <a:tailEnd/>
          </a:ln>
        </p:spPr>
      </p:sp>
      <p:sp>
        <p:nvSpPr>
          <p:cNvPr id="18435" name="Notes Placeholder 2"/>
          <p:cNvSpPr txBox="1">
            <a:spLocks noGrp="1"/>
          </p:cNvSpPr>
          <p:nvPr>
            <p:ph type="body" sz="quarter" idx="1"/>
          </p:nvPr>
        </p:nvSpPr>
        <p:spPr bwMode="auto">
          <a:xfrm>
            <a:off x="701040" y="4415790"/>
            <a:ext cx="560832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anose="020B0604020202020204" pitchFamily="34" charset="0"/>
              <a:ea typeface="Microsoft YaHei" panose="020B0503020204020204" pitchFamily="34" charset="-122"/>
              <a:cs typeface="Mangal" panose="02040503050203030202" pitchFamily="18" charset="0"/>
            </a:endParaRPr>
          </a:p>
        </p:txBody>
      </p:sp>
    </p:spTree>
    <p:extLst>
      <p:ext uri="{BB962C8B-B14F-4D97-AF65-F5344CB8AC3E}">
        <p14:creationId xmlns:p14="http://schemas.microsoft.com/office/powerpoint/2010/main" val="3083112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82688" y="706438"/>
            <a:ext cx="4645025" cy="3484562"/>
          </a:xfrm>
          <a:solidFill>
            <a:srgbClr val="CFE7F5"/>
          </a:solidFill>
          <a:ln w="25400">
            <a:solidFill>
              <a:srgbClr val="808080"/>
            </a:solidFill>
            <a:miter lim="800000"/>
            <a:headEnd/>
            <a:tailEnd/>
          </a:ln>
        </p:spPr>
      </p:sp>
      <p:sp>
        <p:nvSpPr>
          <p:cNvPr id="18435" name="Notes Placeholder 2"/>
          <p:cNvSpPr txBox="1">
            <a:spLocks noGrp="1"/>
          </p:cNvSpPr>
          <p:nvPr>
            <p:ph type="body" sz="quarter" idx="1"/>
          </p:nvPr>
        </p:nvSpPr>
        <p:spPr bwMode="auto">
          <a:xfrm>
            <a:off x="701040" y="4415790"/>
            <a:ext cx="560832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anose="020B0604020202020204" pitchFamily="34" charset="0"/>
              <a:ea typeface="Microsoft YaHei" panose="020B0503020204020204" pitchFamily="34" charset="-122"/>
              <a:cs typeface="Mangal" panose="02040503050203030202" pitchFamily="18" charset="0"/>
            </a:endParaRPr>
          </a:p>
        </p:txBody>
      </p:sp>
    </p:spTree>
    <p:extLst>
      <p:ext uri="{BB962C8B-B14F-4D97-AF65-F5344CB8AC3E}">
        <p14:creationId xmlns:p14="http://schemas.microsoft.com/office/powerpoint/2010/main" val="2471175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1741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anose="020B0604020202020204" pitchFamily="34" charset="0"/>
              <a:ea typeface="Microsoft YaHei" panose="020B0503020204020204" pitchFamily="34" charset="-122"/>
              <a:cs typeface="Mangal" panose="02040503050203030202" pitchFamily="18" charset="0"/>
            </a:endParaRPr>
          </a:p>
        </p:txBody>
      </p:sp>
    </p:spTree>
    <p:extLst>
      <p:ext uri="{BB962C8B-B14F-4D97-AF65-F5344CB8AC3E}">
        <p14:creationId xmlns:p14="http://schemas.microsoft.com/office/powerpoint/2010/main" val="3457634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82688" y="706438"/>
            <a:ext cx="4645025" cy="3484562"/>
          </a:xfrm>
          <a:solidFill>
            <a:srgbClr val="CFE7F5"/>
          </a:solidFill>
          <a:ln w="25400">
            <a:solidFill>
              <a:srgbClr val="808080"/>
            </a:solidFill>
            <a:miter lim="800000"/>
            <a:headEnd/>
            <a:tailEnd/>
          </a:ln>
        </p:spPr>
      </p:sp>
      <p:sp>
        <p:nvSpPr>
          <p:cNvPr id="18435" name="Notes Placeholder 2"/>
          <p:cNvSpPr txBox="1">
            <a:spLocks noGrp="1"/>
          </p:cNvSpPr>
          <p:nvPr>
            <p:ph type="body" sz="quarter" idx="1"/>
          </p:nvPr>
        </p:nvSpPr>
        <p:spPr bwMode="auto">
          <a:xfrm>
            <a:off x="701040" y="4415790"/>
            <a:ext cx="560832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anose="020B0604020202020204" pitchFamily="34" charset="0"/>
              <a:ea typeface="Microsoft YaHei" panose="020B0503020204020204" pitchFamily="34" charset="-122"/>
              <a:cs typeface="Mangal" panose="02040503050203030202" pitchFamily="18" charset="0"/>
            </a:endParaRPr>
          </a:p>
        </p:txBody>
      </p:sp>
    </p:spTree>
    <p:extLst>
      <p:ext uri="{BB962C8B-B14F-4D97-AF65-F5344CB8AC3E}">
        <p14:creationId xmlns:p14="http://schemas.microsoft.com/office/powerpoint/2010/main" val="2592006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82688" y="706438"/>
            <a:ext cx="4645025" cy="3484562"/>
          </a:xfrm>
          <a:solidFill>
            <a:srgbClr val="CFE7F5"/>
          </a:solidFill>
          <a:ln w="25400">
            <a:solidFill>
              <a:srgbClr val="808080"/>
            </a:solidFill>
            <a:miter lim="800000"/>
            <a:headEnd/>
            <a:tailEnd/>
          </a:ln>
        </p:spPr>
      </p:sp>
      <p:sp>
        <p:nvSpPr>
          <p:cNvPr id="18435" name="Notes Placeholder 2"/>
          <p:cNvSpPr txBox="1">
            <a:spLocks noGrp="1"/>
          </p:cNvSpPr>
          <p:nvPr>
            <p:ph type="body" sz="quarter" idx="1"/>
          </p:nvPr>
        </p:nvSpPr>
        <p:spPr bwMode="auto">
          <a:xfrm>
            <a:off x="701040" y="4415790"/>
            <a:ext cx="560832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anose="020B0604020202020204" pitchFamily="34" charset="0"/>
              <a:ea typeface="Microsoft YaHei" panose="020B0503020204020204" pitchFamily="34" charset="-122"/>
              <a:cs typeface="Mangal" panose="02040503050203030202" pitchFamily="18" charset="0"/>
            </a:endParaRPr>
          </a:p>
        </p:txBody>
      </p:sp>
    </p:spTree>
    <p:extLst>
      <p:ext uri="{BB962C8B-B14F-4D97-AF65-F5344CB8AC3E}">
        <p14:creationId xmlns:p14="http://schemas.microsoft.com/office/powerpoint/2010/main" val="2051504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82688" y="706438"/>
            <a:ext cx="4645025" cy="3484562"/>
          </a:xfrm>
          <a:solidFill>
            <a:srgbClr val="CFE7F5"/>
          </a:solidFill>
          <a:ln w="25400">
            <a:solidFill>
              <a:srgbClr val="808080"/>
            </a:solidFill>
            <a:miter lim="800000"/>
            <a:headEnd/>
            <a:tailEnd/>
          </a:ln>
        </p:spPr>
      </p:sp>
      <p:sp>
        <p:nvSpPr>
          <p:cNvPr id="18435" name="Notes Placeholder 2"/>
          <p:cNvSpPr txBox="1">
            <a:spLocks noGrp="1"/>
          </p:cNvSpPr>
          <p:nvPr>
            <p:ph type="body" sz="quarter" idx="1"/>
          </p:nvPr>
        </p:nvSpPr>
        <p:spPr bwMode="auto">
          <a:xfrm>
            <a:off x="701040" y="4415790"/>
            <a:ext cx="560832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anose="020B0604020202020204" pitchFamily="34" charset="0"/>
              <a:ea typeface="Microsoft YaHei" panose="020B0503020204020204" pitchFamily="34" charset="-122"/>
              <a:cs typeface="Mangal" panose="02040503050203030202" pitchFamily="18" charset="0"/>
            </a:endParaRPr>
          </a:p>
        </p:txBody>
      </p:sp>
    </p:spTree>
    <p:extLst>
      <p:ext uri="{BB962C8B-B14F-4D97-AF65-F5344CB8AC3E}">
        <p14:creationId xmlns:p14="http://schemas.microsoft.com/office/powerpoint/2010/main" val="3279370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2765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anose="020B0604020202020204" pitchFamily="34" charset="0"/>
              <a:ea typeface="Microsoft YaHei" panose="020B0503020204020204" pitchFamily="34" charset="-122"/>
              <a:cs typeface="Mangal" panose="02040503050203030202" pitchFamily="18" charset="0"/>
            </a:endParaRPr>
          </a:p>
        </p:txBody>
      </p:sp>
    </p:spTree>
    <p:extLst>
      <p:ext uri="{BB962C8B-B14F-4D97-AF65-F5344CB8AC3E}">
        <p14:creationId xmlns:p14="http://schemas.microsoft.com/office/powerpoint/2010/main" val="374371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82688" y="706438"/>
            <a:ext cx="4645025" cy="3484562"/>
          </a:xfrm>
          <a:solidFill>
            <a:srgbClr val="CFE7F5"/>
          </a:solidFill>
          <a:ln w="25400">
            <a:solidFill>
              <a:srgbClr val="808080"/>
            </a:solidFill>
            <a:miter lim="800000"/>
            <a:headEnd/>
            <a:tailEnd/>
          </a:ln>
        </p:spPr>
      </p:sp>
      <p:sp>
        <p:nvSpPr>
          <p:cNvPr id="18435" name="Notes Placeholder 2"/>
          <p:cNvSpPr txBox="1">
            <a:spLocks noGrp="1"/>
          </p:cNvSpPr>
          <p:nvPr>
            <p:ph type="body" sz="quarter" idx="1"/>
          </p:nvPr>
        </p:nvSpPr>
        <p:spPr bwMode="auto">
          <a:xfrm>
            <a:off x="701040" y="4415790"/>
            <a:ext cx="560832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anose="020B0604020202020204" pitchFamily="34" charset="0"/>
              <a:ea typeface="Microsoft YaHei" panose="020B0503020204020204" pitchFamily="34" charset="-122"/>
              <a:cs typeface="Mangal" panose="02040503050203030202" pitchFamily="18" charset="0"/>
            </a:endParaRPr>
          </a:p>
        </p:txBody>
      </p:sp>
    </p:spTree>
    <p:extLst>
      <p:ext uri="{BB962C8B-B14F-4D97-AF65-F5344CB8AC3E}">
        <p14:creationId xmlns:p14="http://schemas.microsoft.com/office/powerpoint/2010/main" val="1464646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82688" y="706438"/>
            <a:ext cx="4645025" cy="3484562"/>
          </a:xfrm>
          <a:solidFill>
            <a:srgbClr val="CFE7F5"/>
          </a:solidFill>
          <a:ln w="25400">
            <a:solidFill>
              <a:srgbClr val="808080"/>
            </a:solidFill>
            <a:miter lim="800000"/>
            <a:headEnd/>
            <a:tailEnd/>
          </a:ln>
        </p:spPr>
      </p:sp>
      <p:sp>
        <p:nvSpPr>
          <p:cNvPr id="18435" name="Notes Placeholder 2"/>
          <p:cNvSpPr txBox="1">
            <a:spLocks noGrp="1"/>
          </p:cNvSpPr>
          <p:nvPr>
            <p:ph type="body" sz="quarter" idx="1"/>
          </p:nvPr>
        </p:nvSpPr>
        <p:spPr bwMode="auto">
          <a:xfrm>
            <a:off x="701040" y="4415790"/>
            <a:ext cx="560832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anose="020B0604020202020204" pitchFamily="34" charset="0"/>
              <a:ea typeface="Microsoft YaHei" panose="020B0503020204020204" pitchFamily="34" charset="-122"/>
              <a:cs typeface="Mangal" panose="02040503050203030202" pitchFamily="18" charset="0"/>
            </a:endParaRPr>
          </a:p>
        </p:txBody>
      </p:sp>
    </p:spTree>
    <p:extLst>
      <p:ext uri="{BB962C8B-B14F-4D97-AF65-F5344CB8AC3E}">
        <p14:creationId xmlns:p14="http://schemas.microsoft.com/office/powerpoint/2010/main" val="2790173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82688" y="706438"/>
            <a:ext cx="4645025" cy="3484562"/>
          </a:xfrm>
          <a:solidFill>
            <a:srgbClr val="CFE7F5"/>
          </a:solidFill>
          <a:ln w="25400">
            <a:solidFill>
              <a:srgbClr val="808080"/>
            </a:solidFill>
            <a:miter lim="800000"/>
            <a:headEnd/>
            <a:tailEnd/>
          </a:ln>
        </p:spPr>
      </p:sp>
      <p:sp>
        <p:nvSpPr>
          <p:cNvPr id="18435" name="Notes Placeholder 2"/>
          <p:cNvSpPr txBox="1">
            <a:spLocks noGrp="1"/>
          </p:cNvSpPr>
          <p:nvPr>
            <p:ph type="body" sz="quarter" idx="1"/>
          </p:nvPr>
        </p:nvSpPr>
        <p:spPr bwMode="auto">
          <a:xfrm>
            <a:off x="701040" y="4415790"/>
            <a:ext cx="560832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anose="020B0604020202020204" pitchFamily="34" charset="0"/>
              <a:ea typeface="Microsoft YaHei" panose="020B0503020204020204" pitchFamily="34" charset="-122"/>
              <a:cs typeface="Mangal" panose="02040503050203030202" pitchFamily="18" charset="0"/>
            </a:endParaRPr>
          </a:p>
        </p:txBody>
      </p:sp>
    </p:spTree>
    <p:extLst>
      <p:ext uri="{BB962C8B-B14F-4D97-AF65-F5344CB8AC3E}">
        <p14:creationId xmlns:p14="http://schemas.microsoft.com/office/powerpoint/2010/main" val="628551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82688" y="706438"/>
            <a:ext cx="4645025" cy="3484562"/>
          </a:xfrm>
          <a:solidFill>
            <a:srgbClr val="CFE7F5"/>
          </a:solidFill>
          <a:ln w="25400">
            <a:solidFill>
              <a:srgbClr val="808080"/>
            </a:solidFill>
            <a:miter lim="800000"/>
            <a:headEnd/>
            <a:tailEnd/>
          </a:ln>
        </p:spPr>
      </p:sp>
      <p:sp>
        <p:nvSpPr>
          <p:cNvPr id="18435" name="Notes Placeholder 2"/>
          <p:cNvSpPr txBox="1">
            <a:spLocks noGrp="1"/>
          </p:cNvSpPr>
          <p:nvPr>
            <p:ph type="body" sz="quarter" idx="1"/>
          </p:nvPr>
        </p:nvSpPr>
        <p:spPr bwMode="auto">
          <a:xfrm>
            <a:off x="701040" y="4415790"/>
            <a:ext cx="560832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anose="020B0604020202020204" pitchFamily="34" charset="0"/>
              <a:ea typeface="Microsoft YaHei" panose="020B0503020204020204" pitchFamily="34" charset="-122"/>
              <a:cs typeface="Mangal" panose="02040503050203030202" pitchFamily="18" charset="0"/>
            </a:endParaRPr>
          </a:p>
        </p:txBody>
      </p:sp>
    </p:spTree>
    <p:extLst>
      <p:ext uri="{BB962C8B-B14F-4D97-AF65-F5344CB8AC3E}">
        <p14:creationId xmlns:p14="http://schemas.microsoft.com/office/powerpoint/2010/main" val="2226656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970933" y="8829961"/>
            <a:ext cx="3037840" cy="464820"/>
          </a:xfrm>
          <a:prstGeom prst="rect">
            <a:avLst/>
          </a:prstGeom>
          <a:noFill/>
          <a:ln cap="flat">
            <a:noFill/>
          </a:ln>
        </p:spPr>
        <p:txBody>
          <a:bodyPr vert="horz" wrap="square" lIns="93177" tIns="46589" rIns="93177" bIns="46589" anchor="b" anchorCtr="0" compatLnSpc="1">
            <a:noAutofit/>
          </a:bodyPr>
          <a:lstStyle/>
          <a:p>
            <a:pPr algn="r" defTabSz="931774">
              <a:defRPr sz="1800" b="0" i="0" u="none" strike="noStrike" kern="0" cap="none" spc="0" baseline="0">
                <a:solidFill>
                  <a:srgbClr val="000000"/>
                </a:solidFill>
                <a:uFillTx/>
              </a:defRPr>
            </a:pPr>
            <a:fld id="{E884B076-07A9-40CC-B024-FC591CAE8093}" type="slidenum">
              <a:pPr algn="r" defTabSz="931774">
                <a:defRPr sz="1800" b="0" i="0" u="none" strike="noStrike" kern="0" cap="none" spc="0" baseline="0">
                  <a:solidFill>
                    <a:srgbClr val="000000"/>
                  </a:solidFill>
                  <a:uFillTx/>
                </a:defRPr>
              </a:pPr>
              <a:t>10</a:t>
            </a:fld>
            <a:endParaRPr lang="fr-FR" sz="1200">
              <a:solidFill>
                <a:srgbClr val="000000"/>
              </a:solidFill>
              <a:latin typeface="Calibri"/>
            </a:endParaRPr>
          </a:p>
        </p:txBody>
      </p:sp>
    </p:spTree>
    <p:extLst>
      <p:ext uri="{BB962C8B-B14F-4D97-AF65-F5344CB8AC3E}">
        <p14:creationId xmlns:p14="http://schemas.microsoft.com/office/powerpoint/2010/main" val="317545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19DFB851-747E-40D4-9E83-32580961CDF9}" type="slidenum">
              <a:rPr lang="en-US" smtClean="0"/>
              <a:t>11</a:t>
            </a:fld>
            <a:endParaRPr lang="en-US"/>
          </a:p>
        </p:txBody>
      </p:sp>
    </p:spTree>
    <p:extLst>
      <p:ext uri="{BB962C8B-B14F-4D97-AF65-F5344CB8AC3E}">
        <p14:creationId xmlns:p14="http://schemas.microsoft.com/office/powerpoint/2010/main" val="1029293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82688" y="706438"/>
            <a:ext cx="4645025" cy="3484562"/>
          </a:xfrm>
          <a:solidFill>
            <a:srgbClr val="CFE7F5"/>
          </a:solidFill>
          <a:ln w="25400">
            <a:solidFill>
              <a:srgbClr val="808080"/>
            </a:solidFill>
            <a:miter lim="800000"/>
            <a:headEnd/>
            <a:tailEnd/>
          </a:ln>
        </p:spPr>
      </p:sp>
      <p:sp>
        <p:nvSpPr>
          <p:cNvPr id="18435" name="Notes Placeholder 2"/>
          <p:cNvSpPr txBox="1">
            <a:spLocks noGrp="1"/>
          </p:cNvSpPr>
          <p:nvPr>
            <p:ph type="body" sz="quarter" idx="1"/>
          </p:nvPr>
        </p:nvSpPr>
        <p:spPr bwMode="auto">
          <a:xfrm>
            <a:off x="701040" y="4415790"/>
            <a:ext cx="560832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anose="020B0604020202020204" pitchFamily="34" charset="0"/>
              <a:ea typeface="Microsoft YaHei" panose="020B0503020204020204" pitchFamily="34" charset="-122"/>
              <a:cs typeface="Mangal" panose="02040503050203030202" pitchFamily="18" charset="0"/>
            </a:endParaRPr>
          </a:p>
        </p:txBody>
      </p:sp>
    </p:spTree>
    <p:extLst>
      <p:ext uri="{BB962C8B-B14F-4D97-AF65-F5344CB8AC3E}">
        <p14:creationId xmlns:p14="http://schemas.microsoft.com/office/powerpoint/2010/main" val="2364732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970933" y="8829961"/>
            <a:ext cx="3037840" cy="464820"/>
          </a:xfrm>
          <a:prstGeom prst="rect">
            <a:avLst/>
          </a:prstGeom>
          <a:noFill/>
          <a:ln cap="flat">
            <a:noFill/>
          </a:ln>
        </p:spPr>
        <p:txBody>
          <a:bodyPr vert="horz" wrap="square" lIns="93177" tIns="46589" rIns="93177" bIns="46589" anchor="b" anchorCtr="0" compatLnSpc="1">
            <a:noAutofit/>
          </a:bodyPr>
          <a:lstStyle/>
          <a:p>
            <a:pPr algn="r" defTabSz="931774">
              <a:defRPr sz="1800" b="0" i="0" u="none" strike="noStrike" kern="0" cap="none" spc="0" baseline="0">
                <a:solidFill>
                  <a:srgbClr val="000000"/>
                </a:solidFill>
                <a:uFillTx/>
              </a:defRPr>
            </a:pPr>
            <a:fld id="{7D40050F-33D2-45C5-A73E-02186C8A87EE}" type="slidenum">
              <a:pPr algn="r" defTabSz="931774">
                <a:defRPr sz="1800" b="0" i="0" u="none" strike="noStrike" kern="0" cap="none" spc="0" baseline="0">
                  <a:solidFill>
                    <a:srgbClr val="000000"/>
                  </a:solidFill>
                  <a:uFillTx/>
                </a:defRPr>
              </a:pPr>
              <a:t>14</a:t>
            </a:fld>
            <a:endParaRPr lang="fr-FR" sz="1200">
              <a:solidFill>
                <a:srgbClr val="000000"/>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txBox="1">
            <a:spLocks noGrp="1"/>
          </p:cNvSpPr>
          <p:nvPr>
            <p:ph type="ctrTitle"/>
          </p:nvPr>
        </p:nvSpPr>
        <p:spPr>
          <a:xfrm>
            <a:off x="685800" y="2130433"/>
            <a:ext cx="7772400" cy="1470026"/>
          </a:xfrm>
        </p:spPr>
        <p:txBody>
          <a:bodyPr/>
          <a:lstStyle>
            <a:lvl1pPr>
              <a:defRPr/>
            </a:lvl1pPr>
          </a:lstStyle>
          <a:p>
            <a:pPr lvl="0"/>
            <a:r>
              <a:rPr lang="fr-FR"/>
              <a:t>Cliquez pour modifier le style du titre</a:t>
            </a:r>
          </a:p>
        </p:txBody>
      </p:sp>
      <p:sp>
        <p:nvSpPr>
          <p:cNvPr id="3" name="Sous-titr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fr-FR"/>
              <a:t>Cliquez pour modifier le style des sous-titres du masque</a:t>
            </a:r>
          </a:p>
        </p:txBody>
      </p:sp>
      <p:sp>
        <p:nvSpPr>
          <p:cNvPr id="4" name="Espace réservé de la date 3"/>
          <p:cNvSpPr txBox="1">
            <a:spLocks noGrp="1"/>
          </p:cNvSpPr>
          <p:nvPr>
            <p:ph type="dt" sz="half" idx="7"/>
          </p:nvPr>
        </p:nvSpPr>
        <p:spPr/>
        <p:txBody>
          <a:bodyPr/>
          <a:lstStyle>
            <a:lvl1pPr>
              <a:defRPr/>
            </a:lvl1pPr>
          </a:lstStyle>
          <a:p>
            <a:pPr lvl="0"/>
            <a:fld id="{E86B1D28-8EE8-4884-AB50-FBBFC6401167}" type="datetime1">
              <a:rPr lang="fr-FR"/>
              <a:pPr lvl="0"/>
              <a:t>19/09/17</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1166E569-630B-44CD-836D-9820E198A73E}" type="slidenum">
              <a:t>‹#›</a:t>
            </a:fld>
            <a:endParaRPr lang="fr-FR"/>
          </a:p>
        </p:txBody>
      </p:sp>
    </p:spTree>
    <p:extLst>
      <p:ext uri="{BB962C8B-B14F-4D97-AF65-F5344CB8AC3E}">
        <p14:creationId xmlns:p14="http://schemas.microsoft.com/office/powerpoint/2010/main" val="327916047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Cliquez pour modifier le style du titre</a:t>
            </a:r>
          </a:p>
        </p:txBody>
      </p:sp>
      <p:sp>
        <p:nvSpPr>
          <p:cNvPr id="3" name="Espace réservé du texte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B60B3435-95DB-45F3-A01D-0FD57C2FCB54}" type="datetime1">
              <a:rPr lang="fr-FR"/>
              <a:pPr lvl="0"/>
              <a:t>19/09/17</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C3933508-8DB1-41AB-BBA0-FA1D90AB0E32}" type="slidenum">
              <a:t>‹#›</a:t>
            </a:fld>
            <a:endParaRPr lang="fr-FR"/>
          </a:p>
        </p:txBody>
      </p:sp>
    </p:spTree>
    <p:extLst>
      <p:ext uri="{BB962C8B-B14F-4D97-AF65-F5344CB8AC3E}">
        <p14:creationId xmlns:p14="http://schemas.microsoft.com/office/powerpoint/2010/main" val="1009319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txBox="1">
            <a:spLocks noGrp="1"/>
          </p:cNvSpPr>
          <p:nvPr>
            <p:ph type="title" orient="vert"/>
          </p:nvPr>
        </p:nvSpPr>
        <p:spPr>
          <a:xfrm>
            <a:off x="6629400" y="274640"/>
            <a:ext cx="2057400" cy="5851529"/>
          </a:xfrm>
        </p:spPr>
        <p:txBody>
          <a:bodyPr vert="eaVert"/>
          <a:lstStyle>
            <a:lvl1pPr>
              <a:defRPr/>
            </a:lvl1pPr>
          </a:lstStyle>
          <a:p>
            <a:pPr lvl="0"/>
            <a:r>
              <a:rPr lang="fr-FR"/>
              <a:t>Cliquez pour modifier le style du titre</a:t>
            </a:r>
          </a:p>
        </p:txBody>
      </p:sp>
      <p:sp>
        <p:nvSpPr>
          <p:cNvPr id="3" name="Espace réservé du texte vertical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0090706B-C725-4027-A1C6-75B23C4A3F5F}" type="datetime1">
              <a:rPr lang="fr-FR"/>
              <a:pPr lvl="0"/>
              <a:t>19/09/17</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E89D0D83-1A26-48E0-96F0-F52F398050F8}" type="slidenum">
              <a:t>‹#›</a:t>
            </a:fld>
            <a:endParaRPr lang="fr-FR"/>
          </a:p>
        </p:txBody>
      </p:sp>
    </p:spTree>
    <p:extLst>
      <p:ext uri="{BB962C8B-B14F-4D97-AF65-F5344CB8AC3E}">
        <p14:creationId xmlns:p14="http://schemas.microsoft.com/office/powerpoint/2010/main" val="1494084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Cliquez pour modifier le style du titre</a:t>
            </a:r>
          </a:p>
        </p:txBody>
      </p:sp>
      <p:sp>
        <p:nvSpPr>
          <p:cNvPr id="3" name="Espace réservé du contenu 2"/>
          <p:cNvSpPr txBox="1">
            <a:spLocks noGrp="1"/>
          </p:cNvSpPr>
          <p:nvPr>
            <p:ph idx="1"/>
          </p:nvPr>
        </p:nvSpPr>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BDA01500-D025-4E1B-A5FE-153FF3FC64AE}" type="datetime1">
              <a:rPr lang="fr-FR"/>
              <a:pPr lvl="0"/>
              <a:t>19/09/17</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6762372A-F651-4466-8D2F-9FE13EB8940A}" type="slidenum">
              <a:t>‹#›</a:t>
            </a:fld>
            <a:endParaRPr lang="fr-FR"/>
          </a:p>
        </p:txBody>
      </p:sp>
    </p:spTree>
    <p:extLst>
      <p:ext uri="{BB962C8B-B14F-4D97-AF65-F5344CB8AC3E}">
        <p14:creationId xmlns:p14="http://schemas.microsoft.com/office/powerpoint/2010/main" val="200297401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txBox="1">
            <a:spLocks noGrp="1"/>
          </p:cNvSpPr>
          <p:nvPr>
            <p:ph type="title"/>
          </p:nvPr>
        </p:nvSpPr>
        <p:spPr>
          <a:xfrm>
            <a:off x="722311" y="4406905"/>
            <a:ext cx="7772400" cy="1362071"/>
          </a:xfrm>
        </p:spPr>
        <p:txBody>
          <a:bodyPr anchor="t" anchorCtr="0"/>
          <a:lstStyle>
            <a:lvl1pPr algn="l">
              <a:defRPr sz="4000" b="1" cap="all"/>
            </a:lvl1pPr>
          </a:lstStyle>
          <a:p>
            <a:pPr lvl="0"/>
            <a:r>
              <a:rPr lang="fr-FR"/>
              <a:t>Cliquez pour modifier le style du titre</a:t>
            </a:r>
          </a:p>
        </p:txBody>
      </p:sp>
      <p:sp>
        <p:nvSpPr>
          <p:cNvPr id="3" name="Espace réservé du texte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fr-FR"/>
              <a:t>Cliquez pour modifier les styles du texte du masque</a:t>
            </a:r>
          </a:p>
        </p:txBody>
      </p:sp>
      <p:sp>
        <p:nvSpPr>
          <p:cNvPr id="4" name="Espace réservé de la date 3"/>
          <p:cNvSpPr txBox="1">
            <a:spLocks noGrp="1"/>
          </p:cNvSpPr>
          <p:nvPr>
            <p:ph type="dt" sz="half" idx="7"/>
          </p:nvPr>
        </p:nvSpPr>
        <p:spPr/>
        <p:txBody>
          <a:bodyPr/>
          <a:lstStyle>
            <a:lvl1pPr>
              <a:defRPr/>
            </a:lvl1pPr>
          </a:lstStyle>
          <a:p>
            <a:pPr lvl="0"/>
            <a:fld id="{F72A18B1-2DDB-4BA8-BAB1-639E66DF0EC9}" type="datetime1">
              <a:rPr lang="fr-FR"/>
              <a:pPr lvl="0"/>
              <a:t>19/09/17</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39FEC010-574E-46F1-97FB-6A4EBE61F7B8}" type="slidenum">
              <a:t>‹#›</a:t>
            </a:fld>
            <a:endParaRPr lang="fr-FR"/>
          </a:p>
        </p:txBody>
      </p:sp>
    </p:spTree>
    <p:extLst>
      <p:ext uri="{BB962C8B-B14F-4D97-AF65-F5344CB8AC3E}">
        <p14:creationId xmlns:p14="http://schemas.microsoft.com/office/powerpoint/2010/main" val="2792839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Cliquez pour modifier le style du titre</a:t>
            </a:r>
          </a:p>
        </p:txBody>
      </p:sp>
      <p:sp>
        <p:nvSpPr>
          <p:cNvPr id="3" name="Espace réservé du contenu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txBox="1">
            <a:spLocks noGrp="1"/>
          </p:cNvSpPr>
          <p:nvPr>
            <p:ph type="dt" sz="half" idx="7"/>
          </p:nvPr>
        </p:nvSpPr>
        <p:spPr/>
        <p:txBody>
          <a:bodyPr/>
          <a:lstStyle>
            <a:lvl1pPr>
              <a:defRPr/>
            </a:lvl1pPr>
          </a:lstStyle>
          <a:p>
            <a:pPr lvl="0"/>
            <a:fld id="{B935A5A3-C639-42B3-995F-E83625D2554B}" type="datetime1">
              <a:rPr lang="fr-FR"/>
              <a:pPr lvl="0"/>
              <a:t>19/09/17</a:t>
            </a:fld>
            <a:endParaRPr lang="fr-FR"/>
          </a:p>
        </p:txBody>
      </p:sp>
      <p:sp>
        <p:nvSpPr>
          <p:cNvPr id="6" name="Espace réservé du pied de page 5"/>
          <p:cNvSpPr txBox="1">
            <a:spLocks noGrp="1"/>
          </p:cNvSpPr>
          <p:nvPr>
            <p:ph type="ftr" sz="quarter" idx="9"/>
          </p:nvPr>
        </p:nvSpPr>
        <p:spPr/>
        <p:txBody>
          <a:bodyPr/>
          <a:lstStyle>
            <a:lvl1pPr>
              <a:defRPr/>
            </a:lvl1pPr>
          </a:lstStyle>
          <a:p>
            <a:pPr lvl="0"/>
            <a:endParaRPr lang="fr-FR"/>
          </a:p>
        </p:txBody>
      </p:sp>
      <p:sp>
        <p:nvSpPr>
          <p:cNvPr id="7" name="Espace réservé du numéro de diapositive 6"/>
          <p:cNvSpPr txBox="1">
            <a:spLocks noGrp="1"/>
          </p:cNvSpPr>
          <p:nvPr>
            <p:ph type="sldNum" sz="quarter" idx="8"/>
          </p:nvPr>
        </p:nvSpPr>
        <p:spPr/>
        <p:txBody>
          <a:bodyPr/>
          <a:lstStyle>
            <a:lvl1pPr>
              <a:defRPr/>
            </a:lvl1pPr>
          </a:lstStyle>
          <a:p>
            <a:pPr lvl="0"/>
            <a:fld id="{BFADF782-4483-4685-85F3-7F9F2A45B5A4}" type="slidenum">
              <a:t>‹#›</a:t>
            </a:fld>
            <a:endParaRPr lang="fr-FR"/>
          </a:p>
        </p:txBody>
      </p:sp>
    </p:spTree>
    <p:extLst>
      <p:ext uri="{BB962C8B-B14F-4D97-AF65-F5344CB8AC3E}">
        <p14:creationId xmlns:p14="http://schemas.microsoft.com/office/powerpoint/2010/main" val="3635612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Cliquez pour modifier le style du titre</a:t>
            </a:r>
          </a:p>
        </p:txBody>
      </p:sp>
      <p:sp>
        <p:nvSpPr>
          <p:cNvPr id="3" name="Espace réservé du texte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fr-FR"/>
              <a:t>Cliquez pour modifier les styles du texte du masque</a:t>
            </a:r>
          </a:p>
        </p:txBody>
      </p:sp>
      <p:sp>
        <p:nvSpPr>
          <p:cNvPr id="4" name="Espace réservé du contenu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fr-FR"/>
              <a:t>Cliquez pour modifier les styles du texte du masque</a:t>
            </a:r>
          </a:p>
        </p:txBody>
      </p:sp>
      <p:sp>
        <p:nvSpPr>
          <p:cNvPr id="6" name="Espace réservé du contenu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txBox="1">
            <a:spLocks noGrp="1"/>
          </p:cNvSpPr>
          <p:nvPr>
            <p:ph type="dt" sz="half" idx="7"/>
          </p:nvPr>
        </p:nvSpPr>
        <p:spPr/>
        <p:txBody>
          <a:bodyPr/>
          <a:lstStyle>
            <a:lvl1pPr>
              <a:defRPr/>
            </a:lvl1pPr>
          </a:lstStyle>
          <a:p>
            <a:pPr lvl="0"/>
            <a:fld id="{3B4617A9-3822-412F-B750-B59B69751CC8}" type="datetime1">
              <a:rPr lang="fr-FR"/>
              <a:pPr lvl="0"/>
              <a:t>19/09/17</a:t>
            </a:fld>
            <a:endParaRPr lang="fr-FR"/>
          </a:p>
        </p:txBody>
      </p:sp>
      <p:sp>
        <p:nvSpPr>
          <p:cNvPr id="8" name="Espace réservé du pied de page 7"/>
          <p:cNvSpPr txBox="1">
            <a:spLocks noGrp="1"/>
          </p:cNvSpPr>
          <p:nvPr>
            <p:ph type="ftr" sz="quarter" idx="9"/>
          </p:nvPr>
        </p:nvSpPr>
        <p:spPr/>
        <p:txBody>
          <a:bodyPr/>
          <a:lstStyle>
            <a:lvl1pPr>
              <a:defRPr/>
            </a:lvl1pPr>
          </a:lstStyle>
          <a:p>
            <a:pPr lvl="0"/>
            <a:endParaRPr lang="fr-FR"/>
          </a:p>
        </p:txBody>
      </p:sp>
      <p:sp>
        <p:nvSpPr>
          <p:cNvPr id="9" name="Espace réservé du numéro de diapositive 8"/>
          <p:cNvSpPr txBox="1">
            <a:spLocks noGrp="1"/>
          </p:cNvSpPr>
          <p:nvPr>
            <p:ph type="sldNum" sz="quarter" idx="8"/>
          </p:nvPr>
        </p:nvSpPr>
        <p:spPr/>
        <p:txBody>
          <a:bodyPr/>
          <a:lstStyle>
            <a:lvl1pPr>
              <a:defRPr/>
            </a:lvl1pPr>
          </a:lstStyle>
          <a:p>
            <a:pPr lvl="0"/>
            <a:fld id="{BBAAE39B-3C33-4616-B81E-151283A5AF33}" type="slidenum">
              <a:t>‹#›</a:t>
            </a:fld>
            <a:endParaRPr lang="fr-FR"/>
          </a:p>
        </p:txBody>
      </p:sp>
    </p:spTree>
    <p:extLst>
      <p:ext uri="{BB962C8B-B14F-4D97-AF65-F5344CB8AC3E}">
        <p14:creationId xmlns:p14="http://schemas.microsoft.com/office/powerpoint/2010/main" val="2531372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Cliquez pour modifier le style du titre</a:t>
            </a:r>
          </a:p>
        </p:txBody>
      </p:sp>
      <p:sp>
        <p:nvSpPr>
          <p:cNvPr id="3" name="Espace réservé de la date 2"/>
          <p:cNvSpPr txBox="1">
            <a:spLocks noGrp="1"/>
          </p:cNvSpPr>
          <p:nvPr>
            <p:ph type="dt" sz="half" idx="7"/>
          </p:nvPr>
        </p:nvSpPr>
        <p:spPr/>
        <p:txBody>
          <a:bodyPr/>
          <a:lstStyle>
            <a:lvl1pPr>
              <a:defRPr/>
            </a:lvl1pPr>
          </a:lstStyle>
          <a:p>
            <a:pPr lvl="0"/>
            <a:fld id="{DE4FD273-0CAD-4493-94D6-2F8DBFE820A0}" type="datetime1">
              <a:rPr lang="fr-FR"/>
              <a:pPr lvl="0"/>
              <a:t>19/09/17</a:t>
            </a:fld>
            <a:endParaRPr lang="fr-FR"/>
          </a:p>
        </p:txBody>
      </p:sp>
      <p:sp>
        <p:nvSpPr>
          <p:cNvPr id="4" name="Espace réservé du pied de page 3"/>
          <p:cNvSpPr txBox="1">
            <a:spLocks noGrp="1"/>
          </p:cNvSpPr>
          <p:nvPr>
            <p:ph type="ftr" sz="quarter" idx="9"/>
          </p:nvPr>
        </p:nvSpPr>
        <p:spPr/>
        <p:txBody>
          <a:bodyPr/>
          <a:lstStyle>
            <a:lvl1pPr>
              <a:defRPr/>
            </a:lvl1pPr>
          </a:lstStyle>
          <a:p>
            <a:pPr lvl="0"/>
            <a:endParaRPr lang="fr-FR"/>
          </a:p>
        </p:txBody>
      </p:sp>
      <p:sp>
        <p:nvSpPr>
          <p:cNvPr id="5" name="Espace réservé du numéro de diapositive 4"/>
          <p:cNvSpPr txBox="1">
            <a:spLocks noGrp="1"/>
          </p:cNvSpPr>
          <p:nvPr>
            <p:ph type="sldNum" sz="quarter" idx="8"/>
          </p:nvPr>
        </p:nvSpPr>
        <p:spPr/>
        <p:txBody>
          <a:bodyPr/>
          <a:lstStyle>
            <a:lvl1pPr>
              <a:defRPr/>
            </a:lvl1pPr>
          </a:lstStyle>
          <a:p>
            <a:pPr lvl="0"/>
            <a:fld id="{05A6136A-170F-4224-8E73-65C7E78D7449}" type="slidenum">
              <a:t>‹#›</a:t>
            </a:fld>
            <a:endParaRPr lang="fr-FR"/>
          </a:p>
        </p:txBody>
      </p:sp>
    </p:spTree>
    <p:extLst>
      <p:ext uri="{BB962C8B-B14F-4D97-AF65-F5344CB8AC3E}">
        <p14:creationId xmlns:p14="http://schemas.microsoft.com/office/powerpoint/2010/main" val="2996182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txBox="1">
            <a:spLocks noGrp="1"/>
          </p:cNvSpPr>
          <p:nvPr>
            <p:ph type="dt" sz="half" idx="7"/>
          </p:nvPr>
        </p:nvSpPr>
        <p:spPr/>
        <p:txBody>
          <a:bodyPr/>
          <a:lstStyle>
            <a:lvl1pPr>
              <a:defRPr/>
            </a:lvl1pPr>
          </a:lstStyle>
          <a:p>
            <a:pPr lvl="0"/>
            <a:fld id="{4A4166A5-5300-4EB6-BDEB-036A5F1B8C67}" type="datetime1">
              <a:rPr lang="fr-FR"/>
              <a:pPr lvl="0"/>
              <a:t>19/09/17</a:t>
            </a:fld>
            <a:endParaRPr lang="fr-FR"/>
          </a:p>
        </p:txBody>
      </p:sp>
      <p:sp>
        <p:nvSpPr>
          <p:cNvPr id="3" name="Espace réservé du pied de page 2"/>
          <p:cNvSpPr txBox="1">
            <a:spLocks noGrp="1"/>
          </p:cNvSpPr>
          <p:nvPr>
            <p:ph type="ftr" sz="quarter" idx="9"/>
          </p:nvPr>
        </p:nvSpPr>
        <p:spPr/>
        <p:txBody>
          <a:bodyPr/>
          <a:lstStyle>
            <a:lvl1pPr>
              <a:defRPr/>
            </a:lvl1pPr>
          </a:lstStyle>
          <a:p>
            <a:pPr lvl="0"/>
            <a:endParaRPr lang="fr-FR"/>
          </a:p>
        </p:txBody>
      </p:sp>
      <p:sp>
        <p:nvSpPr>
          <p:cNvPr id="4" name="Espace réservé du numéro de diapositive 3"/>
          <p:cNvSpPr txBox="1">
            <a:spLocks noGrp="1"/>
          </p:cNvSpPr>
          <p:nvPr>
            <p:ph type="sldNum" sz="quarter" idx="8"/>
          </p:nvPr>
        </p:nvSpPr>
        <p:spPr/>
        <p:txBody>
          <a:bodyPr/>
          <a:lstStyle>
            <a:lvl1pPr>
              <a:defRPr/>
            </a:lvl1pPr>
          </a:lstStyle>
          <a:p>
            <a:pPr lvl="0"/>
            <a:fld id="{CA5C9CC2-826D-4DA6-97C2-DC0FE6B55434}" type="slidenum">
              <a:t>‹#›</a:t>
            </a:fld>
            <a:endParaRPr lang="fr-FR"/>
          </a:p>
        </p:txBody>
      </p:sp>
    </p:spTree>
    <p:extLst>
      <p:ext uri="{BB962C8B-B14F-4D97-AF65-F5344CB8AC3E}">
        <p14:creationId xmlns:p14="http://schemas.microsoft.com/office/powerpoint/2010/main" val="581662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457200" y="273048"/>
            <a:ext cx="3008311" cy="1162046"/>
          </a:xfrm>
        </p:spPr>
        <p:txBody>
          <a:bodyPr anchor="b" anchorCtr="0"/>
          <a:lstStyle>
            <a:lvl1pPr algn="l">
              <a:defRPr sz="2000" b="1"/>
            </a:lvl1pPr>
          </a:lstStyle>
          <a:p>
            <a:pPr lvl="0"/>
            <a:r>
              <a:rPr lang="fr-FR"/>
              <a:t>Cliquez pour modifier le style du titre</a:t>
            </a:r>
          </a:p>
        </p:txBody>
      </p:sp>
      <p:sp>
        <p:nvSpPr>
          <p:cNvPr id="3" name="Espace réservé du contenu 2"/>
          <p:cNvSpPr txBox="1">
            <a:spLocks noGrp="1"/>
          </p:cNvSpPr>
          <p:nvPr>
            <p:ph idx="1"/>
          </p:nvPr>
        </p:nvSpPr>
        <p:spPr>
          <a:xfrm>
            <a:off x="3575047" y="273058"/>
            <a:ext cx="5111752" cy="5853110"/>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txBox="1">
            <a:spLocks noGrp="1"/>
          </p:cNvSpPr>
          <p:nvPr>
            <p:ph type="body" idx="2"/>
          </p:nvPr>
        </p:nvSpPr>
        <p:spPr>
          <a:xfrm>
            <a:off x="457200" y="1435105"/>
            <a:ext cx="3008311" cy="4691064"/>
          </a:xfrm>
        </p:spPr>
        <p:txBody>
          <a:bodyPr/>
          <a:lstStyle>
            <a:lvl1pPr marL="0" indent="0">
              <a:spcBef>
                <a:spcPts val="300"/>
              </a:spcBef>
              <a:buNone/>
              <a:defRPr sz="1400"/>
            </a:lvl1pPr>
          </a:lstStyle>
          <a:p>
            <a:pPr lvl="0"/>
            <a:r>
              <a:rPr lang="fr-FR"/>
              <a:t>Cliquez pour modifier les styles du texte du masque</a:t>
            </a:r>
          </a:p>
        </p:txBody>
      </p:sp>
      <p:sp>
        <p:nvSpPr>
          <p:cNvPr id="5" name="Espace réservé de la date 4"/>
          <p:cNvSpPr txBox="1">
            <a:spLocks noGrp="1"/>
          </p:cNvSpPr>
          <p:nvPr>
            <p:ph type="dt" sz="half" idx="7"/>
          </p:nvPr>
        </p:nvSpPr>
        <p:spPr/>
        <p:txBody>
          <a:bodyPr/>
          <a:lstStyle>
            <a:lvl1pPr>
              <a:defRPr/>
            </a:lvl1pPr>
          </a:lstStyle>
          <a:p>
            <a:pPr lvl="0"/>
            <a:fld id="{3E9ADD60-E417-4120-8EAD-0D93AC99A6C4}" type="datetime1">
              <a:rPr lang="fr-FR"/>
              <a:pPr lvl="0"/>
              <a:t>19/09/17</a:t>
            </a:fld>
            <a:endParaRPr lang="fr-FR"/>
          </a:p>
        </p:txBody>
      </p:sp>
      <p:sp>
        <p:nvSpPr>
          <p:cNvPr id="6" name="Espace réservé du pied de page 5"/>
          <p:cNvSpPr txBox="1">
            <a:spLocks noGrp="1"/>
          </p:cNvSpPr>
          <p:nvPr>
            <p:ph type="ftr" sz="quarter" idx="9"/>
          </p:nvPr>
        </p:nvSpPr>
        <p:spPr/>
        <p:txBody>
          <a:bodyPr/>
          <a:lstStyle>
            <a:lvl1pPr>
              <a:defRPr/>
            </a:lvl1pPr>
          </a:lstStyle>
          <a:p>
            <a:pPr lvl="0"/>
            <a:endParaRPr lang="fr-FR"/>
          </a:p>
        </p:txBody>
      </p:sp>
      <p:sp>
        <p:nvSpPr>
          <p:cNvPr id="7" name="Espace réservé du numéro de diapositive 6"/>
          <p:cNvSpPr txBox="1">
            <a:spLocks noGrp="1"/>
          </p:cNvSpPr>
          <p:nvPr>
            <p:ph type="sldNum" sz="quarter" idx="8"/>
          </p:nvPr>
        </p:nvSpPr>
        <p:spPr/>
        <p:txBody>
          <a:bodyPr/>
          <a:lstStyle>
            <a:lvl1pPr>
              <a:defRPr/>
            </a:lvl1pPr>
          </a:lstStyle>
          <a:p>
            <a:pPr lvl="0"/>
            <a:fld id="{3A54F2BB-6942-49EF-A879-E53DAA7D44FB}" type="slidenum">
              <a:t>‹#›</a:t>
            </a:fld>
            <a:endParaRPr lang="fr-FR"/>
          </a:p>
        </p:txBody>
      </p:sp>
    </p:spTree>
    <p:extLst>
      <p:ext uri="{BB962C8B-B14F-4D97-AF65-F5344CB8AC3E}">
        <p14:creationId xmlns:p14="http://schemas.microsoft.com/office/powerpoint/2010/main" val="2094665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1792288" y="4800600"/>
            <a:ext cx="5486400" cy="566735"/>
          </a:xfrm>
        </p:spPr>
        <p:txBody>
          <a:bodyPr anchor="b" anchorCtr="0"/>
          <a:lstStyle>
            <a:lvl1pPr algn="l">
              <a:defRPr sz="2000" b="1"/>
            </a:lvl1pPr>
          </a:lstStyle>
          <a:p>
            <a:pPr lvl="0"/>
            <a:r>
              <a:rPr lang="fr-FR"/>
              <a:t>Cliquez pour modifier le style du titre</a:t>
            </a:r>
          </a:p>
        </p:txBody>
      </p:sp>
      <p:sp>
        <p:nvSpPr>
          <p:cNvPr id="3" name="Espace réservé pour une image  2"/>
          <p:cNvSpPr txBox="1">
            <a:spLocks noGrp="1"/>
          </p:cNvSpPr>
          <p:nvPr>
            <p:ph type="pic" idx="1"/>
          </p:nvPr>
        </p:nvSpPr>
        <p:spPr>
          <a:xfrm>
            <a:off x="1792288" y="612776"/>
            <a:ext cx="5486400" cy="4114800"/>
          </a:xfrm>
        </p:spPr>
        <p:txBody>
          <a:bodyPr/>
          <a:lstStyle>
            <a:lvl1pPr marL="0" indent="0">
              <a:buNone/>
              <a:defRPr/>
            </a:lvl1pPr>
          </a:lstStyle>
          <a:p>
            <a:pPr lvl="0"/>
            <a:endParaRPr lang="fr-FR"/>
          </a:p>
        </p:txBody>
      </p:sp>
      <p:sp>
        <p:nvSpPr>
          <p:cNvPr id="4" name="Espace réservé du texte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fr-FR"/>
              <a:t>Cliquez pour modifier les styles du texte du masque</a:t>
            </a:r>
          </a:p>
        </p:txBody>
      </p:sp>
      <p:sp>
        <p:nvSpPr>
          <p:cNvPr id="5" name="Espace réservé de la date 4"/>
          <p:cNvSpPr txBox="1">
            <a:spLocks noGrp="1"/>
          </p:cNvSpPr>
          <p:nvPr>
            <p:ph type="dt" sz="half" idx="7"/>
          </p:nvPr>
        </p:nvSpPr>
        <p:spPr/>
        <p:txBody>
          <a:bodyPr/>
          <a:lstStyle>
            <a:lvl1pPr>
              <a:defRPr/>
            </a:lvl1pPr>
          </a:lstStyle>
          <a:p>
            <a:pPr lvl="0"/>
            <a:fld id="{428E96C9-3107-43B1-8777-0D2A720380B8}" type="datetime1">
              <a:rPr lang="fr-FR"/>
              <a:pPr lvl="0"/>
              <a:t>19/09/17</a:t>
            </a:fld>
            <a:endParaRPr lang="fr-FR"/>
          </a:p>
        </p:txBody>
      </p:sp>
      <p:sp>
        <p:nvSpPr>
          <p:cNvPr id="6" name="Espace réservé du pied de page 5"/>
          <p:cNvSpPr txBox="1">
            <a:spLocks noGrp="1"/>
          </p:cNvSpPr>
          <p:nvPr>
            <p:ph type="ftr" sz="quarter" idx="9"/>
          </p:nvPr>
        </p:nvSpPr>
        <p:spPr/>
        <p:txBody>
          <a:bodyPr/>
          <a:lstStyle>
            <a:lvl1pPr>
              <a:defRPr/>
            </a:lvl1pPr>
          </a:lstStyle>
          <a:p>
            <a:pPr lvl="0"/>
            <a:endParaRPr lang="fr-FR"/>
          </a:p>
        </p:txBody>
      </p:sp>
      <p:sp>
        <p:nvSpPr>
          <p:cNvPr id="7" name="Espace réservé du numéro de diapositive 6"/>
          <p:cNvSpPr txBox="1">
            <a:spLocks noGrp="1"/>
          </p:cNvSpPr>
          <p:nvPr>
            <p:ph type="sldNum" sz="quarter" idx="8"/>
          </p:nvPr>
        </p:nvSpPr>
        <p:spPr/>
        <p:txBody>
          <a:bodyPr/>
          <a:lstStyle>
            <a:lvl1pPr>
              <a:defRPr/>
            </a:lvl1pPr>
          </a:lstStyle>
          <a:p>
            <a:pPr lvl="0"/>
            <a:fld id="{5E588899-3FF4-4510-B983-3BBC29B893BB}" type="slidenum">
              <a:t>‹#›</a:t>
            </a:fld>
            <a:endParaRPr lang="fr-FR"/>
          </a:p>
        </p:txBody>
      </p:sp>
    </p:spTree>
    <p:extLst>
      <p:ext uri="{BB962C8B-B14F-4D97-AF65-F5344CB8AC3E}">
        <p14:creationId xmlns:p14="http://schemas.microsoft.com/office/powerpoint/2010/main" val="26892977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rmAutofit/>
          </a:bodyPr>
          <a:lstStyle/>
          <a:p>
            <a:pPr lvl="0"/>
            <a:r>
              <a:rPr lang="fr-FR"/>
              <a:t>Cliquez pour modifier le style du titre</a:t>
            </a:r>
          </a:p>
        </p:txBody>
      </p:sp>
      <p:sp>
        <p:nvSpPr>
          <p:cNvPr id="3" name="Espace réservé du texte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fld id="{0E90BFA1-81D4-4049-9C98-D33700B05B12}" type="datetime1">
              <a:rPr lang="fr-FR"/>
              <a:pPr lvl="0"/>
              <a:t>19/09/17</a:t>
            </a:fld>
            <a:endParaRPr lang="fr-FR"/>
          </a:p>
        </p:txBody>
      </p:sp>
      <p:sp>
        <p:nvSpPr>
          <p:cNvPr id="5" name="Espace réservé du pied de page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endParaRPr lang="fr-FR"/>
          </a:p>
        </p:txBody>
      </p:sp>
      <p:sp>
        <p:nvSpPr>
          <p:cNvPr id="6" name="Espace réservé du numéro de diapositive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fld id="{15440BD1-A7D7-42CF-9EAC-23C324FDD9A6}" type="slidenum">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ctr" defTabSz="914400" rtl="0" fontAlgn="auto" hangingPunct="1">
        <a:lnSpc>
          <a:spcPct val="100000"/>
        </a:lnSpc>
        <a:spcBef>
          <a:spcPts val="0"/>
        </a:spcBef>
        <a:spcAft>
          <a:spcPts val="0"/>
        </a:spcAft>
        <a:buNone/>
        <a:tabLst/>
        <a:defRPr lang="fr-FR"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fr-FR"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fr-FR"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fr-FR"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3" Type="http://schemas.openxmlformats.org/officeDocument/2006/relationships/hyperlink" Target="mailto:Elsie.attafuah@undp.org" TargetMode="External"/><Relationship Id="rId4" Type="http://schemas.openxmlformats.org/officeDocument/2006/relationships/hyperlink" Target="mailto:bruno.hugel@undp.org" TargetMode="External"/><Relationship Id="rId5" Type="http://schemas.openxmlformats.org/officeDocument/2006/relationships/hyperlink" Target="mailto:Wahida.shah@undp.org" TargetMode="External"/><Relationship Id="rId6" Type="http://schemas.openxmlformats.org/officeDocument/2006/relationships/hyperlink" Target="mailto:Ela.ionescu@undp.org" TargetMode="External"/><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p:nvPr/>
        </p:nvSpPr>
        <p:spPr>
          <a:xfrm>
            <a:off x="0" y="2540453"/>
            <a:ext cx="9144000" cy="157434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0504D"/>
          </a:solidFill>
          <a:ln>
            <a:noFill/>
            <a:prstDash val="solid"/>
          </a:ln>
        </p:spPr>
        <p:txBody>
          <a:bodyPr lIns="90000" tIns="45000" rIns="90000" bIns="45000" anchor="ctr" compatLnSpc="0"/>
          <a:lstStyle/>
          <a:p>
            <a:pPr eaLnBrk="1" fontAlgn="auto">
              <a:spcBef>
                <a:spcPts val="0"/>
              </a:spcBef>
              <a:spcAft>
                <a:spcPts val="0"/>
              </a:spcAft>
              <a:defRPr/>
            </a:pPr>
            <a:endParaRPr lang="nb-NO" dirty="0">
              <a:latin typeface="Arial" pitchFamily="18"/>
              <a:ea typeface="Microsoft YaHei" pitchFamily="2"/>
              <a:cs typeface="Mangal" pitchFamily="2"/>
            </a:endParaRPr>
          </a:p>
        </p:txBody>
      </p:sp>
      <p:sp>
        <p:nvSpPr>
          <p:cNvPr id="4" name="Rectangle 5"/>
          <p:cNvSpPr/>
          <p:nvPr/>
        </p:nvSpPr>
        <p:spPr>
          <a:xfrm>
            <a:off x="-147484" y="2790204"/>
            <a:ext cx="9438967" cy="81094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90000" tIns="45000" rIns="90000" bIns="45000" compatLnSpc="0">
            <a:spAutoFit/>
          </a:bodyPr>
          <a:lstStyle/>
          <a:p>
            <a:pPr algn="ctr" eaLnBrk="1" fontAlgn="auto" hangingPunct="1">
              <a:spcBef>
                <a:spcPts val="0"/>
              </a:spcBef>
              <a:spcAft>
                <a:spcPts val="0"/>
              </a:spcAft>
              <a:defRPr sz="1800"/>
            </a:pPr>
            <a:r>
              <a:rPr lang="nb-NO" sz="2400" b="1" dirty="0">
                <a:solidFill>
                  <a:srgbClr val="FFFFFF"/>
                </a:solidFill>
                <a:latin typeface="Calibri" pitchFamily="18"/>
                <a:ea typeface="Microsoft YaHei" pitchFamily="2"/>
                <a:cs typeface="Brush Script MT Italic" pitchFamily="2"/>
              </a:rPr>
              <a:t>TOWARDS INVESTMENTMENT PLANNING FOR REDD+ IMPLEMENTATION: </a:t>
            </a:r>
          </a:p>
          <a:p>
            <a:pPr algn="ctr" eaLnBrk="1" fontAlgn="auto" hangingPunct="1">
              <a:spcBef>
                <a:spcPts val="0"/>
              </a:spcBef>
              <a:spcAft>
                <a:spcPts val="0"/>
              </a:spcAft>
              <a:defRPr sz="1800"/>
            </a:pPr>
            <a:r>
              <a:rPr lang="nb-NO" sz="2200" b="1" dirty="0">
                <a:solidFill>
                  <a:srgbClr val="FFFFFF"/>
                </a:solidFill>
                <a:latin typeface="Calibri" pitchFamily="18"/>
                <a:ea typeface="Microsoft YaHei" pitchFamily="2"/>
                <a:cs typeface="Brush Script MT Italic" pitchFamily="2"/>
              </a:rPr>
              <a:t>OVERVIEW AND STRATEGIC DIRECTIONS </a:t>
            </a:r>
          </a:p>
        </p:txBody>
      </p:sp>
      <p:sp>
        <p:nvSpPr>
          <p:cNvPr id="5" name="TextBox 15"/>
          <p:cNvSpPr/>
          <p:nvPr/>
        </p:nvSpPr>
        <p:spPr>
          <a:xfrm>
            <a:off x="1404144" y="4465371"/>
            <a:ext cx="6335712" cy="134327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5000" rIns="90000" bIns="45000" compatLnSpc="0">
            <a:spAutoFit/>
          </a:bodyPr>
          <a:lstStyle/>
          <a:p>
            <a:pPr algn="ctr" eaLnBrk="1" fontAlgn="auto" hangingPunct="1">
              <a:spcBef>
                <a:spcPts val="0"/>
              </a:spcBef>
              <a:spcAft>
                <a:spcPts val="0"/>
              </a:spcAft>
              <a:defRPr sz="1800"/>
            </a:pPr>
            <a:r>
              <a:rPr lang="nb-NO" sz="2000" b="1" dirty="0">
                <a:solidFill>
                  <a:srgbClr val="000000"/>
                </a:solidFill>
                <a:latin typeface="Calibri" pitchFamily="18"/>
                <a:ea typeface="Microsoft YaHei" pitchFamily="2"/>
                <a:cs typeface="Mangal" pitchFamily="2"/>
              </a:rPr>
              <a:t>Presentation by Elsie G. Attafuah </a:t>
            </a:r>
          </a:p>
          <a:p>
            <a:pPr algn="ctr" eaLnBrk="1" fontAlgn="auto" hangingPunct="1">
              <a:spcBef>
                <a:spcPts val="0"/>
              </a:spcBef>
              <a:spcAft>
                <a:spcPts val="0"/>
              </a:spcAft>
              <a:defRPr sz="1800"/>
            </a:pPr>
            <a:r>
              <a:rPr lang="nb-NO" sz="2000" b="1" dirty="0">
                <a:solidFill>
                  <a:srgbClr val="000000"/>
                </a:solidFill>
                <a:latin typeface="Calibri" pitchFamily="18"/>
                <a:ea typeface="Microsoft YaHei" pitchFamily="2"/>
                <a:cs typeface="Mangal" pitchFamily="2"/>
              </a:rPr>
              <a:t>Senior Regional Technical Advisor, UNDP </a:t>
            </a:r>
          </a:p>
          <a:p>
            <a:pPr algn="ctr" eaLnBrk="1" fontAlgn="auto" hangingPunct="1">
              <a:spcBef>
                <a:spcPts val="0"/>
              </a:spcBef>
              <a:spcAft>
                <a:spcPts val="0"/>
              </a:spcAft>
              <a:defRPr sz="1800"/>
            </a:pPr>
            <a:r>
              <a:rPr lang="nb-NO" sz="2000" b="1" dirty="0">
                <a:solidFill>
                  <a:srgbClr val="000000"/>
                </a:solidFill>
                <a:latin typeface="Calibri" pitchFamily="18"/>
                <a:ea typeface="Microsoft YaHei" pitchFamily="2"/>
                <a:cs typeface="Mangal" pitchFamily="2"/>
              </a:rPr>
              <a:t>20th September, 2017</a:t>
            </a:r>
          </a:p>
          <a:p>
            <a:pPr algn="ctr" eaLnBrk="1" fontAlgn="auto" hangingPunct="1">
              <a:spcBef>
                <a:spcPts val="0"/>
              </a:spcBef>
              <a:spcAft>
                <a:spcPts val="0"/>
              </a:spcAft>
              <a:defRPr sz="1800"/>
            </a:pPr>
            <a:r>
              <a:rPr lang="nb-NO" sz="2000" b="1" dirty="0">
                <a:solidFill>
                  <a:srgbClr val="000000"/>
                </a:solidFill>
                <a:latin typeface="Calibri" pitchFamily="18"/>
                <a:ea typeface="Microsoft YaHei" pitchFamily="2"/>
                <a:cs typeface="Mangal" pitchFamily="2"/>
              </a:rPr>
              <a:t>Nairobi, Kenya</a:t>
            </a:r>
          </a:p>
        </p:txBody>
      </p:sp>
      <p:pic>
        <p:nvPicPr>
          <p:cNvPr id="6" name="Picture 5" descr="C:\Users\fabien.monteils\Documents\00 RTA NAIROBI\0 Operations\UN-REDD Programme logo set\UN-REDD Programme logo set (EN)\jpg\UN REDD LOGO_COLOUR FULL EN.jpg"/>
          <p:cNvPicPr/>
          <p:nvPr/>
        </p:nvPicPr>
        <p:blipFill>
          <a:blip r:embed="rId3">
            <a:extLst>
              <a:ext uri="{28A0092B-C50C-407E-A947-70E740481C1C}">
                <a14:useLocalDpi xmlns:a14="http://schemas.microsoft.com/office/drawing/2010/main" val="0"/>
              </a:ext>
            </a:extLst>
          </a:blip>
          <a:srcRect/>
          <a:stretch>
            <a:fillRect/>
          </a:stretch>
        </p:blipFill>
        <p:spPr bwMode="auto">
          <a:xfrm>
            <a:off x="3932084" y="434378"/>
            <a:ext cx="1574800" cy="1320800"/>
          </a:xfrm>
          <a:prstGeom prst="rect">
            <a:avLst/>
          </a:prstGeom>
          <a:noFill/>
          <a:ln>
            <a:noFill/>
          </a:ln>
        </p:spPr>
      </p:pic>
    </p:spTree>
    <p:extLst>
      <p:ext uri="{BB962C8B-B14F-4D97-AF65-F5344CB8AC3E}">
        <p14:creationId xmlns:p14="http://schemas.microsoft.com/office/powerpoint/2010/main" val="1996130547"/>
      </p:ext>
    </p:extLst>
  </p:cSld>
  <p:clrMapOvr>
    <a:masterClrMapping/>
  </p:clrMapOvr>
  <p:transition xmlns:p14="http://schemas.microsoft.com/office/powerpoint/2010/mai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p:cNvSpPr txBox="1"/>
          <p:nvPr/>
        </p:nvSpPr>
        <p:spPr>
          <a:xfrm>
            <a:off x="4993416" y="5345121"/>
            <a:ext cx="830878" cy="387961"/>
          </a:xfrm>
          <a:prstGeom prst="rect">
            <a:avLst/>
          </a:prstGeom>
          <a:solidFill>
            <a:srgbClr val="FFFFFF"/>
          </a:solidFill>
          <a:ln cap="flat">
            <a:noFill/>
          </a:ln>
        </p:spPr>
        <p:txBody>
          <a:bodyPr vert="horz" wrap="square" lIns="51435" tIns="25722" rIns="51435" bIns="25722" anchor="t" anchorCtr="0" compatLnSpc="1">
            <a:noAutofit/>
          </a:bodyPr>
          <a:lstStyle/>
          <a:p>
            <a:pPr marL="0" marR="0" lvl="0" indent="0" algn="l" defTabSz="514350" rtl="0" fontAlgn="auto" hangingPunct="1">
              <a:lnSpc>
                <a:spcPct val="100000"/>
              </a:lnSpc>
              <a:spcBef>
                <a:spcPts val="340"/>
              </a:spcBef>
              <a:spcAft>
                <a:spcPts val="0"/>
              </a:spcAft>
              <a:buNone/>
              <a:tabLst/>
              <a:defRPr sz="1800" b="0" i="0" u="none" strike="noStrike" kern="0" cap="none" spc="0" baseline="0">
                <a:solidFill>
                  <a:srgbClr val="000000"/>
                </a:solidFill>
                <a:uFillTx/>
              </a:defRPr>
            </a:pPr>
            <a:r>
              <a:rPr lang="en-US" sz="1400" b="1" i="1" u="none" strike="noStrike" kern="1200" cap="none" spc="0" baseline="0" dirty="0">
                <a:solidFill>
                  <a:srgbClr val="4F81BD"/>
                </a:solidFill>
                <a:uFillTx/>
                <a:latin typeface="Calibri"/>
              </a:rPr>
              <a:t>Level of control</a:t>
            </a:r>
          </a:p>
        </p:txBody>
      </p:sp>
      <p:sp>
        <p:nvSpPr>
          <p:cNvPr id="3" name="Rectangle à coins arrondis 3"/>
          <p:cNvSpPr/>
          <p:nvPr/>
        </p:nvSpPr>
        <p:spPr>
          <a:xfrm>
            <a:off x="1962078" y="4805835"/>
            <a:ext cx="1207638" cy="47309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99"/>
          </a:solidFill>
          <a:ln w="25402" cap="flat">
            <a:solidFill>
              <a:srgbClr val="FFFF00"/>
            </a:solidFill>
            <a:prstDash val="solid"/>
          </a:ln>
        </p:spPr>
        <p:txBody>
          <a:bodyPr vert="horz" wrap="square" lIns="20253" tIns="20253" rIns="20253" bIns="20253" anchor="ctr" anchorCtr="1" compatLnSpc="1">
            <a:noAutofit/>
          </a:bodyPr>
          <a:lstStyle/>
          <a:p>
            <a:pPr marL="0" marR="0" lvl="0" indent="0" algn="ctr" defTabSz="514350" rtl="0" fontAlgn="auto" hangingPunct="1">
              <a:lnSpc>
                <a:spcPct val="100000"/>
              </a:lnSpc>
              <a:spcBef>
                <a:spcPts val="0"/>
              </a:spcBef>
              <a:spcAft>
                <a:spcPts val="340"/>
              </a:spcAft>
              <a:buNone/>
              <a:tabLst/>
              <a:defRPr sz="1800" b="0" i="0" u="none" strike="noStrike" kern="0" cap="none" spc="0" baseline="0">
                <a:solidFill>
                  <a:srgbClr val="000000"/>
                </a:solidFill>
                <a:uFillTx/>
              </a:defRPr>
            </a:pPr>
            <a:r>
              <a:rPr lang="en-US" sz="1013" b="1" i="0" u="none" strike="noStrike" kern="0" cap="none" spc="0" baseline="0">
                <a:solidFill>
                  <a:srgbClr val="000000"/>
                </a:solidFill>
                <a:uFillTx/>
                <a:latin typeface="Calibri"/>
              </a:rPr>
              <a:t>Input 1.1.1</a:t>
            </a:r>
          </a:p>
          <a:p>
            <a:pPr marL="0" marR="0" lvl="0" indent="0" algn="ctr" defTabSz="514350" rtl="0" fontAlgn="auto" hangingPunct="1">
              <a:lnSpc>
                <a:spcPct val="100000"/>
              </a:lnSpc>
              <a:spcBef>
                <a:spcPts val="0"/>
              </a:spcBef>
              <a:spcAft>
                <a:spcPts val="340"/>
              </a:spcAft>
              <a:buNone/>
              <a:tabLst/>
              <a:defRPr sz="1800" b="0" i="0" u="none" strike="noStrike" kern="0" cap="none" spc="0" baseline="0">
                <a:solidFill>
                  <a:srgbClr val="000000"/>
                </a:solidFill>
                <a:uFillTx/>
              </a:defRPr>
            </a:pPr>
            <a:r>
              <a:rPr lang="en-US" sz="1125" b="1" i="0" u="none" strike="noStrike" kern="0" cap="none" spc="0" baseline="0">
                <a:solidFill>
                  <a:srgbClr val="FF0000"/>
                </a:solidFill>
                <a:uFillTx/>
                <a:latin typeface="Calibri"/>
              </a:rPr>
              <a:t>= PAMs</a:t>
            </a:r>
            <a:endParaRPr lang="en-US" sz="1013" b="1" i="0" u="none" strike="noStrike" kern="0" cap="none" spc="0" baseline="0">
              <a:solidFill>
                <a:srgbClr val="FF0000"/>
              </a:solidFill>
              <a:uFillTx/>
              <a:latin typeface="Calibri"/>
            </a:endParaRPr>
          </a:p>
        </p:txBody>
      </p:sp>
      <p:sp>
        <p:nvSpPr>
          <p:cNvPr id="4" name="Rectangle à coins arrondis 4"/>
          <p:cNvSpPr/>
          <p:nvPr/>
        </p:nvSpPr>
        <p:spPr>
          <a:xfrm>
            <a:off x="1962078" y="4093536"/>
            <a:ext cx="1207638" cy="45933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2DCDB"/>
          </a:solidFill>
          <a:ln w="25402" cap="flat">
            <a:solidFill>
              <a:srgbClr val="D99694"/>
            </a:solidFill>
            <a:prstDash val="solid"/>
          </a:ln>
        </p:spPr>
        <p:txBody>
          <a:bodyPr vert="horz" wrap="square" lIns="20253" tIns="20253" rIns="20253" bIns="20253" anchor="ctr" anchorCtr="1" compatLnSpc="1">
            <a:noAutofit/>
          </a:bodyPr>
          <a:lstStyle/>
          <a:p>
            <a:pPr marL="0" marR="0" lvl="0" indent="0" algn="ctr" defTabSz="514350" rtl="0" fontAlgn="auto" hangingPunct="1">
              <a:lnSpc>
                <a:spcPct val="100000"/>
              </a:lnSpc>
              <a:spcBef>
                <a:spcPts val="0"/>
              </a:spcBef>
              <a:spcAft>
                <a:spcPts val="340"/>
              </a:spcAft>
              <a:buNone/>
              <a:tabLst/>
              <a:defRPr sz="1800" b="0" i="0" u="none" strike="noStrike" kern="0" cap="none" spc="0" baseline="0">
                <a:solidFill>
                  <a:srgbClr val="000000"/>
                </a:solidFill>
                <a:uFillTx/>
              </a:defRPr>
            </a:pPr>
            <a:r>
              <a:rPr lang="en-US" sz="1013" b="1" i="0" u="none" strike="noStrike" kern="0" cap="none" spc="0" baseline="0">
                <a:solidFill>
                  <a:srgbClr val="000000"/>
                </a:solidFill>
                <a:uFillTx/>
                <a:latin typeface="Calibri"/>
              </a:rPr>
              <a:t>Output 1.1</a:t>
            </a:r>
            <a:endParaRPr lang="en-US" sz="1013" b="1" i="1" u="none" strike="noStrike" kern="0" cap="none" spc="0" baseline="0">
              <a:solidFill>
                <a:srgbClr val="000000"/>
              </a:solidFill>
              <a:uFillTx/>
              <a:latin typeface="Calibri"/>
            </a:endParaRPr>
          </a:p>
        </p:txBody>
      </p:sp>
      <p:sp>
        <p:nvSpPr>
          <p:cNvPr id="5" name="Rectangle à coins arrondis 5"/>
          <p:cNvSpPr/>
          <p:nvPr/>
        </p:nvSpPr>
        <p:spPr>
          <a:xfrm>
            <a:off x="1962078" y="3398491"/>
            <a:ext cx="1207638" cy="4336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DCE6F2"/>
          </a:solidFill>
          <a:ln w="25402" cap="flat">
            <a:solidFill>
              <a:srgbClr val="4F81BD"/>
            </a:solidFill>
            <a:prstDash val="solid"/>
          </a:ln>
        </p:spPr>
        <p:txBody>
          <a:bodyPr vert="horz" wrap="square" lIns="20253" tIns="20253" rIns="20253" bIns="20253" anchor="ctr" anchorCtr="1" compatLnSpc="1">
            <a:noAutofit/>
          </a:bodyPr>
          <a:lstStyle/>
          <a:p>
            <a:pPr marL="0" marR="0" lvl="0" indent="0" algn="ctr" defTabSz="514350" rtl="0" fontAlgn="auto" hangingPunct="1">
              <a:lnSpc>
                <a:spcPct val="100000"/>
              </a:lnSpc>
              <a:spcBef>
                <a:spcPts val="0"/>
              </a:spcBef>
              <a:spcAft>
                <a:spcPts val="340"/>
              </a:spcAft>
              <a:buNone/>
              <a:tabLst/>
              <a:defRPr sz="1800" b="0" i="0" u="none" strike="noStrike" kern="0" cap="none" spc="0" baseline="0">
                <a:solidFill>
                  <a:srgbClr val="000000"/>
                </a:solidFill>
                <a:uFillTx/>
              </a:defRPr>
            </a:pPr>
            <a:r>
              <a:rPr lang="en-US" sz="1013" b="1" i="0" u="none" strike="noStrike" kern="0" cap="none" spc="0" baseline="0">
                <a:solidFill>
                  <a:srgbClr val="000000"/>
                </a:solidFill>
                <a:uFillTx/>
                <a:latin typeface="Calibri"/>
              </a:rPr>
              <a:t>Outcome 1</a:t>
            </a:r>
          </a:p>
        </p:txBody>
      </p:sp>
      <p:sp>
        <p:nvSpPr>
          <p:cNvPr id="6" name="Rectangle à coins arrondis 6"/>
          <p:cNvSpPr/>
          <p:nvPr/>
        </p:nvSpPr>
        <p:spPr>
          <a:xfrm>
            <a:off x="1962078" y="2750420"/>
            <a:ext cx="1207638" cy="41967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3D69B"/>
          </a:solidFill>
          <a:ln w="25402" cap="flat">
            <a:solidFill>
              <a:srgbClr val="9BBB59"/>
            </a:solidFill>
            <a:prstDash val="solid"/>
          </a:ln>
        </p:spPr>
        <p:txBody>
          <a:bodyPr vert="horz" wrap="square" lIns="20253" tIns="20253" rIns="20253" bIns="20253" anchor="ctr" anchorCtr="1" compatLnSpc="1">
            <a:noAutofit/>
          </a:bodyPr>
          <a:lstStyle/>
          <a:p>
            <a:pPr marL="0" marR="0" lvl="0" indent="0" algn="ctr" defTabSz="514350" rtl="0" fontAlgn="auto" hangingPunct="1">
              <a:lnSpc>
                <a:spcPct val="100000"/>
              </a:lnSpc>
              <a:spcBef>
                <a:spcPts val="0"/>
              </a:spcBef>
              <a:spcAft>
                <a:spcPts val="340"/>
              </a:spcAft>
              <a:buNone/>
              <a:tabLst/>
              <a:defRPr sz="1800" b="0" i="0" u="none" strike="noStrike" kern="0" cap="none" spc="0" baseline="0">
                <a:solidFill>
                  <a:srgbClr val="000000"/>
                </a:solidFill>
                <a:uFillTx/>
              </a:defRPr>
            </a:pPr>
            <a:r>
              <a:rPr lang="en-US" sz="1013" b="1" i="0" u="none" strike="noStrike" kern="0" cap="none" spc="0" baseline="0">
                <a:solidFill>
                  <a:srgbClr val="000000"/>
                </a:solidFill>
                <a:uFillTx/>
                <a:latin typeface="Calibri"/>
              </a:rPr>
              <a:t>Impact</a:t>
            </a:r>
          </a:p>
        </p:txBody>
      </p:sp>
      <p:cxnSp>
        <p:nvCxnSpPr>
          <p:cNvPr id="7" name="Connecteur droit avec flèche 7"/>
          <p:cNvCxnSpPr>
            <a:stCxn id="3" idx="0"/>
            <a:endCxn id="4" idx="2"/>
          </p:cNvCxnSpPr>
          <p:nvPr/>
        </p:nvCxnSpPr>
        <p:spPr>
          <a:xfrm flipV="1">
            <a:off x="2565897" y="4552875"/>
            <a:ext cx="0" cy="252960"/>
          </a:xfrm>
          <a:prstGeom prst="straightConnector1">
            <a:avLst/>
          </a:prstGeom>
          <a:noFill/>
          <a:ln w="28575" cap="flat">
            <a:solidFill>
              <a:srgbClr val="000000"/>
            </a:solidFill>
            <a:prstDash val="solid"/>
            <a:tailEnd type="arrow"/>
          </a:ln>
        </p:spPr>
      </p:cxnSp>
      <p:cxnSp>
        <p:nvCxnSpPr>
          <p:cNvPr id="8" name="Connecteur droit avec flèche 8"/>
          <p:cNvCxnSpPr>
            <a:stCxn id="4" idx="0"/>
            <a:endCxn id="5" idx="2"/>
          </p:cNvCxnSpPr>
          <p:nvPr/>
        </p:nvCxnSpPr>
        <p:spPr>
          <a:xfrm flipV="1">
            <a:off x="2565897" y="3832154"/>
            <a:ext cx="0" cy="261382"/>
          </a:xfrm>
          <a:prstGeom prst="straightConnector1">
            <a:avLst/>
          </a:prstGeom>
          <a:noFill/>
          <a:ln w="28575" cap="flat">
            <a:solidFill>
              <a:srgbClr val="000000"/>
            </a:solidFill>
            <a:prstDash val="solid"/>
            <a:tailEnd type="arrow"/>
          </a:ln>
        </p:spPr>
      </p:cxnSp>
      <p:cxnSp>
        <p:nvCxnSpPr>
          <p:cNvPr id="9" name="Connecteur droit avec flèche 9"/>
          <p:cNvCxnSpPr>
            <a:stCxn id="5" idx="0"/>
            <a:endCxn id="6" idx="2"/>
          </p:cNvCxnSpPr>
          <p:nvPr/>
        </p:nvCxnSpPr>
        <p:spPr>
          <a:xfrm flipV="1">
            <a:off x="2565897" y="3170093"/>
            <a:ext cx="0" cy="228398"/>
          </a:xfrm>
          <a:prstGeom prst="straightConnector1">
            <a:avLst/>
          </a:prstGeom>
          <a:noFill/>
          <a:ln w="28575" cap="flat">
            <a:solidFill>
              <a:srgbClr val="000000"/>
            </a:solidFill>
            <a:prstDash val="solid"/>
            <a:tailEnd type="arrow"/>
          </a:ln>
        </p:spPr>
      </p:cxnSp>
      <p:sp>
        <p:nvSpPr>
          <p:cNvPr id="10" name="Left Brace 12"/>
          <p:cNvSpPr/>
          <p:nvPr/>
        </p:nvSpPr>
        <p:spPr>
          <a:xfrm>
            <a:off x="1742403" y="2750420"/>
            <a:ext cx="128363" cy="2594701"/>
          </a:xfrm>
          <a:custGeom>
            <a:avLst>
              <a:gd name="f11" fmla="val 8333"/>
              <a:gd name="f12" fmla="val 50000"/>
            </a:avLst>
            <a:gdLst>
              <a:gd name="f2" fmla="val 10800000"/>
              <a:gd name="f3" fmla="val 5400000"/>
              <a:gd name="f4" fmla="val 180"/>
              <a:gd name="f5" fmla="val w"/>
              <a:gd name="f6" fmla="val h"/>
              <a:gd name="f7" fmla="val ss"/>
              <a:gd name="f8" fmla="val 0"/>
              <a:gd name="f9" fmla="*/ 5419351 1 1725033"/>
              <a:gd name="f10" fmla="+- 0 0 5400000"/>
              <a:gd name="f11" fmla="val 8333"/>
              <a:gd name="f12" fmla="val 50000"/>
              <a:gd name="f13" fmla="+- 0 0 -180"/>
              <a:gd name="f14" fmla="+- 0 0 -270"/>
              <a:gd name="f15" fmla="+- 0 0 -360"/>
              <a:gd name="f16" fmla="abs f5"/>
              <a:gd name="f17" fmla="abs f6"/>
              <a:gd name="f18" fmla="abs f7"/>
              <a:gd name="f19" fmla="val f8"/>
              <a:gd name="f20" fmla="val f12"/>
              <a:gd name="f21" fmla="val f11"/>
              <a:gd name="f22" fmla="+- 2700000 f3 0"/>
              <a:gd name="f23" fmla="*/ f13 f2 1"/>
              <a:gd name="f24" fmla="*/ f14 f2 1"/>
              <a:gd name="f25" fmla="*/ f15 f2 1"/>
              <a:gd name="f26" fmla="?: f16 f5 1"/>
              <a:gd name="f27" fmla="?: f17 f6 1"/>
              <a:gd name="f28" fmla="?: f18 f7 1"/>
              <a:gd name="f29" fmla="*/ f22 f9 1"/>
              <a:gd name="f30" fmla="*/ f23 1 f4"/>
              <a:gd name="f31" fmla="*/ f24 1 f4"/>
              <a:gd name="f32" fmla="*/ f25 1 f4"/>
              <a:gd name="f33" fmla="*/ f26 1 21600"/>
              <a:gd name="f34" fmla="*/ f27 1 21600"/>
              <a:gd name="f35" fmla="*/ 21600 f26 1"/>
              <a:gd name="f36" fmla="*/ 21600 f27 1"/>
              <a:gd name="f37" fmla="*/ f29 1 f2"/>
              <a:gd name="f38" fmla="+- f30 0 f3"/>
              <a:gd name="f39" fmla="+- f31 0 f3"/>
              <a:gd name="f40" fmla="+- f32 0 f3"/>
              <a:gd name="f41" fmla="min f34 f33"/>
              <a:gd name="f42" fmla="*/ f35 1 f28"/>
              <a:gd name="f43" fmla="*/ f36 1 f28"/>
              <a:gd name="f44" fmla="+- 0 0 f37"/>
              <a:gd name="f45" fmla="val f42"/>
              <a:gd name="f46" fmla="val f43"/>
              <a:gd name="f47" fmla="+- 0 0 f44"/>
              <a:gd name="f48" fmla="*/ f19 f41 1"/>
              <a:gd name="f49" fmla="+- f46 0 f19"/>
              <a:gd name="f50" fmla="+- f45 0 f19"/>
              <a:gd name="f51" fmla="*/ f47 f2 1"/>
              <a:gd name="f52" fmla="*/ f45 f41 1"/>
              <a:gd name="f53" fmla="*/ f46 f41 1"/>
              <a:gd name="f54" fmla="*/ f50 1 2"/>
              <a:gd name="f55" fmla="min f50 f49"/>
              <a:gd name="f56" fmla="*/ f49 f20 1"/>
              <a:gd name="f57" fmla="*/ f51 1 f9"/>
              <a:gd name="f58" fmla="+- f19 f54 0"/>
              <a:gd name="f59" fmla="*/ f55 f21 1"/>
              <a:gd name="f60" fmla="*/ f56 1 100000"/>
              <a:gd name="f61" fmla="+- f57 0 f3"/>
              <a:gd name="f62" fmla="*/ f54 f41 1"/>
              <a:gd name="f63" fmla="*/ f59 1 100000"/>
              <a:gd name="f64" fmla="cos 1 f61"/>
              <a:gd name="f65" fmla="sin 1 f61"/>
              <a:gd name="f66" fmla="*/ f58 f41 1"/>
              <a:gd name="f67" fmla="*/ f60 f41 1"/>
              <a:gd name="f68" fmla="+- f60 f63 0"/>
              <a:gd name="f69" fmla="+- 0 0 f64"/>
              <a:gd name="f70" fmla="+- 0 0 f65"/>
              <a:gd name="f71" fmla="*/ f63 f41 1"/>
              <a:gd name="f72" fmla="+- 0 0 f69"/>
              <a:gd name="f73" fmla="+- 0 0 f70"/>
              <a:gd name="f74" fmla="*/ f68 f41 1"/>
              <a:gd name="f75" fmla="*/ f72 f54 1"/>
              <a:gd name="f76" fmla="*/ f73 f63 1"/>
              <a:gd name="f77" fmla="+- f45 0 f75"/>
              <a:gd name="f78" fmla="+- f63 0 f76"/>
              <a:gd name="f79" fmla="+- f46 f76 0"/>
              <a:gd name="f80" fmla="+- f79 0 f63"/>
              <a:gd name="f81" fmla="*/ f77 f41 1"/>
              <a:gd name="f82" fmla="*/ f78 f41 1"/>
              <a:gd name="f83" fmla="*/ f80 f41 1"/>
            </a:gdLst>
            <a:ahLst/>
            <a:cxnLst>
              <a:cxn ang="3cd4">
                <a:pos x="hc" y="t"/>
              </a:cxn>
              <a:cxn ang="0">
                <a:pos x="r" y="vc"/>
              </a:cxn>
              <a:cxn ang="cd4">
                <a:pos x="hc" y="b"/>
              </a:cxn>
              <a:cxn ang="cd2">
                <a:pos x="l" y="vc"/>
              </a:cxn>
              <a:cxn ang="f38">
                <a:pos x="f52" y="f48"/>
              </a:cxn>
              <a:cxn ang="f39">
                <a:pos x="f48" y="f67"/>
              </a:cxn>
              <a:cxn ang="f40">
                <a:pos x="f52" y="f53"/>
              </a:cxn>
            </a:cxnLst>
            <a:rect l="f81" t="f82" r="f52" b="f83"/>
            <a:pathLst>
              <a:path stroke="0">
                <a:moveTo>
                  <a:pt x="f52" y="f53"/>
                </a:moveTo>
                <a:arcTo wR="f62" hR="f71" stAng="f3" swAng="f3"/>
                <a:lnTo>
                  <a:pt x="f66" y="f74"/>
                </a:lnTo>
                <a:arcTo wR="f62" hR="f71" stAng="f8" swAng="f10"/>
                <a:arcTo wR="f62" hR="f71" stAng="f3" swAng="f10"/>
                <a:lnTo>
                  <a:pt x="f66" y="f71"/>
                </a:lnTo>
                <a:arcTo wR="f62" hR="f71" stAng="f2" swAng="f3"/>
                <a:close/>
              </a:path>
              <a:path fill="none">
                <a:moveTo>
                  <a:pt x="f52" y="f53"/>
                </a:moveTo>
                <a:arcTo wR="f62" hR="f71" stAng="f3" swAng="f3"/>
                <a:lnTo>
                  <a:pt x="f66" y="f74"/>
                </a:lnTo>
                <a:arcTo wR="f62" hR="f71" stAng="f8" swAng="f10"/>
                <a:arcTo wR="f62" hR="f71" stAng="f3" swAng="f10"/>
                <a:lnTo>
                  <a:pt x="f66" y="f71"/>
                </a:lnTo>
                <a:arcTo wR="f62" hR="f71" stAng="f2" swAng="f3"/>
              </a:path>
            </a:pathLst>
          </a:custGeom>
          <a:noFill/>
          <a:ln w="38103" cap="flat">
            <a:solidFill>
              <a:srgbClr val="000000"/>
            </a:solidFill>
            <a:prstDash val="solid"/>
          </a:ln>
        </p:spPr>
        <p:txBody>
          <a:bodyPr vert="horz" wrap="square" lIns="91440" tIns="45720" rIns="91440" bIns="45720" anchor="ctr" anchorCtr="1" compatLnSpc="1">
            <a:noAutofit/>
          </a:bodyPr>
          <a:lstStyle/>
          <a:p>
            <a:pPr marL="0" marR="0" lvl="0" indent="0" algn="ctr" defTabSz="51435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000000"/>
              </a:solidFill>
              <a:uFillTx/>
              <a:latin typeface="Calibri"/>
            </a:endParaRPr>
          </a:p>
        </p:txBody>
      </p:sp>
      <p:sp>
        <p:nvSpPr>
          <p:cNvPr id="11" name="Left Brace 13"/>
          <p:cNvSpPr/>
          <p:nvPr/>
        </p:nvSpPr>
        <p:spPr>
          <a:xfrm>
            <a:off x="1619407" y="2750420"/>
            <a:ext cx="97420" cy="538407"/>
          </a:xfrm>
          <a:custGeom>
            <a:avLst>
              <a:gd name="f11" fmla="val 8333"/>
              <a:gd name="f12" fmla="val 50000"/>
            </a:avLst>
            <a:gdLst>
              <a:gd name="f2" fmla="val 10800000"/>
              <a:gd name="f3" fmla="val 5400000"/>
              <a:gd name="f4" fmla="val 180"/>
              <a:gd name="f5" fmla="val w"/>
              <a:gd name="f6" fmla="val h"/>
              <a:gd name="f7" fmla="val ss"/>
              <a:gd name="f8" fmla="val 0"/>
              <a:gd name="f9" fmla="*/ 5419351 1 1725033"/>
              <a:gd name="f10" fmla="+- 0 0 5400000"/>
              <a:gd name="f11" fmla="val 8333"/>
              <a:gd name="f12" fmla="val 50000"/>
              <a:gd name="f13" fmla="+- 0 0 -180"/>
              <a:gd name="f14" fmla="+- 0 0 -270"/>
              <a:gd name="f15" fmla="+- 0 0 -360"/>
              <a:gd name="f16" fmla="abs f5"/>
              <a:gd name="f17" fmla="abs f6"/>
              <a:gd name="f18" fmla="abs f7"/>
              <a:gd name="f19" fmla="val f8"/>
              <a:gd name="f20" fmla="val f12"/>
              <a:gd name="f21" fmla="val f11"/>
              <a:gd name="f22" fmla="+- 2700000 f3 0"/>
              <a:gd name="f23" fmla="*/ f13 f2 1"/>
              <a:gd name="f24" fmla="*/ f14 f2 1"/>
              <a:gd name="f25" fmla="*/ f15 f2 1"/>
              <a:gd name="f26" fmla="?: f16 f5 1"/>
              <a:gd name="f27" fmla="?: f17 f6 1"/>
              <a:gd name="f28" fmla="?: f18 f7 1"/>
              <a:gd name="f29" fmla="*/ f22 f9 1"/>
              <a:gd name="f30" fmla="*/ f23 1 f4"/>
              <a:gd name="f31" fmla="*/ f24 1 f4"/>
              <a:gd name="f32" fmla="*/ f25 1 f4"/>
              <a:gd name="f33" fmla="*/ f26 1 21600"/>
              <a:gd name="f34" fmla="*/ f27 1 21600"/>
              <a:gd name="f35" fmla="*/ 21600 f26 1"/>
              <a:gd name="f36" fmla="*/ 21600 f27 1"/>
              <a:gd name="f37" fmla="*/ f29 1 f2"/>
              <a:gd name="f38" fmla="+- f30 0 f3"/>
              <a:gd name="f39" fmla="+- f31 0 f3"/>
              <a:gd name="f40" fmla="+- f32 0 f3"/>
              <a:gd name="f41" fmla="min f34 f33"/>
              <a:gd name="f42" fmla="*/ f35 1 f28"/>
              <a:gd name="f43" fmla="*/ f36 1 f28"/>
              <a:gd name="f44" fmla="+- 0 0 f37"/>
              <a:gd name="f45" fmla="val f42"/>
              <a:gd name="f46" fmla="val f43"/>
              <a:gd name="f47" fmla="+- 0 0 f44"/>
              <a:gd name="f48" fmla="*/ f19 f41 1"/>
              <a:gd name="f49" fmla="+- f46 0 f19"/>
              <a:gd name="f50" fmla="+- f45 0 f19"/>
              <a:gd name="f51" fmla="*/ f47 f2 1"/>
              <a:gd name="f52" fmla="*/ f45 f41 1"/>
              <a:gd name="f53" fmla="*/ f46 f41 1"/>
              <a:gd name="f54" fmla="*/ f50 1 2"/>
              <a:gd name="f55" fmla="min f50 f49"/>
              <a:gd name="f56" fmla="*/ f49 f20 1"/>
              <a:gd name="f57" fmla="*/ f51 1 f9"/>
              <a:gd name="f58" fmla="+- f19 f54 0"/>
              <a:gd name="f59" fmla="*/ f55 f21 1"/>
              <a:gd name="f60" fmla="*/ f56 1 100000"/>
              <a:gd name="f61" fmla="+- f57 0 f3"/>
              <a:gd name="f62" fmla="*/ f54 f41 1"/>
              <a:gd name="f63" fmla="*/ f59 1 100000"/>
              <a:gd name="f64" fmla="cos 1 f61"/>
              <a:gd name="f65" fmla="sin 1 f61"/>
              <a:gd name="f66" fmla="*/ f58 f41 1"/>
              <a:gd name="f67" fmla="*/ f60 f41 1"/>
              <a:gd name="f68" fmla="+- f60 f63 0"/>
              <a:gd name="f69" fmla="+- 0 0 f64"/>
              <a:gd name="f70" fmla="+- 0 0 f65"/>
              <a:gd name="f71" fmla="*/ f63 f41 1"/>
              <a:gd name="f72" fmla="+- 0 0 f69"/>
              <a:gd name="f73" fmla="+- 0 0 f70"/>
              <a:gd name="f74" fmla="*/ f68 f41 1"/>
              <a:gd name="f75" fmla="*/ f72 f54 1"/>
              <a:gd name="f76" fmla="*/ f73 f63 1"/>
              <a:gd name="f77" fmla="+- f45 0 f75"/>
              <a:gd name="f78" fmla="+- f63 0 f76"/>
              <a:gd name="f79" fmla="+- f46 f76 0"/>
              <a:gd name="f80" fmla="+- f79 0 f63"/>
              <a:gd name="f81" fmla="*/ f77 f41 1"/>
              <a:gd name="f82" fmla="*/ f78 f41 1"/>
              <a:gd name="f83" fmla="*/ f80 f41 1"/>
            </a:gdLst>
            <a:ahLst/>
            <a:cxnLst>
              <a:cxn ang="3cd4">
                <a:pos x="hc" y="t"/>
              </a:cxn>
              <a:cxn ang="0">
                <a:pos x="r" y="vc"/>
              </a:cxn>
              <a:cxn ang="cd4">
                <a:pos x="hc" y="b"/>
              </a:cxn>
              <a:cxn ang="cd2">
                <a:pos x="l" y="vc"/>
              </a:cxn>
              <a:cxn ang="f38">
                <a:pos x="f52" y="f48"/>
              </a:cxn>
              <a:cxn ang="f39">
                <a:pos x="f48" y="f67"/>
              </a:cxn>
              <a:cxn ang="f40">
                <a:pos x="f52" y="f53"/>
              </a:cxn>
            </a:cxnLst>
            <a:rect l="f81" t="f82" r="f52" b="f83"/>
            <a:pathLst>
              <a:path stroke="0">
                <a:moveTo>
                  <a:pt x="f52" y="f53"/>
                </a:moveTo>
                <a:arcTo wR="f62" hR="f71" stAng="f3" swAng="f3"/>
                <a:lnTo>
                  <a:pt x="f66" y="f74"/>
                </a:lnTo>
                <a:arcTo wR="f62" hR="f71" stAng="f8" swAng="f10"/>
                <a:arcTo wR="f62" hR="f71" stAng="f3" swAng="f10"/>
                <a:lnTo>
                  <a:pt x="f66" y="f71"/>
                </a:lnTo>
                <a:arcTo wR="f62" hR="f71" stAng="f2" swAng="f3"/>
                <a:close/>
              </a:path>
              <a:path fill="none">
                <a:moveTo>
                  <a:pt x="f52" y="f53"/>
                </a:moveTo>
                <a:arcTo wR="f62" hR="f71" stAng="f3" swAng="f3"/>
                <a:lnTo>
                  <a:pt x="f66" y="f74"/>
                </a:lnTo>
                <a:arcTo wR="f62" hR="f71" stAng="f8" swAng="f10"/>
                <a:arcTo wR="f62" hR="f71" stAng="f3" swAng="f10"/>
                <a:lnTo>
                  <a:pt x="f66" y="f71"/>
                </a:lnTo>
                <a:arcTo wR="f62" hR="f71" stAng="f2" swAng="f3"/>
              </a:path>
            </a:pathLst>
          </a:custGeom>
          <a:noFill/>
          <a:ln w="38103" cap="flat">
            <a:solidFill>
              <a:srgbClr val="000000"/>
            </a:solidFill>
            <a:prstDash val="solid"/>
          </a:ln>
        </p:spPr>
        <p:txBody>
          <a:bodyPr vert="horz" wrap="square" lIns="91440" tIns="45720" rIns="91440" bIns="45720" anchor="ctr" anchorCtr="1" compatLnSpc="1">
            <a:noAutofit/>
          </a:bodyPr>
          <a:lstStyle/>
          <a:p>
            <a:pPr marL="0" marR="0" lvl="0" indent="0" algn="ctr" defTabSz="51435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000000"/>
              </a:solidFill>
              <a:uFillTx/>
              <a:latin typeface="Calibri"/>
            </a:endParaRPr>
          </a:p>
        </p:txBody>
      </p:sp>
      <p:sp>
        <p:nvSpPr>
          <p:cNvPr id="12" name="Content Placeholder 2"/>
          <p:cNvSpPr txBox="1"/>
          <p:nvPr/>
        </p:nvSpPr>
        <p:spPr>
          <a:xfrm>
            <a:off x="759239" y="2697468"/>
            <a:ext cx="900930" cy="715371"/>
          </a:xfrm>
          <a:prstGeom prst="rect">
            <a:avLst/>
          </a:prstGeom>
          <a:noFill/>
          <a:ln cap="flat">
            <a:noFill/>
          </a:ln>
        </p:spPr>
        <p:txBody>
          <a:bodyPr vert="horz" wrap="square" lIns="51435" tIns="25722" rIns="51435" bIns="25722" anchor="t" anchorCtr="1" compatLnSpc="1">
            <a:noAutofit/>
          </a:bodyPr>
          <a:lstStyle/>
          <a:p>
            <a:pPr marL="0" marR="0" lvl="0" indent="0" algn="ctr" defTabSz="514350" rtl="0" fontAlgn="auto" hangingPunct="1">
              <a:lnSpc>
                <a:spcPct val="100000"/>
              </a:lnSpc>
              <a:spcBef>
                <a:spcPts val="34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uFillTx/>
                <a:latin typeface="Calibri"/>
              </a:rPr>
              <a:t>MRV</a:t>
            </a:r>
          </a:p>
          <a:p>
            <a:pPr marL="0" marR="0" lvl="0" indent="0" algn="ctr" defTabSz="514350" rtl="0" fontAlgn="auto" hangingPunct="1">
              <a:lnSpc>
                <a:spcPct val="100000"/>
              </a:lnSpc>
              <a:spcBef>
                <a:spcPts val="340"/>
              </a:spcBef>
              <a:spcAft>
                <a:spcPts val="0"/>
              </a:spcAft>
              <a:buNone/>
              <a:tabLst/>
              <a:defRPr sz="1800" b="0" i="0" u="none" strike="noStrike" kern="0" cap="none" spc="0" baseline="0">
                <a:solidFill>
                  <a:srgbClr val="000000"/>
                </a:solidFill>
                <a:uFillTx/>
              </a:defRPr>
            </a:pPr>
            <a:r>
              <a:rPr lang="en-US" sz="1100" b="0" i="1" u="none" strike="noStrike" kern="1200" cap="none" spc="0" baseline="0" dirty="0">
                <a:solidFill>
                  <a:srgbClr val="000000"/>
                </a:solidFill>
                <a:uFillTx/>
                <a:latin typeface="Calibri"/>
              </a:rPr>
              <a:t>(Forest cover / GHG)</a:t>
            </a:r>
          </a:p>
        </p:txBody>
      </p:sp>
      <p:sp>
        <p:nvSpPr>
          <p:cNvPr id="13" name="Left Brace 15"/>
          <p:cNvSpPr/>
          <p:nvPr/>
        </p:nvSpPr>
        <p:spPr>
          <a:xfrm flipH="1">
            <a:off x="3247761" y="4371898"/>
            <a:ext cx="142554" cy="973232"/>
          </a:xfrm>
          <a:custGeom>
            <a:avLst>
              <a:gd name="f11" fmla="val 8333"/>
              <a:gd name="f12" fmla="val 50000"/>
            </a:avLst>
            <a:gdLst>
              <a:gd name="f2" fmla="val 10800000"/>
              <a:gd name="f3" fmla="val 5400000"/>
              <a:gd name="f4" fmla="val 180"/>
              <a:gd name="f5" fmla="val w"/>
              <a:gd name="f6" fmla="val h"/>
              <a:gd name="f7" fmla="val ss"/>
              <a:gd name="f8" fmla="val 0"/>
              <a:gd name="f9" fmla="*/ 5419351 1 1725033"/>
              <a:gd name="f10" fmla="+- 0 0 5400000"/>
              <a:gd name="f11" fmla="val 8333"/>
              <a:gd name="f12" fmla="val 50000"/>
              <a:gd name="f13" fmla="+- 0 0 -180"/>
              <a:gd name="f14" fmla="+- 0 0 -270"/>
              <a:gd name="f15" fmla="+- 0 0 -360"/>
              <a:gd name="f16" fmla="abs f5"/>
              <a:gd name="f17" fmla="abs f6"/>
              <a:gd name="f18" fmla="abs f7"/>
              <a:gd name="f19" fmla="val f8"/>
              <a:gd name="f20" fmla="val f12"/>
              <a:gd name="f21" fmla="val f11"/>
              <a:gd name="f22" fmla="+- 2700000 f3 0"/>
              <a:gd name="f23" fmla="*/ f13 f2 1"/>
              <a:gd name="f24" fmla="*/ f14 f2 1"/>
              <a:gd name="f25" fmla="*/ f15 f2 1"/>
              <a:gd name="f26" fmla="?: f16 f5 1"/>
              <a:gd name="f27" fmla="?: f17 f6 1"/>
              <a:gd name="f28" fmla="?: f18 f7 1"/>
              <a:gd name="f29" fmla="*/ f22 f9 1"/>
              <a:gd name="f30" fmla="*/ f23 1 f4"/>
              <a:gd name="f31" fmla="*/ f24 1 f4"/>
              <a:gd name="f32" fmla="*/ f25 1 f4"/>
              <a:gd name="f33" fmla="*/ f26 1 21600"/>
              <a:gd name="f34" fmla="*/ f27 1 21600"/>
              <a:gd name="f35" fmla="*/ 21600 f26 1"/>
              <a:gd name="f36" fmla="*/ 21600 f27 1"/>
              <a:gd name="f37" fmla="*/ f29 1 f2"/>
              <a:gd name="f38" fmla="+- f30 0 f3"/>
              <a:gd name="f39" fmla="+- f31 0 f3"/>
              <a:gd name="f40" fmla="+- f32 0 f3"/>
              <a:gd name="f41" fmla="min f34 f33"/>
              <a:gd name="f42" fmla="*/ f35 1 f28"/>
              <a:gd name="f43" fmla="*/ f36 1 f28"/>
              <a:gd name="f44" fmla="+- 0 0 f37"/>
              <a:gd name="f45" fmla="val f42"/>
              <a:gd name="f46" fmla="val f43"/>
              <a:gd name="f47" fmla="+- 0 0 f44"/>
              <a:gd name="f48" fmla="*/ f19 f41 1"/>
              <a:gd name="f49" fmla="+- f46 0 f19"/>
              <a:gd name="f50" fmla="+- f45 0 f19"/>
              <a:gd name="f51" fmla="*/ f47 f2 1"/>
              <a:gd name="f52" fmla="*/ f45 f41 1"/>
              <a:gd name="f53" fmla="*/ f46 f41 1"/>
              <a:gd name="f54" fmla="*/ f50 1 2"/>
              <a:gd name="f55" fmla="min f50 f49"/>
              <a:gd name="f56" fmla="*/ f49 f20 1"/>
              <a:gd name="f57" fmla="*/ f51 1 f9"/>
              <a:gd name="f58" fmla="+- f19 f54 0"/>
              <a:gd name="f59" fmla="*/ f55 f21 1"/>
              <a:gd name="f60" fmla="*/ f56 1 100000"/>
              <a:gd name="f61" fmla="+- f57 0 f3"/>
              <a:gd name="f62" fmla="*/ f54 f41 1"/>
              <a:gd name="f63" fmla="*/ f59 1 100000"/>
              <a:gd name="f64" fmla="cos 1 f61"/>
              <a:gd name="f65" fmla="sin 1 f61"/>
              <a:gd name="f66" fmla="*/ f58 f41 1"/>
              <a:gd name="f67" fmla="*/ f60 f41 1"/>
              <a:gd name="f68" fmla="+- f60 f63 0"/>
              <a:gd name="f69" fmla="+- 0 0 f64"/>
              <a:gd name="f70" fmla="+- 0 0 f65"/>
              <a:gd name="f71" fmla="*/ f63 f41 1"/>
              <a:gd name="f72" fmla="+- 0 0 f69"/>
              <a:gd name="f73" fmla="+- 0 0 f70"/>
              <a:gd name="f74" fmla="*/ f68 f41 1"/>
              <a:gd name="f75" fmla="*/ f72 f54 1"/>
              <a:gd name="f76" fmla="*/ f73 f63 1"/>
              <a:gd name="f77" fmla="+- f45 0 f75"/>
              <a:gd name="f78" fmla="+- f63 0 f76"/>
              <a:gd name="f79" fmla="+- f46 f76 0"/>
              <a:gd name="f80" fmla="+- f79 0 f63"/>
              <a:gd name="f81" fmla="*/ f77 f41 1"/>
              <a:gd name="f82" fmla="*/ f78 f41 1"/>
              <a:gd name="f83" fmla="*/ f80 f41 1"/>
            </a:gdLst>
            <a:ahLst/>
            <a:cxnLst>
              <a:cxn ang="3cd4">
                <a:pos x="hc" y="t"/>
              </a:cxn>
              <a:cxn ang="0">
                <a:pos x="r" y="vc"/>
              </a:cxn>
              <a:cxn ang="cd4">
                <a:pos x="hc" y="b"/>
              </a:cxn>
              <a:cxn ang="cd2">
                <a:pos x="l" y="vc"/>
              </a:cxn>
              <a:cxn ang="f38">
                <a:pos x="f52" y="f48"/>
              </a:cxn>
              <a:cxn ang="f39">
                <a:pos x="f48" y="f67"/>
              </a:cxn>
              <a:cxn ang="f40">
                <a:pos x="f52" y="f53"/>
              </a:cxn>
            </a:cxnLst>
            <a:rect l="f81" t="f82" r="f52" b="f83"/>
            <a:pathLst>
              <a:path stroke="0">
                <a:moveTo>
                  <a:pt x="f52" y="f53"/>
                </a:moveTo>
                <a:arcTo wR="f62" hR="f71" stAng="f3" swAng="f3"/>
                <a:lnTo>
                  <a:pt x="f66" y="f74"/>
                </a:lnTo>
                <a:arcTo wR="f62" hR="f71" stAng="f8" swAng="f10"/>
                <a:arcTo wR="f62" hR="f71" stAng="f3" swAng="f10"/>
                <a:lnTo>
                  <a:pt x="f66" y="f71"/>
                </a:lnTo>
                <a:arcTo wR="f62" hR="f71" stAng="f2" swAng="f3"/>
                <a:close/>
              </a:path>
              <a:path fill="none">
                <a:moveTo>
                  <a:pt x="f52" y="f53"/>
                </a:moveTo>
                <a:arcTo wR="f62" hR="f71" stAng="f3" swAng="f3"/>
                <a:lnTo>
                  <a:pt x="f66" y="f74"/>
                </a:lnTo>
                <a:arcTo wR="f62" hR="f71" stAng="f8" swAng="f10"/>
                <a:arcTo wR="f62" hR="f71" stAng="f3" swAng="f10"/>
                <a:lnTo>
                  <a:pt x="f66" y="f71"/>
                </a:lnTo>
                <a:arcTo wR="f62" hR="f71" stAng="f2" swAng="f3"/>
              </a:path>
            </a:pathLst>
          </a:custGeom>
          <a:noFill/>
          <a:ln w="38103" cap="flat">
            <a:solidFill>
              <a:srgbClr val="000000"/>
            </a:solidFill>
            <a:prstDash val="solid"/>
          </a:ln>
        </p:spPr>
        <p:txBody>
          <a:bodyPr vert="horz" wrap="square" lIns="91440" tIns="45720" rIns="91440" bIns="45720" anchor="ctr" anchorCtr="1" compatLnSpc="1">
            <a:noAutofit/>
          </a:bodyPr>
          <a:lstStyle/>
          <a:p>
            <a:pPr marL="0" marR="0" lvl="0" indent="0" algn="ctr" defTabSz="51435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Calibri"/>
            </a:endParaRPr>
          </a:p>
        </p:txBody>
      </p:sp>
      <p:sp>
        <p:nvSpPr>
          <p:cNvPr id="14" name="Left Brace 16"/>
          <p:cNvSpPr/>
          <p:nvPr/>
        </p:nvSpPr>
        <p:spPr>
          <a:xfrm flipH="1">
            <a:off x="3247761" y="2750420"/>
            <a:ext cx="106929" cy="1540882"/>
          </a:xfrm>
          <a:custGeom>
            <a:avLst>
              <a:gd name="f11" fmla="val 8333"/>
              <a:gd name="f12" fmla="val 50000"/>
            </a:avLst>
            <a:gdLst>
              <a:gd name="f2" fmla="val 10800000"/>
              <a:gd name="f3" fmla="val 5400000"/>
              <a:gd name="f4" fmla="val 180"/>
              <a:gd name="f5" fmla="val w"/>
              <a:gd name="f6" fmla="val h"/>
              <a:gd name="f7" fmla="val ss"/>
              <a:gd name="f8" fmla="val 0"/>
              <a:gd name="f9" fmla="*/ 5419351 1 1725033"/>
              <a:gd name="f10" fmla="+- 0 0 5400000"/>
              <a:gd name="f11" fmla="val 8333"/>
              <a:gd name="f12" fmla="val 50000"/>
              <a:gd name="f13" fmla="+- 0 0 -180"/>
              <a:gd name="f14" fmla="+- 0 0 -270"/>
              <a:gd name="f15" fmla="+- 0 0 -360"/>
              <a:gd name="f16" fmla="abs f5"/>
              <a:gd name="f17" fmla="abs f6"/>
              <a:gd name="f18" fmla="abs f7"/>
              <a:gd name="f19" fmla="val f8"/>
              <a:gd name="f20" fmla="val f12"/>
              <a:gd name="f21" fmla="val f11"/>
              <a:gd name="f22" fmla="+- 2700000 f3 0"/>
              <a:gd name="f23" fmla="*/ f13 f2 1"/>
              <a:gd name="f24" fmla="*/ f14 f2 1"/>
              <a:gd name="f25" fmla="*/ f15 f2 1"/>
              <a:gd name="f26" fmla="?: f16 f5 1"/>
              <a:gd name="f27" fmla="?: f17 f6 1"/>
              <a:gd name="f28" fmla="?: f18 f7 1"/>
              <a:gd name="f29" fmla="*/ f22 f9 1"/>
              <a:gd name="f30" fmla="*/ f23 1 f4"/>
              <a:gd name="f31" fmla="*/ f24 1 f4"/>
              <a:gd name="f32" fmla="*/ f25 1 f4"/>
              <a:gd name="f33" fmla="*/ f26 1 21600"/>
              <a:gd name="f34" fmla="*/ f27 1 21600"/>
              <a:gd name="f35" fmla="*/ 21600 f26 1"/>
              <a:gd name="f36" fmla="*/ 21600 f27 1"/>
              <a:gd name="f37" fmla="*/ f29 1 f2"/>
              <a:gd name="f38" fmla="+- f30 0 f3"/>
              <a:gd name="f39" fmla="+- f31 0 f3"/>
              <a:gd name="f40" fmla="+- f32 0 f3"/>
              <a:gd name="f41" fmla="min f34 f33"/>
              <a:gd name="f42" fmla="*/ f35 1 f28"/>
              <a:gd name="f43" fmla="*/ f36 1 f28"/>
              <a:gd name="f44" fmla="+- 0 0 f37"/>
              <a:gd name="f45" fmla="val f42"/>
              <a:gd name="f46" fmla="val f43"/>
              <a:gd name="f47" fmla="+- 0 0 f44"/>
              <a:gd name="f48" fmla="*/ f19 f41 1"/>
              <a:gd name="f49" fmla="+- f46 0 f19"/>
              <a:gd name="f50" fmla="+- f45 0 f19"/>
              <a:gd name="f51" fmla="*/ f47 f2 1"/>
              <a:gd name="f52" fmla="*/ f45 f41 1"/>
              <a:gd name="f53" fmla="*/ f46 f41 1"/>
              <a:gd name="f54" fmla="*/ f50 1 2"/>
              <a:gd name="f55" fmla="min f50 f49"/>
              <a:gd name="f56" fmla="*/ f49 f20 1"/>
              <a:gd name="f57" fmla="*/ f51 1 f9"/>
              <a:gd name="f58" fmla="+- f19 f54 0"/>
              <a:gd name="f59" fmla="*/ f55 f21 1"/>
              <a:gd name="f60" fmla="*/ f56 1 100000"/>
              <a:gd name="f61" fmla="+- f57 0 f3"/>
              <a:gd name="f62" fmla="*/ f54 f41 1"/>
              <a:gd name="f63" fmla="*/ f59 1 100000"/>
              <a:gd name="f64" fmla="cos 1 f61"/>
              <a:gd name="f65" fmla="sin 1 f61"/>
              <a:gd name="f66" fmla="*/ f58 f41 1"/>
              <a:gd name="f67" fmla="*/ f60 f41 1"/>
              <a:gd name="f68" fmla="+- f60 f63 0"/>
              <a:gd name="f69" fmla="+- 0 0 f64"/>
              <a:gd name="f70" fmla="+- 0 0 f65"/>
              <a:gd name="f71" fmla="*/ f63 f41 1"/>
              <a:gd name="f72" fmla="+- 0 0 f69"/>
              <a:gd name="f73" fmla="+- 0 0 f70"/>
              <a:gd name="f74" fmla="*/ f68 f41 1"/>
              <a:gd name="f75" fmla="*/ f72 f54 1"/>
              <a:gd name="f76" fmla="*/ f73 f63 1"/>
              <a:gd name="f77" fmla="+- f45 0 f75"/>
              <a:gd name="f78" fmla="+- f63 0 f76"/>
              <a:gd name="f79" fmla="+- f46 f76 0"/>
              <a:gd name="f80" fmla="+- f79 0 f63"/>
              <a:gd name="f81" fmla="*/ f77 f41 1"/>
              <a:gd name="f82" fmla="*/ f78 f41 1"/>
              <a:gd name="f83" fmla="*/ f80 f41 1"/>
            </a:gdLst>
            <a:ahLst/>
            <a:cxnLst>
              <a:cxn ang="3cd4">
                <a:pos x="hc" y="t"/>
              </a:cxn>
              <a:cxn ang="0">
                <a:pos x="r" y="vc"/>
              </a:cxn>
              <a:cxn ang="cd4">
                <a:pos x="hc" y="b"/>
              </a:cxn>
              <a:cxn ang="cd2">
                <a:pos x="l" y="vc"/>
              </a:cxn>
              <a:cxn ang="f38">
                <a:pos x="f52" y="f48"/>
              </a:cxn>
              <a:cxn ang="f39">
                <a:pos x="f48" y="f67"/>
              </a:cxn>
              <a:cxn ang="f40">
                <a:pos x="f52" y="f53"/>
              </a:cxn>
            </a:cxnLst>
            <a:rect l="f81" t="f82" r="f52" b="f83"/>
            <a:pathLst>
              <a:path stroke="0">
                <a:moveTo>
                  <a:pt x="f52" y="f53"/>
                </a:moveTo>
                <a:arcTo wR="f62" hR="f71" stAng="f3" swAng="f3"/>
                <a:lnTo>
                  <a:pt x="f66" y="f74"/>
                </a:lnTo>
                <a:arcTo wR="f62" hR="f71" stAng="f8" swAng="f10"/>
                <a:arcTo wR="f62" hR="f71" stAng="f3" swAng="f10"/>
                <a:lnTo>
                  <a:pt x="f66" y="f71"/>
                </a:lnTo>
                <a:arcTo wR="f62" hR="f71" stAng="f2" swAng="f3"/>
                <a:close/>
              </a:path>
              <a:path fill="none">
                <a:moveTo>
                  <a:pt x="f52" y="f53"/>
                </a:moveTo>
                <a:arcTo wR="f62" hR="f71" stAng="f3" swAng="f3"/>
                <a:lnTo>
                  <a:pt x="f66" y="f74"/>
                </a:lnTo>
                <a:arcTo wR="f62" hR="f71" stAng="f8" swAng="f10"/>
                <a:arcTo wR="f62" hR="f71" stAng="f3" swAng="f10"/>
                <a:lnTo>
                  <a:pt x="f66" y="f71"/>
                </a:lnTo>
                <a:arcTo wR="f62" hR="f71" stAng="f2" swAng="f3"/>
              </a:path>
            </a:pathLst>
          </a:custGeom>
          <a:noFill/>
          <a:ln w="38103" cap="flat">
            <a:solidFill>
              <a:srgbClr val="000000"/>
            </a:solidFill>
            <a:prstDash val="solid"/>
          </a:ln>
        </p:spPr>
        <p:txBody>
          <a:bodyPr vert="horz" wrap="square" lIns="91440" tIns="45720" rIns="91440" bIns="45720" anchor="ctr" anchorCtr="1" compatLnSpc="1">
            <a:noAutofit/>
          </a:bodyPr>
          <a:lstStyle/>
          <a:p>
            <a:pPr marL="0" marR="0" lvl="0" indent="0" algn="ctr" defTabSz="51435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000000"/>
              </a:solidFill>
              <a:uFillTx/>
              <a:latin typeface="Calibri"/>
            </a:endParaRPr>
          </a:p>
        </p:txBody>
      </p:sp>
      <p:sp>
        <p:nvSpPr>
          <p:cNvPr id="15" name="Content Placeholder 2"/>
          <p:cNvSpPr txBox="1"/>
          <p:nvPr/>
        </p:nvSpPr>
        <p:spPr>
          <a:xfrm>
            <a:off x="3390819" y="4590357"/>
            <a:ext cx="1481401" cy="558378"/>
          </a:xfrm>
          <a:prstGeom prst="rect">
            <a:avLst/>
          </a:prstGeom>
          <a:noFill/>
          <a:ln cap="flat">
            <a:noFill/>
          </a:ln>
        </p:spPr>
        <p:txBody>
          <a:bodyPr vert="horz" wrap="square" lIns="51435" tIns="25722" rIns="51435" bIns="25722" anchor="t" anchorCtr="0" compatLnSpc="1">
            <a:noAutofit/>
          </a:bodyPr>
          <a:lstStyle/>
          <a:p>
            <a:pPr marL="0" marR="0" lvl="0" indent="0" algn="l" defTabSz="514350" rtl="0" fontAlgn="auto" hangingPunct="1">
              <a:lnSpc>
                <a:spcPct val="100000"/>
              </a:lnSpc>
              <a:spcBef>
                <a:spcPts val="34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00664D"/>
                </a:solidFill>
                <a:uFillTx/>
                <a:latin typeface="Myriad Pro"/>
                <a:ea typeface="ＭＳ Ｐゴシック"/>
                <a:cs typeface="ＭＳ Ｐゴシック"/>
              </a:rPr>
              <a:t>Monitor implementation</a:t>
            </a:r>
          </a:p>
        </p:txBody>
      </p:sp>
      <p:sp>
        <p:nvSpPr>
          <p:cNvPr id="16" name="Content Placeholder 2"/>
          <p:cNvSpPr txBox="1"/>
          <p:nvPr/>
        </p:nvSpPr>
        <p:spPr>
          <a:xfrm>
            <a:off x="1157370" y="3896273"/>
            <a:ext cx="631768" cy="278306"/>
          </a:xfrm>
          <a:prstGeom prst="rect">
            <a:avLst/>
          </a:prstGeom>
          <a:noFill/>
          <a:ln cap="flat">
            <a:noFill/>
          </a:ln>
        </p:spPr>
        <p:txBody>
          <a:bodyPr vert="horz" wrap="square" lIns="51435" tIns="25722" rIns="51435" bIns="25722" anchor="t" anchorCtr="0" compatLnSpc="1">
            <a:noAutofit/>
          </a:bodyPr>
          <a:lstStyle/>
          <a:p>
            <a:pPr marL="0" marR="0" lvl="0" indent="0" algn="l" defTabSz="514350" rtl="0" fontAlgn="auto" hangingPunct="1">
              <a:lnSpc>
                <a:spcPct val="100000"/>
              </a:lnSpc>
              <a:spcBef>
                <a:spcPts val="340"/>
              </a:spcBef>
              <a:spcAft>
                <a:spcPts val="0"/>
              </a:spcAft>
              <a:buNone/>
              <a:tabLst/>
              <a:defRPr sz="1800" b="0" i="0" u="none" strike="noStrike" kern="0" cap="none" spc="0" baseline="0">
                <a:solidFill>
                  <a:srgbClr val="000000"/>
                </a:solidFill>
                <a:uFillTx/>
              </a:defRPr>
            </a:pPr>
            <a:r>
              <a:rPr lang="en-US" sz="1575" b="1" i="0" u="none" strike="noStrike" kern="1200" cap="none" spc="0" baseline="0">
                <a:solidFill>
                  <a:srgbClr val="000000"/>
                </a:solidFill>
                <a:uFillTx/>
                <a:latin typeface="Calibri"/>
              </a:rPr>
              <a:t>M&amp;E </a:t>
            </a:r>
            <a:endParaRPr lang="en-US" sz="1575" b="0" i="0" u="none" strike="noStrike" kern="1200" cap="none" spc="0" baseline="0">
              <a:solidFill>
                <a:srgbClr val="000000"/>
              </a:solidFill>
              <a:uFillTx/>
              <a:latin typeface="Calibri"/>
            </a:endParaRPr>
          </a:p>
        </p:txBody>
      </p:sp>
      <p:grpSp>
        <p:nvGrpSpPr>
          <p:cNvPr id="17" name="Group 19"/>
          <p:cNvGrpSpPr/>
          <p:nvPr/>
        </p:nvGrpSpPr>
        <p:grpSpPr>
          <a:xfrm>
            <a:off x="5003812" y="2930355"/>
            <a:ext cx="405042" cy="2365525"/>
            <a:chOff x="4983297" y="3177457"/>
            <a:chExt cx="405042" cy="2365525"/>
          </a:xfrm>
        </p:grpSpPr>
        <p:sp>
          <p:nvSpPr>
            <p:cNvPr id="18" name="Organigramme : Fusion 67"/>
            <p:cNvSpPr/>
            <p:nvPr/>
          </p:nvSpPr>
          <p:spPr>
            <a:xfrm rot="10800009" flipH="1">
              <a:off x="5084557" y="3177457"/>
              <a:ext cx="202521" cy="2104738"/>
            </a:xfrm>
            <a:custGeom>
              <a:avLst/>
              <a:gdLst>
                <a:gd name="f0" fmla="val 10800000"/>
                <a:gd name="f1" fmla="val 5400000"/>
                <a:gd name="f2" fmla="val 180"/>
                <a:gd name="f3" fmla="val w"/>
                <a:gd name="f4" fmla="val h"/>
                <a:gd name="f5" fmla="val 0"/>
                <a:gd name="f6" fmla="val 2"/>
                <a:gd name="f7" fmla="val 1"/>
                <a:gd name="f8" fmla="+- 0 0 -270"/>
                <a:gd name="f9" fmla="+- 0 0 -90"/>
                <a:gd name="f10" fmla="*/ f3 1 2"/>
                <a:gd name="f11" fmla="*/ f4 1 2"/>
                <a:gd name="f12" fmla="val f5"/>
                <a:gd name="f13" fmla="val f6"/>
                <a:gd name="f14" fmla="*/ f8 f0 1"/>
                <a:gd name="f15" fmla="*/ f9 f0 1"/>
                <a:gd name="f16" fmla="+- f13 0 f12"/>
                <a:gd name="f17" fmla="*/ f14 1 f2"/>
                <a:gd name="f18" fmla="*/ f15 1 f2"/>
                <a:gd name="f19" fmla="*/ f16 1 2"/>
                <a:gd name="f20" fmla="*/ f16 1 4"/>
                <a:gd name="f21" fmla="*/ f16 3 1"/>
                <a:gd name="f22" fmla="+- f17 0 f1"/>
                <a:gd name="f23" fmla="+- f18 0 f1"/>
                <a:gd name="f24" fmla="+- f12 f19 0"/>
                <a:gd name="f25" fmla="*/ f21 1 4"/>
                <a:gd name="f26" fmla="*/ f20 1 f19"/>
                <a:gd name="f27" fmla="*/ f12 1 f19"/>
                <a:gd name="f28" fmla="*/ f24 1 f19"/>
                <a:gd name="f29" fmla="*/ f25 1 f19"/>
                <a:gd name="f30" fmla="*/ f26 f10 1"/>
                <a:gd name="f31" fmla="*/ f27 f11 1"/>
                <a:gd name="f32" fmla="*/ f29 f10 1"/>
                <a:gd name="f33" fmla="*/ f28 f11 1"/>
              </a:gdLst>
              <a:ahLst/>
              <a:cxnLst>
                <a:cxn ang="3cd4">
                  <a:pos x="hc" y="t"/>
                </a:cxn>
                <a:cxn ang="0">
                  <a:pos x="r" y="vc"/>
                </a:cxn>
                <a:cxn ang="cd4">
                  <a:pos x="hc" y="b"/>
                </a:cxn>
                <a:cxn ang="cd2">
                  <a:pos x="l" y="vc"/>
                </a:cxn>
                <a:cxn ang="f22">
                  <a:pos x="f30" y="f33"/>
                </a:cxn>
                <a:cxn ang="f23">
                  <a:pos x="f32" y="f33"/>
                </a:cxn>
              </a:cxnLst>
              <a:rect l="f30" t="f31" r="f32" b="f33"/>
              <a:pathLst>
                <a:path w="2" h="2">
                  <a:moveTo>
                    <a:pt x="f5" y="f5"/>
                  </a:moveTo>
                  <a:lnTo>
                    <a:pt x="f6" y="f5"/>
                  </a:lnTo>
                  <a:lnTo>
                    <a:pt x="f7" y="f6"/>
                  </a:lnTo>
                  <a:close/>
                </a:path>
              </a:pathLst>
            </a:custGeom>
            <a:solidFill>
              <a:srgbClr val="4F81BD"/>
            </a:solidFill>
            <a:ln w="25402" cap="flat">
              <a:solidFill>
                <a:srgbClr val="385D8A"/>
              </a:solidFill>
              <a:prstDash val="solid"/>
            </a:ln>
          </p:spPr>
          <p:txBody>
            <a:bodyPr vert="horz" wrap="square" lIns="91440" tIns="45720" rIns="91440" bIns="45720" anchor="ctr" anchorCtr="1" compatLnSpc="1">
              <a:noAutofit/>
            </a:bodyPr>
            <a:lstStyle/>
            <a:p>
              <a:pPr marL="0" marR="0" lvl="0" indent="0" algn="ctr" defTabSz="51435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0" i="0" u="none" strike="noStrike" kern="0" cap="none" spc="0" baseline="0">
                <a:solidFill>
                  <a:srgbClr val="FFFFFF"/>
                </a:solidFill>
                <a:uFillTx/>
                <a:latin typeface="Calibri"/>
              </a:endParaRPr>
            </a:p>
          </p:txBody>
        </p:sp>
        <p:sp>
          <p:nvSpPr>
            <p:cNvPr id="19" name="Organigramme : Fusion 68"/>
            <p:cNvSpPr/>
            <p:nvPr/>
          </p:nvSpPr>
          <p:spPr>
            <a:xfrm rot="10799991" flipH="1" flipV="1">
              <a:off x="4983297" y="5282186"/>
              <a:ext cx="405042" cy="260796"/>
            </a:xfrm>
            <a:custGeom>
              <a:avLst/>
              <a:gdLst>
                <a:gd name="f0" fmla="val 10800000"/>
                <a:gd name="f1" fmla="val 5400000"/>
                <a:gd name="f2" fmla="val 180"/>
                <a:gd name="f3" fmla="val w"/>
                <a:gd name="f4" fmla="val h"/>
                <a:gd name="f5" fmla="val 0"/>
                <a:gd name="f6" fmla="val 2"/>
                <a:gd name="f7" fmla="val 1"/>
                <a:gd name="f8" fmla="+- 0 0 -270"/>
                <a:gd name="f9" fmla="+- 0 0 -90"/>
                <a:gd name="f10" fmla="*/ f3 1 2"/>
                <a:gd name="f11" fmla="*/ f4 1 2"/>
                <a:gd name="f12" fmla="val f5"/>
                <a:gd name="f13" fmla="val f6"/>
                <a:gd name="f14" fmla="*/ f8 f0 1"/>
                <a:gd name="f15" fmla="*/ f9 f0 1"/>
                <a:gd name="f16" fmla="+- f13 0 f12"/>
                <a:gd name="f17" fmla="*/ f14 1 f2"/>
                <a:gd name="f18" fmla="*/ f15 1 f2"/>
                <a:gd name="f19" fmla="*/ f16 1 2"/>
                <a:gd name="f20" fmla="*/ f16 1 4"/>
                <a:gd name="f21" fmla="*/ f16 3 1"/>
                <a:gd name="f22" fmla="+- f17 0 f1"/>
                <a:gd name="f23" fmla="+- f18 0 f1"/>
                <a:gd name="f24" fmla="+- f12 f19 0"/>
                <a:gd name="f25" fmla="*/ f21 1 4"/>
                <a:gd name="f26" fmla="*/ f20 1 f19"/>
                <a:gd name="f27" fmla="*/ f12 1 f19"/>
                <a:gd name="f28" fmla="*/ f24 1 f19"/>
                <a:gd name="f29" fmla="*/ f25 1 f19"/>
                <a:gd name="f30" fmla="*/ f26 f10 1"/>
                <a:gd name="f31" fmla="*/ f27 f11 1"/>
                <a:gd name="f32" fmla="*/ f29 f10 1"/>
                <a:gd name="f33" fmla="*/ f28 f11 1"/>
              </a:gdLst>
              <a:ahLst/>
              <a:cxnLst>
                <a:cxn ang="3cd4">
                  <a:pos x="hc" y="t"/>
                </a:cxn>
                <a:cxn ang="0">
                  <a:pos x="r" y="vc"/>
                </a:cxn>
                <a:cxn ang="cd4">
                  <a:pos x="hc" y="b"/>
                </a:cxn>
                <a:cxn ang="cd2">
                  <a:pos x="l" y="vc"/>
                </a:cxn>
                <a:cxn ang="f22">
                  <a:pos x="f30" y="f33"/>
                </a:cxn>
                <a:cxn ang="f23">
                  <a:pos x="f32" y="f33"/>
                </a:cxn>
              </a:cxnLst>
              <a:rect l="f30" t="f31" r="f32" b="f33"/>
              <a:pathLst>
                <a:path w="2" h="2">
                  <a:moveTo>
                    <a:pt x="f5" y="f5"/>
                  </a:moveTo>
                  <a:lnTo>
                    <a:pt x="f6" y="f5"/>
                  </a:lnTo>
                  <a:lnTo>
                    <a:pt x="f7" y="f6"/>
                  </a:lnTo>
                  <a:close/>
                </a:path>
              </a:pathLst>
            </a:custGeom>
            <a:solidFill>
              <a:srgbClr val="4F81BD"/>
            </a:solidFill>
            <a:ln w="25402" cap="flat">
              <a:solidFill>
                <a:srgbClr val="385D8A"/>
              </a:solidFill>
              <a:prstDash val="solid"/>
            </a:ln>
          </p:spPr>
          <p:txBody>
            <a:bodyPr vert="horz" wrap="square" lIns="91440" tIns="45720" rIns="91440" bIns="45720" anchor="ctr" anchorCtr="1" compatLnSpc="1">
              <a:noAutofit/>
            </a:bodyPr>
            <a:lstStyle/>
            <a:p>
              <a:pPr marL="0" marR="0" lvl="0" indent="0" algn="ctr" defTabSz="51435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0" i="0" u="none" strike="noStrike" kern="0" cap="none" spc="0" baseline="0">
                <a:solidFill>
                  <a:srgbClr val="FFFFFF"/>
                </a:solidFill>
                <a:uFillTx/>
                <a:latin typeface="Calibri"/>
              </a:endParaRPr>
            </a:p>
          </p:txBody>
        </p:sp>
      </p:grpSp>
      <p:grpSp>
        <p:nvGrpSpPr>
          <p:cNvPr id="20" name="Group 22"/>
          <p:cNvGrpSpPr/>
          <p:nvPr/>
        </p:nvGrpSpPr>
        <p:grpSpPr>
          <a:xfrm>
            <a:off x="4747076" y="2762681"/>
            <a:ext cx="405042" cy="2365544"/>
            <a:chOff x="4726561" y="3009783"/>
            <a:chExt cx="405042" cy="2365544"/>
          </a:xfrm>
        </p:grpSpPr>
        <p:sp>
          <p:nvSpPr>
            <p:cNvPr id="21" name="Organigramme : Fusion 67"/>
            <p:cNvSpPr/>
            <p:nvPr/>
          </p:nvSpPr>
          <p:spPr>
            <a:xfrm rot="10799991" flipH="1" flipV="1">
              <a:off x="4827830" y="3270589"/>
              <a:ext cx="202521" cy="2104738"/>
            </a:xfrm>
            <a:custGeom>
              <a:avLst/>
              <a:gdLst>
                <a:gd name="f0" fmla="val 10800000"/>
                <a:gd name="f1" fmla="val 5400000"/>
                <a:gd name="f2" fmla="val 180"/>
                <a:gd name="f3" fmla="val w"/>
                <a:gd name="f4" fmla="val h"/>
                <a:gd name="f5" fmla="val 0"/>
                <a:gd name="f6" fmla="val 2"/>
                <a:gd name="f7" fmla="val 1"/>
                <a:gd name="f8" fmla="+- 0 0 -270"/>
                <a:gd name="f9" fmla="+- 0 0 -90"/>
                <a:gd name="f10" fmla="*/ f3 1 2"/>
                <a:gd name="f11" fmla="*/ f4 1 2"/>
                <a:gd name="f12" fmla="val f5"/>
                <a:gd name="f13" fmla="val f6"/>
                <a:gd name="f14" fmla="*/ f8 f0 1"/>
                <a:gd name="f15" fmla="*/ f9 f0 1"/>
                <a:gd name="f16" fmla="+- f13 0 f12"/>
                <a:gd name="f17" fmla="*/ f14 1 f2"/>
                <a:gd name="f18" fmla="*/ f15 1 f2"/>
                <a:gd name="f19" fmla="*/ f16 1 2"/>
                <a:gd name="f20" fmla="*/ f16 1 4"/>
                <a:gd name="f21" fmla="*/ f16 3 1"/>
                <a:gd name="f22" fmla="+- f17 0 f1"/>
                <a:gd name="f23" fmla="+- f18 0 f1"/>
                <a:gd name="f24" fmla="+- f12 f19 0"/>
                <a:gd name="f25" fmla="*/ f21 1 4"/>
                <a:gd name="f26" fmla="*/ f20 1 f19"/>
                <a:gd name="f27" fmla="*/ f12 1 f19"/>
                <a:gd name="f28" fmla="*/ f24 1 f19"/>
                <a:gd name="f29" fmla="*/ f25 1 f19"/>
                <a:gd name="f30" fmla="*/ f26 f10 1"/>
                <a:gd name="f31" fmla="*/ f27 f11 1"/>
                <a:gd name="f32" fmla="*/ f29 f10 1"/>
                <a:gd name="f33" fmla="*/ f28 f11 1"/>
              </a:gdLst>
              <a:ahLst/>
              <a:cxnLst>
                <a:cxn ang="3cd4">
                  <a:pos x="hc" y="t"/>
                </a:cxn>
                <a:cxn ang="0">
                  <a:pos x="r" y="vc"/>
                </a:cxn>
                <a:cxn ang="cd4">
                  <a:pos x="hc" y="b"/>
                </a:cxn>
                <a:cxn ang="cd2">
                  <a:pos x="l" y="vc"/>
                </a:cxn>
                <a:cxn ang="f22">
                  <a:pos x="f30" y="f33"/>
                </a:cxn>
                <a:cxn ang="f23">
                  <a:pos x="f32" y="f33"/>
                </a:cxn>
              </a:cxnLst>
              <a:rect l="f30" t="f31" r="f32" b="f33"/>
              <a:pathLst>
                <a:path w="2" h="2">
                  <a:moveTo>
                    <a:pt x="f5" y="f5"/>
                  </a:moveTo>
                  <a:lnTo>
                    <a:pt x="f6" y="f5"/>
                  </a:lnTo>
                  <a:lnTo>
                    <a:pt x="f7" y="f6"/>
                  </a:lnTo>
                  <a:close/>
                </a:path>
              </a:pathLst>
            </a:custGeom>
            <a:solidFill>
              <a:srgbClr val="C3D69B"/>
            </a:solidFill>
            <a:ln w="25402" cap="flat">
              <a:solidFill>
                <a:srgbClr val="9BBB59"/>
              </a:solidFill>
              <a:prstDash val="solid"/>
            </a:ln>
          </p:spPr>
          <p:txBody>
            <a:bodyPr vert="horz" wrap="square" lIns="91440" tIns="45720" rIns="91440" bIns="45720" anchor="ctr" anchorCtr="1" compatLnSpc="1">
              <a:noAutofit/>
            </a:bodyPr>
            <a:lstStyle/>
            <a:p>
              <a:pPr marL="0" marR="0" lvl="0" indent="0" algn="ctr" defTabSz="51435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0" i="0" u="none" strike="noStrike" kern="0" cap="none" spc="0" baseline="0">
                <a:solidFill>
                  <a:srgbClr val="FFFFFF"/>
                </a:solidFill>
                <a:uFillTx/>
                <a:latin typeface="Calibri"/>
              </a:endParaRPr>
            </a:p>
          </p:txBody>
        </p:sp>
        <p:sp>
          <p:nvSpPr>
            <p:cNvPr id="22" name="Organigramme : Fusion 68"/>
            <p:cNvSpPr/>
            <p:nvPr/>
          </p:nvSpPr>
          <p:spPr>
            <a:xfrm rot="10800009" flipH="1">
              <a:off x="4726561" y="3009783"/>
              <a:ext cx="405042" cy="260796"/>
            </a:xfrm>
            <a:custGeom>
              <a:avLst/>
              <a:gdLst>
                <a:gd name="f0" fmla="val 10800000"/>
                <a:gd name="f1" fmla="val 5400000"/>
                <a:gd name="f2" fmla="val 180"/>
                <a:gd name="f3" fmla="val w"/>
                <a:gd name="f4" fmla="val h"/>
                <a:gd name="f5" fmla="val 0"/>
                <a:gd name="f6" fmla="val 2"/>
                <a:gd name="f7" fmla="val 1"/>
                <a:gd name="f8" fmla="+- 0 0 -270"/>
                <a:gd name="f9" fmla="+- 0 0 -90"/>
                <a:gd name="f10" fmla="*/ f3 1 2"/>
                <a:gd name="f11" fmla="*/ f4 1 2"/>
                <a:gd name="f12" fmla="val f5"/>
                <a:gd name="f13" fmla="val f6"/>
                <a:gd name="f14" fmla="*/ f8 f0 1"/>
                <a:gd name="f15" fmla="*/ f9 f0 1"/>
                <a:gd name="f16" fmla="+- f13 0 f12"/>
                <a:gd name="f17" fmla="*/ f14 1 f2"/>
                <a:gd name="f18" fmla="*/ f15 1 f2"/>
                <a:gd name="f19" fmla="*/ f16 1 2"/>
                <a:gd name="f20" fmla="*/ f16 1 4"/>
                <a:gd name="f21" fmla="*/ f16 3 1"/>
                <a:gd name="f22" fmla="+- f17 0 f1"/>
                <a:gd name="f23" fmla="+- f18 0 f1"/>
                <a:gd name="f24" fmla="+- f12 f19 0"/>
                <a:gd name="f25" fmla="*/ f21 1 4"/>
                <a:gd name="f26" fmla="*/ f20 1 f19"/>
                <a:gd name="f27" fmla="*/ f12 1 f19"/>
                <a:gd name="f28" fmla="*/ f24 1 f19"/>
                <a:gd name="f29" fmla="*/ f25 1 f19"/>
                <a:gd name="f30" fmla="*/ f26 f10 1"/>
                <a:gd name="f31" fmla="*/ f27 f11 1"/>
                <a:gd name="f32" fmla="*/ f29 f10 1"/>
                <a:gd name="f33" fmla="*/ f28 f11 1"/>
              </a:gdLst>
              <a:ahLst/>
              <a:cxnLst>
                <a:cxn ang="3cd4">
                  <a:pos x="hc" y="t"/>
                </a:cxn>
                <a:cxn ang="0">
                  <a:pos x="r" y="vc"/>
                </a:cxn>
                <a:cxn ang="cd4">
                  <a:pos x="hc" y="b"/>
                </a:cxn>
                <a:cxn ang="cd2">
                  <a:pos x="l" y="vc"/>
                </a:cxn>
                <a:cxn ang="f22">
                  <a:pos x="f30" y="f33"/>
                </a:cxn>
                <a:cxn ang="f23">
                  <a:pos x="f32" y="f33"/>
                </a:cxn>
              </a:cxnLst>
              <a:rect l="f30" t="f31" r="f32" b="f33"/>
              <a:pathLst>
                <a:path w="2" h="2">
                  <a:moveTo>
                    <a:pt x="f5" y="f5"/>
                  </a:moveTo>
                  <a:lnTo>
                    <a:pt x="f6" y="f5"/>
                  </a:lnTo>
                  <a:lnTo>
                    <a:pt x="f7" y="f6"/>
                  </a:lnTo>
                  <a:close/>
                </a:path>
              </a:pathLst>
            </a:custGeom>
            <a:solidFill>
              <a:srgbClr val="C3D69B"/>
            </a:solidFill>
            <a:ln w="25402" cap="flat">
              <a:solidFill>
                <a:srgbClr val="9BBB59"/>
              </a:solidFill>
              <a:prstDash val="solid"/>
            </a:ln>
          </p:spPr>
          <p:txBody>
            <a:bodyPr vert="horz" wrap="square" lIns="91440" tIns="45720" rIns="91440" bIns="45720" anchor="ctr" anchorCtr="1" compatLnSpc="1">
              <a:noAutofit/>
            </a:bodyPr>
            <a:lstStyle/>
            <a:p>
              <a:pPr marL="0" marR="0" lvl="0" indent="0" algn="ctr" defTabSz="51435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0" i="0" u="none" strike="noStrike" kern="0" cap="none" spc="0" baseline="0">
                <a:solidFill>
                  <a:srgbClr val="FFFFFF"/>
                </a:solidFill>
                <a:uFillTx/>
                <a:latin typeface="Calibri"/>
              </a:endParaRPr>
            </a:p>
          </p:txBody>
        </p:sp>
      </p:grpSp>
      <p:sp>
        <p:nvSpPr>
          <p:cNvPr id="23" name="Content Placeholder 2"/>
          <p:cNvSpPr txBox="1"/>
          <p:nvPr/>
        </p:nvSpPr>
        <p:spPr>
          <a:xfrm>
            <a:off x="4664524" y="2267397"/>
            <a:ext cx="883795" cy="458050"/>
          </a:xfrm>
          <a:prstGeom prst="rect">
            <a:avLst/>
          </a:prstGeom>
          <a:noFill/>
          <a:ln cap="flat">
            <a:noFill/>
          </a:ln>
        </p:spPr>
        <p:txBody>
          <a:bodyPr vert="horz" wrap="square" lIns="51435" tIns="25722" rIns="51435" bIns="25722" anchor="t" anchorCtr="0" compatLnSpc="1">
            <a:noAutofit/>
          </a:bodyPr>
          <a:lstStyle/>
          <a:p>
            <a:pPr marL="0" marR="0" lvl="0" indent="0" algn="l" defTabSz="514350" rtl="0" fontAlgn="auto" hangingPunct="1">
              <a:lnSpc>
                <a:spcPct val="100000"/>
              </a:lnSpc>
              <a:spcBef>
                <a:spcPts val="340"/>
              </a:spcBef>
              <a:spcAft>
                <a:spcPts val="0"/>
              </a:spcAft>
              <a:buNone/>
              <a:tabLst/>
              <a:defRPr sz="1800" b="0" i="0" u="none" strike="noStrike" kern="0" cap="none" spc="0" baseline="0">
                <a:solidFill>
                  <a:srgbClr val="000000"/>
                </a:solidFill>
                <a:uFillTx/>
              </a:defRPr>
            </a:pPr>
            <a:r>
              <a:rPr lang="en-US" sz="1400" b="1" i="1" u="none" strike="noStrike" kern="1200" cap="none" spc="0" baseline="0">
                <a:solidFill>
                  <a:srgbClr val="77933C"/>
                </a:solidFill>
                <a:uFillTx/>
                <a:latin typeface="Calibri"/>
              </a:rPr>
              <a:t>Relevance to REDD+</a:t>
            </a:r>
          </a:p>
        </p:txBody>
      </p:sp>
      <p:sp>
        <p:nvSpPr>
          <p:cNvPr id="24" name="Content Placeholder 2"/>
          <p:cNvSpPr txBox="1"/>
          <p:nvPr/>
        </p:nvSpPr>
        <p:spPr>
          <a:xfrm>
            <a:off x="3368252" y="3213188"/>
            <a:ext cx="1561246" cy="734546"/>
          </a:xfrm>
          <a:prstGeom prst="rect">
            <a:avLst/>
          </a:prstGeom>
          <a:noFill/>
          <a:ln cap="flat">
            <a:noFill/>
          </a:ln>
        </p:spPr>
        <p:txBody>
          <a:bodyPr vert="horz" wrap="square" lIns="51435" tIns="25722" rIns="51435" bIns="25722" anchor="t" anchorCtr="0" compatLnSpc="1">
            <a:noAutofit/>
          </a:bodyPr>
          <a:lstStyle/>
          <a:p>
            <a:pPr marL="0" marR="0" lvl="0" indent="0" algn="l" defTabSz="514350" rtl="0" fontAlgn="auto" hangingPunct="1">
              <a:lnSpc>
                <a:spcPct val="100000"/>
              </a:lnSpc>
              <a:spcBef>
                <a:spcPts val="34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00664D"/>
                </a:solidFill>
                <a:uFillTx/>
                <a:latin typeface="Myriad Pro"/>
                <a:ea typeface="ＭＳ Ｐゴシック"/>
                <a:cs typeface="ＭＳ Ｐゴシック"/>
              </a:rPr>
              <a:t>Assess results </a:t>
            </a:r>
            <a:r>
              <a:rPr lang="en-US" sz="1400" b="0" i="0" u="none" strike="noStrike" kern="1200" cap="none" spc="0" baseline="0">
                <a:solidFill>
                  <a:srgbClr val="00664D"/>
                </a:solidFill>
                <a:uFillTx/>
                <a:latin typeface="Myriad Pro"/>
                <a:ea typeface="ＭＳ Ｐゴシック"/>
                <a:cs typeface="ＭＳ Ｐゴシック"/>
              </a:rPr>
              <a:t>(Carbon + Non-carbon  benefits)</a:t>
            </a:r>
          </a:p>
        </p:txBody>
      </p:sp>
      <p:sp>
        <p:nvSpPr>
          <p:cNvPr id="25" name="Content Placeholder 2"/>
          <p:cNvSpPr txBox="1"/>
          <p:nvPr/>
        </p:nvSpPr>
        <p:spPr>
          <a:xfrm>
            <a:off x="5945865" y="3511316"/>
            <a:ext cx="3068450" cy="3204717"/>
          </a:xfrm>
          <a:prstGeom prst="rect">
            <a:avLst/>
          </a:prstGeom>
          <a:solidFill>
            <a:srgbClr val="FFFFFF"/>
          </a:solidFill>
          <a:ln w="28575" cap="flat">
            <a:solidFill>
              <a:srgbClr val="000000"/>
            </a:solidFill>
            <a:prstDash val="solid"/>
          </a:ln>
        </p:spPr>
        <p:txBody>
          <a:bodyPr vert="horz" wrap="square" lIns="51435" tIns="25722" rIns="51435" bIns="25722" anchor="t" anchorCtr="0" compatLnSpc="1">
            <a:noAutofit/>
          </a:bodyPr>
          <a:lstStyle/>
          <a:p>
            <a:pPr marL="44449" marR="0" lvl="0" algn="l" defTabSz="514350" rtl="0" fontAlgn="auto" hangingPunct="1">
              <a:lnSpc>
                <a:spcPct val="100000"/>
              </a:lnSpc>
              <a:spcBef>
                <a:spcPts val="340"/>
              </a:spcBef>
              <a:spcAft>
                <a:spcPts val="0"/>
              </a:spcAft>
              <a:buSzPct val="100000"/>
              <a:tabLst/>
              <a:defRPr sz="1800" b="0" i="0" u="none" strike="noStrike" kern="0" cap="none" spc="0" baseline="0">
                <a:solidFill>
                  <a:srgbClr val="000000"/>
                </a:solidFill>
                <a:uFillTx/>
              </a:defRPr>
            </a:pPr>
            <a:r>
              <a:rPr lang="en-US" sz="2000" b="1" i="0" u="none" strike="noStrike" kern="1200" cap="none" spc="0" baseline="0" dirty="0">
                <a:solidFill>
                  <a:srgbClr val="00664D"/>
                </a:solidFill>
                <a:uFillTx/>
                <a:latin typeface="Myriad Pro"/>
                <a:ea typeface="ＭＳ Ｐゴシック"/>
                <a:cs typeface="ＭＳ Ｐゴシック"/>
              </a:rPr>
              <a:t>M&amp;E:</a:t>
            </a:r>
            <a:r>
              <a:rPr lang="en-US" sz="2000" b="1" dirty="0">
                <a:solidFill>
                  <a:srgbClr val="00664D"/>
                </a:solidFill>
                <a:latin typeface="Myriad Pro"/>
                <a:ea typeface="ＭＳ Ｐゴシック"/>
                <a:cs typeface="ＭＳ Ｐゴシック"/>
              </a:rPr>
              <a:t> </a:t>
            </a:r>
          </a:p>
          <a:p>
            <a:pPr marL="233364" marR="0" lvl="0" indent="-188915" algn="l" defTabSz="514350" rtl="0" fontAlgn="auto" hangingPunct="1">
              <a:lnSpc>
                <a:spcPct val="100000"/>
              </a:lnSpc>
              <a:spcBef>
                <a:spcPts val="340"/>
              </a:spcBef>
              <a:spcAft>
                <a:spcPts val="0"/>
              </a:spcAft>
              <a:buSzPct val="100000"/>
              <a:buFont typeface="Arial" pitchFamily="34"/>
              <a:buChar char="•"/>
              <a:tabLst/>
              <a:defRPr sz="1800" b="0" i="0" u="none" strike="noStrike" kern="0" cap="none" spc="0" baseline="0">
                <a:solidFill>
                  <a:srgbClr val="000000"/>
                </a:solidFill>
                <a:uFillTx/>
              </a:defRPr>
            </a:pPr>
            <a:r>
              <a:rPr lang="en-US" sz="2000" b="1" dirty="0">
                <a:solidFill>
                  <a:srgbClr val="00664D"/>
                </a:solidFill>
                <a:latin typeface="Myriad Pro"/>
                <a:ea typeface="ＭＳ Ｐゴシック"/>
                <a:cs typeface="ＭＳ Ｐゴシック"/>
              </a:rPr>
              <a:t>essential for effective implementation</a:t>
            </a:r>
          </a:p>
          <a:p>
            <a:pPr marL="233364" lvl="0" indent="-188915" defTabSz="514350">
              <a:spcBef>
                <a:spcPts val="340"/>
              </a:spcBef>
              <a:buSzPct val="100000"/>
              <a:buFont typeface="Arial" pitchFamily="34"/>
              <a:buChar char="•"/>
              <a:defRPr sz="1800" b="0" i="0" u="none" strike="noStrike" kern="0" cap="none" spc="0" baseline="0">
                <a:solidFill>
                  <a:srgbClr val="000000"/>
                </a:solidFill>
                <a:uFillTx/>
              </a:defRPr>
            </a:pPr>
            <a:r>
              <a:rPr lang="en-US" sz="2000" b="1" dirty="0">
                <a:solidFill>
                  <a:srgbClr val="00664D"/>
                </a:solidFill>
                <a:latin typeface="Myriad Pro"/>
                <a:ea typeface="ＭＳ Ｐゴシック"/>
                <a:cs typeface="ＭＳ Ｐゴシック"/>
              </a:rPr>
              <a:t>not just MRV!</a:t>
            </a:r>
          </a:p>
          <a:p>
            <a:pPr marL="233363" lvl="0" defTabSz="514350">
              <a:spcBef>
                <a:spcPts val="340"/>
              </a:spcBef>
              <a:buSzPct val="100000"/>
              <a:defRPr sz="1800" b="0" i="0" u="none" strike="noStrike" kern="0" cap="none" spc="0" baseline="0">
                <a:solidFill>
                  <a:srgbClr val="000000"/>
                </a:solidFill>
                <a:uFillTx/>
              </a:defRPr>
            </a:pPr>
            <a:r>
              <a:rPr lang="en-US" sz="2000" b="1" dirty="0">
                <a:solidFill>
                  <a:srgbClr val="00664D"/>
                </a:solidFill>
                <a:latin typeface="Myriad Pro"/>
                <a:ea typeface="ＭＳ Ｐゴシック"/>
                <a:cs typeface="ＭＳ Ｐゴシック"/>
              </a:rPr>
              <a:t>But NFMS contributes to M&amp;E</a:t>
            </a:r>
          </a:p>
          <a:p>
            <a:pPr marL="233364" lvl="0" indent="-188915" defTabSz="514350">
              <a:spcBef>
                <a:spcPts val="340"/>
              </a:spcBef>
              <a:buSzPct val="100000"/>
              <a:buFont typeface="Arial" pitchFamily="34"/>
              <a:buChar char="•"/>
              <a:defRPr sz="1800" b="0" i="0" u="none" strike="noStrike" kern="0" cap="none" spc="0" baseline="0">
                <a:solidFill>
                  <a:srgbClr val="000000"/>
                </a:solidFill>
                <a:uFillTx/>
              </a:defRPr>
            </a:pPr>
            <a:r>
              <a:rPr lang="en-US" sz="2000" b="1" dirty="0">
                <a:solidFill>
                  <a:srgbClr val="00664D"/>
                </a:solidFill>
                <a:latin typeface="Myriad Pro"/>
                <a:ea typeface="ＭＳ Ｐゴシック"/>
                <a:cs typeface="ＭＳ Ｐゴシック"/>
              </a:rPr>
              <a:t>Contributes to SIS</a:t>
            </a:r>
          </a:p>
          <a:p>
            <a:pPr marL="233364" indent="-188915" defTabSz="514350">
              <a:spcBef>
                <a:spcPts val="340"/>
              </a:spcBef>
              <a:buSzPct val="100000"/>
              <a:buFont typeface="Arial" pitchFamily="34"/>
              <a:buChar char="•"/>
              <a:defRPr sz="1800" b="0" i="0" u="none" strike="noStrike" kern="0" cap="none" spc="0" baseline="0">
                <a:solidFill>
                  <a:srgbClr val="000000"/>
                </a:solidFill>
                <a:uFillTx/>
              </a:defRPr>
            </a:pPr>
            <a:r>
              <a:rPr lang="en-US" sz="2000" b="1" dirty="0">
                <a:solidFill>
                  <a:srgbClr val="00664D"/>
                </a:solidFill>
                <a:latin typeface="Myriad Pro"/>
                <a:ea typeface="ＭＳ Ｐゴシック"/>
                <a:cs typeface="ＭＳ Ｐゴシック"/>
              </a:rPr>
              <a:t>Useful to link with monitoring of Drivers</a:t>
            </a:r>
          </a:p>
        </p:txBody>
      </p:sp>
      <p:sp>
        <p:nvSpPr>
          <p:cNvPr id="28" name="TextBox 33"/>
          <p:cNvSpPr txBox="1"/>
          <p:nvPr/>
        </p:nvSpPr>
        <p:spPr>
          <a:xfrm>
            <a:off x="889823" y="4754597"/>
            <a:ext cx="673583" cy="246220"/>
          </a:xfrm>
          <a:prstGeom prst="rect">
            <a:avLst/>
          </a:prstGeom>
          <a:noFill/>
          <a:ln cap="flat">
            <a:noFill/>
          </a:ln>
        </p:spPr>
        <p:txBody>
          <a:bodyPr vert="horz" wrap="none" lIns="91440" tIns="45720" rIns="91440" bIns="45720" anchor="t" anchorCtr="0" compatLnSpc="1">
            <a:spAutoFit/>
          </a:bodyPr>
          <a:lstStyle/>
          <a:p>
            <a:pPr marL="0" marR="0" lvl="0" indent="0" algn="l" defTabSz="51435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1" u="none" strike="noStrike" kern="1200" cap="none" spc="0" baseline="0" dirty="0">
                <a:solidFill>
                  <a:srgbClr val="000000"/>
                </a:solidFill>
                <a:uFillTx/>
                <a:latin typeface="Calibri"/>
              </a:rPr>
              <a:t>(e.g. A/R)</a:t>
            </a:r>
          </a:p>
        </p:txBody>
      </p:sp>
      <p:sp>
        <p:nvSpPr>
          <p:cNvPr id="29" name="Content Placeholder 2"/>
          <p:cNvSpPr txBox="1"/>
          <p:nvPr/>
        </p:nvSpPr>
        <p:spPr>
          <a:xfrm>
            <a:off x="1914383" y="2268128"/>
            <a:ext cx="1625291" cy="237177"/>
          </a:xfrm>
          <a:prstGeom prst="rect">
            <a:avLst/>
          </a:prstGeom>
          <a:noFill/>
          <a:ln cap="flat">
            <a:noFill/>
          </a:ln>
        </p:spPr>
        <p:txBody>
          <a:bodyPr vert="horz" wrap="square" lIns="51435" tIns="25722" rIns="51435" bIns="25722" anchor="t" anchorCtr="0" compatLnSpc="1">
            <a:noAutofit/>
          </a:bodyPr>
          <a:lstStyle/>
          <a:p>
            <a:pPr marL="0" marR="0" lvl="0" indent="0" algn="l" defTabSz="514350" rtl="0" fontAlgn="auto" hangingPunct="1">
              <a:lnSpc>
                <a:spcPct val="100000"/>
              </a:lnSpc>
              <a:spcBef>
                <a:spcPts val="34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00000"/>
                </a:solidFill>
                <a:uFillTx/>
                <a:latin typeface="Myriad Pro"/>
                <a:ea typeface="ＭＳ Ｐゴシック"/>
                <a:cs typeface="ＭＳ Ｐゴシック"/>
              </a:rPr>
              <a:t>Results chain</a:t>
            </a:r>
            <a:endParaRPr lang="en-US" sz="1600" b="0" i="0" u="none" strike="noStrike" kern="1200" cap="none" spc="0" baseline="0">
              <a:solidFill>
                <a:srgbClr val="000000"/>
              </a:solidFill>
              <a:uFillTx/>
              <a:latin typeface="Myriad Pro"/>
              <a:ea typeface="ＭＳ Ｐゴシック"/>
              <a:cs typeface="ＭＳ Ｐゴシック"/>
            </a:endParaRPr>
          </a:p>
        </p:txBody>
      </p:sp>
      <p:sp>
        <p:nvSpPr>
          <p:cNvPr id="32" name="Content Placeholder 2"/>
          <p:cNvSpPr txBox="1"/>
          <p:nvPr/>
        </p:nvSpPr>
        <p:spPr>
          <a:xfrm>
            <a:off x="-148308" y="3897598"/>
            <a:ext cx="900930" cy="330628"/>
          </a:xfrm>
          <a:prstGeom prst="rect">
            <a:avLst/>
          </a:prstGeom>
          <a:noFill/>
          <a:ln cap="flat">
            <a:noFill/>
          </a:ln>
        </p:spPr>
        <p:txBody>
          <a:bodyPr vert="horz" wrap="square" lIns="51435" tIns="25722" rIns="51435" bIns="25722" anchor="t" anchorCtr="1" compatLnSpc="1">
            <a:noAutofit/>
          </a:bodyPr>
          <a:lstStyle/>
          <a:p>
            <a:pPr marL="0" marR="0" lvl="0" indent="0" algn="ctr" defTabSz="514350" rtl="0" fontAlgn="auto" hangingPunct="1">
              <a:lnSpc>
                <a:spcPct val="100000"/>
              </a:lnSpc>
              <a:spcBef>
                <a:spcPts val="340"/>
              </a:spcBef>
              <a:spcAft>
                <a:spcPts val="0"/>
              </a:spcAft>
              <a:buNone/>
              <a:tabLst/>
              <a:defRPr sz="1800" b="0" i="0" u="none" strike="noStrike" kern="0" cap="none" spc="0" baseline="0">
                <a:solidFill>
                  <a:srgbClr val="000000"/>
                </a:solidFill>
                <a:uFillTx/>
              </a:defRPr>
            </a:pPr>
            <a:r>
              <a:rPr lang="en-US" sz="1600" b="1" i="1" u="none" strike="noStrike" kern="1200" cap="none" spc="0" baseline="0">
                <a:solidFill>
                  <a:srgbClr val="4472C4"/>
                </a:solidFill>
                <a:uFillTx/>
                <a:latin typeface="Calibri"/>
              </a:rPr>
              <a:t>NFMS</a:t>
            </a:r>
          </a:p>
        </p:txBody>
      </p:sp>
      <p:cxnSp>
        <p:nvCxnSpPr>
          <p:cNvPr id="33" name="Straight Arrow Connector 2"/>
          <p:cNvCxnSpPr/>
          <p:nvPr/>
        </p:nvCxnSpPr>
        <p:spPr>
          <a:xfrm>
            <a:off x="658164" y="4049873"/>
            <a:ext cx="392863" cy="11513"/>
          </a:xfrm>
          <a:prstGeom prst="straightConnector1">
            <a:avLst/>
          </a:prstGeom>
          <a:noFill/>
          <a:ln w="38103" cap="flat">
            <a:solidFill>
              <a:srgbClr val="4472C4"/>
            </a:solidFill>
            <a:prstDash val="solid"/>
            <a:miter/>
            <a:tailEnd type="arrow"/>
          </a:ln>
        </p:spPr>
      </p:cxnSp>
      <p:cxnSp>
        <p:nvCxnSpPr>
          <p:cNvPr id="34" name="Connector: Elbow 47"/>
          <p:cNvCxnSpPr/>
          <p:nvPr/>
        </p:nvCxnSpPr>
        <p:spPr>
          <a:xfrm rot="10800000">
            <a:off x="302164" y="4228231"/>
            <a:ext cx="1261243" cy="814151"/>
          </a:xfrm>
          <a:prstGeom prst="bentConnector3">
            <a:avLst>
              <a:gd name="adj1" fmla="val 99432"/>
            </a:avLst>
          </a:prstGeom>
          <a:noFill/>
          <a:ln w="38103" cap="flat">
            <a:solidFill>
              <a:srgbClr val="4472C4"/>
            </a:solidFill>
            <a:prstDash val="sysDash"/>
            <a:miter/>
            <a:headEnd type="arrow" w="med" len="med"/>
            <a:tailEnd type="none" w="med" len="med"/>
          </a:ln>
        </p:spPr>
      </p:cxnSp>
      <p:cxnSp>
        <p:nvCxnSpPr>
          <p:cNvPr id="35" name="Connector: Elbow 54"/>
          <p:cNvCxnSpPr/>
          <p:nvPr/>
        </p:nvCxnSpPr>
        <p:spPr>
          <a:xfrm rot="5400000" flipH="1" flipV="1">
            <a:off x="38694" y="3162496"/>
            <a:ext cx="989962" cy="451128"/>
          </a:xfrm>
          <a:prstGeom prst="bentConnector3">
            <a:avLst>
              <a:gd name="adj1" fmla="val 100114"/>
            </a:avLst>
          </a:prstGeom>
          <a:noFill/>
          <a:ln w="38103" cap="flat">
            <a:solidFill>
              <a:srgbClr val="4472C4"/>
            </a:solidFill>
            <a:prstDash val="solid"/>
            <a:miter/>
            <a:tailEnd type="arrow"/>
          </a:ln>
        </p:spPr>
      </p:cxnSp>
      <p:sp>
        <p:nvSpPr>
          <p:cNvPr id="36" name="Title 1"/>
          <p:cNvSpPr txBox="1"/>
          <p:nvPr/>
        </p:nvSpPr>
        <p:spPr>
          <a:xfrm>
            <a:off x="150336" y="79891"/>
            <a:ext cx="3701582" cy="621462"/>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800" b="1" kern="0" dirty="0">
                <a:solidFill>
                  <a:srgbClr val="2E75B6"/>
                </a:solidFill>
                <a:latin typeface="Calibri"/>
              </a:rPr>
              <a:t>Results Framework</a:t>
            </a:r>
          </a:p>
        </p:txBody>
      </p:sp>
      <p:sp>
        <p:nvSpPr>
          <p:cNvPr id="37" name="Content Placeholder 2"/>
          <p:cNvSpPr txBox="1">
            <a:spLocks noGrp="1"/>
          </p:cNvSpPr>
          <p:nvPr>
            <p:ph idx="1"/>
          </p:nvPr>
        </p:nvSpPr>
        <p:spPr>
          <a:xfrm>
            <a:off x="79945" y="1029516"/>
            <a:ext cx="8544510" cy="845761"/>
          </a:xfrm>
        </p:spPr>
        <p:txBody>
          <a:bodyPr/>
          <a:lstStyle/>
          <a:p>
            <a:pPr lvl="0"/>
            <a:r>
              <a:rPr lang="en-US" sz="2400" b="1" dirty="0"/>
              <a:t>Develop the results chain / indicators / targets </a:t>
            </a:r>
            <a:r>
              <a:rPr lang="en-US" sz="2400" dirty="0"/>
              <a:t>(C / NCB) </a:t>
            </a:r>
            <a:r>
              <a:rPr lang="en-US" sz="2400" b="1" dirty="0"/>
              <a:t>based on the TOC</a:t>
            </a:r>
          </a:p>
        </p:txBody>
      </p:sp>
    </p:spTree>
    <p:extLst>
      <p:ext uri="{BB962C8B-B14F-4D97-AF65-F5344CB8AC3E}">
        <p14:creationId xmlns:p14="http://schemas.microsoft.com/office/powerpoint/2010/main" val="1410713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p:nvPr/>
        </p:nvSpPr>
        <p:spPr>
          <a:xfrm>
            <a:off x="102449" y="88556"/>
            <a:ext cx="6553203" cy="39033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US" sz="2800" b="1" kern="0" dirty="0">
                <a:solidFill>
                  <a:srgbClr val="2E75B6"/>
                </a:solidFill>
                <a:latin typeface="Calibri"/>
              </a:rPr>
              <a:t>PAMs implementation and M&amp;E</a:t>
            </a:r>
          </a:p>
        </p:txBody>
      </p:sp>
      <p:sp>
        <p:nvSpPr>
          <p:cNvPr id="3" name="Isosceles Triangle 4"/>
          <p:cNvSpPr/>
          <p:nvPr/>
        </p:nvSpPr>
        <p:spPr>
          <a:xfrm>
            <a:off x="-61366" y="1933157"/>
            <a:ext cx="4457700" cy="4029897"/>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FFD961"/>
          </a:solidFill>
          <a:ln w="25402" cap="flat">
            <a:solidFill>
              <a:srgbClr val="FFC000"/>
            </a:solidFill>
            <a:prstDash val="solid"/>
            <a:round/>
          </a:ln>
        </p:spPr>
        <p:txBody>
          <a:bodyPr vert="horz" wrap="square" lIns="68580" tIns="34290" rIns="68580" bIns="3429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imes New Roman"/>
            </a:endParaRPr>
          </a:p>
        </p:txBody>
      </p:sp>
      <p:grpSp>
        <p:nvGrpSpPr>
          <p:cNvPr id="4" name="Group 5"/>
          <p:cNvGrpSpPr/>
          <p:nvPr/>
        </p:nvGrpSpPr>
        <p:grpSpPr>
          <a:xfrm>
            <a:off x="960202" y="2276057"/>
            <a:ext cx="1493041" cy="378369"/>
            <a:chOff x="1231614" y="2256602"/>
            <a:chExt cx="1493041" cy="378369"/>
          </a:xfrm>
        </p:grpSpPr>
        <p:sp>
          <p:nvSpPr>
            <p:cNvPr id="5" name="Rectangle: Rounded Corners 6"/>
            <p:cNvSpPr/>
            <p:nvPr/>
          </p:nvSpPr>
          <p:spPr>
            <a:xfrm>
              <a:off x="1231614" y="2256602"/>
              <a:ext cx="1493041" cy="37836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90000"/>
              </a:srgbClr>
            </a:solidFill>
            <a:ln w="12701" cap="flat">
              <a:solidFill>
                <a:srgbClr val="FFC000"/>
              </a:solidFill>
              <a:prstDash val="solid"/>
              <a:miter/>
            </a:ln>
          </p:spPr>
          <p:txBody>
            <a:bodyPr lIns="0" tIns="0" rIns="0" bIns="0"/>
            <a:lstStyle/>
            <a:p>
              <a:endParaRPr lang="en-US"/>
            </a:p>
          </p:txBody>
        </p:sp>
        <p:sp>
          <p:nvSpPr>
            <p:cNvPr id="6" name="Rectangle: Rounded Corners 4"/>
            <p:cNvSpPr txBox="1"/>
            <p:nvPr/>
          </p:nvSpPr>
          <p:spPr>
            <a:xfrm>
              <a:off x="1243035" y="2275072"/>
              <a:ext cx="1470199" cy="341427"/>
            </a:xfrm>
            <a:prstGeom prst="rect">
              <a:avLst/>
            </a:prstGeom>
            <a:noFill/>
            <a:ln cap="flat">
              <a:noFill/>
            </a:ln>
          </p:spPr>
          <p:txBody>
            <a:bodyPr vert="horz" wrap="square" lIns="62865" tIns="62865" rIns="62865" bIns="62865" anchor="ctr" anchorCtr="1" compatLnSpc="1">
              <a:noAutofit/>
            </a:bodyPr>
            <a:lstStyle/>
            <a:p>
              <a:pPr marL="0" marR="0" lvl="0" indent="0" algn="ctr" defTabSz="733421"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50" b="1" i="0" u="none" strike="noStrike" kern="1200" cap="none" spc="0" baseline="0">
                  <a:solidFill>
                    <a:srgbClr val="000000"/>
                  </a:solidFill>
                  <a:uFillTx/>
                  <a:latin typeface="Calibri" pitchFamily="34"/>
                </a:rPr>
                <a:t>National level</a:t>
              </a:r>
            </a:p>
          </p:txBody>
        </p:sp>
      </p:grpSp>
      <p:sp>
        <p:nvSpPr>
          <p:cNvPr id="7" name="Arrow: Down 8"/>
          <p:cNvSpPr/>
          <p:nvPr/>
        </p:nvSpPr>
        <p:spPr>
          <a:xfrm>
            <a:off x="1498756" y="3541604"/>
            <a:ext cx="117875" cy="1354601"/>
          </a:xfrm>
          <a:custGeom>
            <a:avLst>
              <a:gd name="f0" fmla="val 20660"/>
              <a:gd name="f1" fmla="val 5400"/>
            </a:avLst>
            <a:gdLst>
              <a:gd name="f2" fmla="val 10800000"/>
              <a:gd name="f3" fmla="val 5400000"/>
              <a:gd name="f4" fmla="val 180"/>
              <a:gd name="f5" fmla="val w"/>
              <a:gd name="f6" fmla="val h"/>
              <a:gd name="f7" fmla="val 0"/>
              <a:gd name="f8" fmla="val 21600"/>
              <a:gd name="f9" fmla="val 108000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0 f13 1"/>
              <a:gd name="f24" fmla="*/ 0 f12 1"/>
              <a:gd name="f25" fmla="*/ f16 1 f4"/>
              <a:gd name="f26" fmla="*/ 21600 f12 1"/>
              <a:gd name="f27" fmla="*/ f17 1 f4"/>
              <a:gd name="f28" fmla="+- 21600 0 f19"/>
              <a:gd name="f29" fmla="*/ f18 f12 1"/>
              <a:gd name="f30" fmla="*/ f20 f12 1"/>
              <a:gd name="f31" fmla="*/ f19 f13 1"/>
              <a:gd name="f32" fmla="+- f25 0 f3"/>
              <a:gd name="f33" fmla="+- f27 0 f3"/>
              <a:gd name="f34" fmla="*/ f28 f18 1"/>
              <a:gd name="f35" fmla="*/ f34 1 10800"/>
              <a:gd name="f36" fmla="+- f19 f35 0"/>
              <a:gd name="f37" fmla="*/ f36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23" r="f30" b="f37"/>
            <a:pathLst>
              <a:path w="21600" h="21600">
                <a:moveTo>
                  <a:pt x="f18" y="f7"/>
                </a:moveTo>
                <a:lnTo>
                  <a:pt x="f18" y="f19"/>
                </a:lnTo>
                <a:lnTo>
                  <a:pt x="f7" y="f19"/>
                </a:lnTo>
                <a:lnTo>
                  <a:pt x="f9" y="f8"/>
                </a:lnTo>
                <a:lnTo>
                  <a:pt x="f8" y="f19"/>
                </a:lnTo>
                <a:lnTo>
                  <a:pt x="f20" y="f19"/>
                </a:lnTo>
                <a:lnTo>
                  <a:pt x="f20" y="f7"/>
                </a:lnTo>
                <a:close/>
              </a:path>
            </a:pathLst>
          </a:custGeom>
          <a:solidFill>
            <a:srgbClr val="FFAFAF"/>
          </a:solidFill>
          <a:ln w="19046" cap="flat">
            <a:solidFill>
              <a:srgbClr val="FF0000"/>
            </a:solidFill>
            <a:custDash>
              <a:ds d="100000" sp="100000"/>
            </a:custDash>
            <a:round/>
          </a:ln>
        </p:spPr>
        <p:txBody>
          <a:bodyPr vert="horz" wrap="square" lIns="68580" tIns="34290" rIns="68580" bIns="3429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imes New Roman"/>
            </a:endParaRPr>
          </a:p>
        </p:txBody>
      </p:sp>
      <p:grpSp>
        <p:nvGrpSpPr>
          <p:cNvPr id="8" name="Group 9"/>
          <p:cNvGrpSpPr/>
          <p:nvPr/>
        </p:nvGrpSpPr>
        <p:grpSpPr>
          <a:xfrm>
            <a:off x="960202" y="3669337"/>
            <a:ext cx="1493041" cy="378369"/>
            <a:chOff x="1231614" y="3649882"/>
            <a:chExt cx="1493041" cy="378369"/>
          </a:xfrm>
        </p:grpSpPr>
        <p:sp>
          <p:nvSpPr>
            <p:cNvPr id="9" name="Rectangle: Rounded Corners 10"/>
            <p:cNvSpPr/>
            <p:nvPr/>
          </p:nvSpPr>
          <p:spPr>
            <a:xfrm>
              <a:off x="1231614" y="3649882"/>
              <a:ext cx="1493041" cy="37836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90000"/>
              </a:srgbClr>
            </a:solidFill>
            <a:ln w="12701" cap="flat">
              <a:solidFill>
                <a:srgbClr val="FFC000"/>
              </a:solidFill>
              <a:prstDash val="solid"/>
              <a:miter/>
            </a:ln>
          </p:spPr>
          <p:txBody>
            <a:bodyPr lIns="0" tIns="0" rIns="0" bIns="0"/>
            <a:lstStyle/>
            <a:p>
              <a:endParaRPr lang="en-US"/>
            </a:p>
          </p:txBody>
        </p:sp>
        <p:sp>
          <p:nvSpPr>
            <p:cNvPr id="10" name="Rectangle: Rounded Corners 4"/>
            <p:cNvSpPr txBox="1"/>
            <p:nvPr/>
          </p:nvSpPr>
          <p:spPr>
            <a:xfrm>
              <a:off x="1243035" y="3668353"/>
              <a:ext cx="1470199" cy="341427"/>
            </a:xfrm>
            <a:prstGeom prst="rect">
              <a:avLst/>
            </a:prstGeom>
            <a:noFill/>
            <a:ln cap="flat">
              <a:noFill/>
            </a:ln>
          </p:spPr>
          <p:txBody>
            <a:bodyPr vert="horz" wrap="square" lIns="62865" tIns="62865" rIns="62865" bIns="62865" anchor="ctr" anchorCtr="1" compatLnSpc="1">
              <a:noAutofit/>
            </a:bodyPr>
            <a:lstStyle/>
            <a:p>
              <a:pPr marL="0" marR="0" lvl="0" indent="0" algn="ctr" defTabSz="733421"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50" b="1" i="0" u="none" strike="noStrike" kern="1200" cap="none" spc="0" baseline="0">
                  <a:solidFill>
                    <a:srgbClr val="000000"/>
                  </a:solidFill>
                  <a:uFillTx/>
                  <a:latin typeface="Calibri" pitchFamily="34"/>
                </a:rPr>
                <a:t>Provincial level</a:t>
              </a:r>
            </a:p>
          </p:txBody>
        </p:sp>
      </p:grpSp>
      <p:grpSp>
        <p:nvGrpSpPr>
          <p:cNvPr id="11" name="Group 12"/>
          <p:cNvGrpSpPr/>
          <p:nvPr/>
        </p:nvGrpSpPr>
        <p:grpSpPr>
          <a:xfrm>
            <a:off x="960202" y="4962107"/>
            <a:ext cx="1493041" cy="378369"/>
            <a:chOff x="1231614" y="4942652"/>
            <a:chExt cx="1493041" cy="378369"/>
          </a:xfrm>
        </p:grpSpPr>
        <p:sp>
          <p:nvSpPr>
            <p:cNvPr id="12" name="Rectangle: Rounded Corners 13"/>
            <p:cNvSpPr/>
            <p:nvPr/>
          </p:nvSpPr>
          <p:spPr>
            <a:xfrm>
              <a:off x="1231614" y="4942652"/>
              <a:ext cx="1493041" cy="37836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90000"/>
              </a:srgbClr>
            </a:solidFill>
            <a:ln w="12701" cap="flat">
              <a:solidFill>
                <a:srgbClr val="FFC000"/>
              </a:solidFill>
              <a:prstDash val="solid"/>
              <a:miter/>
            </a:ln>
          </p:spPr>
          <p:txBody>
            <a:bodyPr lIns="0" tIns="0" rIns="0" bIns="0"/>
            <a:lstStyle/>
            <a:p>
              <a:endParaRPr lang="en-US"/>
            </a:p>
          </p:txBody>
        </p:sp>
        <p:sp>
          <p:nvSpPr>
            <p:cNvPr id="13" name="Rectangle: Rounded Corners 4"/>
            <p:cNvSpPr txBox="1"/>
            <p:nvPr/>
          </p:nvSpPr>
          <p:spPr>
            <a:xfrm>
              <a:off x="1243035" y="4961122"/>
              <a:ext cx="1470199" cy="341427"/>
            </a:xfrm>
            <a:prstGeom prst="rect">
              <a:avLst/>
            </a:prstGeom>
            <a:noFill/>
            <a:ln cap="flat">
              <a:noFill/>
            </a:ln>
          </p:spPr>
          <p:txBody>
            <a:bodyPr vert="horz" wrap="square" lIns="62865" tIns="62865" rIns="62865" bIns="62865" anchor="ctr" anchorCtr="1" compatLnSpc="1">
              <a:noAutofit/>
            </a:bodyPr>
            <a:lstStyle/>
            <a:p>
              <a:pPr marL="0" marR="0" lvl="0" indent="0" algn="ctr" defTabSz="733421"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50" b="1" i="0" u="none" strike="noStrike" kern="1200" cap="none" spc="0" baseline="0">
                  <a:solidFill>
                    <a:srgbClr val="000000"/>
                  </a:solidFill>
                  <a:uFillTx/>
                  <a:latin typeface="Calibri" pitchFamily="34"/>
                </a:rPr>
                <a:t>Local level</a:t>
              </a:r>
            </a:p>
          </p:txBody>
        </p:sp>
      </p:grpSp>
      <p:sp>
        <p:nvSpPr>
          <p:cNvPr id="14" name="Arrow: Down 15"/>
          <p:cNvSpPr/>
          <p:nvPr/>
        </p:nvSpPr>
        <p:spPr>
          <a:xfrm>
            <a:off x="1448940" y="2676107"/>
            <a:ext cx="228600" cy="936080"/>
          </a:xfrm>
          <a:custGeom>
            <a:avLst>
              <a:gd name="f0" fmla="val 18963"/>
              <a:gd name="f1" fmla="val 5400"/>
            </a:avLst>
            <a:gdLst>
              <a:gd name="f2" fmla="val 10800000"/>
              <a:gd name="f3" fmla="val 5400000"/>
              <a:gd name="f4" fmla="val 180"/>
              <a:gd name="f5" fmla="val w"/>
              <a:gd name="f6" fmla="val h"/>
              <a:gd name="f7" fmla="val 0"/>
              <a:gd name="f8" fmla="val 21600"/>
              <a:gd name="f9" fmla="val 108000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0 f13 1"/>
              <a:gd name="f24" fmla="*/ 0 f12 1"/>
              <a:gd name="f25" fmla="*/ f16 1 f4"/>
              <a:gd name="f26" fmla="*/ 21600 f12 1"/>
              <a:gd name="f27" fmla="*/ f17 1 f4"/>
              <a:gd name="f28" fmla="+- 21600 0 f19"/>
              <a:gd name="f29" fmla="*/ f18 f12 1"/>
              <a:gd name="f30" fmla="*/ f20 f12 1"/>
              <a:gd name="f31" fmla="*/ f19 f13 1"/>
              <a:gd name="f32" fmla="+- f25 0 f3"/>
              <a:gd name="f33" fmla="+- f27 0 f3"/>
              <a:gd name="f34" fmla="*/ f28 f18 1"/>
              <a:gd name="f35" fmla="*/ f34 1 10800"/>
              <a:gd name="f36" fmla="+- f19 f35 0"/>
              <a:gd name="f37" fmla="*/ f36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23" r="f30" b="f37"/>
            <a:pathLst>
              <a:path w="21600" h="21600">
                <a:moveTo>
                  <a:pt x="f18" y="f7"/>
                </a:moveTo>
                <a:lnTo>
                  <a:pt x="f18" y="f19"/>
                </a:lnTo>
                <a:lnTo>
                  <a:pt x="f7" y="f19"/>
                </a:lnTo>
                <a:lnTo>
                  <a:pt x="f9" y="f8"/>
                </a:lnTo>
                <a:lnTo>
                  <a:pt x="f8" y="f19"/>
                </a:lnTo>
                <a:lnTo>
                  <a:pt x="f20" y="f19"/>
                </a:lnTo>
                <a:lnTo>
                  <a:pt x="f20" y="f7"/>
                </a:lnTo>
                <a:close/>
              </a:path>
            </a:pathLst>
          </a:custGeom>
          <a:solidFill>
            <a:srgbClr val="FF0000"/>
          </a:solidFill>
          <a:ln cap="flat">
            <a:noFill/>
            <a:prstDash val="solid"/>
          </a:ln>
        </p:spPr>
        <p:txBody>
          <a:bodyPr vert="horz" wrap="square" lIns="68580" tIns="34290" rIns="68580" bIns="3429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imes New Roman"/>
            </a:endParaRPr>
          </a:p>
        </p:txBody>
      </p:sp>
      <p:sp>
        <p:nvSpPr>
          <p:cNvPr id="15" name="Arrow: Down 16"/>
          <p:cNvSpPr/>
          <p:nvPr/>
        </p:nvSpPr>
        <p:spPr>
          <a:xfrm>
            <a:off x="1195934" y="4047707"/>
            <a:ext cx="228600" cy="857250"/>
          </a:xfrm>
          <a:custGeom>
            <a:avLst>
              <a:gd name="f0" fmla="val 18720"/>
              <a:gd name="f1" fmla="val 5400"/>
            </a:avLst>
            <a:gdLst>
              <a:gd name="f2" fmla="val 10800000"/>
              <a:gd name="f3" fmla="val 5400000"/>
              <a:gd name="f4" fmla="val 180"/>
              <a:gd name="f5" fmla="val w"/>
              <a:gd name="f6" fmla="val h"/>
              <a:gd name="f7" fmla="val 0"/>
              <a:gd name="f8" fmla="val 21600"/>
              <a:gd name="f9" fmla="val 108000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0 f13 1"/>
              <a:gd name="f24" fmla="*/ 0 f12 1"/>
              <a:gd name="f25" fmla="*/ f16 1 f4"/>
              <a:gd name="f26" fmla="*/ 21600 f12 1"/>
              <a:gd name="f27" fmla="*/ f17 1 f4"/>
              <a:gd name="f28" fmla="+- 21600 0 f19"/>
              <a:gd name="f29" fmla="*/ f18 f12 1"/>
              <a:gd name="f30" fmla="*/ f20 f12 1"/>
              <a:gd name="f31" fmla="*/ f19 f13 1"/>
              <a:gd name="f32" fmla="+- f25 0 f3"/>
              <a:gd name="f33" fmla="+- f27 0 f3"/>
              <a:gd name="f34" fmla="*/ f28 f18 1"/>
              <a:gd name="f35" fmla="*/ f34 1 10800"/>
              <a:gd name="f36" fmla="+- f19 f35 0"/>
              <a:gd name="f37" fmla="*/ f36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23" r="f30" b="f37"/>
            <a:pathLst>
              <a:path w="21600" h="21600">
                <a:moveTo>
                  <a:pt x="f18" y="f7"/>
                </a:moveTo>
                <a:lnTo>
                  <a:pt x="f18" y="f19"/>
                </a:lnTo>
                <a:lnTo>
                  <a:pt x="f7" y="f19"/>
                </a:lnTo>
                <a:lnTo>
                  <a:pt x="f9" y="f8"/>
                </a:lnTo>
                <a:lnTo>
                  <a:pt x="f8" y="f19"/>
                </a:lnTo>
                <a:lnTo>
                  <a:pt x="f20" y="f19"/>
                </a:lnTo>
                <a:lnTo>
                  <a:pt x="f20" y="f7"/>
                </a:lnTo>
                <a:close/>
              </a:path>
            </a:pathLst>
          </a:custGeom>
          <a:solidFill>
            <a:srgbClr val="FF0000"/>
          </a:solidFill>
          <a:ln cap="flat">
            <a:noFill/>
            <a:prstDash val="solid"/>
          </a:ln>
        </p:spPr>
        <p:txBody>
          <a:bodyPr vert="horz" wrap="square" lIns="68580" tIns="34290" rIns="68580" bIns="3429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imes New Roman"/>
            </a:endParaRPr>
          </a:p>
        </p:txBody>
      </p:sp>
      <p:sp>
        <p:nvSpPr>
          <p:cNvPr id="16" name="TextBox 17"/>
          <p:cNvSpPr txBox="1"/>
          <p:nvPr/>
        </p:nvSpPr>
        <p:spPr>
          <a:xfrm>
            <a:off x="681584" y="2849166"/>
            <a:ext cx="871843" cy="300078"/>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50" b="1" i="0" u="none" strike="noStrike" kern="1200" cap="none" spc="0" baseline="0" dirty="0">
                <a:solidFill>
                  <a:srgbClr val="FF0000"/>
                </a:solidFill>
                <a:uFillTx/>
                <a:latin typeface="Calibri" pitchFamily="34"/>
              </a:rPr>
              <a:t>Oversight</a:t>
            </a:r>
          </a:p>
        </p:txBody>
      </p:sp>
      <p:sp>
        <p:nvSpPr>
          <p:cNvPr id="17" name="TextBox 18"/>
          <p:cNvSpPr txBox="1"/>
          <p:nvPr/>
        </p:nvSpPr>
        <p:spPr>
          <a:xfrm>
            <a:off x="428579" y="4170757"/>
            <a:ext cx="871843" cy="300078"/>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50" b="1" i="0" u="none" strike="noStrike" kern="1200" cap="none" spc="0" baseline="0">
                <a:solidFill>
                  <a:srgbClr val="FF0000"/>
                </a:solidFill>
                <a:uFillTx/>
                <a:latin typeface="Calibri" pitchFamily="34"/>
              </a:rPr>
              <a:t>Oversight</a:t>
            </a:r>
          </a:p>
        </p:txBody>
      </p:sp>
      <p:sp>
        <p:nvSpPr>
          <p:cNvPr id="18" name="TextBox 19"/>
          <p:cNvSpPr txBox="1"/>
          <p:nvPr/>
        </p:nvSpPr>
        <p:spPr>
          <a:xfrm>
            <a:off x="1710293" y="2964938"/>
            <a:ext cx="1343573" cy="300078"/>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50" b="1" i="0" u="none" strike="noStrike" kern="1200" cap="none" spc="0" baseline="0">
                <a:solidFill>
                  <a:srgbClr val="00B050"/>
                </a:solidFill>
                <a:uFillTx/>
                <a:latin typeface="Calibri" pitchFamily="34"/>
              </a:rPr>
              <a:t>Implementation</a:t>
            </a:r>
          </a:p>
        </p:txBody>
      </p:sp>
      <p:sp>
        <p:nvSpPr>
          <p:cNvPr id="19" name="Arrow: Down 20"/>
          <p:cNvSpPr/>
          <p:nvPr/>
        </p:nvSpPr>
        <p:spPr>
          <a:xfrm>
            <a:off x="2134740" y="2700009"/>
            <a:ext cx="228600" cy="320917"/>
          </a:xfrm>
          <a:custGeom>
            <a:avLst>
              <a:gd name="f0" fmla="val 13907"/>
              <a:gd name="f1" fmla="val 5400"/>
            </a:avLst>
            <a:gdLst>
              <a:gd name="f2" fmla="val 10800000"/>
              <a:gd name="f3" fmla="val 5400000"/>
              <a:gd name="f4" fmla="val 180"/>
              <a:gd name="f5" fmla="val w"/>
              <a:gd name="f6" fmla="val h"/>
              <a:gd name="f7" fmla="val 0"/>
              <a:gd name="f8" fmla="val 21600"/>
              <a:gd name="f9" fmla="val 108000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0 f13 1"/>
              <a:gd name="f24" fmla="*/ 0 f12 1"/>
              <a:gd name="f25" fmla="*/ f16 1 f4"/>
              <a:gd name="f26" fmla="*/ 21600 f12 1"/>
              <a:gd name="f27" fmla="*/ f17 1 f4"/>
              <a:gd name="f28" fmla="+- 21600 0 f19"/>
              <a:gd name="f29" fmla="*/ f18 f12 1"/>
              <a:gd name="f30" fmla="*/ f20 f12 1"/>
              <a:gd name="f31" fmla="*/ f19 f13 1"/>
              <a:gd name="f32" fmla="+- f25 0 f3"/>
              <a:gd name="f33" fmla="+- f27 0 f3"/>
              <a:gd name="f34" fmla="*/ f28 f18 1"/>
              <a:gd name="f35" fmla="*/ f34 1 10800"/>
              <a:gd name="f36" fmla="+- f19 f35 0"/>
              <a:gd name="f37" fmla="*/ f36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23" r="f30" b="f37"/>
            <a:pathLst>
              <a:path w="21600" h="21600">
                <a:moveTo>
                  <a:pt x="f18" y="f7"/>
                </a:moveTo>
                <a:lnTo>
                  <a:pt x="f18" y="f19"/>
                </a:lnTo>
                <a:lnTo>
                  <a:pt x="f7" y="f19"/>
                </a:lnTo>
                <a:lnTo>
                  <a:pt x="f9" y="f8"/>
                </a:lnTo>
                <a:lnTo>
                  <a:pt x="f8" y="f19"/>
                </a:lnTo>
                <a:lnTo>
                  <a:pt x="f20" y="f19"/>
                </a:lnTo>
                <a:lnTo>
                  <a:pt x="f20" y="f7"/>
                </a:lnTo>
                <a:close/>
              </a:path>
            </a:pathLst>
          </a:custGeom>
          <a:solidFill>
            <a:srgbClr val="00B050"/>
          </a:solidFill>
          <a:ln cap="flat">
            <a:noFill/>
            <a:prstDash val="solid"/>
          </a:ln>
        </p:spPr>
        <p:txBody>
          <a:bodyPr vert="horz" wrap="square" lIns="68580" tIns="34290" rIns="68580" bIns="3429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imes New Roman"/>
            </a:endParaRPr>
          </a:p>
        </p:txBody>
      </p:sp>
      <p:sp>
        <p:nvSpPr>
          <p:cNvPr id="20" name="TextBox 21"/>
          <p:cNvSpPr txBox="1"/>
          <p:nvPr/>
        </p:nvSpPr>
        <p:spPr>
          <a:xfrm>
            <a:off x="1710293" y="4358100"/>
            <a:ext cx="1343573" cy="300078"/>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50" b="1" i="0" u="none" strike="noStrike" kern="1200" cap="none" spc="0" baseline="0">
                <a:solidFill>
                  <a:srgbClr val="00B050"/>
                </a:solidFill>
                <a:uFillTx/>
                <a:latin typeface="Calibri" pitchFamily="34"/>
              </a:rPr>
              <a:t>Implementation</a:t>
            </a:r>
          </a:p>
        </p:txBody>
      </p:sp>
      <p:sp>
        <p:nvSpPr>
          <p:cNvPr id="21" name="Arrow: Down 22"/>
          <p:cNvSpPr/>
          <p:nvPr/>
        </p:nvSpPr>
        <p:spPr>
          <a:xfrm>
            <a:off x="2134740" y="4093171"/>
            <a:ext cx="228600" cy="320917"/>
          </a:xfrm>
          <a:custGeom>
            <a:avLst>
              <a:gd name="f0" fmla="val 13907"/>
              <a:gd name="f1" fmla="val 5400"/>
            </a:avLst>
            <a:gdLst>
              <a:gd name="f2" fmla="val 10800000"/>
              <a:gd name="f3" fmla="val 5400000"/>
              <a:gd name="f4" fmla="val 180"/>
              <a:gd name="f5" fmla="val w"/>
              <a:gd name="f6" fmla="val h"/>
              <a:gd name="f7" fmla="val 0"/>
              <a:gd name="f8" fmla="val 21600"/>
              <a:gd name="f9" fmla="val 108000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0 f13 1"/>
              <a:gd name="f24" fmla="*/ 0 f12 1"/>
              <a:gd name="f25" fmla="*/ f16 1 f4"/>
              <a:gd name="f26" fmla="*/ 21600 f12 1"/>
              <a:gd name="f27" fmla="*/ f17 1 f4"/>
              <a:gd name="f28" fmla="+- 21600 0 f19"/>
              <a:gd name="f29" fmla="*/ f18 f12 1"/>
              <a:gd name="f30" fmla="*/ f20 f12 1"/>
              <a:gd name="f31" fmla="*/ f19 f13 1"/>
              <a:gd name="f32" fmla="+- f25 0 f3"/>
              <a:gd name="f33" fmla="+- f27 0 f3"/>
              <a:gd name="f34" fmla="*/ f28 f18 1"/>
              <a:gd name="f35" fmla="*/ f34 1 10800"/>
              <a:gd name="f36" fmla="+- f19 f35 0"/>
              <a:gd name="f37" fmla="*/ f36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23" r="f30" b="f37"/>
            <a:pathLst>
              <a:path w="21600" h="21600">
                <a:moveTo>
                  <a:pt x="f18" y="f7"/>
                </a:moveTo>
                <a:lnTo>
                  <a:pt x="f18" y="f19"/>
                </a:lnTo>
                <a:lnTo>
                  <a:pt x="f7" y="f19"/>
                </a:lnTo>
                <a:lnTo>
                  <a:pt x="f9" y="f8"/>
                </a:lnTo>
                <a:lnTo>
                  <a:pt x="f8" y="f19"/>
                </a:lnTo>
                <a:lnTo>
                  <a:pt x="f20" y="f19"/>
                </a:lnTo>
                <a:lnTo>
                  <a:pt x="f20" y="f7"/>
                </a:lnTo>
                <a:close/>
              </a:path>
            </a:pathLst>
          </a:custGeom>
          <a:solidFill>
            <a:srgbClr val="00B050"/>
          </a:solidFill>
          <a:ln cap="flat">
            <a:noFill/>
            <a:prstDash val="solid"/>
          </a:ln>
        </p:spPr>
        <p:txBody>
          <a:bodyPr vert="horz" wrap="square" lIns="68580" tIns="34290" rIns="68580" bIns="3429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imes New Roman"/>
            </a:endParaRPr>
          </a:p>
        </p:txBody>
      </p:sp>
      <p:sp>
        <p:nvSpPr>
          <p:cNvPr id="22" name="TextBox 23"/>
          <p:cNvSpPr txBox="1"/>
          <p:nvPr/>
        </p:nvSpPr>
        <p:spPr>
          <a:xfrm>
            <a:off x="1710293" y="5654847"/>
            <a:ext cx="1343573" cy="300078"/>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50" b="1" i="0" u="none" strike="noStrike" kern="1200" cap="none" spc="0" baseline="0">
                <a:solidFill>
                  <a:srgbClr val="00B050"/>
                </a:solidFill>
                <a:uFillTx/>
                <a:latin typeface="Calibri" pitchFamily="34"/>
              </a:rPr>
              <a:t>Implementation</a:t>
            </a:r>
          </a:p>
        </p:txBody>
      </p:sp>
      <p:sp>
        <p:nvSpPr>
          <p:cNvPr id="23" name="Arrow: Down 24"/>
          <p:cNvSpPr/>
          <p:nvPr/>
        </p:nvSpPr>
        <p:spPr>
          <a:xfrm>
            <a:off x="2134740" y="5389927"/>
            <a:ext cx="228600" cy="320917"/>
          </a:xfrm>
          <a:custGeom>
            <a:avLst>
              <a:gd name="f0" fmla="val 13907"/>
              <a:gd name="f1" fmla="val 5400"/>
            </a:avLst>
            <a:gdLst>
              <a:gd name="f2" fmla="val 10800000"/>
              <a:gd name="f3" fmla="val 5400000"/>
              <a:gd name="f4" fmla="val 180"/>
              <a:gd name="f5" fmla="val w"/>
              <a:gd name="f6" fmla="val h"/>
              <a:gd name="f7" fmla="val 0"/>
              <a:gd name="f8" fmla="val 21600"/>
              <a:gd name="f9" fmla="val 108000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0 f13 1"/>
              <a:gd name="f24" fmla="*/ 0 f12 1"/>
              <a:gd name="f25" fmla="*/ f16 1 f4"/>
              <a:gd name="f26" fmla="*/ 21600 f12 1"/>
              <a:gd name="f27" fmla="*/ f17 1 f4"/>
              <a:gd name="f28" fmla="+- 21600 0 f19"/>
              <a:gd name="f29" fmla="*/ f18 f12 1"/>
              <a:gd name="f30" fmla="*/ f20 f12 1"/>
              <a:gd name="f31" fmla="*/ f19 f13 1"/>
              <a:gd name="f32" fmla="+- f25 0 f3"/>
              <a:gd name="f33" fmla="+- f27 0 f3"/>
              <a:gd name="f34" fmla="*/ f28 f18 1"/>
              <a:gd name="f35" fmla="*/ f34 1 10800"/>
              <a:gd name="f36" fmla="+- f19 f35 0"/>
              <a:gd name="f37" fmla="*/ f36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23" r="f30" b="f37"/>
            <a:pathLst>
              <a:path w="21600" h="21600">
                <a:moveTo>
                  <a:pt x="f18" y="f7"/>
                </a:moveTo>
                <a:lnTo>
                  <a:pt x="f18" y="f19"/>
                </a:lnTo>
                <a:lnTo>
                  <a:pt x="f7" y="f19"/>
                </a:lnTo>
                <a:lnTo>
                  <a:pt x="f9" y="f8"/>
                </a:lnTo>
                <a:lnTo>
                  <a:pt x="f8" y="f19"/>
                </a:lnTo>
                <a:lnTo>
                  <a:pt x="f20" y="f19"/>
                </a:lnTo>
                <a:lnTo>
                  <a:pt x="f20" y="f7"/>
                </a:lnTo>
                <a:close/>
              </a:path>
            </a:pathLst>
          </a:custGeom>
          <a:solidFill>
            <a:srgbClr val="00B050"/>
          </a:solidFill>
          <a:ln cap="flat">
            <a:noFill/>
            <a:prstDash val="solid"/>
          </a:ln>
        </p:spPr>
        <p:txBody>
          <a:bodyPr vert="horz" wrap="square" lIns="68580" tIns="34290" rIns="68580" bIns="3429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imes New Roman"/>
            </a:endParaRPr>
          </a:p>
        </p:txBody>
      </p:sp>
      <p:sp>
        <p:nvSpPr>
          <p:cNvPr id="24" name="Arrow: Down 25"/>
          <p:cNvSpPr/>
          <p:nvPr/>
        </p:nvSpPr>
        <p:spPr>
          <a:xfrm rot="16200004">
            <a:off x="3275751" y="2534608"/>
            <a:ext cx="316839" cy="945955"/>
          </a:xfrm>
          <a:custGeom>
            <a:avLst>
              <a:gd name="f0" fmla="val 17983"/>
              <a:gd name="f1" fmla="val 5400"/>
            </a:avLst>
            <a:gdLst>
              <a:gd name="f2" fmla="val 10800000"/>
              <a:gd name="f3" fmla="val 5400000"/>
              <a:gd name="f4" fmla="val 180"/>
              <a:gd name="f5" fmla="val w"/>
              <a:gd name="f6" fmla="val h"/>
              <a:gd name="f7" fmla="val 0"/>
              <a:gd name="f8" fmla="val 21600"/>
              <a:gd name="f9" fmla="val 108000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0 f13 1"/>
              <a:gd name="f24" fmla="*/ 0 f12 1"/>
              <a:gd name="f25" fmla="*/ f16 1 f4"/>
              <a:gd name="f26" fmla="*/ 21600 f12 1"/>
              <a:gd name="f27" fmla="*/ f17 1 f4"/>
              <a:gd name="f28" fmla="+- 21600 0 f19"/>
              <a:gd name="f29" fmla="*/ f18 f12 1"/>
              <a:gd name="f30" fmla="*/ f20 f12 1"/>
              <a:gd name="f31" fmla="*/ f19 f13 1"/>
              <a:gd name="f32" fmla="+- f25 0 f3"/>
              <a:gd name="f33" fmla="+- f27 0 f3"/>
              <a:gd name="f34" fmla="*/ f28 f18 1"/>
              <a:gd name="f35" fmla="*/ f34 1 10800"/>
              <a:gd name="f36" fmla="+- f19 f35 0"/>
              <a:gd name="f37" fmla="*/ f36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23" r="f30" b="f37"/>
            <a:pathLst>
              <a:path w="21600" h="21600">
                <a:moveTo>
                  <a:pt x="f18" y="f7"/>
                </a:moveTo>
                <a:lnTo>
                  <a:pt x="f18" y="f19"/>
                </a:lnTo>
                <a:lnTo>
                  <a:pt x="f7" y="f19"/>
                </a:lnTo>
                <a:lnTo>
                  <a:pt x="f9" y="f8"/>
                </a:lnTo>
                <a:lnTo>
                  <a:pt x="f8" y="f19"/>
                </a:lnTo>
                <a:lnTo>
                  <a:pt x="f20" y="f19"/>
                </a:lnTo>
                <a:lnTo>
                  <a:pt x="f20" y="f7"/>
                </a:lnTo>
                <a:close/>
              </a:path>
            </a:pathLst>
          </a:custGeom>
          <a:solidFill>
            <a:srgbClr val="0070C0"/>
          </a:solidFill>
          <a:ln cap="flat">
            <a:noFill/>
            <a:prstDash val="solid"/>
          </a:ln>
        </p:spPr>
        <p:txBody>
          <a:bodyPr vert="horz" wrap="square" lIns="68580" tIns="34290" rIns="68580" bIns="3429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imes New Roman"/>
            </a:endParaRPr>
          </a:p>
        </p:txBody>
      </p:sp>
      <p:sp>
        <p:nvSpPr>
          <p:cNvPr id="25" name="Arrow: Down 26"/>
          <p:cNvSpPr/>
          <p:nvPr/>
        </p:nvSpPr>
        <p:spPr>
          <a:xfrm rot="16200004">
            <a:off x="3290811" y="3900730"/>
            <a:ext cx="348971" cy="945955"/>
          </a:xfrm>
          <a:custGeom>
            <a:avLst>
              <a:gd name="f0" fmla="val 17616"/>
              <a:gd name="f1" fmla="val 5400"/>
            </a:avLst>
            <a:gdLst>
              <a:gd name="f2" fmla="val 10800000"/>
              <a:gd name="f3" fmla="val 5400000"/>
              <a:gd name="f4" fmla="val 180"/>
              <a:gd name="f5" fmla="val w"/>
              <a:gd name="f6" fmla="val h"/>
              <a:gd name="f7" fmla="val 0"/>
              <a:gd name="f8" fmla="val 21600"/>
              <a:gd name="f9" fmla="val 108000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0 f13 1"/>
              <a:gd name="f24" fmla="*/ 0 f12 1"/>
              <a:gd name="f25" fmla="*/ f16 1 f4"/>
              <a:gd name="f26" fmla="*/ 21600 f12 1"/>
              <a:gd name="f27" fmla="*/ f17 1 f4"/>
              <a:gd name="f28" fmla="+- 21600 0 f19"/>
              <a:gd name="f29" fmla="*/ f18 f12 1"/>
              <a:gd name="f30" fmla="*/ f20 f12 1"/>
              <a:gd name="f31" fmla="*/ f19 f13 1"/>
              <a:gd name="f32" fmla="+- f25 0 f3"/>
              <a:gd name="f33" fmla="+- f27 0 f3"/>
              <a:gd name="f34" fmla="*/ f28 f18 1"/>
              <a:gd name="f35" fmla="*/ f34 1 10800"/>
              <a:gd name="f36" fmla="+- f19 f35 0"/>
              <a:gd name="f37" fmla="*/ f36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23" r="f30" b="f37"/>
            <a:pathLst>
              <a:path w="21600" h="21600">
                <a:moveTo>
                  <a:pt x="f18" y="f7"/>
                </a:moveTo>
                <a:lnTo>
                  <a:pt x="f18" y="f19"/>
                </a:lnTo>
                <a:lnTo>
                  <a:pt x="f7" y="f19"/>
                </a:lnTo>
                <a:lnTo>
                  <a:pt x="f9" y="f8"/>
                </a:lnTo>
                <a:lnTo>
                  <a:pt x="f8" y="f19"/>
                </a:lnTo>
                <a:lnTo>
                  <a:pt x="f20" y="f19"/>
                </a:lnTo>
                <a:lnTo>
                  <a:pt x="f20" y="f7"/>
                </a:lnTo>
                <a:close/>
              </a:path>
            </a:pathLst>
          </a:custGeom>
          <a:solidFill>
            <a:srgbClr val="0070C0"/>
          </a:solidFill>
          <a:ln cap="flat">
            <a:noFill/>
            <a:prstDash val="solid"/>
          </a:ln>
        </p:spPr>
        <p:txBody>
          <a:bodyPr vert="horz" wrap="square" lIns="68580" tIns="34290" rIns="68580" bIns="3429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imes New Roman"/>
            </a:endParaRPr>
          </a:p>
        </p:txBody>
      </p:sp>
      <p:sp>
        <p:nvSpPr>
          <p:cNvPr id="26" name="Arrow: Down 27"/>
          <p:cNvSpPr/>
          <p:nvPr/>
        </p:nvSpPr>
        <p:spPr>
          <a:xfrm rot="16200004">
            <a:off x="3290811" y="5241863"/>
            <a:ext cx="348971" cy="945955"/>
          </a:xfrm>
          <a:custGeom>
            <a:avLst>
              <a:gd name="f0" fmla="val 17616"/>
              <a:gd name="f1" fmla="val 5400"/>
            </a:avLst>
            <a:gdLst>
              <a:gd name="f2" fmla="val 10800000"/>
              <a:gd name="f3" fmla="val 5400000"/>
              <a:gd name="f4" fmla="val 180"/>
              <a:gd name="f5" fmla="val w"/>
              <a:gd name="f6" fmla="val h"/>
              <a:gd name="f7" fmla="val 0"/>
              <a:gd name="f8" fmla="val 21600"/>
              <a:gd name="f9" fmla="val 108000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0 f13 1"/>
              <a:gd name="f24" fmla="*/ 0 f12 1"/>
              <a:gd name="f25" fmla="*/ f16 1 f4"/>
              <a:gd name="f26" fmla="*/ 21600 f12 1"/>
              <a:gd name="f27" fmla="*/ f17 1 f4"/>
              <a:gd name="f28" fmla="+- 21600 0 f19"/>
              <a:gd name="f29" fmla="*/ f18 f12 1"/>
              <a:gd name="f30" fmla="*/ f20 f12 1"/>
              <a:gd name="f31" fmla="*/ f19 f13 1"/>
              <a:gd name="f32" fmla="+- f25 0 f3"/>
              <a:gd name="f33" fmla="+- f27 0 f3"/>
              <a:gd name="f34" fmla="*/ f28 f18 1"/>
              <a:gd name="f35" fmla="*/ f34 1 10800"/>
              <a:gd name="f36" fmla="+- f19 f35 0"/>
              <a:gd name="f37" fmla="*/ f36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23" r="f30" b="f37"/>
            <a:pathLst>
              <a:path w="21600" h="21600">
                <a:moveTo>
                  <a:pt x="f18" y="f7"/>
                </a:moveTo>
                <a:lnTo>
                  <a:pt x="f18" y="f19"/>
                </a:lnTo>
                <a:lnTo>
                  <a:pt x="f7" y="f19"/>
                </a:lnTo>
                <a:lnTo>
                  <a:pt x="f9" y="f8"/>
                </a:lnTo>
                <a:lnTo>
                  <a:pt x="f8" y="f19"/>
                </a:lnTo>
                <a:lnTo>
                  <a:pt x="f20" y="f19"/>
                </a:lnTo>
                <a:lnTo>
                  <a:pt x="f20" y="f7"/>
                </a:lnTo>
                <a:close/>
              </a:path>
            </a:pathLst>
          </a:custGeom>
          <a:solidFill>
            <a:srgbClr val="0070C0"/>
          </a:solidFill>
          <a:ln cap="flat">
            <a:noFill/>
            <a:prstDash val="solid"/>
          </a:ln>
        </p:spPr>
        <p:txBody>
          <a:bodyPr vert="horz" wrap="square" lIns="68580" tIns="34290" rIns="68580" bIns="3429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imes New Roman"/>
            </a:endParaRPr>
          </a:p>
        </p:txBody>
      </p:sp>
      <p:sp>
        <p:nvSpPr>
          <p:cNvPr id="27" name="TextBox 30"/>
          <p:cNvSpPr txBox="1"/>
          <p:nvPr/>
        </p:nvSpPr>
        <p:spPr>
          <a:xfrm>
            <a:off x="2814916" y="2287386"/>
            <a:ext cx="1185501" cy="507831"/>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50" b="1" i="0" u="none" strike="noStrike" kern="1200" cap="none" spc="0" baseline="0" dirty="0">
                <a:solidFill>
                  <a:srgbClr val="0070C0"/>
                </a:solidFill>
                <a:uFillTx/>
                <a:latin typeface="Calibri" pitchFamily="34"/>
              </a:rPr>
              <a:t>Data</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50" b="1" i="0" u="none" strike="noStrike" kern="1200" cap="none" spc="0" baseline="0" dirty="0">
                <a:solidFill>
                  <a:srgbClr val="0070C0"/>
                </a:solidFill>
                <a:uFillTx/>
                <a:latin typeface="Calibri" pitchFamily="34"/>
              </a:rPr>
              <a:t>Collection</a:t>
            </a:r>
          </a:p>
        </p:txBody>
      </p:sp>
      <p:sp>
        <p:nvSpPr>
          <p:cNvPr id="29" name="Arrow: Down 32"/>
          <p:cNvSpPr/>
          <p:nvPr/>
        </p:nvSpPr>
        <p:spPr>
          <a:xfrm rot="10799991">
            <a:off x="4315611" y="4732382"/>
            <a:ext cx="298057" cy="468108"/>
          </a:xfrm>
          <a:custGeom>
            <a:avLst>
              <a:gd name="f0" fmla="val 14723"/>
              <a:gd name="f1" fmla="val 5400"/>
            </a:avLst>
            <a:gdLst>
              <a:gd name="f2" fmla="val 10800000"/>
              <a:gd name="f3" fmla="val 5400000"/>
              <a:gd name="f4" fmla="val 180"/>
              <a:gd name="f5" fmla="val w"/>
              <a:gd name="f6" fmla="val h"/>
              <a:gd name="f7" fmla="val 0"/>
              <a:gd name="f8" fmla="val 21600"/>
              <a:gd name="f9" fmla="val 108000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0 f13 1"/>
              <a:gd name="f24" fmla="*/ 0 f12 1"/>
              <a:gd name="f25" fmla="*/ f16 1 f4"/>
              <a:gd name="f26" fmla="*/ 21600 f12 1"/>
              <a:gd name="f27" fmla="*/ f17 1 f4"/>
              <a:gd name="f28" fmla="+- 21600 0 f19"/>
              <a:gd name="f29" fmla="*/ f18 f12 1"/>
              <a:gd name="f30" fmla="*/ f20 f12 1"/>
              <a:gd name="f31" fmla="*/ f19 f13 1"/>
              <a:gd name="f32" fmla="+- f25 0 f3"/>
              <a:gd name="f33" fmla="+- f27 0 f3"/>
              <a:gd name="f34" fmla="*/ f28 f18 1"/>
              <a:gd name="f35" fmla="*/ f34 1 10800"/>
              <a:gd name="f36" fmla="+- f19 f35 0"/>
              <a:gd name="f37" fmla="*/ f36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23" r="f30" b="f37"/>
            <a:pathLst>
              <a:path w="21600" h="21600">
                <a:moveTo>
                  <a:pt x="f18" y="f7"/>
                </a:moveTo>
                <a:lnTo>
                  <a:pt x="f18" y="f19"/>
                </a:lnTo>
                <a:lnTo>
                  <a:pt x="f7" y="f19"/>
                </a:lnTo>
                <a:lnTo>
                  <a:pt x="f9" y="f8"/>
                </a:lnTo>
                <a:lnTo>
                  <a:pt x="f8" y="f19"/>
                </a:lnTo>
                <a:lnTo>
                  <a:pt x="f20" y="f19"/>
                </a:lnTo>
                <a:lnTo>
                  <a:pt x="f20" y="f7"/>
                </a:lnTo>
                <a:close/>
              </a:path>
            </a:pathLst>
          </a:custGeom>
          <a:solidFill>
            <a:srgbClr val="7030A0"/>
          </a:solidFill>
          <a:ln cap="flat">
            <a:noFill/>
            <a:prstDash val="solid"/>
          </a:ln>
        </p:spPr>
        <p:txBody>
          <a:bodyPr vert="horz" wrap="square" lIns="68580" tIns="34290" rIns="68580" bIns="3429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imes New Roman"/>
            </a:endParaRPr>
          </a:p>
        </p:txBody>
      </p:sp>
      <p:sp>
        <p:nvSpPr>
          <p:cNvPr id="30" name="Oval 1"/>
          <p:cNvSpPr/>
          <p:nvPr/>
        </p:nvSpPr>
        <p:spPr>
          <a:xfrm>
            <a:off x="4150333" y="5366939"/>
            <a:ext cx="640436" cy="64043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030A0"/>
          </a:solidFill>
          <a:ln cap="flat">
            <a:noFill/>
            <a:prstDash val="solid"/>
          </a:ln>
        </p:spPr>
        <p:txBody>
          <a:bodyPr vert="horz" wrap="square" lIns="68580" tIns="34290" rIns="68580" bIns="3429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imes New Roman"/>
            </a:endParaRPr>
          </a:p>
        </p:txBody>
      </p:sp>
      <p:sp>
        <p:nvSpPr>
          <p:cNvPr id="31" name="Oval 38"/>
          <p:cNvSpPr/>
          <p:nvPr/>
        </p:nvSpPr>
        <p:spPr>
          <a:xfrm>
            <a:off x="4265877" y="4194385"/>
            <a:ext cx="409349" cy="4093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030A0"/>
          </a:solidFill>
          <a:ln cap="flat">
            <a:noFill/>
            <a:prstDash val="solid"/>
          </a:ln>
        </p:spPr>
        <p:txBody>
          <a:bodyPr vert="horz" wrap="square" lIns="68580" tIns="34290" rIns="68580" bIns="3429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imes New Roman"/>
            </a:endParaRPr>
          </a:p>
        </p:txBody>
      </p:sp>
      <p:sp>
        <p:nvSpPr>
          <p:cNvPr id="32" name="Oval 39"/>
          <p:cNvSpPr/>
          <p:nvPr/>
        </p:nvSpPr>
        <p:spPr>
          <a:xfrm>
            <a:off x="4335728" y="2870289"/>
            <a:ext cx="257824" cy="25782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030A0"/>
          </a:solidFill>
          <a:ln cap="flat">
            <a:noFill/>
            <a:prstDash val="solid"/>
          </a:ln>
        </p:spPr>
        <p:txBody>
          <a:bodyPr vert="horz" wrap="square" lIns="68580" tIns="34290" rIns="68580" bIns="3429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imes New Roman"/>
            </a:endParaRPr>
          </a:p>
        </p:txBody>
      </p:sp>
      <p:sp>
        <p:nvSpPr>
          <p:cNvPr id="33" name="Arrow: Down 40"/>
          <p:cNvSpPr/>
          <p:nvPr/>
        </p:nvSpPr>
        <p:spPr>
          <a:xfrm rot="10799991">
            <a:off x="4309329" y="3386613"/>
            <a:ext cx="298057" cy="468108"/>
          </a:xfrm>
          <a:custGeom>
            <a:avLst>
              <a:gd name="f0" fmla="val 14723"/>
              <a:gd name="f1" fmla="val 5400"/>
            </a:avLst>
            <a:gdLst>
              <a:gd name="f2" fmla="val 10800000"/>
              <a:gd name="f3" fmla="val 5400000"/>
              <a:gd name="f4" fmla="val 180"/>
              <a:gd name="f5" fmla="val w"/>
              <a:gd name="f6" fmla="val h"/>
              <a:gd name="f7" fmla="val 0"/>
              <a:gd name="f8" fmla="val 21600"/>
              <a:gd name="f9" fmla="val 108000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0 f13 1"/>
              <a:gd name="f24" fmla="*/ 0 f12 1"/>
              <a:gd name="f25" fmla="*/ f16 1 f4"/>
              <a:gd name="f26" fmla="*/ 21600 f12 1"/>
              <a:gd name="f27" fmla="*/ f17 1 f4"/>
              <a:gd name="f28" fmla="+- 21600 0 f19"/>
              <a:gd name="f29" fmla="*/ f18 f12 1"/>
              <a:gd name="f30" fmla="*/ f20 f12 1"/>
              <a:gd name="f31" fmla="*/ f19 f13 1"/>
              <a:gd name="f32" fmla="+- f25 0 f3"/>
              <a:gd name="f33" fmla="+- f27 0 f3"/>
              <a:gd name="f34" fmla="*/ f28 f18 1"/>
              <a:gd name="f35" fmla="*/ f34 1 10800"/>
              <a:gd name="f36" fmla="+- f19 f35 0"/>
              <a:gd name="f37" fmla="*/ f36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23" r="f30" b="f37"/>
            <a:pathLst>
              <a:path w="21600" h="21600">
                <a:moveTo>
                  <a:pt x="f18" y="f7"/>
                </a:moveTo>
                <a:lnTo>
                  <a:pt x="f18" y="f19"/>
                </a:lnTo>
                <a:lnTo>
                  <a:pt x="f7" y="f19"/>
                </a:lnTo>
                <a:lnTo>
                  <a:pt x="f9" y="f8"/>
                </a:lnTo>
                <a:lnTo>
                  <a:pt x="f8" y="f19"/>
                </a:lnTo>
                <a:lnTo>
                  <a:pt x="f20" y="f19"/>
                </a:lnTo>
                <a:lnTo>
                  <a:pt x="f20" y="f7"/>
                </a:lnTo>
                <a:close/>
              </a:path>
            </a:pathLst>
          </a:custGeom>
          <a:solidFill>
            <a:srgbClr val="7030A0"/>
          </a:solidFill>
          <a:ln cap="flat">
            <a:noFill/>
            <a:prstDash val="solid"/>
          </a:ln>
        </p:spPr>
        <p:txBody>
          <a:bodyPr vert="horz" wrap="square" lIns="68580" tIns="34290" rIns="68580" bIns="3429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imes New Roman"/>
            </a:endParaRPr>
          </a:p>
        </p:txBody>
      </p:sp>
      <p:sp>
        <p:nvSpPr>
          <p:cNvPr id="34" name="TextBox 41"/>
          <p:cNvSpPr txBox="1"/>
          <p:nvPr/>
        </p:nvSpPr>
        <p:spPr>
          <a:xfrm>
            <a:off x="3875552" y="1894885"/>
            <a:ext cx="1165677" cy="954107"/>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dirty="0">
                <a:solidFill>
                  <a:srgbClr val="7030A0"/>
                </a:solidFill>
                <a:uFillTx/>
                <a:latin typeface="Calibri" pitchFamily="34"/>
              </a:rPr>
              <a:t>Data transfer, aggregation &amp; analysis</a:t>
            </a:r>
          </a:p>
        </p:txBody>
      </p:sp>
      <p:sp>
        <p:nvSpPr>
          <p:cNvPr id="35" name="Content Placeholder 2"/>
          <p:cNvSpPr txBox="1">
            <a:spLocks noGrp="1"/>
          </p:cNvSpPr>
          <p:nvPr>
            <p:ph idx="1"/>
          </p:nvPr>
        </p:nvSpPr>
        <p:spPr>
          <a:xfrm>
            <a:off x="102449" y="911644"/>
            <a:ext cx="8939101" cy="672566"/>
          </a:xfrm>
        </p:spPr>
        <p:txBody>
          <a:bodyPr>
            <a:normAutofit fontScale="92500" lnSpcReduction="20000"/>
          </a:bodyPr>
          <a:lstStyle/>
          <a:p>
            <a:pPr lvl="0"/>
            <a:r>
              <a:rPr lang="en-US" sz="2400" b="1" dirty="0"/>
              <a:t>Define tools, systems &amp; processes to collect, aggregate, transfer, analyze &amp; report on data</a:t>
            </a:r>
          </a:p>
          <a:p>
            <a:pPr marL="0" lvl="0" indent="0">
              <a:buNone/>
            </a:pPr>
            <a:endParaRPr lang="en-US" sz="2400" b="1" dirty="0"/>
          </a:p>
        </p:txBody>
      </p:sp>
      <p:sp>
        <p:nvSpPr>
          <p:cNvPr id="36" name="Text Placeholder 2"/>
          <p:cNvSpPr txBox="1"/>
          <p:nvPr/>
        </p:nvSpPr>
        <p:spPr>
          <a:xfrm>
            <a:off x="5291334" y="3020926"/>
            <a:ext cx="3875978" cy="3838055"/>
          </a:xfrm>
          <a:prstGeom prst="rect">
            <a:avLst/>
          </a:prstGeom>
          <a:noFill/>
          <a:ln cap="flat">
            <a:noFill/>
          </a:ln>
        </p:spPr>
        <p:txBody>
          <a:bodyPr vert="horz" wrap="square" lIns="91440" tIns="45720" rIns="91440" bIns="45720" anchor="t" anchorCtr="0" compatLnSpc="1">
            <a:noAutofit/>
          </a:bodyPr>
          <a:lstStyle/>
          <a:p>
            <a:pPr marL="228600" indent="-228600">
              <a:lnSpc>
                <a:spcPct val="90000"/>
              </a:lnSpc>
              <a:spcBef>
                <a:spcPts val="1000"/>
              </a:spcBef>
              <a:buSzPct val="100000"/>
              <a:buFont typeface="Arial" pitchFamily="34"/>
              <a:buChar char="•"/>
              <a:defRPr sz="1800" b="0" i="0" u="none" strike="noStrike" kern="0" cap="none" spc="0" baseline="0">
                <a:solidFill>
                  <a:srgbClr val="000000"/>
                </a:solidFill>
                <a:uFillTx/>
              </a:defRPr>
            </a:pPr>
            <a:r>
              <a:rPr lang="en-US" sz="2400" b="1" dirty="0">
                <a:solidFill>
                  <a:srgbClr val="000000"/>
                </a:solidFill>
              </a:rPr>
              <a:t>Need to clarify what info needed at which level(s)</a:t>
            </a:r>
          </a:p>
          <a:p>
            <a:pPr marL="228600" marR="0" lvl="0" indent="-228600" algn="l" defTabSz="914400" rtl="0" fontAlgn="auto" hangingPunct="1">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en-US" sz="2400" b="1" i="0" u="none" strike="noStrike" kern="1200" cap="none" spc="0" baseline="0" dirty="0">
                <a:solidFill>
                  <a:srgbClr val="000000"/>
                </a:solidFill>
                <a:uFillTx/>
                <a:latin typeface="Calibri"/>
              </a:rPr>
              <a:t>Integrate with Government</a:t>
            </a:r>
            <a:r>
              <a:rPr lang="en-US" sz="2400" b="1" i="0" u="none" strike="noStrike" kern="1200" cap="none" spc="0" dirty="0">
                <a:solidFill>
                  <a:srgbClr val="000000"/>
                </a:solidFill>
                <a:uFillTx/>
                <a:latin typeface="Calibri"/>
              </a:rPr>
              <a:t> systems / a</a:t>
            </a:r>
            <a:r>
              <a:rPr lang="en-US" sz="2400" b="1" dirty="0">
                <a:solidFill>
                  <a:srgbClr val="000000"/>
                </a:solidFill>
                <a:latin typeface="Calibri"/>
              </a:rPr>
              <a:t>ssess gaps</a:t>
            </a:r>
          </a:p>
          <a:p>
            <a:pPr marL="228600" indent="-228600">
              <a:lnSpc>
                <a:spcPct val="90000"/>
              </a:lnSpc>
              <a:spcBef>
                <a:spcPts val="1000"/>
              </a:spcBef>
              <a:buSzPct val="100000"/>
              <a:buFont typeface="Arial" pitchFamily="34"/>
              <a:buChar char="•"/>
              <a:defRPr sz="1800" b="0" i="0" u="none" strike="noStrike" kern="0" cap="none" spc="0" baseline="0">
                <a:solidFill>
                  <a:srgbClr val="000000"/>
                </a:solidFill>
                <a:uFillTx/>
              </a:defRPr>
            </a:pPr>
            <a:r>
              <a:rPr lang="en-US" sz="2400" b="1" dirty="0">
                <a:solidFill>
                  <a:srgbClr val="000000"/>
                </a:solidFill>
              </a:rPr>
              <a:t>Define if/how to address gaps cost-effectively</a:t>
            </a:r>
          </a:p>
          <a:p>
            <a:pPr marL="228600" indent="-228600">
              <a:lnSpc>
                <a:spcPct val="90000"/>
              </a:lnSpc>
              <a:spcBef>
                <a:spcPts val="1000"/>
              </a:spcBef>
              <a:buSzPct val="100000"/>
              <a:buFont typeface="Arial" pitchFamily="34"/>
              <a:buChar char="•"/>
              <a:defRPr sz="1800" b="0" i="0" u="none" strike="noStrike" kern="0" cap="none" spc="0" baseline="0">
                <a:solidFill>
                  <a:srgbClr val="000000"/>
                </a:solidFill>
                <a:uFillTx/>
              </a:defRPr>
            </a:pPr>
            <a:r>
              <a:rPr lang="en-US" sz="2400" b="1" dirty="0">
                <a:solidFill>
                  <a:srgbClr val="000000"/>
                </a:solidFill>
              </a:rPr>
              <a:t>Ensure aggregation </a:t>
            </a:r>
            <a:r>
              <a:rPr lang="en-US" sz="2400" dirty="0">
                <a:solidFill>
                  <a:srgbClr val="000000"/>
                </a:solidFill>
              </a:rPr>
              <a:t>(incl. cross-sectorial coherence!)</a:t>
            </a:r>
          </a:p>
          <a:p>
            <a:pPr marL="228600" indent="-228600">
              <a:lnSpc>
                <a:spcPct val="90000"/>
              </a:lnSpc>
              <a:spcBef>
                <a:spcPts val="1000"/>
              </a:spcBef>
              <a:buSzPct val="100000"/>
              <a:buFont typeface="Arial" pitchFamily="34"/>
              <a:buChar char="•"/>
              <a:defRPr sz="1800" b="0" i="0" u="none" strike="noStrike" kern="0" cap="none" spc="0" baseline="0">
                <a:solidFill>
                  <a:srgbClr val="000000"/>
                </a:solidFill>
                <a:uFillTx/>
              </a:defRPr>
            </a:pPr>
            <a:r>
              <a:rPr lang="en-US" sz="2400" b="1" dirty="0">
                <a:solidFill>
                  <a:srgbClr val="000000"/>
                </a:solidFill>
              </a:rPr>
              <a:t>Includes safeguards </a:t>
            </a:r>
            <a:r>
              <a:rPr lang="en-US" sz="2400" dirty="0">
                <a:solidFill>
                  <a:srgbClr val="000000"/>
                </a:solidFill>
              </a:rPr>
              <a:t>(part of “SIS”)</a:t>
            </a:r>
          </a:p>
        </p:txBody>
      </p:sp>
    </p:spTree>
    <p:extLst>
      <p:ext uri="{BB962C8B-B14F-4D97-AF65-F5344CB8AC3E}">
        <p14:creationId xmlns:p14="http://schemas.microsoft.com/office/powerpoint/2010/main" val="11702580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animBg="1"/>
      <p:bldP spid="16" grpId="0"/>
      <p:bldP spid="17" grpId="0"/>
      <p:bldP spid="24" grpId="0" animBg="1"/>
      <p:bldP spid="25" grpId="0" animBg="1"/>
      <p:bldP spid="26" grpId="0" animBg="1"/>
      <p:bldP spid="27" grpId="0"/>
      <p:bldP spid="29" grpId="0" animBg="1"/>
      <p:bldP spid="30" grpId="0" animBg="1"/>
      <p:bldP spid="31" grpId="0" animBg="1"/>
      <p:bldP spid="32" grpId="0" animBg="1"/>
      <p:bldP spid="33" grpId="0" animBg="1"/>
      <p:bldP spid="34"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txBox="1">
            <a:spLocks noGrp="1"/>
          </p:cNvSpPr>
          <p:nvPr>
            <p:ph type="body" idx="4294967295"/>
          </p:nvPr>
        </p:nvSpPr>
        <p:spPr>
          <a:xfrm>
            <a:off x="0" y="0"/>
            <a:ext cx="8820472" cy="6268064"/>
          </a:xfrm>
          <a:noFill/>
        </p:spPr>
        <p:txBody>
          <a:bodyPr>
            <a:normAutofit/>
          </a:bodyPr>
          <a:lstStyle/>
          <a:p>
            <a:pPr marL="457200" indent="-457200" eaLnBrk="1">
              <a:spcBef>
                <a:spcPts val="638"/>
              </a:spcBef>
              <a:buFont typeface="Calibri" panose="020F0502020204030204" pitchFamily="34" charset="0"/>
              <a:buAutoNum type="arabicPeriod"/>
            </a:pPr>
            <a:endParaRPr altLang="en-US" sz="2400" dirty="0">
              <a:latin typeface="Calibri" panose="020F0502020204030204" pitchFamily="34" charset="0"/>
              <a:ea typeface="Microsoft YaHei" panose="020B0503020204020204" pitchFamily="34" charset="-122"/>
              <a:cs typeface="Mangal" panose="02040503050203030202" pitchFamily="18" charset="0"/>
            </a:endParaRPr>
          </a:p>
          <a:p>
            <a:pPr marL="0" indent="0" algn="ctr" eaLnBrk="1">
              <a:spcBef>
                <a:spcPts val="638"/>
              </a:spcBef>
              <a:buNone/>
            </a:pPr>
            <a:endParaRPr lang="en-US" sz="7200" b="1" dirty="0">
              <a:solidFill>
                <a:srgbClr val="FF0000"/>
              </a:solidFill>
            </a:endParaRPr>
          </a:p>
          <a:p>
            <a:pPr marL="0" indent="0" algn="ctr" eaLnBrk="1">
              <a:spcBef>
                <a:spcPts val="638"/>
              </a:spcBef>
              <a:buNone/>
            </a:pPr>
            <a:r>
              <a:rPr lang="en-US" sz="7200" b="1" dirty="0">
                <a:solidFill>
                  <a:srgbClr val="FF0000"/>
                </a:solidFill>
              </a:rPr>
              <a:t>An Example from DRC</a:t>
            </a:r>
          </a:p>
          <a:p>
            <a:endParaRPr lang="en-US" dirty="0"/>
          </a:p>
          <a:p>
            <a:pPr marL="457200" indent="-457200">
              <a:spcBef>
                <a:spcPts val="638"/>
              </a:spcBef>
              <a:buFont typeface="Calibri" panose="020F0502020204030204" pitchFamily="34" charset="0"/>
              <a:buAutoNum type="arabicPeriod"/>
            </a:pPr>
            <a:endParaRPr altLang="en-US" sz="4000" dirty="0">
              <a:latin typeface="Calibri" panose="020F0502020204030204" pitchFamily="34" charset="0"/>
              <a:ea typeface="Microsoft YaHei" panose="020B0503020204020204" pitchFamily="34" charset="-122"/>
              <a:cs typeface="Mangal" panose="02040503050203030202" pitchFamily="18" charset="0"/>
            </a:endParaRPr>
          </a:p>
        </p:txBody>
      </p:sp>
    </p:spTree>
    <p:extLst>
      <p:ext uri="{BB962C8B-B14F-4D97-AF65-F5344CB8AC3E}">
        <p14:creationId xmlns:p14="http://schemas.microsoft.com/office/powerpoint/2010/main" val="2355984471"/>
      </p:ext>
    </p:extLst>
  </p:cSld>
  <p:clrMapOvr>
    <a:masterClrMapping/>
  </p:clrMapOvr>
  <p:transition xmlns:p14="http://schemas.microsoft.com/office/powerpoint/2010/main" spd="slow"/>
</p:sld>
</file>

<file path=ppt/slides/slide13.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Rectangle 4"/>
          <p:cNvSpPr/>
          <p:nvPr/>
        </p:nvSpPr>
        <p:spPr>
          <a:xfrm>
            <a:off x="0" y="404210"/>
            <a:ext cx="2503764" cy="4777392"/>
          </a:xfrm>
          <a:prstGeom prst="rect">
            <a:avLst/>
          </a:prstGeom>
          <a:solidFill>
            <a:srgbClr val="E7E6E6"/>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Calibri"/>
            </a:endParaRPr>
          </a:p>
        </p:txBody>
      </p:sp>
      <p:sp>
        <p:nvSpPr>
          <p:cNvPr id="3" name="Rounded Rectangle 9"/>
          <p:cNvSpPr/>
          <p:nvPr/>
        </p:nvSpPr>
        <p:spPr>
          <a:xfrm>
            <a:off x="541407" y="535445"/>
            <a:ext cx="1350998" cy="87923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A8B7DF"/>
              </a:gs>
              <a:gs pos="100000">
                <a:srgbClr val="9AABD9"/>
              </a:gs>
            </a:gsLst>
            <a:lin ang="5400000"/>
          </a:gradFill>
          <a:ln w="6345" cap="flat">
            <a:solidFill>
              <a:srgbClr val="4472C4"/>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0" cap="none" spc="0" baseline="0">
                <a:solidFill>
                  <a:srgbClr val="000000"/>
                </a:solidFill>
                <a:uFillTx/>
                <a:latin typeface="Calibri"/>
              </a:rPr>
              <a:t>National REDD+ Strategy</a:t>
            </a:r>
          </a:p>
        </p:txBody>
      </p:sp>
      <p:sp>
        <p:nvSpPr>
          <p:cNvPr id="4" name="Rounded Rectangle 10"/>
          <p:cNvSpPr/>
          <p:nvPr/>
        </p:nvSpPr>
        <p:spPr>
          <a:xfrm>
            <a:off x="541407" y="1760823"/>
            <a:ext cx="1350998" cy="96301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A8B7DF"/>
              </a:gs>
              <a:gs pos="100000">
                <a:srgbClr val="9AABD9"/>
              </a:gs>
            </a:gsLst>
            <a:lin ang="5400000"/>
          </a:gradFill>
          <a:ln w="6345" cap="flat">
            <a:solidFill>
              <a:srgbClr val="4472C4"/>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0" cap="none" spc="0" baseline="0">
                <a:solidFill>
                  <a:srgbClr val="000000"/>
                </a:solidFill>
                <a:uFillTx/>
                <a:latin typeface="Calibri"/>
              </a:rPr>
              <a:t>Nat. REDD+ Investment Plan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0" cap="none" spc="0" baseline="0">
                <a:solidFill>
                  <a:srgbClr val="000000"/>
                </a:solidFill>
                <a:uFillTx/>
                <a:latin typeface="Calibri"/>
              </a:rPr>
              <a:t>2015-2020</a:t>
            </a:r>
          </a:p>
        </p:txBody>
      </p:sp>
      <p:sp>
        <p:nvSpPr>
          <p:cNvPr id="5" name="Rounded Rectangle 11"/>
          <p:cNvSpPr/>
          <p:nvPr/>
        </p:nvSpPr>
        <p:spPr>
          <a:xfrm>
            <a:off x="1508522" y="3356990"/>
            <a:ext cx="932367" cy="64828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A9D18E"/>
          </a:solidFill>
          <a:ln w="6345" cap="flat">
            <a:solidFill>
              <a:srgbClr val="70AD47"/>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0" cap="none" spc="0" baseline="0">
                <a:solidFill>
                  <a:srgbClr val="000000"/>
                </a:solidFill>
                <a:uFillTx/>
                <a:latin typeface="Calibri"/>
              </a:rPr>
              <a:t>CAFI LoI</a:t>
            </a:r>
          </a:p>
        </p:txBody>
      </p:sp>
      <p:sp>
        <p:nvSpPr>
          <p:cNvPr id="6" name="Down Arrow 15"/>
          <p:cNvSpPr/>
          <p:nvPr/>
        </p:nvSpPr>
        <p:spPr>
          <a:xfrm>
            <a:off x="935659" y="1442127"/>
            <a:ext cx="550605" cy="275307"/>
          </a:xfrm>
          <a:custGeom>
            <a:avLst>
              <a:gd name="f0" fmla="val 10800"/>
              <a:gd name="f1" fmla="val 5400"/>
            </a:avLst>
            <a:gdLst>
              <a:gd name="f2" fmla="val 10800000"/>
              <a:gd name="f3" fmla="val 5400000"/>
              <a:gd name="f4" fmla="val 180"/>
              <a:gd name="f5" fmla="val w"/>
              <a:gd name="f6" fmla="val h"/>
              <a:gd name="f7" fmla="val 0"/>
              <a:gd name="f8" fmla="val 21600"/>
              <a:gd name="f9" fmla="val 108000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0 f13 1"/>
              <a:gd name="f24" fmla="*/ 0 f12 1"/>
              <a:gd name="f25" fmla="*/ f16 1 f4"/>
              <a:gd name="f26" fmla="*/ 21600 f12 1"/>
              <a:gd name="f27" fmla="*/ f17 1 f4"/>
              <a:gd name="f28" fmla="+- 21600 0 f19"/>
              <a:gd name="f29" fmla="*/ f18 f12 1"/>
              <a:gd name="f30" fmla="*/ f20 f12 1"/>
              <a:gd name="f31" fmla="*/ f19 f13 1"/>
              <a:gd name="f32" fmla="+- f25 0 f3"/>
              <a:gd name="f33" fmla="+- f27 0 f3"/>
              <a:gd name="f34" fmla="*/ f28 f18 1"/>
              <a:gd name="f35" fmla="*/ f34 1 10800"/>
              <a:gd name="f36" fmla="+- f19 f35 0"/>
              <a:gd name="f37" fmla="*/ f36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23" r="f30" b="f37"/>
            <a:pathLst>
              <a:path w="21600" h="21600">
                <a:moveTo>
                  <a:pt x="f18" y="f7"/>
                </a:moveTo>
                <a:lnTo>
                  <a:pt x="f18" y="f19"/>
                </a:lnTo>
                <a:lnTo>
                  <a:pt x="f7" y="f19"/>
                </a:lnTo>
                <a:lnTo>
                  <a:pt x="f9" y="f8"/>
                </a:lnTo>
                <a:lnTo>
                  <a:pt x="f8" y="f19"/>
                </a:lnTo>
                <a:lnTo>
                  <a:pt x="f20" y="f19"/>
                </a:lnTo>
                <a:lnTo>
                  <a:pt x="f20" y="f7"/>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0" cap="none" spc="0" baseline="0">
              <a:solidFill>
                <a:srgbClr val="FFFFFF"/>
              </a:solidFill>
              <a:uFillTx/>
              <a:latin typeface="Calibri"/>
            </a:endParaRPr>
          </a:p>
        </p:txBody>
      </p:sp>
      <p:sp>
        <p:nvSpPr>
          <p:cNvPr id="7" name="Rounded Rectangle 16"/>
          <p:cNvSpPr/>
          <p:nvPr/>
        </p:nvSpPr>
        <p:spPr>
          <a:xfrm>
            <a:off x="1525420" y="2911879"/>
            <a:ext cx="932367" cy="37311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A9D18E"/>
          </a:solidFill>
          <a:ln w="6345" cap="flat">
            <a:solidFill>
              <a:srgbClr val="70AD47"/>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0" cap="none" spc="0" baseline="0">
                <a:solidFill>
                  <a:srgbClr val="000000"/>
                </a:solidFill>
                <a:uFillTx/>
                <a:latin typeface="Calibri"/>
              </a:rPr>
              <a:t>FIP</a:t>
            </a:r>
          </a:p>
        </p:txBody>
      </p:sp>
      <p:sp>
        <p:nvSpPr>
          <p:cNvPr id="8" name="Down Arrow 21"/>
          <p:cNvSpPr/>
          <p:nvPr/>
        </p:nvSpPr>
        <p:spPr>
          <a:xfrm rot="16200004">
            <a:off x="665957" y="4289843"/>
            <a:ext cx="389196" cy="638296"/>
          </a:xfrm>
          <a:custGeom>
            <a:avLst>
              <a:gd name="f0" fmla="val 15015"/>
              <a:gd name="f1" fmla="val 5400"/>
            </a:avLst>
            <a:gdLst>
              <a:gd name="f2" fmla="val 10800000"/>
              <a:gd name="f3" fmla="val 5400000"/>
              <a:gd name="f4" fmla="val 180"/>
              <a:gd name="f5" fmla="val w"/>
              <a:gd name="f6" fmla="val h"/>
              <a:gd name="f7" fmla="val 0"/>
              <a:gd name="f8" fmla="val 21600"/>
              <a:gd name="f9" fmla="val 108000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0 f13 1"/>
              <a:gd name="f24" fmla="*/ 0 f12 1"/>
              <a:gd name="f25" fmla="*/ f16 1 f4"/>
              <a:gd name="f26" fmla="*/ 21600 f12 1"/>
              <a:gd name="f27" fmla="*/ f17 1 f4"/>
              <a:gd name="f28" fmla="+- 21600 0 f19"/>
              <a:gd name="f29" fmla="*/ f18 f12 1"/>
              <a:gd name="f30" fmla="*/ f20 f12 1"/>
              <a:gd name="f31" fmla="*/ f19 f13 1"/>
              <a:gd name="f32" fmla="+- f25 0 f3"/>
              <a:gd name="f33" fmla="+- f27 0 f3"/>
              <a:gd name="f34" fmla="*/ f28 f18 1"/>
              <a:gd name="f35" fmla="*/ f34 1 10800"/>
              <a:gd name="f36" fmla="+- f19 f35 0"/>
              <a:gd name="f37" fmla="*/ f36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23" r="f30" b="f37"/>
            <a:pathLst>
              <a:path w="21600" h="21600">
                <a:moveTo>
                  <a:pt x="f18" y="f7"/>
                </a:moveTo>
                <a:lnTo>
                  <a:pt x="f18" y="f19"/>
                </a:lnTo>
                <a:lnTo>
                  <a:pt x="f7" y="f19"/>
                </a:lnTo>
                <a:lnTo>
                  <a:pt x="f9" y="f8"/>
                </a:lnTo>
                <a:lnTo>
                  <a:pt x="f8" y="f19"/>
                </a:lnTo>
                <a:lnTo>
                  <a:pt x="f20" y="f19"/>
                </a:lnTo>
                <a:lnTo>
                  <a:pt x="f20" y="f7"/>
                </a:lnTo>
                <a:close/>
              </a:path>
            </a:pathLst>
          </a:custGeom>
          <a:solidFill>
            <a:srgbClr val="EBF1DE"/>
          </a:solidFill>
          <a:ln w="12701" cap="flat">
            <a:solidFill>
              <a:srgbClr val="70AD47"/>
            </a:solidFill>
            <a:custDash>
              <a:ds d="300000" sp="300000"/>
            </a:custDash>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0" cap="none" spc="0" baseline="0">
              <a:solidFill>
                <a:srgbClr val="FFFFFF"/>
              </a:solidFill>
              <a:uFillTx/>
              <a:latin typeface="Calibri"/>
            </a:endParaRPr>
          </a:p>
        </p:txBody>
      </p:sp>
      <p:sp>
        <p:nvSpPr>
          <p:cNvPr id="9" name="Rounded Rectangle 22"/>
          <p:cNvSpPr/>
          <p:nvPr/>
        </p:nvSpPr>
        <p:spPr>
          <a:xfrm>
            <a:off x="18480" y="4091976"/>
            <a:ext cx="845088" cy="99461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E2F0D9"/>
          </a:solidFill>
          <a:ln w="6345" cap="flat">
            <a:solidFill>
              <a:srgbClr val="70AD47"/>
            </a:solidFill>
            <a:prstDash val="solid"/>
            <a:miter/>
          </a:ln>
        </p:spPr>
        <p:txBody>
          <a:bodyPr vert="horz" wrap="square" lIns="0" tIns="45720" rIns="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0" cap="none" spc="0" baseline="0">
                <a:solidFill>
                  <a:srgbClr val="000000"/>
                </a:solidFill>
                <a:uFillTx/>
                <a:latin typeface="Calibri"/>
              </a:rPr>
              <a:t>GCF proposal</a:t>
            </a:r>
          </a:p>
        </p:txBody>
      </p:sp>
      <p:sp>
        <p:nvSpPr>
          <p:cNvPr id="10" name="Down Arrow 24"/>
          <p:cNvSpPr/>
          <p:nvPr/>
        </p:nvSpPr>
        <p:spPr>
          <a:xfrm>
            <a:off x="935659" y="2809055"/>
            <a:ext cx="550605" cy="1695004"/>
          </a:xfrm>
          <a:custGeom>
            <a:avLst>
              <a:gd name="f0" fmla="val 18092"/>
              <a:gd name="f1" fmla="val 5400"/>
            </a:avLst>
            <a:gdLst>
              <a:gd name="f2" fmla="val 10800000"/>
              <a:gd name="f3" fmla="val 5400000"/>
              <a:gd name="f4" fmla="val 180"/>
              <a:gd name="f5" fmla="val w"/>
              <a:gd name="f6" fmla="val h"/>
              <a:gd name="f7" fmla="val 0"/>
              <a:gd name="f8" fmla="val 21600"/>
              <a:gd name="f9" fmla="val 108000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0 f13 1"/>
              <a:gd name="f24" fmla="*/ 0 f12 1"/>
              <a:gd name="f25" fmla="*/ f16 1 f4"/>
              <a:gd name="f26" fmla="*/ 21600 f12 1"/>
              <a:gd name="f27" fmla="*/ f17 1 f4"/>
              <a:gd name="f28" fmla="+- 21600 0 f19"/>
              <a:gd name="f29" fmla="*/ f18 f12 1"/>
              <a:gd name="f30" fmla="*/ f20 f12 1"/>
              <a:gd name="f31" fmla="*/ f19 f13 1"/>
              <a:gd name="f32" fmla="+- f25 0 f3"/>
              <a:gd name="f33" fmla="+- f27 0 f3"/>
              <a:gd name="f34" fmla="*/ f28 f18 1"/>
              <a:gd name="f35" fmla="*/ f34 1 10800"/>
              <a:gd name="f36" fmla="+- f19 f35 0"/>
              <a:gd name="f37" fmla="*/ f36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23" r="f30" b="f37"/>
            <a:pathLst>
              <a:path w="21600" h="21600">
                <a:moveTo>
                  <a:pt x="f18" y="f7"/>
                </a:moveTo>
                <a:lnTo>
                  <a:pt x="f18" y="f19"/>
                </a:lnTo>
                <a:lnTo>
                  <a:pt x="f7" y="f19"/>
                </a:lnTo>
                <a:lnTo>
                  <a:pt x="f9" y="f8"/>
                </a:lnTo>
                <a:lnTo>
                  <a:pt x="f8" y="f19"/>
                </a:lnTo>
                <a:lnTo>
                  <a:pt x="f20" y="f19"/>
                </a:lnTo>
                <a:lnTo>
                  <a:pt x="f20" y="f7"/>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0" cap="none" spc="0" baseline="0">
              <a:solidFill>
                <a:srgbClr val="FFFFFF"/>
              </a:solidFill>
              <a:uFillTx/>
              <a:latin typeface="Calibri"/>
            </a:endParaRPr>
          </a:p>
        </p:txBody>
      </p:sp>
      <p:sp>
        <p:nvSpPr>
          <p:cNvPr id="11" name="TextBox 34"/>
          <p:cNvSpPr txBox="1"/>
          <p:nvPr/>
        </p:nvSpPr>
        <p:spPr>
          <a:xfrm>
            <a:off x="-69146" y="799889"/>
            <a:ext cx="601446" cy="338556"/>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0" cap="none" spc="0" baseline="0">
                <a:solidFill>
                  <a:srgbClr val="000000"/>
                </a:solidFill>
                <a:uFillTx/>
                <a:latin typeface="Calibri"/>
              </a:rPr>
              <a:t>2012</a:t>
            </a:r>
          </a:p>
        </p:txBody>
      </p:sp>
      <p:sp>
        <p:nvSpPr>
          <p:cNvPr id="12" name="TextBox 35"/>
          <p:cNvSpPr txBox="1"/>
          <p:nvPr/>
        </p:nvSpPr>
        <p:spPr>
          <a:xfrm>
            <a:off x="-62581" y="1949957"/>
            <a:ext cx="601446" cy="584777"/>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0" cap="none" spc="0" baseline="0">
                <a:solidFill>
                  <a:srgbClr val="000000"/>
                </a:solidFill>
                <a:uFillTx/>
                <a:latin typeface="Calibri"/>
              </a:rPr>
              <a:t>2013</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0" cap="none" spc="0" baseline="0">
                <a:solidFill>
                  <a:srgbClr val="000000"/>
                </a:solidFill>
                <a:uFillTx/>
                <a:latin typeface="Calibri"/>
              </a:rPr>
              <a:t>2015</a:t>
            </a:r>
          </a:p>
        </p:txBody>
      </p:sp>
      <p:sp>
        <p:nvSpPr>
          <p:cNvPr id="13" name="TextBox 36"/>
          <p:cNvSpPr txBox="1"/>
          <p:nvPr/>
        </p:nvSpPr>
        <p:spPr>
          <a:xfrm>
            <a:off x="442350" y="3264901"/>
            <a:ext cx="601446" cy="338556"/>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0" cap="none" spc="0" baseline="0">
                <a:solidFill>
                  <a:srgbClr val="000000"/>
                </a:solidFill>
                <a:uFillTx/>
                <a:latin typeface="Calibri"/>
              </a:rPr>
              <a:t>2016</a:t>
            </a:r>
          </a:p>
        </p:txBody>
      </p:sp>
      <p:sp>
        <p:nvSpPr>
          <p:cNvPr id="15" name="TextBox 38"/>
          <p:cNvSpPr txBox="1"/>
          <p:nvPr/>
        </p:nvSpPr>
        <p:spPr>
          <a:xfrm>
            <a:off x="1043796" y="5549914"/>
            <a:ext cx="1585194" cy="584777"/>
          </a:xfrm>
          <a:prstGeom prst="rect">
            <a:avLst/>
          </a:prstGeom>
          <a:solidFill>
            <a:srgbClr val="75DBFF"/>
          </a:solidFill>
          <a:ln w="9528" cap="flat">
            <a:solidFill>
              <a:srgbClr val="4F81BD"/>
            </a:solidFill>
            <a:prstDash val="solid"/>
          </a:ln>
          <a:effectLst>
            <a:outerShdw dist="19997" dir="5400000" algn="tl">
              <a:srgbClr val="000000">
                <a:alpha val="38000"/>
              </a:srgbClr>
            </a:outerShdw>
          </a:effectLst>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1200" cap="none" spc="0" baseline="0">
                <a:solidFill>
                  <a:srgbClr val="000000"/>
                </a:solidFill>
                <a:uFillTx/>
                <a:latin typeface="Calibri"/>
              </a:rPr>
              <a:t>REDD+ Strategy / Investment Plan</a:t>
            </a:r>
          </a:p>
        </p:txBody>
      </p:sp>
      <p:sp>
        <p:nvSpPr>
          <p:cNvPr id="16" name="TextBox 39"/>
          <p:cNvSpPr txBox="1"/>
          <p:nvPr/>
        </p:nvSpPr>
        <p:spPr>
          <a:xfrm>
            <a:off x="1043796" y="6259260"/>
            <a:ext cx="1585194" cy="534046"/>
          </a:xfrm>
          <a:prstGeom prst="rect">
            <a:avLst/>
          </a:prstGeom>
          <a:solidFill>
            <a:srgbClr val="DCC4EE"/>
          </a:solidFill>
          <a:ln w="9528" cap="flat">
            <a:solidFill>
              <a:srgbClr val="7030A0"/>
            </a:solidFill>
            <a:prstDash val="solid"/>
          </a:ln>
          <a:effectLst>
            <a:outerShdw dist="19997" dir="5400000" algn="tl">
              <a:srgbClr val="000000">
                <a:alpha val="38000"/>
              </a:srgbClr>
            </a:outerShdw>
          </a:effectLst>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1200" cap="none" spc="0" baseline="0">
                <a:solidFill>
                  <a:srgbClr val="000000"/>
                </a:solidFill>
                <a:uFillTx/>
                <a:latin typeface="Calibri"/>
              </a:rPr>
              <a:t>National</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1200" cap="none" spc="0" baseline="0">
                <a:solidFill>
                  <a:srgbClr val="000000"/>
                </a:solidFill>
                <a:uFillTx/>
                <a:latin typeface="Calibri"/>
              </a:rPr>
              <a:t>REDD+ Fund</a:t>
            </a:r>
          </a:p>
        </p:txBody>
      </p:sp>
      <p:sp>
        <p:nvSpPr>
          <p:cNvPr id="17" name="Right Brace 40"/>
          <p:cNvSpPr/>
          <p:nvPr/>
        </p:nvSpPr>
        <p:spPr>
          <a:xfrm>
            <a:off x="2748649" y="5549914"/>
            <a:ext cx="148160" cy="1263463"/>
          </a:xfrm>
          <a:custGeom>
            <a:avLst>
              <a:gd name="f12" fmla="val 8333"/>
              <a:gd name="f13" fmla="val 50000"/>
            </a:avLst>
            <a:gdLst>
              <a:gd name="f2" fmla="val 10800000"/>
              <a:gd name="f3" fmla="val 5400000"/>
              <a:gd name="f4" fmla="val 16200000"/>
              <a:gd name="f5" fmla="val 180"/>
              <a:gd name="f6" fmla="val w"/>
              <a:gd name="f7" fmla="val h"/>
              <a:gd name="f8" fmla="val ss"/>
              <a:gd name="f9" fmla="val 0"/>
              <a:gd name="f10" fmla="*/ 5419351 1 1725033"/>
              <a:gd name="f11" fmla="+- 0 0 5400000"/>
              <a:gd name="f12" fmla="val 8333"/>
              <a:gd name="f13" fmla="val 50000"/>
              <a:gd name="f14" fmla="+- 0 0 -180"/>
              <a:gd name="f15" fmla="+- 0 0 -270"/>
              <a:gd name="f16" fmla="+- 0 0 -360"/>
              <a:gd name="f17" fmla="abs f6"/>
              <a:gd name="f18" fmla="abs f7"/>
              <a:gd name="f19" fmla="abs f8"/>
              <a:gd name="f20" fmla="val f9"/>
              <a:gd name="f21" fmla="val f13"/>
              <a:gd name="f22" fmla="val f12"/>
              <a:gd name="f23" fmla="+- 2700000 f3 0"/>
              <a:gd name="f24" fmla="*/ f14 f2 1"/>
              <a:gd name="f25" fmla="*/ f15 f2 1"/>
              <a:gd name="f26" fmla="*/ f16 f2 1"/>
              <a:gd name="f27" fmla="?: f17 f6 1"/>
              <a:gd name="f28" fmla="?: f18 f7 1"/>
              <a:gd name="f29" fmla="?: f19 f8 1"/>
              <a:gd name="f30" fmla="*/ f23 f10 1"/>
              <a:gd name="f31" fmla="*/ f24 1 f5"/>
              <a:gd name="f32" fmla="*/ f25 1 f5"/>
              <a:gd name="f33" fmla="*/ f26 1 f5"/>
              <a:gd name="f34" fmla="*/ f27 1 21600"/>
              <a:gd name="f35" fmla="*/ f28 1 21600"/>
              <a:gd name="f36" fmla="*/ 21600 f27 1"/>
              <a:gd name="f37" fmla="*/ 21600 f28 1"/>
              <a:gd name="f38" fmla="*/ f30 1 f2"/>
              <a:gd name="f39" fmla="+- f31 0 f3"/>
              <a:gd name="f40" fmla="+- f32 0 f3"/>
              <a:gd name="f41" fmla="+- f33 0 f3"/>
              <a:gd name="f42" fmla="min f35 f34"/>
              <a:gd name="f43" fmla="*/ f36 1 f29"/>
              <a:gd name="f44" fmla="*/ f37 1 f29"/>
              <a:gd name="f45" fmla="+- 0 0 f38"/>
              <a:gd name="f46" fmla="val f43"/>
              <a:gd name="f47" fmla="val f44"/>
              <a:gd name="f48" fmla="+- 0 0 f45"/>
              <a:gd name="f49" fmla="*/ f20 f42 1"/>
              <a:gd name="f50" fmla="+- f47 0 f20"/>
              <a:gd name="f51" fmla="+- f46 0 f20"/>
              <a:gd name="f52" fmla="*/ f48 f2 1"/>
              <a:gd name="f53" fmla="*/ f46 f42 1"/>
              <a:gd name="f54" fmla="*/ f47 f42 1"/>
              <a:gd name="f55" fmla="*/ f51 1 2"/>
              <a:gd name="f56" fmla="min f51 f50"/>
              <a:gd name="f57" fmla="*/ f50 f21 1"/>
              <a:gd name="f58" fmla="*/ f52 1 f10"/>
              <a:gd name="f59" fmla="+- f20 f55 0"/>
              <a:gd name="f60" fmla="*/ f56 f22 1"/>
              <a:gd name="f61" fmla="*/ f57 1 100000"/>
              <a:gd name="f62" fmla="+- f58 0 f3"/>
              <a:gd name="f63" fmla="*/ f55 f42 1"/>
              <a:gd name="f64" fmla="*/ f60 1 100000"/>
              <a:gd name="f65" fmla="cos 1 f62"/>
              <a:gd name="f66" fmla="sin 1 f62"/>
              <a:gd name="f67" fmla="*/ f59 f42 1"/>
              <a:gd name="f68" fmla="*/ f61 f42 1"/>
              <a:gd name="f69" fmla="+- f61 0 f64"/>
              <a:gd name="f70" fmla="+- f47 0 f64"/>
              <a:gd name="f71" fmla="+- 0 0 f65"/>
              <a:gd name="f72" fmla="+- 0 0 f66"/>
              <a:gd name="f73" fmla="*/ f64 f42 1"/>
              <a:gd name="f74" fmla="+- 0 0 f71"/>
              <a:gd name="f75" fmla="+- 0 0 f72"/>
              <a:gd name="f76" fmla="*/ f69 f42 1"/>
              <a:gd name="f77" fmla="*/ f70 f42 1"/>
              <a:gd name="f78" fmla="*/ f74 f55 1"/>
              <a:gd name="f79" fmla="*/ f75 f64 1"/>
              <a:gd name="f80" fmla="+- f20 f78 0"/>
              <a:gd name="f81" fmla="+- f64 0 f79"/>
              <a:gd name="f82" fmla="+- f47 f79 0"/>
              <a:gd name="f83" fmla="+- f82 0 f64"/>
              <a:gd name="f84" fmla="*/ f81 f42 1"/>
              <a:gd name="f85" fmla="*/ f80 f42 1"/>
              <a:gd name="f86" fmla="*/ f83 f42 1"/>
            </a:gdLst>
            <a:ahLst/>
            <a:cxnLst>
              <a:cxn ang="3cd4">
                <a:pos x="hc" y="t"/>
              </a:cxn>
              <a:cxn ang="0">
                <a:pos x="r" y="vc"/>
              </a:cxn>
              <a:cxn ang="cd4">
                <a:pos x="hc" y="b"/>
              </a:cxn>
              <a:cxn ang="cd2">
                <a:pos x="l" y="vc"/>
              </a:cxn>
              <a:cxn ang="f39">
                <a:pos x="f49" y="f49"/>
              </a:cxn>
              <a:cxn ang="f40">
                <a:pos x="f53" y="f68"/>
              </a:cxn>
              <a:cxn ang="f41">
                <a:pos x="f49" y="f54"/>
              </a:cxn>
            </a:cxnLst>
            <a:rect l="f49" t="f84" r="f85" b="f86"/>
            <a:pathLst>
              <a:path stroke="0">
                <a:moveTo>
                  <a:pt x="f49" y="f49"/>
                </a:moveTo>
                <a:arcTo wR="f63" hR="f73" stAng="f4" swAng="f3"/>
                <a:lnTo>
                  <a:pt x="f67" y="f76"/>
                </a:lnTo>
                <a:arcTo wR="f63" hR="f73" stAng="f2" swAng="f11"/>
                <a:arcTo wR="f63" hR="f73" stAng="f4" swAng="f11"/>
                <a:lnTo>
                  <a:pt x="f67" y="f77"/>
                </a:lnTo>
                <a:arcTo wR="f63" hR="f73" stAng="f9" swAng="f3"/>
                <a:close/>
              </a:path>
              <a:path fill="none">
                <a:moveTo>
                  <a:pt x="f49" y="f49"/>
                </a:moveTo>
                <a:arcTo wR="f63" hR="f73" stAng="f4" swAng="f3"/>
                <a:lnTo>
                  <a:pt x="f67" y="f76"/>
                </a:lnTo>
                <a:arcTo wR="f63" hR="f73" stAng="f2" swAng="f11"/>
                <a:arcTo wR="f63" hR="f73" stAng="f4" swAng="f11"/>
                <a:lnTo>
                  <a:pt x="f67" y="f77"/>
                </a:lnTo>
                <a:arcTo wR="f63" hR="f73" stAng="f9" swAng="f3"/>
              </a:path>
            </a:pathLst>
          </a:custGeom>
          <a:solidFill>
            <a:srgbClr val="FFFFFF"/>
          </a:solid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ndParaRPr>
          </a:p>
        </p:txBody>
      </p:sp>
      <p:sp>
        <p:nvSpPr>
          <p:cNvPr id="18" name="TextBox 41"/>
          <p:cNvSpPr txBox="1"/>
          <p:nvPr/>
        </p:nvSpPr>
        <p:spPr>
          <a:xfrm>
            <a:off x="3124203" y="6059417"/>
            <a:ext cx="1375787" cy="461662"/>
          </a:xfrm>
          <a:prstGeom prst="rect">
            <a:avLst/>
          </a:prstGeom>
          <a:solidFill>
            <a:srgbClr val="FFFFFF"/>
          </a:solidFill>
          <a:ln cap="flat">
            <a:noFill/>
          </a:ln>
        </p:spPr>
        <p:txBody>
          <a:bodyPr vert="horz" wrap="square" lIns="0" tIns="45720" rIns="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0" cap="none" spc="0" baseline="0">
                <a:solidFill>
                  <a:srgbClr val="000000"/>
                </a:solidFill>
                <a:uFillTx/>
                <a:latin typeface="Calibri"/>
              </a:rPr>
              <a:t>Important</a:t>
            </a:r>
          </a:p>
        </p:txBody>
      </p:sp>
      <p:pic>
        <p:nvPicPr>
          <p:cNvPr id="19" name="Picture 42"/>
          <p:cNvPicPr>
            <a:picLocks noChangeAspect="1"/>
          </p:cNvPicPr>
          <p:nvPr/>
        </p:nvPicPr>
        <p:blipFill>
          <a:blip r:embed="rId2"/>
          <a:srcRect/>
          <a:stretch>
            <a:fillRect/>
          </a:stretch>
        </p:blipFill>
        <p:spPr>
          <a:xfrm>
            <a:off x="2388815" y="509339"/>
            <a:ext cx="6791696" cy="716139"/>
          </a:xfrm>
          <a:prstGeom prst="rect">
            <a:avLst/>
          </a:prstGeom>
          <a:noFill/>
          <a:ln cap="flat">
            <a:noFill/>
          </a:ln>
        </p:spPr>
      </p:pic>
      <p:pic>
        <p:nvPicPr>
          <p:cNvPr id="20" name="Picture 43"/>
          <p:cNvPicPr>
            <a:picLocks noChangeAspect="1"/>
          </p:cNvPicPr>
          <p:nvPr/>
        </p:nvPicPr>
        <p:blipFill>
          <a:blip r:embed="rId3"/>
          <a:srcRect/>
          <a:stretch>
            <a:fillRect/>
          </a:stretch>
        </p:blipFill>
        <p:spPr>
          <a:xfrm>
            <a:off x="2477612" y="1225488"/>
            <a:ext cx="6791696" cy="1400833"/>
          </a:xfrm>
          <a:prstGeom prst="rect">
            <a:avLst/>
          </a:prstGeom>
          <a:noFill/>
          <a:ln cap="flat">
            <a:noFill/>
          </a:ln>
        </p:spPr>
      </p:pic>
      <p:pic>
        <p:nvPicPr>
          <p:cNvPr id="21" name="Picture 44"/>
          <p:cNvPicPr>
            <a:picLocks noChangeAspect="1"/>
          </p:cNvPicPr>
          <p:nvPr/>
        </p:nvPicPr>
        <p:blipFill>
          <a:blip r:embed="rId4"/>
          <a:srcRect/>
          <a:stretch>
            <a:fillRect/>
          </a:stretch>
        </p:blipFill>
        <p:spPr>
          <a:xfrm>
            <a:off x="2477612" y="2639543"/>
            <a:ext cx="6791696" cy="674296"/>
          </a:xfrm>
          <a:prstGeom prst="rect">
            <a:avLst/>
          </a:prstGeom>
          <a:noFill/>
          <a:ln cap="flat">
            <a:noFill/>
          </a:ln>
        </p:spPr>
      </p:pic>
      <p:pic>
        <p:nvPicPr>
          <p:cNvPr id="22" name="Picture 45"/>
          <p:cNvPicPr>
            <a:picLocks noChangeAspect="1"/>
          </p:cNvPicPr>
          <p:nvPr/>
        </p:nvPicPr>
        <p:blipFill>
          <a:blip r:embed="rId5"/>
          <a:srcRect/>
          <a:stretch>
            <a:fillRect/>
          </a:stretch>
        </p:blipFill>
        <p:spPr>
          <a:xfrm>
            <a:off x="2477612" y="3320186"/>
            <a:ext cx="6791696" cy="1115650"/>
          </a:xfrm>
          <a:prstGeom prst="rect">
            <a:avLst/>
          </a:prstGeom>
          <a:noFill/>
          <a:ln cap="flat">
            <a:noFill/>
          </a:ln>
        </p:spPr>
      </p:pic>
      <p:pic>
        <p:nvPicPr>
          <p:cNvPr id="23" name="Picture 46"/>
          <p:cNvPicPr>
            <a:picLocks noChangeAspect="1"/>
          </p:cNvPicPr>
          <p:nvPr/>
        </p:nvPicPr>
        <p:blipFill>
          <a:blip r:embed="rId6"/>
          <a:srcRect/>
          <a:stretch>
            <a:fillRect/>
          </a:stretch>
        </p:blipFill>
        <p:spPr>
          <a:xfrm>
            <a:off x="2457788" y="4435845"/>
            <a:ext cx="6791696" cy="1068997"/>
          </a:xfrm>
          <a:prstGeom prst="rect">
            <a:avLst/>
          </a:prstGeom>
          <a:noFill/>
          <a:ln cap="flat">
            <a:noFill/>
          </a:ln>
        </p:spPr>
      </p:pic>
      <p:sp>
        <p:nvSpPr>
          <p:cNvPr id="24" name="TextBox 41"/>
          <p:cNvSpPr txBox="1"/>
          <p:nvPr/>
        </p:nvSpPr>
        <p:spPr>
          <a:xfrm>
            <a:off x="4572000" y="5791928"/>
            <a:ext cx="2016224" cy="523219"/>
          </a:xfrm>
          <a:prstGeom prst="rect">
            <a:avLst/>
          </a:prstGeom>
          <a:solidFill>
            <a:srgbClr val="FFFFFF"/>
          </a:solidFill>
          <a:ln cap="flat">
            <a:noFill/>
          </a:ln>
        </p:spPr>
        <p:txBody>
          <a:bodyPr vert="horz" wrap="square" lIns="0" tIns="45720" rIns="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0" cap="none" spc="0" baseline="0">
                <a:solidFill>
                  <a:srgbClr val="000000"/>
                </a:solidFill>
                <a:uFillTx/>
                <a:latin typeface="Calibri"/>
              </a:rPr>
              <a:t>Coordination</a:t>
            </a:r>
          </a:p>
        </p:txBody>
      </p:sp>
      <p:sp>
        <p:nvSpPr>
          <p:cNvPr id="25" name="TextBox 41"/>
          <p:cNvSpPr txBox="1"/>
          <p:nvPr/>
        </p:nvSpPr>
        <p:spPr>
          <a:xfrm>
            <a:off x="4600008" y="6227393"/>
            <a:ext cx="1799456" cy="523219"/>
          </a:xfrm>
          <a:prstGeom prst="rect">
            <a:avLst/>
          </a:prstGeom>
          <a:solidFill>
            <a:srgbClr val="FFFFFF"/>
          </a:solidFill>
          <a:ln cap="flat">
            <a:noFill/>
          </a:ln>
        </p:spPr>
        <p:txBody>
          <a:bodyPr vert="horz" wrap="square" lIns="0" tIns="45720" rIns="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0" cap="none" spc="0" baseline="0">
                <a:solidFill>
                  <a:srgbClr val="000000"/>
                </a:solidFill>
                <a:uFillTx/>
                <a:latin typeface="Calibri"/>
              </a:rPr>
              <a:t>Fundraising</a:t>
            </a:r>
          </a:p>
        </p:txBody>
      </p:sp>
      <p:sp>
        <p:nvSpPr>
          <p:cNvPr id="26" name="TextBox 41"/>
          <p:cNvSpPr txBox="1"/>
          <p:nvPr/>
        </p:nvSpPr>
        <p:spPr>
          <a:xfrm>
            <a:off x="6732242" y="6059417"/>
            <a:ext cx="1008107" cy="461662"/>
          </a:xfrm>
          <a:prstGeom prst="rect">
            <a:avLst/>
          </a:prstGeom>
          <a:solidFill>
            <a:srgbClr val="FFFFFF"/>
          </a:solidFill>
          <a:ln cap="flat">
            <a:noFill/>
          </a:ln>
        </p:spPr>
        <p:txBody>
          <a:bodyPr vert="horz" wrap="square" lIns="0" tIns="45720" rIns="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0" cap="none" spc="0" baseline="0">
                <a:solidFill>
                  <a:srgbClr val="000000"/>
                </a:solidFill>
                <a:uFillTx/>
                <a:latin typeface="Calibri"/>
              </a:rPr>
              <a:t>tools!!</a:t>
            </a:r>
          </a:p>
        </p:txBody>
      </p:sp>
      <p:cxnSp>
        <p:nvCxnSpPr>
          <p:cNvPr id="27" name="Straight Connector 2"/>
          <p:cNvCxnSpPr/>
          <p:nvPr/>
        </p:nvCxnSpPr>
        <p:spPr>
          <a:xfrm>
            <a:off x="4499991" y="5842302"/>
            <a:ext cx="0" cy="908310"/>
          </a:xfrm>
          <a:prstGeom prst="straightConnector1">
            <a:avLst/>
          </a:prstGeom>
          <a:noFill/>
          <a:ln w="38103" cap="flat">
            <a:solidFill>
              <a:srgbClr val="000000"/>
            </a:solidFill>
            <a:prstDash val="solid"/>
          </a:ln>
        </p:spPr>
      </p:cxnSp>
      <p:sp>
        <p:nvSpPr>
          <p:cNvPr id="28" name="Rounded Rectangle 16"/>
          <p:cNvSpPr/>
          <p:nvPr/>
        </p:nvSpPr>
        <p:spPr>
          <a:xfrm>
            <a:off x="1513386" y="4212320"/>
            <a:ext cx="932367" cy="37311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A9D18E"/>
          </a:solidFill>
          <a:ln w="6345" cap="flat">
            <a:solidFill>
              <a:srgbClr val="70AD47"/>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0" cap="none" spc="0" baseline="0">
                <a:solidFill>
                  <a:srgbClr val="000000"/>
                </a:solidFill>
                <a:uFillTx/>
                <a:latin typeface="Calibri"/>
              </a:rPr>
              <a:t>ERPD</a:t>
            </a:r>
          </a:p>
        </p:txBody>
      </p:sp>
      <p:sp>
        <p:nvSpPr>
          <p:cNvPr id="30" name="Text Placeholder 1"/>
          <p:cNvSpPr txBox="1"/>
          <p:nvPr/>
        </p:nvSpPr>
        <p:spPr>
          <a:xfrm>
            <a:off x="-40609" y="2660"/>
            <a:ext cx="9693763" cy="401540"/>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US" sz="2800" b="1" i="0" u="none" strike="noStrike" kern="1200" cap="none" spc="0" baseline="0" dirty="0">
                <a:solidFill>
                  <a:srgbClr val="2E75B6"/>
                </a:solidFill>
                <a:uFillTx/>
                <a:latin typeface="Calibri"/>
              </a:rPr>
              <a:t>Ensuring coherence &amp; synergies in implementation </a:t>
            </a:r>
            <a:r>
              <a:rPr lang="en-US" sz="2800" i="0" u="none" strike="noStrike" kern="1200" cap="none" spc="0" baseline="0" dirty="0">
                <a:solidFill>
                  <a:srgbClr val="2E75B6"/>
                </a:solidFill>
                <a:uFillTx/>
                <a:latin typeface="Calibri"/>
              </a:rPr>
              <a:t>(e.g. DRC)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3" grpId="0"/>
      <p:bldP spid="15" grpId="0" animBg="1"/>
      <p:bldP spid="16" grpId="0" animBg="1"/>
      <p:bldP spid="17" grpId="0" animBg="1"/>
      <p:bldP spid="18" grpId="0" animBg="1"/>
      <p:bldP spid="24" grpId="0" animBg="1"/>
      <p:bldP spid="25" grpId="0" animBg="1"/>
      <p:bldP spid="26"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extBox 3"/>
          <p:cNvSpPr txBox="1"/>
          <p:nvPr/>
        </p:nvSpPr>
        <p:spPr>
          <a:xfrm>
            <a:off x="592138" y="1131944"/>
            <a:ext cx="4555924" cy="5537414"/>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450"/>
              </a:spcAft>
              <a:buNone/>
              <a:tabLst/>
              <a:defRPr sz="1800" b="0" i="0" u="none" strike="noStrike" kern="0" cap="none" spc="0" baseline="0">
                <a:solidFill>
                  <a:srgbClr val="000000"/>
                </a:solidFill>
                <a:uFillTx/>
              </a:defRPr>
            </a:pPr>
            <a:r>
              <a:rPr lang="en-US" sz="2000" b="1" i="0" u="none" strike="noStrike" kern="1200" cap="none" spc="0" baseline="0" dirty="0">
                <a:solidFill>
                  <a:srgbClr val="4BACC6"/>
                </a:solidFill>
                <a:uFillTx/>
                <a:latin typeface="Calibri"/>
              </a:rPr>
              <a:t>Main document</a:t>
            </a:r>
          </a:p>
          <a:p>
            <a:pPr marL="214317" marR="0" lvl="0" indent="-214317" algn="l" defTabSz="914400" rtl="0" fontAlgn="auto" hangingPunct="1">
              <a:lnSpc>
                <a:spcPct val="100000"/>
              </a:lnSpc>
              <a:spcBef>
                <a:spcPts val="0"/>
              </a:spcBef>
              <a:spcAft>
                <a:spcPts val="45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dirty="0">
                <a:solidFill>
                  <a:srgbClr val="000000"/>
                </a:solidFill>
                <a:uFillTx/>
                <a:latin typeface="Calibri"/>
              </a:rPr>
              <a:t>Introduction</a:t>
            </a:r>
            <a:r>
              <a:rPr lang="en-US" sz="1800" b="0" i="0" u="none" strike="noStrike" kern="1200" cap="none" spc="0" baseline="0" dirty="0">
                <a:solidFill>
                  <a:srgbClr val="000000"/>
                </a:solidFill>
                <a:uFillTx/>
                <a:latin typeface="Calibri"/>
              </a:rPr>
              <a:t> (REDD+ process)</a:t>
            </a:r>
          </a:p>
          <a:p>
            <a:pPr marL="214317" marR="0" lvl="0" indent="-214317" algn="l" defTabSz="914400" rtl="0" fontAlgn="auto" hangingPunct="1">
              <a:lnSpc>
                <a:spcPct val="100000"/>
              </a:lnSpc>
              <a:spcBef>
                <a:spcPts val="0"/>
              </a:spcBef>
              <a:spcAft>
                <a:spcPts val="45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dirty="0">
                <a:solidFill>
                  <a:srgbClr val="000000"/>
                </a:solidFill>
                <a:uFillTx/>
                <a:latin typeface="Calibri"/>
              </a:rPr>
              <a:t>Objectives &amp; Principles</a:t>
            </a:r>
          </a:p>
          <a:p>
            <a:pPr marL="214317" marR="0" lvl="0" indent="-214317" algn="l" defTabSz="914400" rtl="0" fontAlgn="auto" hangingPunct="1">
              <a:lnSpc>
                <a:spcPct val="100000"/>
              </a:lnSpc>
              <a:spcBef>
                <a:spcPts val="0"/>
              </a:spcBef>
              <a:spcAft>
                <a:spcPts val="45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dirty="0">
                <a:solidFill>
                  <a:srgbClr val="000000"/>
                </a:solidFill>
                <a:uFillTx/>
                <a:latin typeface="Calibri"/>
              </a:rPr>
              <a:t>Implementation framework</a:t>
            </a:r>
          </a:p>
          <a:p>
            <a:pPr marL="214317" marR="0" lvl="0" indent="-214317"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dirty="0">
                <a:solidFill>
                  <a:srgbClr val="000000"/>
                </a:solidFill>
                <a:uFillTx/>
                <a:latin typeface="Calibri"/>
              </a:rPr>
              <a:t>Alignment with wider national priorities</a:t>
            </a:r>
          </a:p>
          <a:p>
            <a:pPr marL="557217" marR="0" lvl="1" indent="-214317" algn="l" defTabSz="914400" rtl="0" fontAlgn="auto" hangingPunct="1">
              <a:lnSpc>
                <a:spcPct val="100000"/>
              </a:lnSpc>
              <a:spcBef>
                <a:spcPts val="0"/>
              </a:spcBef>
              <a:spcAft>
                <a:spcPts val="450"/>
              </a:spcAft>
              <a:buSzPct val="100000"/>
              <a:buFont typeface="Wingdings" pitchFamily="2"/>
              <a:buChar char="Ø"/>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alibri"/>
              </a:rPr>
              <a:t>NDP, Governance matrix, INDC</a:t>
            </a:r>
          </a:p>
          <a:p>
            <a:pPr marL="214317" marR="0" lvl="0" indent="-214317"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dirty="0">
                <a:solidFill>
                  <a:srgbClr val="000000"/>
                </a:solidFill>
                <a:uFillTx/>
                <a:latin typeface="Calibri"/>
              </a:rPr>
              <a:t>Context</a:t>
            </a:r>
          </a:p>
          <a:p>
            <a:pPr marL="557217" marR="0" lvl="1" indent="-214317" algn="l" defTabSz="914400" rtl="0" fontAlgn="auto" hangingPunct="1">
              <a:lnSpc>
                <a:spcPct val="100000"/>
              </a:lnSpc>
              <a:spcBef>
                <a:spcPts val="0"/>
              </a:spcBef>
              <a:spcAft>
                <a:spcPts val="450"/>
              </a:spcAft>
              <a:buSzPct val="100000"/>
              <a:buFont typeface="Wingdings" pitchFamily="2"/>
              <a:buChar char="Ø"/>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alibri"/>
              </a:rPr>
              <a:t>Drivers, stakes</a:t>
            </a:r>
          </a:p>
          <a:p>
            <a:pPr marL="214317" marR="0" lvl="0" indent="-214317" algn="l" defTabSz="914400" rtl="0" fontAlgn="auto" hangingPunct="1">
              <a:lnSpc>
                <a:spcPct val="100000"/>
              </a:lnSpc>
              <a:spcBef>
                <a:spcPts val="0"/>
              </a:spcBef>
              <a:spcAft>
                <a:spcPts val="45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dirty="0">
                <a:solidFill>
                  <a:srgbClr val="000000"/>
                </a:solidFill>
                <a:uFillTx/>
                <a:latin typeface="Calibri"/>
              </a:rPr>
              <a:t>TOC </a:t>
            </a:r>
            <a:r>
              <a:rPr lang="en-US" sz="1800" b="0" i="0" u="none" strike="noStrike" kern="1200" cap="none" spc="0" baseline="0" dirty="0">
                <a:solidFill>
                  <a:srgbClr val="000000"/>
                </a:solidFill>
                <a:uFillTx/>
                <a:latin typeface="Calibri"/>
              </a:rPr>
              <a:t>(narrative + graph)</a:t>
            </a:r>
          </a:p>
          <a:p>
            <a:pPr marL="214317" marR="0" lvl="0" indent="-214317"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dirty="0">
                <a:solidFill>
                  <a:srgbClr val="000000"/>
                </a:solidFill>
                <a:uFillTx/>
                <a:latin typeface="Calibri"/>
              </a:rPr>
              <a:t>Types of investments</a:t>
            </a:r>
          </a:p>
          <a:p>
            <a:pPr marL="557217" marR="0" lvl="1" indent="-214317" algn="l" defTabSz="9144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alibri"/>
              </a:rPr>
              <a:t>Enabling/Sectoral – Thematic/Integrated</a:t>
            </a:r>
          </a:p>
          <a:p>
            <a:pPr marL="557217" marR="0" lvl="1" indent="-214317" algn="l" defTabSz="9144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alibri"/>
              </a:rPr>
              <a:t>Complementarities / Alignment</a:t>
            </a:r>
          </a:p>
          <a:p>
            <a:pPr marL="557217" marR="0" lvl="1" indent="-214317" algn="l" defTabSz="914400" rtl="0" fontAlgn="auto" hangingPunct="1">
              <a:lnSpc>
                <a:spcPct val="100000"/>
              </a:lnSpc>
              <a:spcBef>
                <a:spcPts val="0"/>
              </a:spcBef>
              <a:spcAft>
                <a:spcPts val="450"/>
              </a:spcAft>
              <a:buSzPct val="100000"/>
              <a:buFont typeface="Wingdings" pitchFamily="2"/>
              <a:buChar char="Ø"/>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alibri"/>
              </a:rPr>
              <a:t>Matrix – contribution prog to drivers </a:t>
            </a:r>
          </a:p>
          <a:p>
            <a:pPr marL="214317" marR="0" lvl="0" indent="-214317" algn="l" defTabSz="914400" rtl="0" fontAlgn="auto" hangingPunct="1">
              <a:lnSpc>
                <a:spcPct val="100000"/>
              </a:lnSpc>
              <a:spcBef>
                <a:spcPts val="0"/>
              </a:spcBef>
              <a:spcAft>
                <a:spcPts val="45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dirty="0">
                <a:solidFill>
                  <a:srgbClr val="000000"/>
                </a:solidFill>
                <a:uFillTx/>
                <a:latin typeface="Calibri"/>
              </a:rPr>
              <a:t>Geographical priorities</a:t>
            </a:r>
          </a:p>
          <a:p>
            <a:pPr marL="214317" marR="0" lvl="0" indent="-214317" algn="l" defTabSz="914400" rtl="0" fontAlgn="auto" hangingPunct="1">
              <a:lnSpc>
                <a:spcPct val="100000"/>
              </a:lnSpc>
              <a:spcBef>
                <a:spcPts val="0"/>
              </a:spcBef>
              <a:spcAft>
                <a:spcPts val="45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dirty="0">
                <a:solidFill>
                  <a:srgbClr val="000000"/>
                </a:solidFill>
                <a:uFillTx/>
                <a:latin typeface="Calibri"/>
              </a:rPr>
              <a:t>Results framework</a:t>
            </a:r>
          </a:p>
          <a:p>
            <a:pPr marL="214317" marR="0" lvl="0" indent="-214317" algn="l" defTabSz="914400" rtl="0" fontAlgn="auto" hangingPunct="1">
              <a:lnSpc>
                <a:spcPct val="100000"/>
              </a:lnSpc>
              <a:spcBef>
                <a:spcPts val="0"/>
              </a:spcBef>
              <a:spcAft>
                <a:spcPts val="45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dirty="0">
                <a:solidFill>
                  <a:srgbClr val="000000"/>
                </a:solidFill>
                <a:uFillTx/>
                <a:latin typeface="Calibri"/>
              </a:rPr>
              <a:t>Budget</a:t>
            </a:r>
          </a:p>
          <a:p>
            <a:pPr marL="214317" marR="0" lvl="0" indent="-214317" algn="l" defTabSz="914400" rtl="0" fontAlgn="auto" hangingPunct="1">
              <a:lnSpc>
                <a:spcPct val="100000"/>
              </a:lnSpc>
              <a:spcBef>
                <a:spcPts val="0"/>
              </a:spcBef>
              <a:spcAft>
                <a:spcPts val="45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dirty="0">
                <a:solidFill>
                  <a:srgbClr val="000000"/>
                </a:solidFill>
                <a:uFillTx/>
                <a:latin typeface="Calibri"/>
              </a:rPr>
              <a:t>Risk management framework</a:t>
            </a:r>
          </a:p>
        </p:txBody>
      </p:sp>
      <p:sp>
        <p:nvSpPr>
          <p:cNvPr id="3" name="TextBox 4"/>
          <p:cNvSpPr txBox="1"/>
          <p:nvPr/>
        </p:nvSpPr>
        <p:spPr>
          <a:xfrm>
            <a:off x="5364089" y="1131944"/>
            <a:ext cx="3678311" cy="4706416"/>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450"/>
              </a:spcAft>
              <a:buNone/>
              <a:tabLst/>
              <a:defRPr sz="1800" b="0" i="0" u="none" strike="noStrike" kern="0" cap="none" spc="0" baseline="0">
                <a:solidFill>
                  <a:srgbClr val="000000"/>
                </a:solidFill>
                <a:uFillTx/>
              </a:defRPr>
            </a:pPr>
            <a:r>
              <a:rPr lang="en-US" sz="2000" b="1" i="0" u="none" strike="noStrike" kern="1200" cap="none" spc="0" baseline="0">
                <a:solidFill>
                  <a:srgbClr val="4BACC6"/>
                </a:solidFill>
                <a:uFillTx/>
                <a:latin typeface="Calibri"/>
              </a:rPr>
              <a:t>Appendix</a:t>
            </a:r>
          </a:p>
          <a:p>
            <a:pPr marL="214317" marR="0" lvl="0" indent="-214317" algn="l" defTabSz="914400" rtl="0" fontAlgn="auto" hangingPunct="1">
              <a:lnSpc>
                <a:spcPct val="100000"/>
              </a:lnSpc>
              <a:spcBef>
                <a:spcPts val="0"/>
              </a:spcBef>
              <a:spcAft>
                <a:spcPts val="45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Programs profiles</a:t>
            </a:r>
          </a:p>
          <a:p>
            <a:pPr marL="214317" marR="0" lvl="0" indent="-214317" algn="l" defTabSz="914400" rtl="0" fontAlgn="auto" hangingPunct="1">
              <a:lnSpc>
                <a:spcPct val="100000"/>
              </a:lnSpc>
              <a:spcBef>
                <a:spcPts val="0"/>
              </a:spcBef>
              <a:spcAft>
                <a:spcPts val="45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Consultations</a:t>
            </a:r>
          </a:p>
          <a:p>
            <a:pPr marL="214317" marR="0" lvl="0" indent="-214317" algn="l" defTabSz="914400" rtl="0" fontAlgn="auto" hangingPunct="1">
              <a:lnSpc>
                <a:spcPct val="100000"/>
              </a:lnSpc>
              <a:spcBef>
                <a:spcPts val="0"/>
              </a:spcBef>
              <a:spcAft>
                <a:spcPts val="45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Priority areas </a:t>
            </a:r>
            <a:r>
              <a:rPr lang="en-US" sz="1800" b="0" i="0" u="none" strike="noStrike" kern="1200" cap="none" spc="0" baseline="0">
                <a:solidFill>
                  <a:srgbClr val="000000"/>
                </a:solidFill>
                <a:uFillTx/>
                <a:latin typeface="Calibri"/>
              </a:rPr>
              <a:t>(details)</a:t>
            </a:r>
          </a:p>
          <a:p>
            <a:pPr marL="214317" marR="0" lvl="0" indent="-214317" algn="l" defTabSz="914400" rtl="0" fontAlgn="auto" hangingPunct="1">
              <a:lnSpc>
                <a:spcPct val="100000"/>
              </a:lnSpc>
              <a:spcBef>
                <a:spcPts val="0"/>
              </a:spcBef>
              <a:spcAft>
                <a:spcPts val="45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Alignment of existing investments </a:t>
            </a:r>
            <a:r>
              <a:rPr lang="en-US" sz="1800" b="0" i="0" u="none" strike="noStrike" kern="1200" cap="none" spc="0" baseline="0">
                <a:solidFill>
                  <a:srgbClr val="000000"/>
                </a:solidFill>
                <a:uFillTx/>
                <a:latin typeface="Calibri"/>
              </a:rPr>
              <a:t>(details)</a:t>
            </a:r>
            <a:endParaRPr lang="en-US" sz="1800" b="1" i="0" u="none" strike="noStrike" kern="1200" cap="none" spc="0" baseline="0">
              <a:solidFill>
                <a:srgbClr val="000000"/>
              </a:solidFill>
              <a:uFillTx/>
              <a:latin typeface="Calibri"/>
            </a:endParaRPr>
          </a:p>
          <a:p>
            <a:pPr marL="214317" marR="0" lvl="0" indent="-214317" algn="l" defTabSz="914400" rtl="0" fontAlgn="auto" hangingPunct="1">
              <a:lnSpc>
                <a:spcPct val="100000"/>
              </a:lnSpc>
              <a:spcBef>
                <a:spcPts val="0"/>
              </a:spcBef>
              <a:spcAft>
                <a:spcPts val="45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Mapping of existing interventions</a:t>
            </a:r>
          </a:p>
          <a:p>
            <a:pPr marL="214317" marR="0" lvl="0" indent="-214317" algn="l" defTabSz="914400" rtl="0" fontAlgn="auto" hangingPunct="1">
              <a:lnSpc>
                <a:spcPct val="100000"/>
              </a:lnSpc>
              <a:spcBef>
                <a:spcPts val="0"/>
              </a:spcBef>
              <a:spcAft>
                <a:spcPts val="45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Local communities, IPs &amp; role of civil society</a:t>
            </a:r>
          </a:p>
          <a:p>
            <a:pPr marL="214317" marR="0" lvl="0" indent="-214317" algn="l" defTabSz="914400" rtl="0" fontAlgn="auto" hangingPunct="1">
              <a:lnSpc>
                <a:spcPct val="100000"/>
              </a:lnSpc>
              <a:spcBef>
                <a:spcPts val="0"/>
              </a:spcBef>
              <a:spcAft>
                <a:spcPts val="45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Role of private sector</a:t>
            </a:r>
          </a:p>
          <a:p>
            <a:pPr marL="214317" marR="0" lvl="0" indent="-214317" algn="l" defTabSz="914400" rtl="0" fontAlgn="auto" hangingPunct="1">
              <a:lnSpc>
                <a:spcPct val="100000"/>
              </a:lnSpc>
              <a:spcBef>
                <a:spcPts val="0"/>
              </a:spcBef>
              <a:spcAft>
                <a:spcPts val="45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NFMS</a:t>
            </a:r>
          </a:p>
          <a:p>
            <a:pPr marL="214317" marR="0" lvl="0" indent="-214317" algn="l" defTabSz="914400" rtl="0" fontAlgn="auto" hangingPunct="1">
              <a:lnSpc>
                <a:spcPct val="100000"/>
              </a:lnSpc>
              <a:spcBef>
                <a:spcPts val="0"/>
              </a:spcBef>
              <a:spcAft>
                <a:spcPts val="45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etc</a:t>
            </a:r>
          </a:p>
          <a:p>
            <a:pPr marL="214317" marR="0" lvl="0" indent="-214317" algn="l" defTabSz="914400" rtl="0" fontAlgn="auto" hangingPunct="1">
              <a:lnSpc>
                <a:spcPct val="100000"/>
              </a:lnSpc>
              <a:spcBef>
                <a:spcPts val="0"/>
              </a:spcBef>
              <a:spcAft>
                <a:spcPts val="450"/>
              </a:spcAft>
              <a:buSzPct val="100000"/>
              <a:buFont typeface="Arial" pitchFamily="34"/>
              <a:buChar char="•"/>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450"/>
              </a:spcAft>
              <a:buNone/>
              <a:tabLst/>
              <a:defRPr sz="1800" b="0" i="0" u="none" strike="noStrike" kern="0" cap="none" spc="0" baseline="0">
                <a:solidFill>
                  <a:srgbClr val="000000"/>
                </a:solidFill>
                <a:uFillTx/>
              </a:defRPr>
            </a:pPr>
            <a:endParaRPr lang="en-US" sz="1800" b="1" i="0" u="none" strike="noStrike" kern="1200" cap="none" spc="0" baseline="0">
              <a:solidFill>
                <a:srgbClr val="000000"/>
              </a:solidFill>
              <a:uFillTx/>
              <a:latin typeface="Calibri"/>
            </a:endParaRPr>
          </a:p>
        </p:txBody>
      </p:sp>
      <p:sp>
        <p:nvSpPr>
          <p:cNvPr id="5" name="TextBox 2"/>
          <p:cNvSpPr txBox="1"/>
          <p:nvPr/>
        </p:nvSpPr>
        <p:spPr>
          <a:xfrm rot="19381054">
            <a:off x="-112661" y="1307094"/>
            <a:ext cx="1011884"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dirty="0">
                <a:solidFill>
                  <a:srgbClr val="FF0000"/>
                </a:solidFill>
                <a:uFillTx/>
                <a:latin typeface="Calibri"/>
              </a:rPr>
              <a:t>Context</a:t>
            </a:r>
          </a:p>
        </p:txBody>
      </p:sp>
      <p:cxnSp>
        <p:nvCxnSpPr>
          <p:cNvPr id="6" name="Straight Connector 7"/>
          <p:cNvCxnSpPr/>
          <p:nvPr/>
        </p:nvCxnSpPr>
        <p:spPr>
          <a:xfrm flipH="1">
            <a:off x="592138" y="1507150"/>
            <a:ext cx="15535" cy="2137876"/>
          </a:xfrm>
          <a:prstGeom prst="straightConnector1">
            <a:avLst/>
          </a:prstGeom>
          <a:noFill/>
          <a:ln w="38103" cap="flat">
            <a:solidFill>
              <a:srgbClr val="FF0000"/>
            </a:solidFill>
            <a:prstDash val="solid"/>
          </a:ln>
        </p:spPr>
      </p:cxnSp>
      <p:sp>
        <p:nvSpPr>
          <p:cNvPr id="7" name="TextBox 9"/>
          <p:cNvSpPr txBox="1"/>
          <p:nvPr/>
        </p:nvSpPr>
        <p:spPr>
          <a:xfrm rot="18978322">
            <a:off x="-172781" y="4547474"/>
            <a:ext cx="1313809"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FF0000"/>
                </a:solidFill>
                <a:uFillTx/>
                <a:latin typeface="Calibri"/>
              </a:rPr>
              <a:t>Approach</a:t>
            </a:r>
          </a:p>
        </p:txBody>
      </p:sp>
      <p:cxnSp>
        <p:nvCxnSpPr>
          <p:cNvPr id="8" name="Straight Connector 10"/>
          <p:cNvCxnSpPr/>
          <p:nvPr/>
        </p:nvCxnSpPr>
        <p:spPr>
          <a:xfrm flipH="1">
            <a:off x="942161" y="4340281"/>
            <a:ext cx="15535" cy="836247"/>
          </a:xfrm>
          <a:prstGeom prst="straightConnector1">
            <a:avLst/>
          </a:prstGeom>
          <a:noFill/>
          <a:ln w="38103" cap="flat">
            <a:solidFill>
              <a:srgbClr val="FF0000"/>
            </a:solidFill>
            <a:prstDash val="solid"/>
          </a:ln>
        </p:spPr>
      </p:cxnSp>
      <p:sp>
        <p:nvSpPr>
          <p:cNvPr id="14" name="Oval 13"/>
          <p:cNvSpPr/>
          <p:nvPr/>
        </p:nvSpPr>
        <p:spPr>
          <a:xfrm>
            <a:off x="5298902" y="1507150"/>
            <a:ext cx="2449682" cy="366191"/>
          </a:xfrm>
          <a:prstGeom prst="ellipse">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555638" y="5212779"/>
            <a:ext cx="2693399" cy="366191"/>
          </a:xfrm>
          <a:prstGeom prst="ellipse">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2"/>
          <p:cNvSpPr txBox="1"/>
          <p:nvPr/>
        </p:nvSpPr>
        <p:spPr>
          <a:xfrm rot="19381054">
            <a:off x="-8536" y="3601213"/>
            <a:ext cx="1011884"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dirty="0" err="1">
                <a:solidFill>
                  <a:srgbClr val="FF0000"/>
                </a:solidFill>
                <a:uFillTx/>
                <a:latin typeface="Calibri"/>
              </a:rPr>
              <a:t>ToC</a:t>
            </a:r>
            <a:endParaRPr lang="en-US" sz="2000" b="1" i="0" u="none" strike="noStrike" kern="1200" cap="none" spc="0" baseline="0" dirty="0">
              <a:solidFill>
                <a:srgbClr val="FF0000"/>
              </a:solidFill>
              <a:uFillTx/>
              <a:latin typeface="Calibri"/>
            </a:endParaRPr>
          </a:p>
        </p:txBody>
      </p:sp>
      <p:cxnSp>
        <p:nvCxnSpPr>
          <p:cNvPr id="17" name="Straight Connector 10"/>
          <p:cNvCxnSpPr/>
          <p:nvPr/>
        </p:nvCxnSpPr>
        <p:spPr>
          <a:xfrm flipH="1">
            <a:off x="622781" y="5690062"/>
            <a:ext cx="15535" cy="836247"/>
          </a:xfrm>
          <a:prstGeom prst="straightConnector1">
            <a:avLst/>
          </a:prstGeom>
          <a:noFill/>
          <a:ln w="38103" cap="flat">
            <a:solidFill>
              <a:srgbClr val="FF0000"/>
            </a:solidFill>
            <a:prstDash val="solid"/>
          </a:ln>
        </p:spPr>
      </p:cxnSp>
      <p:sp>
        <p:nvSpPr>
          <p:cNvPr id="18" name="Arrow: Right 17"/>
          <p:cNvSpPr/>
          <p:nvPr/>
        </p:nvSpPr>
        <p:spPr>
          <a:xfrm>
            <a:off x="176393" y="5760911"/>
            <a:ext cx="321013" cy="7096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
          <p:cNvSpPr txBox="1"/>
          <p:nvPr/>
        </p:nvSpPr>
        <p:spPr>
          <a:xfrm>
            <a:off x="0" y="25072"/>
            <a:ext cx="9693763" cy="401540"/>
          </a:xfrm>
          <a:prstGeom prst="rect">
            <a:avLst/>
          </a:prstGeom>
          <a:noFill/>
          <a:ln cap="flat">
            <a:noFill/>
          </a:ln>
        </p:spPr>
        <p:txBody>
          <a:bodyPr vert="horz" wrap="square" lIns="91440" tIns="45720" rIns="91440" bIns="45720" anchor="t" anchorCtr="0" compatLnSpc="1">
            <a:noAutofit/>
          </a:bodyPr>
          <a:lstStyle/>
          <a:p>
            <a:pPr>
              <a:lnSpc>
                <a:spcPct val="90000"/>
              </a:lnSpc>
              <a:spcBef>
                <a:spcPts val="1000"/>
              </a:spcBef>
              <a:defRPr sz="1800" b="0" i="0" u="none" strike="noStrike" kern="0" cap="none" spc="0" baseline="0">
                <a:solidFill>
                  <a:srgbClr val="000000"/>
                </a:solidFill>
                <a:uFillTx/>
              </a:defRPr>
            </a:pPr>
            <a:r>
              <a:rPr lang="en-US" sz="2800" b="1" dirty="0">
                <a:solidFill>
                  <a:srgbClr val="2E75B6"/>
                </a:solidFill>
                <a:latin typeface="Calibri"/>
              </a:rPr>
              <a:t>Investment Plan Structure </a:t>
            </a:r>
            <a:r>
              <a:rPr lang="en-US" sz="2800" dirty="0">
                <a:solidFill>
                  <a:srgbClr val="2E75B6"/>
                </a:solidFill>
                <a:latin typeface="Calibri"/>
              </a:rPr>
              <a:t>(e.g. DRC)</a:t>
            </a:r>
          </a:p>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en-US" sz="2800" i="0" u="none" strike="noStrike" kern="1200" cap="none" spc="0" baseline="0" dirty="0">
              <a:solidFill>
                <a:srgbClr val="2E75B6"/>
              </a:solidFill>
              <a:uFillTx/>
              <a:latin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itle 1"/>
          <p:cNvSpPr txBox="1"/>
          <p:nvPr/>
        </p:nvSpPr>
        <p:spPr>
          <a:xfrm>
            <a:off x="0" y="72780"/>
            <a:ext cx="3342918" cy="852011"/>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800" b="1" kern="0" dirty="0">
                <a:solidFill>
                  <a:srgbClr val="2E75B6"/>
                </a:solidFill>
                <a:latin typeface="Calibri"/>
              </a:rPr>
              <a:t>Theory of change </a:t>
            </a:r>
            <a:r>
              <a:rPr lang="en-US" sz="2800" kern="0" dirty="0">
                <a:solidFill>
                  <a:srgbClr val="2E75B6"/>
                </a:solidFill>
                <a:latin typeface="Calibri"/>
              </a:rPr>
              <a:t>(e.g. DRC)</a:t>
            </a:r>
          </a:p>
        </p:txBody>
      </p:sp>
      <p:pic>
        <p:nvPicPr>
          <p:cNvPr id="3" name="Picture 6" descr="C:\Users\bruno.hugel\AppData\Local\Microsoft\Windows\INetCache\Content.Word\07---theorie-du-changement-cs6-ENG.JPG"/>
          <p:cNvPicPr>
            <a:picLocks noChangeAspect="1"/>
          </p:cNvPicPr>
          <p:nvPr/>
        </p:nvPicPr>
        <p:blipFill>
          <a:blip r:embed="rId3"/>
          <a:srcRect/>
          <a:stretch>
            <a:fillRect/>
          </a:stretch>
        </p:blipFill>
        <p:spPr>
          <a:xfrm>
            <a:off x="4572000" y="-99395"/>
            <a:ext cx="4462244" cy="6954981"/>
          </a:xfrm>
          <a:prstGeom prst="rect">
            <a:avLst/>
          </a:prstGeom>
          <a:noFill/>
          <a:ln cap="flat">
            <a:noFill/>
          </a:ln>
        </p:spPr>
      </p:pic>
      <p:sp>
        <p:nvSpPr>
          <p:cNvPr id="4" name="Rectangle 5"/>
          <p:cNvSpPr/>
          <p:nvPr/>
        </p:nvSpPr>
        <p:spPr>
          <a:xfrm>
            <a:off x="1043604" y="6165305"/>
            <a:ext cx="5256583" cy="430883"/>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0" cap="none" spc="0" baseline="0" dirty="0">
                <a:solidFill>
                  <a:srgbClr val="000000"/>
                </a:solidFill>
                <a:uFillTx/>
                <a:latin typeface="Calibri"/>
              </a:rPr>
              <a:t>With a narrative…</a:t>
            </a:r>
            <a:endParaRPr lang="en-US" sz="2200" b="0" i="0" u="none" strike="noStrike" kern="0" cap="none" spc="0" baseline="0" dirty="0">
              <a:solidFill>
                <a:srgbClr val="000000"/>
              </a:solidFill>
              <a:uFillTx/>
              <a:latin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Rectangle à coins arrondis 3"/>
          <p:cNvSpPr/>
          <p:nvPr/>
        </p:nvSpPr>
        <p:spPr>
          <a:xfrm>
            <a:off x="4723964" y="4967441"/>
            <a:ext cx="3338831" cy="86409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6D9F1">
              <a:alpha val="50000"/>
            </a:srgbClr>
          </a:solidFill>
          <a:ln w="6345" cap="flat">
            <a:solidFill>
              <a:srgbClr val="558ED5"/>
            </a:solid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a:solidFill>
                  <a:srgbClr val="000000"/>
                </a:solidFill>
                <a:uFillTx/>
                <a:latin typeface="Calibri"/>
              </a:rPr>
              <a:t>Zone A</a:t>
            </a:r>
          </a:p>
        </p:txBody>
      </p:sp>
      <p:sp>
        <p:nvSpPr>
          <p:cNvPr id="3" name="Rectangle 26"/>
          <p:cNvSpPr/>
          <p:nvPr/>
        </p:nvSpPr>
        <p:spPr>
          <a:xfrm>
            <a:off x="199092" y="3707709"/>
            <a:ext cx="1204557" cy="651647"/>
          </a:xfrm>
          <a:prstGeom prst="rect">
            <a:avLst/>
          </a:prstGeom>
          <a:solidFill>
            <a:srgbClr val="D99694"/>
          </a:solidFill>
          <a:ln w="9528" cap="flat">
            <a:solidFill>
              <a:srgbClr val="C0504D"/>
            </a:solid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0" cap="none" spc="0" baseline="0">
                <a:solidFill>
                  <a:srgbClr val="000000"/>
                </a:solidFill>
                <a:uFillTx/>
                <a:latin typeface="Calibri"/>
              </a:rPr>
              <a:t>2 main approaches</a:t>
            </a:r>
          </a:p>
        </p:txBody>
      </p:sp>
      <p:sp>
        <p:nvSpPr>
          <p:cNvPr id="4" name="Flèche droite 5"/>
          <p:cNvSpPr/>
          <p:nvPr/>
        </p:nvSpPr>
        <p:spPr>
          <a:xfrm rot="19757006">
            <a:off x="1437562" y="3256727"/>
            <a:ext cx="630277" cy="391043"/>
          </a:xfrm>
          <a:custGeom>
            <a:avLst>
              <a:gd name="f0" fmla="val 14899"/>
              <a:gd name="f1" fmla="val 5400"/>
            </a:avLst>
            <a:gdLst>
              <a:gd name="f2" fmla="val 10800000"/>
              <a:gd name="f3" fmla="val 5400000"/>
              <a:gd name="f4" fmla="val 180"/>
              <a:gd name="f5" fmla="val w"/>
              <a:gd name="f6" fmla="val h"/>
              <a:gd name="f7" fmla="val 0"/>
              <a:gd name="f8" fmla="val 21600"/>
              <a:gd name="f9" fmla="val 108000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8EB4E3"/>
          </a:solidFill>
          <a:ln w="9528" cap="flat">
            <a:solidFill>
              <a:srgbClr val="17375E"/>
            </a:solid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Calibri"/>
            </a:endParaRPr>
          </a:p>
        </p:txBody>
      </p:sp>
      <p:sp>
        <p:nvSpPr>
          <p:cNvPr id="5" name="Rectangle à coins arrondis 6"/>
          <p:cNvSpPr/>
          <p:nvPr/>
        </p:nvSpPr>
        <p:spPr>
          <a:xfrm>
            <a:off x="1979712" y="6078473"/>
            <a:ext cx="1856250" cy="77952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8EB4E3"/>
          </a:solidFill>
          <a:ln w="19046" cap="flat">
            <a:solidFill>
              <a:srgbClr val="385D8A"/>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0" cap="none" spc="0" baseline="0">
                <a:solidFill>
                  <a:srgbClr val="000000"/>
                </a:solidFill>
                <a:uFillTx/>
                <a:latin typeface="Calibri"/>
              </a:rPr>
              <a:t>Large-scale subnational programmes</a:t>
            </a:r>
          </a:p>
        </p:txBody>
      </p:sp>
      <p:sp>
        <p:nvSpPr>
          <p:cNvPr id="6" name="Rectangle à coins arrondis 7"/>
          <p:cNvSpPr/>
          <p:nvPr/>
        </p:nvSpPr>
        <p:spPr>
          <a:xfrm>
            <a:off x="1979712" y="1397102"/>
            <a:ext cx="1856250" cy="84706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8EB4E3"/>
          </a:solidFill>
          <a:ln w="19046" cap="flat">
            <a:solidFill>
              <a:srgbClr val="385D8A"/>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0" cap="none" spc="0" baseline="0">
                <a:solidFill>
                  <a:srgbClr val="000000"/>
                </a:solidFill>
                <a:uFillTx/>
                <a:latin typeface="Calibri"/>
              </a:rPr>
              <a:t>National sectorial programmes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0" cap="none" spc="0" baseline="0">
                <a:solidFill>
                  <a:srgbClr val="000000"/>
                </a:solidFill>
                <a:uFillTx/>
                <a:latin typeface="Calibri"/>
              </a:rPr>
              <a:t>(incl. reforms)</a:t>
            </a:r>
          </a:p>
        </p:txBody>
      </p:sp>
      <p:pic>
        <p:nvPicPr>
          <p:cNvPr id="7" name="Picture 2"/>
          <p:cNvPicPr>
            <a:picLocks noChangeAspect="1"/>
          </p:cNvPicPr>
          <p:nvPr/>
        </p:nvPicPr>
        <p:blipFill>
          <a:blip r:embed="rId2"/>
          <a:srcRect/>
          <a:stretch>
            <a:fillRect/>
          </a:stretch>
        </p:blipFill>
        <p:spPr>
          <a:xfrm>
            <a:off x="2436647" y="2482998"/>
            <a:ext cx="1079997" cy="1030345"/>
          </a:xfrm>
          <a:prstGeom prst="rect">
            <a:avLst/>
          </a:prstGeom>
          <a:noFill/>
          <a:ln cap="flat">
            <a:noFill/>
          </a:ln>
        </p:spPr>
      </p:pic>
      <p:pic>
        <p:nvPicPr>
          <p:cNvPr id="8" name="Picture 3"/>
          <p:cNvPicPr>
            <a:picLocks noChangeAspect="1"/>
          </p:cNvPicPr>
          <p:nvPr/>
        </p:nvPicPr>
        <p:blipFill>
          <a:blip r:embed="rId3"/>
          <a:srcRect/>
          <a:stretch>
            <a:fillRect/>
          </a:stretch>
        </p:blipFill>
        <p:spPr>
          <a:xfrm>
            <a:off x="2490368" y="4857311"/>
            <a:ext cx="1079997" cy="1030345"/>
          </a:xfrm>
          <a:prstGeom prst="rect">
            <a:avLst/>
          </a:prstGeom>
          <a:noFill/>
          <a:ln cap="flat">
            <a:noFill/>
          </a:ln>
        </p:spPr>
      </p:pic>
      <p:sp>
        <p:nvSpPr>
          <p:cNvPr id="9" name="ZoneTexte 23"/>
          <p:cNvSpPr txBox="1"/>
          <p:nvPr/>
        </p:nvSpPr>
        <p:spPr>
          <a:xfrm>
            <a:off x="6682480" y="5042257"/>
            <a:ext cx="912854" cy="691652"/>
          </a:xfrm>
          <a:prstGeom prst="rect">
            <a:avLst/>
          </a:prstGeom>
          <a:noFill/>
          <a:ln w="6345" cap="flat">
            <a:solidFill>
              <a:srgbClr val="000000"/>
            </a:solidFill>
            <a:custDash>
              <a:ds d="100000" sp="100000"/>
            </a:custDash>
          </a:ln>
        </p:spPr>
        <p:txBody>
          <a:bodyPr vert="horz" wrap="square" lIns="91440" tIns="7196" rIns="91440" bIns="7196"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1" u="none" strike="noStrike" kern="0" cap="none" spc="0" baseline="0">
                <a:solidFill>
                  <a:srgbClr val="000000"/>
                </a:solidFill>
                <a:uFillTx/>
                <a:latin typeface="Calibri"/>
                <a:cs typeface="Calibri" pitchFamily="34"/>
              </a:rPr>
              <a:t>Agriculture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1" u="none" strike="noStrike" kern="0" cap="none" spc="0" baseline="0">
                <a:solidFill>
                  <a:srgbClr val="000000"/>
                </a:solidFill>
                <a:uFillTx/>
                <a:latin typeface="Calibri"/>
                <a:cs typeface="Calibri" pitchFamily="34"/>
              </a:rPr>
              <a:t>Energy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1" u="none" strike="noStrike" kern="0" cap="none" spc="0" baseline="0">
                <a:solidFill>
                  <a:srgbClr val="000000"/>
                </a:solidFill>
                <a:uFillTx/>
                <a:latin typeface="Calibri"/>
                <a:cs typeface="Calibri" pitchFamily="34"/>
              </a:rPr>
              <a:t>Forest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1" i="1" u="none" strike="noStrike" kern="0" cap="none" spc="0" baseline="0">
              <a:solidFill>
                <a:srgbClr val="000000"/>
              </a:solidFill>
              <a:uFillTx/>
              <a:latin typeface="Calibri"/>
              <a:cs typeface="Calibri" pitchFamily="34"/>
            </a:endParaRPr>
          </a:p>
        </p:txBody>
      </p:sp>
      <p:sp>
        <p:nvSpPr>
          <p:cNvPr id="10" name="ZoneTexte 24"/>
          <p:cNvSpPr txBox="1"/>
          <p:nvPr/>
        </p:nvSpPr>
        <p:spPr>
          <a:xfrm>
            <a:off x="5441402" y="5042257"/>
            <a:ext cx="1157785" cy="691652"/>
          </a:xfrm>
          <a:prstGeom prst="rect">
            <a:avLst/>
          </a:prstGeom>
          <a:noFill/>
          <a:ln w="6345" cap="flat">
            <a:solidFill>
              <a:srgbClr val="000000"/>
            </a:solidFill>
            <a:custDash>
              <a:ds d="100000" sp="100000"/>
            </a:custDash>
          </a:ln>
        </p:spPr>
        <p:txBody>
          <a:bodyPr vert="horz" wrap="square" lIns="91440" tIns="7196" rIns="91440" bIns="7196"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1" u="none" strike="noStrike" kern="0" cap="none" spc="0" baseline="0">
                <a:solidFill>
                  <a:srgbClr val="000000"/>
                </a:solidFill>
                <a:uFillTx/>
                <a:latin typeface="Calibri"/>
                <a:cs typeface="Calibri" pitchFamily="34"/>
              </a:rPr>
              <a:t>Governance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1" u="none" strike="noStrike" kern="0" cap="none" spc="0" baseline="0">
                <a:solidFill>
                  <a:srgbClr val="000000"/>
                </a:solidFill>
                <a:uFillTx/>
                <a:latin typeface="Calibri"/>
                <a:cs typeface="Calibri" pitchFamily="34"/>
              </a:rPr>
              <a:t>Demography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1" u="none" strike="noStrike" kern="0" cap="none" spc="0" baseline="0">
                <a:solidFill>
                  <a:srgbClr val="000000"/>
                </a:solidFill>
                <a:uFillTx/>
                <a:latin typeface="Calibri"/>
                <a:cs typeface="Calibri" pitchFamily="34"/>
              </a:rPr>
              <a:t>Land Use plans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1" u="none" strike="noStrike" kern="0" cap="none" spc="0" baseline="0">
                <a:solidFill>
                  <a:srgbClr val="000000"/>
                </a:solidFill>
                <a:uFillTx/>
                <a:latin typeface="Calibri"/>
                <a:cs typeface="Calibri" pitchFamily="34"/>
              </a:rPr>
              <a:t>Tenure</a:t>
            </a:r>
          </a:p>
        </p:txBody>
      </p:sp>
      <p:cxnSp>
        <p:nvCxnSpPr>
          <p:cNvPr id="11" name="Connecteur droit avec flèche 27"/>
          <p:cNvCxnSpPr/>
          <p:nvPr/>
        </p:nvCxnSpPr>
        <p:spPr>
          <a:xfrm flipH="1">
            <a:off x="2611553" y="3624581"/>
            <a:ext cx="16176" cy="1147014"/>
          </a:xfrm>
          <a:prstGeom prst="straightConnector1">
            <a:avLst/>
          </a:prstGeom>
          <a:noFill/>
          <a:ln w="38103" cap="flat">
            <a:solidFill>
              <a:srgbClr val="C0504D"/>
            </a:solidFill>
            <a:custDash>
              <a:ds d="100000" sp="100000"/>
            </a:custDash>
            <a:headEnd type="arrow"/>
            <a:tailEnd type="arrow"/>
          </a:ln>
        </p:spPr>
      </p:cxnSp>
      <p:sp>
        <p:nvSpPr>
          <p:cNvPr id="12" name="Accolade ouvrante 28"/>
          <p:cNvSpPr/>
          <p:nvPr/>
        </p:nvSpPr>
        <p:spPr>
          <a:xfrm>
            <a:off x="4308360" y="900839"/>
            <a:ext cx="374154" cy="2934885"/>
          </a:xfrm>
          <a:custGeom>
            <a:avLst>
              <a:gd name="f11" fmla="val 8333"/>
              <a:gd name="f12" fmla="val 50000"/>
            </a:avLst>
            <a:gdLst>
              <a:gd name="f2" fmla="val 10800000"/>
              <a:gd name="f3" fmla="val 5400000"/>
              <a:gd name="f4" fmla="val 180"/>
              <a:gd name="f5" fmla="val w"/>
              <a:gd name="f6" fmla="val h"/>
              <a:gd name="f7" fmla="val ss"/>
              <a:gd name="f8" fmla="val 0"/>
              <a:gd name="f9" fmla="*/ 5419351 1 1725033"/>
              <a:gd name="f10" fmla="+- 0 0 5400000"/>
              <a:gd name="f11" fmla="val 8333"/>
              <a:gd name="f12" fmla="val 50000"/>
              <a:gd name="f13" fmla="+- 0 0 -180"/>
              <a:gd name="f14" fmla="+- 0 0 -270"/>
              <a:gd name="f15" fmla="+- 0 0 -360"/>
              <a:gd name="f16" fmla="abs f5"/>
              <a:gd name="f17" fmla="abs f6"/>
              <a:gd name="f18" fmla="abs f7"/>
              <a:gd name="f19" fmla="val f8"/>
              <a:gd name="f20" fmla="val f12"/>
              <a:gd name="f21" fmla="val f11"/>
              <a:gd name="f22" fmla="+- 2700000 f3 0"/>
              <a:gd name="f23" fmla="*/ f13 f2 1"/>
              <a:gd name="f24" fmla="*/ f14 f2 1"/>
              <a:gd name="f25" fmla="*/ f15 f2 1"/>
              <a:gd name="f26" fmla="?: f16 f5 1"/>
              <a:gd name="f27" fmla="?: f17 f6 1"/>
              <a:gd name="f28" fmla="?: f18 f7 1"/>
              <a:gd name="f29" fmla="*/ f22 f9 1"/>
              <a:gd name="f30" fmla="*/ f23 1 f4"/>
              <a:gd name="f31" fmla="*/ f24 1 f4"/>
              <a:gd name="f32" fmla="*/ f25 1 f4"/>
              <a:gd name="f33" fmla="*/ f26 1 21600"/>
              <a:gd name="f34" fmla="*/ f27 1 21600"/>
              <a:gd name="f35" fmla="*/ 21600 f26 1"/>
              <a:gd name="f36" fmla="*/ 21600 f27 1"/>
              <a:gd name="f37" fmla="*/ f29 1 f2"/>
              <a:gd name="f38" fmla="+- f30 0 f3"/>
              <a:gd name="f39" fmla="+- f31 0 f3"/>
              <a:gd name="f40" fmla="+- f32 0 f3"/>
              <a:gd name="f41" fmla="min f34 f33"/>
              <a:gd name="f42" fmla="*/ f35 1 f28"/>
              <a:gd name="f43" fmla="*/ f36 1 f28"/>
              <a:gd name="f44" fmla="+- 0 0 f37"/>
              <a:gd name="f45" fmla="val f42"/>
              <a:gd name="f46" fmla="val f43"/>
              <a:gd name="f47" fmla="+- 0 0 f44"/>
              <a:gd name="f48" fmla="*/ f19 f41 1"/>
              <a:gd name="f49" fmla="+- f46 0 f19"/>
              <a:gd name="f50" fmla="+- f45 0 f19"/>
              <a:gd name="f51" fmla="*/ f47 f2 1"/>
              <a:gd name="f52" fmla="*/ f45 f41 1"/>
              <a:gd name="f53" fmla="*/ f46 f41 1"/>
              <a:gd name="f54" fmla="*/ f50 1 2"/>
              <a:gd name="f55" fmla="min f50 f49"/>
              <a:gd name="f56" fmla="*/ f49 f20 1"/>
              <a:gd name="f57" fmla="*/ f51 1 f9"/>
              <a:gd name="f58" fmla="+- f19 f54 0"/>
              <a:gd name="f59" fmla="*/ f55 f21 1"/>
              <a:gd name="f60" fmla="*/ f56 1 100000"/>
              <a:gd name="f61" fmla="+- f57 0 f3"/>
              <a:gd name="f62" fmla="*/ f54 f41 1"/>
              <a:gd name="f63" fmla="*/ f59 1 100000"/>
              <a:gd name="f64" fmla="cos 1 f61"/>
              <a:gd name="f65" fmla="sin 1 f61"/>
              <a:gd name="f66" fmla="*/ f58 f41 1"/>
              <a:gd name="f67" fmla="*/ f60 f41 1"/>
              <a:gd name="f68" fmla="+- f60 f63 0"/>
              <a:gd name="f69" fmla="+- 0 0 f64"/>
              <a:gd name="f70" fmla="+- 0 0 f65"/>
              <a:gd name="f71" fmla="*/ f63 f41 1"/>
              <a:gd name="f72" fmla="+- 0 0 f69"/>
              <a:gd name="f73" fmla="+- 0 0 f70"/>
              <a:gd name="f74" fmla="*/ f68 f41 1"/>
              <a:gd name="f75" fmla="*/ f72 f54 1"/>
              <a:gd name="f76" fmla="*/ f73 f63 1"/>
              <a:gd name="f77" fmla="+- f45 0 f75"/>
              <a:gd name="f78" fmla="+- f63 0 f76"/>
              <a:gd name="f79" fmla="+- f46 f76 0"/>
              <a:gd name="f80" fmla="+- f79 0 f63"/>
              <a:gd name="f81" fmla="*/ f77 f41 1"/>
              <a:gd name="f82" fmla="*/ f78 f41 1"/>
              <a:gd name="f83" fmla="*/ f80 f41 1"/>
            </a:gdLst>
            <a:ahLst/>
            <a:cxnLst>
              <a:cxn ang="3cd4">
                <a:pos x="hc" y="t"/>
              </a:cxn>
              <a:cxn ang="0">
                <a:pos x="r" y="vc"/>
              </a:cxn>
              <a:cxn ang="cd4">
                <a:pos x="hc" y="b"/>
              </a:cxn>
              <a:cxn ang="cd2">
                <a:pos x="l" y="vc"/>
              </a:cxn>
              <a:cxn ang="f38">
                <a:pos x="f52" y="f48"/>
              </a:cxn>
              <a:cxn ang="f39">
                <a:pos x="f48" y="f67"/>
              </a:cxn>
              <a:cxn ang="f40">
                <a:pos x="f52" y="f53"/>
              </a:cxn>
            </a:cxnLst>
            <a:rect l="f81" t="f82" r="f52" b="f83"/>
            <a:pathLst>
              <a:path stroke="0">
                <a:moveTo>
                  <a:pt x="f52" y="f53"/>
                </a:moveTo>
                <a:arcTo wR="f62" hR="f71" stAng="f3" swAng="f3"/>
                <a:lnTo>
                  <a:pt x="f66" y="f74"/>
                </a:lnTo>
                <a:arcTo wR="f62" hR="f71" stAng="f8" swAng="f10"/>
                <a:arcTo wR="f62" hR="f71" stAng="f3" swAng="f10"/>
                <a:lnTo>
                  <a:pt x="f66" y="f71"/>
                </a:lnTo>
                <a:arcTo wR="f62" hR="f71" stAng="f2" swAng="f3"/>
                <a:close/>
              </a:path>
              <a:path fill="none">
                <a:moveTo>
                  <a:pt x="f52" y="f53"/>
                </a:moveTo>
                <a:arcTo wR="f62" hR="f71" stAng="f3" swAng="f3"/>
                <a:lnTo>
                  <a:pt x="f66" y="f74"/>
                </a:lnTo>
                <a:arcTo wR="f62" hR="f71" stAng="f8" swAng="f10"/>
                <a:arcTo wR="f62" hR="f71" stAng="f3" swAng="f10"/>
                <a:lnTo>
                  <a:pt x="f66" y="f71"/>
                </a:lnTo>
                <a:arcTo wR="f62" hR="f71" stAng="f2" swAng="f3"/>
              </a:path>
            </a:pathLst>
          </a:custGeom>
          <a:noFill/>
          <a:ln w="28575" cap="flat">
            <a:solidFill>
              <a:srgbClr val="4A7EBB"/>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0" cap="none" spc="0" baseline="0">
              <a:solidFill>
                <a:srgbClr val="000000"/>
              </a:solidFill>
              <a:uFillTx/>
              <a:latin typeface="Calibri"/>
            </a:endParaRPr>
          </a:p>
        </p:txBody>
      </p:sp>
      <p:sp>
        <p:nvSpPr>
          <p:cNvPr id="13" name="Accolade ouvrante 29"/>
          <p:cNvSpPr/>
          <p:nvPr/>
        </p:nvSpPr>
        <p:spPr>
          <a:xfrm>
            <a:off x="4308360" y="4872919"/>
            <a:ext cx="374154" cy="1985080"/>
          </a:xfrm>
          <a:custGeom>
            <a:avLst>
              <a:gd name="f11" fmla="val 8333"/>
              <a:gd name="f12" fmla="val 50000"/>
            </a:avLst>
            <a:gdLst>
              <a:gd name="f2" fmla="val 10800000"/>
              <a:gd name="f3" fmla="val 5400000"/>
              <a:gd name="f4" fmla="val 180"/>
              <a:gd name="f5" fmla="val w"/>
              <a:gd name="f6" fmla="val h"/>
              <a:gd name="f7" fmla="val ss"/>
              <a:gd name="f8" fmla="val 0"/>
              <a:gd name="f9" fmla="*/ 5419351 1 1725033"/>
              <a:gd name="f10" fmla="+- 0 0 5400000"/>
              <a:gd name="f11" fmla="val 8333"/>
              <a:gd name="f12" fmla="val 50000"/>
              <a:gd name="f13" fmla="+- 0 0 -180"/>
              <a:gd name="f14" fmla="+- 0 0 -270"/>
              <a:gd name="f15" fmla="+- 0 0 -360"/>
              <a:gd name="f16" fmla="abs f5"/>
              <a:gd name="f17" fmla="abs f6"/>
              <a:gd name="f18" fmla="abs f7"/>
              <a:gd name="f19" fmla="val f8"/>
              <a:gd name="f20" fmla="val f12"/>
              <a:gd name="f21" fmla="val f11"/>
              <a:gd name="f22" fmla="+- 2700000 f3 0"/>
              <a:gd name="f23" fmla="*/ f13 f2 1"/>
              <a:gd name="f24" fmla="*/ f14 f2 1"/>
              <a:gd name="f25" fmla="*/ f15 f2 1"/>
              <a:gd name="f26" fmla="?: f16 f5 1"/>
              <a:gd name="f27" fmla="?: f17 f6 1"/>
              <a:gd name="f28" fmla="?: f18 f7 1"/>
              <a:gd name="f29" fmla="*/ f22 f9 1"/>
              <a:gd name="f30" fmla="*/ f23 1 f4"/>
              <a:gd name="f31" fmla="*/ f24 1 f4"/>
              <a:gd name="f32" fmla="*/ f25 1 f4"/>
              <a:gd name="f33" fmla="*/ f26 1 21600"/>
              <a:gd name="f34" fmla="*/ f27 1 21600"/>
              <a:gd name="f35" fmla="*/ 21600 f26 1"/>
              <a:gd name="f36" fmla="*/ 21600 f27 1"/>
              <a:gd name="f37" fmla="*/ f29 1 f2"/>
              <a:gd name="f38" fmla="+- f30 0 f3"/>
              <a:gd name="f39" fmla="+- f31 0 f3"/>
              <a:gd name="f40" fmla="+- f32 0 f3"/>
              <a:gd name="f41" fmla="min f34 f33"/>
              <a:gd name="f42" fmla="*/ f35 1 f28"/>
              <a:gd name="f43" fmla="*/ f36 1 f28"/>
              <a:gd name="f44" fmla="+- 0 0 f37"/>
              <a:gd name="f45" fmla="val f42"/>
              <a:gd name="f46" fmla="val f43"/>
              <a:gd name="f47" fmla="+- 0 0 f44"/>
              <a:gd name="f48" fmla="*/ f19 f41 1"/>
              <a:gd name="f49" fmla="+- f46 0 f19"/>
              <a:gd name="f50" fmla="+- f45 0 f19"/>
              <a:gd name="f51" fmla="*/ f47 f2 1"/>
              <a:gd name="f52" fmla="*/ f45 f41 1"/>
              <a:gd name="f53" fmla="*/ f46 f41 1"/>
              <a:gd name="f54" fmla="*/ f50 1 2"/>
              <a:gd name="f55" fmla="min f50 f49"/>
              <a:gd name="f56" fmla="*/ f49 f20 1"/>
              <a:gd name="f57" fmla="*/ f51 1 f9"/>
              <a:gd name="f58" fmla="+- f19 f54 0"/>
              <a:gd name="f59" fmla="*/ f55 f21 1"/>
              <a:gd name="f60" fmla="*/ f56 1 100000"/>
              <a:gd name="f61" fmla="+- f57 0 f3"/>
              <a:gd name="f62" fmla="*/ f54 f41 1"/>
              <a:gd name="f63" fmla="*/ f59 1 100000"/>
              <a:gd name="f64" fmla="cos 1 f61"/>
              <a:gd name="f65" fmla="sin 1 f61"/>
              <a:gd name="f66" fmla="*/ f58 f41 1"/>
              <a:gd name="f67" fmla="*/ f60 f41 1"/>
              <a:gd name="f68" fmla="+- f60 f63 0"/>
              <a:gd name="f69" fmla="+- 0 0 f64"/>
              <a:gd name="f70" fmla="+- 0 0 f65"/>
              <a:gd name="f71" fmla="*/ f63 f41 1"/>
              <a:gd name="f72" fmla="+- 0 0 f69"/>
              <a:gd name="f73" fmla="+- 0 0 f70"/>
              <a:gd name="f74" fmla="*/ f68 f41 1"/>
              <a:gd name="f75" fmla="*/ f72 f54 1"/>
              <a:gd name="f76" fmla="*/ f73 f63 1"/>
              <a:gd name="f77" fmla="+- f45 0 f75"/>
              <a:gd name="f78" fmla="+- f63 0 f76"/>
              <a:gd name="f79" fmla="+- f46 f76 0"/>
              <a:gd name="f80" fmla="+- f79 0 f63"/>
              <a:gd name="f81" fmla="*/ f77 f41 1"/>
              <a:gd name="f82" fmla="*/ f78 f41 1"/>
              <a:gd name="f83" fmla="*/ f80 f41 1"/>
            </a:gdLst>
            <a:ahLst/>
            <a:cxnLst>
              <a:cxn ang="3cd4">
                <a:pos x="hc" y="t"/>
              </a:cxn>
              <a:cxn ang="0">
                <a:pos x="r" y="vc"/>
              </a:cxn>
              <a:cxn ang="cd4">
                <a:pos x="hc" y="b"/>
              </a:cxn>
              <a:cxn ang="cd2">
                <a:pos x="l" y="vc"/>
              </a:cxn>
              <a:cxn ang="f38">
                <a:pos x="f52" y="f48"/>
              </a:cxn>
              <a:cxn ang="f39">
                <a:pos x="f48" y="f67"/>
              </a:cxn>
              <a:cxn ang="f40">
                <a:pos x="f52" y="f53"/>
              </a:cxn>
            </a:cxnLst>
            <a:rect l="f81" t="f82" r="f52" b="f83"/>
            <a:pathLst>
              <a:path stroke="0">
                <a:moveTo>
                  <a:pt x="f52" y="f53"/>
                </a:moveTo>
                <a:arcTo wR="f62" hR="f71" stAng="f3" swAng="f3"/>
                <a:lnTo>
                  <a:pt x="f66" y="f74"/>
                </a:lnTo>
                <a:arcTo wR="f62" hR="f71" stAng="f8" swAng="f10"/>
                <a:arcTo wR="f62" hR="f71" stAng="f3" swAng="f10"/>
                <a:lnTo>
                  <a:pt x="f66" y="f71"/>
                </a:lnTo>
                <a:arcTo wR="f62" hR="f71" stAng="f2" swAng="f3"/>
                <a:close/>
              </a:path>
              <a:path fill="none">
                <a:moveTo>
                  <a:pt x="f52" y="f53"/>
                </a:moveTo>
                <a:arcTo wR="f62" hR="f71" stAng="f3" swAng="f3"/>
                <a:lnTo>
                  <a:pt x="f66" y="f74"/>
                </a:lnTo>
                <a:arcTo wR="f62" hR="f71" stAng="f8" swAng="f10"/>
                <a:arcTo wR="f62" hR="f71" stAng="f3" swAng="f10"/>
                <a:lnTo>
                  <a:pt x="f66" y="f71"/>
                </a:lnTo>
                <a:arcTo wR="f62" hR="f71" stAng="f2" swAng="f3"/>
              </a:path>
            </a:pathLst>
          </a:custGeom>
          <a:noFill/>
          <a:ln w="28575" cap="flat">
            <a:solidFill>
              <a:srgbClr val="4A7EBB"/>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0" i="0" u="none" strike="noStrike" kern="0" cap="none" spc="0" baseline="0">
              <a:solidFill>
                <a:srgbClr val="000000"/>
              </a:solidFill>
              <a:uFillTx/>
              <a:latin typeface="Calibri"/>
            </a:endParaRPr>
          </a:p>
        </p:txBody>
      </p:sp>
      <p:sp>
        <p:nvSpPr>
          <p:cNvPr id="14" name="Flèche droite 52"/>
          <p:cNvSpPr/>
          <p:nvPr/>
        </p:nvSpPr>
        <p:spPr>
          <a:xfrm rot="1567991">
            <a:off x="1477133" y="4460042"/>
            <a:ext cx="630277" cy="391043"/>
          </a:xfrm>
          <a:custGeom>
            <a:avLst>
              <a:gd name="f0" fmla="val 14899"/>
              <a:gd name="f1" fmla="val 5400"/>
            </a:avLst>
            <a:gdLst>
              <a:gd name="f2" fmla="val 10800000"/>
              <a:gd name="f3" fmla="val 5400000"/>
              <a:gd name="f4" fmla="val 180"/>
              <a:gd name="f5" fmla="val w"/>
              <a:gd name="f6" fmla="val h"/>
              <a:gd name="f7" fmla="val 0"/>
              <a:gd name="f8" fmla="val 21600"/>
              <a:gd name="f9" fmla="val 108000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8EB4E3"/>
          </a:solidFill>
          <a:ln w="9528" cap="flat">
            <a:solidFill>
              <a:srgbClr val="17375E"/>
            </a:solid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Calibri"/>
            </a:endParaRPr>
          </a:p>
        </p:txBody>
      </p:sp>
      <p:sp>
        <p:nvSpPr>
          <p:cNvPr id="15" name="Rectangle à coins arrondis 3"/>
          <p:cNvSpPr/>
          <p:nvPr/>
        </p:nvSpPr>
        <p:spPr>
          <a:xfrm>
            <a:off x="4719447" y="5906356"/>
            <a:ext cx="3343357" cy="86409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6D9F1">
              <a:alpha val="50000"/>
            </a:srgbClr>
          </a:solidFill>
          <a:ln w="6345" cap="flat">
            <a:solidFill>
              <a:srgbClr val="558ED5"/>
            </a:solid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a:solidFill>
                  <a:srgbClr val="000000"/>
                </a:solidFill>
                <a:uFillTx/>
                <a:latin typeface="Calibri"/>
              </a:rPr>
              <a:t>Zone B</a:t>
            </a:r>
          </a:p>
        </p:txBody>
      </p:sp>
      <p:sp>
        <p:nvSpPr>
          <p:cNvPr id="16" name="ZoneTexte 23"/>
          <p:cNvSpPr txBox="1"/>
          <p:nvPr/>
        </p:nvSpPr>
        <p:spPr>
          <a:xfrm>
            <a:off x="6677954" y="5981163"/>
            <a:ext cx="912854" cy="691652"/>
          </a:xfrm>
          <a:prstGeom prst="rect">
            <a:avLst/>
          </a:prstGeom>
          <a:noFill/>
          <a:ln w="6345" cap="flat">
            <a:solidFill>
              <a:srgbClr val="000000"/>
            </a:solidFill>
            <a:custDash>
              <a:ds d="100000" sp="100000"/>
            </a:custDash>
          </a:ln>
        </p:spPr>
        <p:txBody>
          <a:bodyPr vert="horz" wrap="square" lIns="91440" tIns="7196" rIns="91440" bIns="7196"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1" u="none" strike="noStrike" kern="0" cap="none" spc="0" baseline="0">
                <a:solidFill>
                  <a:srgbClr val="000000"/>
                </a:solidFill>
                <a:uFillTx/>
                <a:latin typeface="Calibri"/>
                <a:cs typeface="Calibri" pitchFamily="34"/>
              </a:rPr>
              <a:t>Agriculture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1" u="none" strike="noStrike" kern="0" cap="none" spc="0" baseline="0">
                <a:solidFill>
                  <a:srgbClr val="000000"/>
                </a:solidFill>
                <a:uFillTx/>
                <a:latin typeface="Calibri"/>
                <a:cs typeface="Calibri" pitchFamily="34"/>
              </a:rPr>
              <a:t>Energy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1" u="none" strike="noStrike" kern="0" cap="none" spc="0" baseline="0">
                <a:solidFill>
                  <a:srgbClr val="000000"/>
                </a:solidFill>
                <a:uFillTx/>
                <a:latin typeface="Calibri"/>
                <a:cs typeface="Calibri" pitchFamily="34"/>
              </a:rPr>
              <a:t>Forest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1" i="1" u="none" strike="noStrike" kern="0" cap="none" spc="0" baseline="0">
              <a:solidFill>
                <a:srgbClr val="000000"/>
              </a:solidFill>
              <a:uFillTx/>
              <a:latin typeface="Calibri"/>
              <a:cs typeface="Calibri" pitchFamily="34"/>
            </a:endParaRPr>
          </a:p>
        </p:txBody>
      </p:sp>
      <p:sp>
        <p:nvSpPr>
          <p:cNvPr id="17" name="ZoneTexte 24"/>
          <p:cNvSpPr txBox="1"/>
          <p:nvPr/>
        </p:nvSpPr>
        <p:spPr>
          <a:xfrm>
            <a:off x="5436876" y="5981163"/>
            <a:ext cx="1157785" cy="691652"/>
          </a:xfrm>
          <a:prstGeom prst="rect">
            <a:avLst/>
          </a:prstGeom>
          <a:noFill/>
          <a:ln w="6345" cap="flat">
            <a:solidFill>
              <a:srgbClr val="000000"/>
            </a:solidFill>
            <a:custDash>
              <a:ds d="100000" sp="100000"/>
            </a:custDash>
          </a:ln>
        </p:spPr>
        <p:txBody>
          <a:bodyPr vert="horz" wrap="square" lIns="91440" tIns="7196" rIns="91440" bIns="7196"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1" u="none" strike="noStrike" kern="0" cap="none" spc="0" baseline="0">
                <a:solidFill>
                  <a:srgbClr val="000000"/>
                </a:solidFill>
                <a:uFillTx/>
                <a:latin typeface="Calibri"/>
                <a:cs typeface="Calibri" pitchFamily="34"/>
              </a:rPr>
              <a:t>Governance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1" u="none" strike="noStrike" kern="0" cap="none" spc="0" baseline="0">
                <a:solidFill>
                  <a:srgbClr val="000000"/>
                </a:solidFill>
                <a:uFillTx/>
                <a:latin typeface="Calibri"/>
                <a:cs typeface="Calibri" pitchFamily="34"/>
              </a:rPr>
              <a:t>Demography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1" u="none" strike="noStrike" kern="0" cap="none" spc="0" baseline="0">
                <a:solidFill>
                  <a:srgbClr val="000000"/>
                </a:solidFill>
                <a:uFillTx/>
                <a:latin typeface="Calibri"/>
                <a:cs typeface="Calibri" pitchFamily="34"/>
              </a:rPr>
              <a:t>Land Use plans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1" u="none" strike="noStrike" kern="0" cap="none" spc="0" baseline="0">
                <a:solidFill>
                  <a:srgbClr val="000000"/>
                </a:solidFill>
                <a:uFillTx/>
                <a:latin typeface="Calibri"/>
                <a:cs typeface="Calibri" pitchFamily="34"/>
              </a:rPr>
              <a:t>Tenure</a:t>
            </a:r>
          </a:p>
        </p:txBody>
      </p:sp>
      <p:sp>
        <p:nvSpPr>
          <p:cNvPr id="18" name="Title 1"/>
          <p:cNvSpPr txBox="1"/>
          <p:nvPr/>
        </p:nvSpPr>
        <p:spPr>
          <a:xfrm>
            <a:off x="2699793" y="3849267"/>
            <a:ext cx="5560356" cy="360374"/>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C0504D"/>
                </a:solidFill>
                <a:uFillTx/>
                <a:latin typeface="Wingdings" pitchFamily="2"/>
              </a:rPr>
              <a:t></a:t>
            </a:r>
            <a:r>
              <a:rPr lang="en-US" sz="2000" b="0" i="0" u="none" strike="noStrike" kern="1200" cap="none" spc="0" baseline="0">
                <a:solidFill>
                  <a:srgbClr val="C0504D"/>
                </a:solidFill>
                <a:uFillTx/>
                <a:latin typeface="Calibri"/>
              </a:rPr>
              <a:t> </a:t>
            </a:r>
            <a:r>
              <a:rPr lang="en-US" sz="2000" b="1" i="0" u="none" strike="noStrike" kern="1200" cap="none" spc="0" baseline="0">
                <a:solidFill>
                  <a:srgbClr val="C0504D"/>
                </a:solidFill>
                <a:uFillTx/>
                <a:latin typeface="Calibri"/>
              </a:rPr>
              <a:t>Ensuring synergies between programmes:</a:t>
            </a:r>
            <a:endParaRPr lang="en-US" sz="2000" b="0" i="0" u="none" strike="noStrike" kern="1200" cap="none" spc="0" baseline="0">
              <a:solidFill>
                <a:srgbClr val="000000"/>
              </a:solidFill>
              <a:uFillTx/>
              <a:latin typeface="Calibri"/>
              <a:cs typeface="Arial Narrow" pitchFamily="34"/>
            </a:endParaRPr>
          </a:p>
        </p:txBody>
      </p:sp>
      <p:sp>
        <p:nvSpPr>
          <p:cNvPr id="19" name="Title 1"/>
          <p:cNvSpPr txBox="1"/>
          <p:nvPr/>
        </p:nvSpPr>
        <p:spPr>
          <a:xfrm>
            <a:off x="7463899" y="3937004"/>
            <a:ext cx="1958983" cy="527928"/>
          </a:xfrm>
          <a:prstGeom prst="rect">
            <a:avLst/>
          </a:prstGeom>
          <a:noFill/>
          <a:ln cap="flat">
            <a:noFill/>
          </a:ln>
        </p:spPr>
        <p:txBody>
          <a:bodyPr vert="horz" wrap="square" lIns="91440" tIns="45720" rIns="91440" bIns="45720" anchor="ctr" anchorCtr="0" compatLnSpc="1">
            <a:noAutofit/>
          </a:bodyPr>
          <a:lstStyle/>
          <a:p>
            <a:pPr marL="174622" marR="0" lvl="0" indent="-174622"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a:solidFill>
                  <a:srgbClr val="C0504D"/>
                </a:solidFill>
                <a:uFillTx/>
                <a:latin typeface="Calibri"/>
              </a:rPr>
              <a:t>Geographically</a:t>
            </a:r>
          </a:p>
          <a:p>
            <a:pPr marL="174622" marR="0" lvl="0" indent="-174622"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a:solidFill>
                  <a:srgbClr val="C0504D"/>
                </a:solidFill>
                <a:uFillTx/>
                <a:latin typeface="Calibri"/>
                <a:cs typeface="Arial Narrow" pitchFamily="34"/>
              </a:rPr>
              <a:t>Thematically</a:t>
            </a:r>
            <a:endParaRPr lang="en-US" sz="1800" b="1" i="0" u="none" strike="noStrike" kern="1200" cap="none" spc="0" baseline="0">
              <a:solidFill>
                <a:srgbClr val="000000"/>
              </a:solidFill>
              <a:uFillTx/>
              <a:latin typeface="Calibri"/>
              <a:cs typeface="Arial Narrow" pitchFamily="34"/>
            </a:endParaRPr>
          </a:p>
        </p:txBody>
      </p:sp>
      <p:sp>
        <p:nvSpPr>
          <p:cNvPr id="20" name="Rectangle 43"/>
          <p:cNvSpPr/>
          <p:nvPr/>
        </p:nvSpPr>
        <p:spPr>
          <a:xfrm>
            <a:off x="3032150" y="4312045"/>
            <a:ext cx="4471333" cy="400114"/>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C0504D"/>
                </a:solidFill>
                <a:uFillTx/>
                <a:latin typeface="Calibri"/>
              </a:rPr>
              <a:t>…while managing inter-dependency (risk)</a:t>
            </a:r>
          </a:p>
        </p:txBody>
      </p:sp>
      <p:pic>
        <p:nvPicPr>
          <p:cNvPr id="21" name="Picture 97"/>
          <p:cNvPicPr>
            <a:picLocks noChangeAspect="1"/>
          </p:cNvPicPr>
          <p:nvPr/>
        </p:nvPicPr>
        <p:blipFill>
          <a:blip r:embed="rId4"/>
          <a:stretch>
            <a:fillRect/>
          </a:stretch>
        </p:blipFill>
        <p:spPr>
          <a:xfrm>
            <a:off x="4719447" y="957504"/>
            <a:ext cx="3490575" cy="2821545"/>
          </a:xfrm>
          <a:prstGeom prst="rect">
            <a:avLst/>
          </a:prstGeom>
          <a:noFill/>
          <a:ln cap="flat">
            <a:noFill/>
          </a:ln>
        </p:spPr>
      </p:pic>
      <p:sp>
        <p:nvSpPr>
          <p:cNvPr id="22" name="Title 1"/>
          <p:cNvSpPr txBox="1"/>
          <p:nvPr/>
        </p:nvSpPr>
        <p:spPr>
          <a:xfrm>
            <a:off x="0" y="39979"/>
            <a:ext cx="9228764" cy="59929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800" b="1" kern="0" dirty="0">
                <a:solidFill>
                  <a:srgbClr val="2E75B6"/>
                </a:solidFill>
                <a:latin typeface="Calibri"/>
              </a:rPr>
              <a:t>Approach of intervention </a:t>
            </a:r>
            <a:r>
              <a:rPr lang="en-US" sz="2800" kern="0" dirty="0">
                <a:solidFill>
                  <a:srgbClr val="2E75B6"/>
                </a:solidFill>
                <a:latin typeface="Calibri"/>
              </a:rPr>
              <a:t>(e.g. DRC)</a:t>
            </a:r>
          </a:p>
        </p:txBody>
      </p:sp>
      <p:sp>
        <p:nvSpPr>
          <p:cNvPr id="23" name="Title 1"/>
          <p:cNvSpPr txBox="1"/>
          <p:nvPr/>
        </p:nvSpPr>
        <p:spPr>
          <a:xfrm>
            <a:off x="-3148773" y="273428"/>
            <a:ext cx="3347865" cy="1368152"/>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1">
              <a:lnSpc>
                <a:spcPct val="100000"/>
              </a:lnSpc>
              <a:spcBef>
                <a:spcPts val="0"/>
              </a:spcBef>
              <a:spcAft>
                <a:spcPts val="0"/>
              </a:spcAft>
              <a:buSzPct val="100000"/>
              <a:buFont typeface="Wingdings" pitchFamily="2"/>
              <a:buChar char="à"/>
              <a:tabLst/>
              <a:defRPr sz="1800" b="0" i="0" u="none" strike="noStrike" kern="0" cap="none" spc="0" baseline="0">
                <a:solidFill>
                  <a:srgbClr val="000000"/>
                </a:solidFill>
                <a:uFillTx/>
              </a:defRPr>
            </a:pPr>
            <a:r>
              <a:rPr lang="en-US" sz="2000" b="1" i="0" u="sng" strike="noStrike" kern="1200" cap="none" spc="0" baseline="0" dirty="0">
                <a:solidFill>
                  <a:srgbClr val="000000"/>
                </a:solidFill>
                <a:uFillTx/>
                <a:latin typeface="Calibri Light"/>
              </a:rPr>
              <a:t>A coherent set </a:t>
            </a:r>
            <a:r>
              <a:rPr lang="en-US" sz="2000" b="0" i="0" u="none" strike="noStrike" kern="1200" cap="none" spc="0" baseline="0" dirty="0">
                <a:solidFill>
                  <a:srgbClr val="000000"/>
                </a:solidFill>
                <a:uFillTx/>
                <a:latin typeface="Calibri Light"/>
              </a:rPr>
              <a:t>of PAMs</a:t>
            </a:r>
          </a:p>
          <a:p>
            <a:pPr marL="342900" marR="0" lvl="0" indent="-342900" algn="l" defTabSz="914400" rtl="0" fontAlgn="auto" hangingPunct="1">
              <a:lnSpc>
                <a:spcPct val="100000"/>
              </a:lnSpc>
              <a:spcBef>
                <a:spcPts val="0"/>
              </a:spcBef>
              <a:spcAft>
                <a:spcPts val="0"/>
              </a:spcAft>
              <a:buSzPct val="100000"/>
              <a:buFont typeface="Wingdings" pitchFamily="2"/>
              <a:buChar char="à"/>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Calibri Light"/>
              </a:rPr>
              <a:t>Principle of </a:t>
            </a:r>
            <a:r>
              <a:rPr lang="en-US" sz="2000" b="1" i="0" u="none" strike="noStrike" kern="1200" cap="none" spc="0" baseline="0" dirty="0">
                <a:solidFill>
                  <a:srgbClr val="000000"/>
                </a:solidFill>
                <a:uFillTx/>
                <a:latin typeface="Calibri Light"/>
              </a:rPr>
              <a:t>territorial complementarity</a:t>
            </a:r>
            <a:r>
              <a:rPr lang="en-US" sz="2000" b="0" i="0" u="none" strike="noStrike" kern="1200" cap="none" spc="0" baseline="0" dirty="0">
                <a:solidFill>
                  <a:srgbClr val="000000"/>
                </a:solidFill>
                <a:uFillTx/>
                <a:latin typeface="Calibri Light"/>
              </a:rPr>
              <a:t> for effectiveness/efficiency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9" grpId="0" animBg="1"/>
      <p:bldP spid="10" grpId="0" animBg="1"/>
      <p:bldP spid="12" grpId="0" animBg="1"/>
      <p:bldP spid="13" grpId="0" animBg="1"/>
      <p:bldP spid="14" grpId="0" animBg="1"/>
      <p:bldP spid="15" grpId="0" animBg="1"/>
      <p:bldP spid="16"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txBox="1">
            <a:spLocks noGrp="1"/>
          </p:cNvSpPr>
          <p:nvPr>
            <p:ph type="body" idx="4294967295"/>
          </p:nvPr>
        </p:nvSpPr>
        <p:spPr>
          <a:xfrm>
            <a:off x="323528" y="457200"/>
            <a:ext cx="8820472" cy="6400800"/>
          </a:xfrm>
          <a:noFill/>
        </p:spPr>
        <p:txBody>
          <a:bodyPr>
            <a:normAutofit fontScale="92500" lnSpcReduction="10000"/>
          </a:bodyPr>
          <a:lstStyle/>
          <a:p>
            <a:pPr marL="457200" indent="-457200" eaLnBrk="1">
              <a:spcBef>
                <a:spcPts val="638"/>
              </a:spcBef>
              <a:buFont typeface="Calibri" panose="020F0502020204030204" pitchFamily="34" charset="0"/>
              <a:buAutoNum type="arabicPeriod"/>
            </a:pPr>
            <a:endParaRPr altLang="en-US" sz="2400" dirty="0">
              <a:latin typeface="Calibri" panose="020F0502020204030204" pitchFamily="34" charset="0"/>
              <a:ea typeface="Microsoft YaHei" panose="020B0503020204020204" pitchFamily="34" charset="-122"/>
              <a:cs typeface="Mangal" panose="02040503050203030202" pitchFamily="18" charset="0"/>
            </a:endParaRPr>
          </a:p>
          <a:p>
            <a:r>
              <a:rPr lang="en-US" b="1" dirty="0"/>
              <a:t>Need for strong political commitment and stakeholder engagement</a:t>
            </a:r>
          </a:p>
          <a:p>
            <a:pPr lvl="1"/>
            <a:r>
              <a:rPr lang="en-US" dirty="0"/>
              <a:t>Ensure key decision makers are aware and involved </a:t>
            </a:r>
          </a:p>
          <a:p>
            <a:pPr lvl="1"/>
            <a:r>
              <a:rPr lang="en-US" dirty="0"/>
              <a:t>Ensure key stakeholders including CSOs and private sector are involved</a:t>
            </a:r>
          </a:p>
          <a:p>
            <a:pPr>
              <a:spcBef>
                <a:spcPts val="638"/>
              </a:spcBef>
            </a:pPr>
            <a:endParaRPr lang="en-US" b="1" dirty="0"/>
          </a:p>
          <a:p>
            <a:pPr>
              <a:spcBef>
                <a:spcPts val="638"/>
              </a:spcBef>
            </a:pPr>
            <a:r>
              <a:rPr lang="en-US" b="1" dirty="0"/>
              <a:t>Define clearly the objectives and scope of the IP:</a:t>
            </a:r>
            <a:endParaRPr lang="en-US" dirty="0"/>
          </a:p>
          <a:p>
            <a:pPr lvl="1"/>
            <a:r>
              <a:rPr lang="en-US" dirty="0"/>
              <a:t>Taking into account existing initiatives, institutional structure of the country </a:t>
            </a:r>
            <a:r>
              <a:rPr lang="en-US" dirty="0" err="1"/>
              <a:t>etc</a:t>
            </a:r>
            <a:endParaRPr lang="en-US" dirty="0"/>
          </a:p>
          <a:p>
            <a:pPr lvl="1"/>
            <a:r>
              <a:rPr lang="en-US" dirty="0"/>
              <a:t>Ensure that the name used (investment / implementation / operational Plan) is well understood and consensual…</a:t>
            </a:r>
          </a:p>
          <a:p>
            <a:pPr marL="0" indent="0">
              <a:buNone/>
            </a:pPr>
            <a:r>
              <a:rPr lang="en-US" dirty="0"/>
              <a:t> </a:t>
            </a:r>
          </a:p>
          <a:p>
            <a:pPr marL="0" indent="0" eaLnBrk="1">
              <a:spcBef>
                <a:spcPts val="638"/>
              </a:spcBef>
              <a:buNone/>
            </a:pPr>
            <a:endParaRPr altLang="en-US" sz="4000" dirty="0">
              <a:latin typeface="Calibri" panose="020F0502020204030204" pitchFamily="34" charset="0"/>
              <a:ea typeface="Microsoft YaHei" panose="020B0503020204020204" pitchFamily="34" charset="-122"/>
              <a:cs typeface="Mangal" panose="02040503050203030202" pitchFamily="18" charset="0"/>
            </a:endParaRPr>
          </a:p>
        </p:txBody>
      </p:sp>
    </p:spTree>
    <p:extLst>
      <p:ext uri="{BB962C8B-B14F-4D97-AF65-F5344CB8AC3E}">
        <p14:creationId xmlns:p14="http://schemas.microsoft.com/office/powerpoint/2010/main" val="3219835315"/>
      </p:ext>
    </p:extLst>
  </p:cSld>
  <p:clrMapOvr>
    <a:masterClrMapping/>
  </p:clrMapOvr>
  <p:transition xmlns:p14="http://schemas.microsoft.com/office/powerpoint/2010/mai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txBox="1">
            <a:spLocks noGrp="1"/>
          </p:cNvSpPr>
          <p:nvPr>
            <p:ph type="body" idx="4294967295"/>
          </p:nvPr>
        </p:nvSpPr>
        <p:spPr>
          <a:xfrm>
            <a:off x="323528" y="368710"/>
            <a:ext cx="8820472" cy="6489290"/>
          </a:xfrm>
          <a:noFill/>
        </p:spPr>
        <p:txBody>
          <a:bodyPr>
            <a:normAutofit/>
          </a:bodyPr>
          <a:lstStyle/>
          <a:p>
            <a:pPr lvl="0"/>
            <a:r>
              <a:rPr lang="en-US" b="1" dirty="0"/>
              <a:t>Ensure a strong work stream on financial strategy</a:t>
            </a:r>
            <a:endParaRPr lang="en-US" dirty="0"/>
          </a:p>
          <a:p>
            <a:pPr lvl="1"/>
            <a:r>
              <a:rPr lang="en-US" dirty="0"/>
              <a:t>Goes beyond “costing” into actual identification of potential financial sources (domestic/international, public/private), and defining priorities + strategies to actually engage these sources</a:t>
            </a:r>
          </a:p>
          <a:p>
            <a:pPr lvl="1"/>
            <a:r>
              <a:rPr lang="en-US" dirty="0"/>
              <a:t>Should look at the broad spectrum of financial instruments, depending on the type of costs/actors involved/opportunities</a:t>
            </a:r>
          </a:p>
          <a:p>
            <a:pPr lvl="1"/>
            <a:r>
              <a:rPr lang="en-US" dirty="0"/>
              <a:t>If GCF is one of the sources identified, its requirements may a good way to structure and push for a high quality process (linking GCF/Investment planning processes to save costs)</a:t>
            </a:r>
          </a:p>
          <a:p>
            <a:pPr marL="0" indent="0">
              <a:buNone/>
            </a:pPr>
            <a:endParaRPr lang="en-US" dirty="0"/>
          </a:p>
          <a:p>
            <a:pPr marL="0" indent="0" eaLnBrk="1">
              <a:spcBef>
                <a:spcPts val="638"/>
              </a:spcBef>
              <a:buNone/>
            </a:pPr>
            <a:endParaRPr altLang="en-US" sz="4000" dirty="0">
              <a:latin typeface="Calibri" panose="020F0502020204030204" pitchFamily="34" charset="0"/>
              <a:ea typeface="Microsoft YaHei" panose="020B0503020204020204" pitchFamily="34" charset="-122"/>
              <a:cs typeface="Mangal" panose="02040503050203030202" pitchFamily="18" charset="0"/>
            </a:endParaRPr>
          </a:p>
        </p:txBody>
      </p:sp>
    </p:spTree>
    <p:extLst>
      <p:ext uri="{BB962C8B-B14F-4D97-AF65-F5344CB8AC3E}">
        <p14:creationId xmlns:p14="http://schemas.microsoft.com/office/powerpoint/2010/main" val="1287497310"/>
      </p:ext>
    </p:extLst>
  </p:cSld>
  <p:clrMapOvr>
    <a:masterClrMapping/>
  </p:clrMapOvr>
  <p:transition xmlns:p14="http://schemas.microsoft.com/office/powerpoint/2010/mai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txBox="1">
            <a:spLocks noGrp="1"/>
          </p:cNvSpPr>
          <p:nvPr>
            <p:ph type="body" idx="4294967295"/>
          </p:nvPr>
        </p:nvSpPr>
        <p:spPr>
          <a:xfrm>
            <a:off x="323528" y="235974"/>
            <a:ext cx="8820472" cy="6474542"/>
          </a:xfrm>
          <a:noFill/>
        </p:spPr>
        <p:txBody>
          <a:bodyPr>
            <a:normAutofit lnSpcReduction="10000"/>
          </a:bodyPr>
          <a:lstStyle/>
          <a:p>
            <a:pPr marL="457200" indent="-457200" eaLnBrk="1">
              <a:spcBef>
                <a:spcPts val="638"/>
              </a:spcBef>
              <a:buFont typeface="Calibri" panose="020F0502020204030204" pitchFamily="34" charset="0"/>
              <a:buAutoNum type="arabicPeriod"/>
            </a:pPr>
            <a:endParaRPr altLang="en-US" sz="2400" dirty="0">
              <a:latin typeface="Calibri" panose="020F0502020204030204" pitchFamily="34" charset="0"/>
              <a:ea typeface="Microsoft YaHei" panose="020B0503020204020204" pitchFamily="34" charset="-122"/>
              <a:cs typeface="Mangal" panose="02040503050203030202" pitchFamily="18" charset="0"/>
            </a:endParaRPr>
          </a:p>
          <a:p>
            <a:pPr lvl="0"/>
            <a:r>
              <a:rPr lang="en-US" b="1" dirty="0"/>
              <a:t>Important to clearly prioritize investment</a:t>
            </a:r>
            <a:r>
              <a:rPr lang="en-US" dirty="0"/>
              <a:t>, even if keeping the whole scope of the NS/AP:</a:t>
            </a:r>
          </a:p>
          <a:p>
            <a:pPr lvl="1"/>
            <a:r>
              <a:rPr lang="en-US" dirty="0"/>
              <a:t> Should take into account the financial strategy</a:t>
            </a:r>
          </a:p>
          <a:p>
            <a:pPr marL="0" indent="0">
              <a:buNone/>
            </a:pPr>
            <a:endParaRPr lang="en-US" dirty="0"/>
          </a:p>
          <a:p>
            <a:pPr lvl="0"/>
            <a:r>
              <a:rPr lang="en-US" b="1" dirty="0"/>
              <a:t>Important elements for implementation to think of/work on in parallel (beyond WF),</a:t>
            </a:r>
            <a:r>
              <a:rPr lang="en-US" dirty="0"/>
              <a:t> ensuring the essential linkages:</a:t>
            </a:r>
          </a:p>
          <a:p>
            <a:pPr lvl="1"/>
            <a:r>
              <a:rPr lang="en-US" dirty="0"/>
              <a:t>M&amp;E system for REDD+ implementation (integrated into existing government systems, including relevant linkages with SIS/NFMS)</a:t>
            </a:r>
          </a:p>
          <a:p>
            <a:pPr lvl="1"/>
            <a:r>
              <a:rPr lang="en-US" dirty="0"/>
              <a:t>Financial mechanism (if relevant, depending on financing strategy, objectives for RBPs, </a:t>
            </a:r>
            <a:r>
              <a:rPr lang="en-US" dirty="0" err="1"/>
              <a:t>etc</a:t>
            </a:r>
            <a:r>
              <a:rPr lang="en-US" dirty="0"/>
              <a:t>)</a:t>
            </a:r>
          </a:p>
          <a:p>
            <a:pPr marL="457200" indent="-457200">
              <a:spcBef>
                <a:spcPts val="638"/>
              </a:spcBef>
              <a:buFont typeface="Calibri" panose="020F0502020204030204" pitchFamily="34" charset="0"/>
              <a:buAutoNum type="arabicPeriod"/>
            </a:pPr>
            <a:endParaRPr lang="en-US" altLang="en-US" sz="4000" dirty="0">
              <a:latin typeface="Calibri" panose="020F0502020204030204" pitchFamily="34" charset="0"/>
              <a:ea typeface="Microsoft YaHei" panose="020B0503020204020204" pitchFamily="34" charset="-122"/>
              <a:cs typeface="Mangal" panose="02040503050203030202" pitchFamily="18" charset="0"/>
            </a:endParaRPr>
          </a:p>
          <a:p>
            <a:pPr marL="0" indent="0" eaLnBrk="1">
              <a:spcBef>
                <a:spcPts val="638"/>
              </a:spcBef>
              <a:buNone/>
            </a:pPr>
            <a:endParaRPr altLang="en-US" sz="4000" dirty="0">
              <a:latin typeface="Calibri" panose="020F0502020204030204" pitchFamily="34" charset="0"/>
              <a:ea typeface="Microsoft YaHei" panose="020B0503020204020204" pitchFamily="34" charset="-122"/>
              <a:cs typeface="Mangal" panose="02040503050203030202" pitchFamily="18" charset="0"/>
            </a:endParaRPr>
          </a:p>
        </p:txBody>
      </p:sp>
    </p:spTree>
    <p:extLst>
      <p:ext uri="{BB962C8B-B14F-4D97-AF65-F5344CB8AC3E}">
        <p14:creationId xmlns:p14="http://schemas.microsoft.com/office/powerpoint/2010/main" val="1477480433"/>
      </p:ext>
    </p:extLst>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txBox="1">
            <a:spLocks noGrp="1"/>
          </p:cNvSpPr>
          <p:nvPr>
            <p:ph type="title" idx="4294967295"/>
          </p:nvPr>
        </p:nvSpPr>
        <p:spPr>
          <a:xfrm>
            <a:off x="116055" y="242093"/>
            <a:ext cx="8001000" cy="792163"/>
          </a:xfrm>
        </p:spPr>
        <p:txBody>
          <a:bodyPr>
            <a:normAutofit fontScale="90000"/>
          </a:bodyPr>
          <a:lstStyle/>
          <a:p>
            <a:pPr algn="ctr" eaLnBrk="1" hangingPunct="1">
              <a:buSzPct val="45000"/>
              <a:buFont typeface="StarSymbol"/>
              <a:buNone/>
            </a:pPr>
            <a:r>
              <a:rPr lang="nb-NO" altLang="en-US" sz="4800" b="1" dirty="0">
                <a:solidFill>
                  <a:srgbClr val="C0504D"/>
                </a:solidFill>
                <a:latin typeface="Calibri" panose="020F0502020204030204" pitchFamily="34" charset="0"/>
                <a:ea typeface="Microsoft YaHei" panose="020B0503020204020204" pitchFamily="34" charset="-122"/>
                <a:cs typeface="Mangal" panose="02040503050203030202" pitchFamily="18" charset="0"/>
              </a:rPr>
              <a:t>Outline   </a:t>
            </a:r>
          </a:p>
        </p:txBody>
      </p:sp>
      <p:sp>
        <p:nvSpPr>
          <p:cNvPr id="5123" name="Content Placeholder 2"/>
          <p:cNvSpPr txBox="1">
            <a:spLocks noGrp="1"/>
          </p:cNvSpPr>
          <p:nvPr>
            <p:ph type="body" idx="4294967295"/>
          </p:nvPr>
        </p:nvSpPr>
        <p:spPr>
          <a:xfrm>
            <a:off x="323528" y="1066800"/>
            <a:ext cx="8820472" cy="5059363"/>
          </a:xfrm>
          <a:noFill/>
        </p:spPr>
        <p:txBody>
          <a:bodyPr>
            <a:normAutofit/>
          </a:bodyPr>
          <a:lstStyle/>
          <a:p>
            <a:pPr marL="457200" indent="-457200" eaLnBrk="1">
              <a:spcBef>
                <a:spcPts val="638"/>
              </a:spcBef>
              <a:buFont typeface="Calibri" panose="020F0502020204030204" pitchFamily="34" charset="0"/>
              <a:buAutoNum type="arabicPeriod"/>
            </a:pPr>
            <a:endParaRPr altLang="en-US" sz="2400" dirty="0">
              <a:latin typeface="Calibri" panose="020F0502020204030204" pitchFamily="34" charset="0"/>
              <a:ea typeface="Microsoft YaHei" panose="020B0503020204020204" pitchFamily="34" charset="-122"/>
              <a:cs typeface="Mangal" panose="02040503050203030202" pitchFamily="18" charset="0"/>
            </a:endParaRPr>
          </a:p>
          <a:p>
            <a:pPr marL="457200" indent="-457200">
              <a:spcBef>
                <a:spcPts val="638"/>
              </a:spcBef>
              <a:buFont typeface="Calibri" panose="020F0502020204030204" pitchFamily="34" charset="0"/>
              <a:buAutoNum type="arabicPeriod"/>
            </a:pPr>
            <a:r>
              <a:rPr lang="en-US" altLang="en-US" sz="4000">
                <a:latin typeface="Calibri" panose="020F0502020204030204" pitchFamily="34" charset="0"/>
                <a:ea typeface="Microsoft YaHei" panose="020B0503020204020204" pitchFamily="34" charset="-122"/>
                <a:cs typeface="Mangal" panose="02040503050203030202" pitchFamily="18" charset="0"/>
              </a:rPr>
              <a:t>IP in the REDD+ planning pathway</a:t>
            </a:r>
          </a:p>
          <a:p>
            <a:pPr marL="457200" indent="-457200">
              <a:spcBef>
                <a:spcPts val="638"/>
              </a:spcBef>
              <a:buFont typeface="Calibri" panose="020F0502020204030204" pitchFamily="34" charset="0"/>
              <a:buAutoNum type="arabicPeriod"/>
            </a:pPr>
            <a:r>
              <a:rPr lang="en-US" altLang="en-US" sz="4000" smtClean="0">
                <a:latin typeface="Calibri" panose="020F0502020204030204" pitchFamily="34" charset="0"/>
                <a:ea typeface="Microsoft YaHei" panose="020B0503020204020204" pitchFamily="34" charset="-122"/>
                <a:cs typeface="Mangal" panose="02040503050203030202" pitchFamily="18" charset="0"/>
              </a:rPr>
              <a:t>Objectives </a:t>
            </a:r>
            <a:r>
              <a:rPr lang="en-US" altLang="en-US" sz="4000" dirty="0">
                <a:latin typeface="Calibri" panose="020F0502020204030204" pitchFamily="34" charset="0"/>
                <a:ea typeface="Microsoft YaHei" panose="020B0503020204020204" pitchFamily="34" charset="-122"/>
                <a:cs typeface="Mangal" panose="02040503050203030202" pitchFamily="18" charset="0"/>
              </a:rPr>
              <a:t>of the Investment Plan (IP)</a:t>
            </a:r>
          </a:p>
          <a:p>
            <a:pPr marL="457200" indent="-457200" eaLnBrk="1">
              <a:spcBef>
                <a:spcPts val="638"/>
              </a:spcBef>
              <a:buFont typeface="Calibri" panose="020F0502020204030204" pitchFamily="34" charset="0"/>
              <a:buAutoNum type="arabicPeriod"/>
            </a:pPr>
            <a:r>
              <a:rPr lang="en-US" altLang="en-US" sz="4000" dirty="0" smtClean="0">
                <a:latin typeface="Calibri" panose="020F0502020204030204" pitchFamily="34" charset="0"/>
                <a:ea typeface="Microsoft YaHei" panose="020B0503020204020204" pitchFamily="34" charset="-122"/>
                <a:cs typeface="Mangal" panose="02040503050203030202" pitchFamily="18" charset="0"/>
              </a:rPr>
              <a:t>IP </a:t>
            </a:r>
            <a:r>
              <a:rPr lang="en-US" altLang="en-US" sz="4000" dirty="0">
                <a:latin typeface="Calibri" panose="020F0502020204030204" pitchFamily="34" charset="0"/>
                <a:ea typeface="Microsoft YaHei" panose="020B0503020204020204" pitchFamily="34" charset="-122"/>
                <a:cs typeface="Mangal" panose="02040503050203030202" pitchFamily="18" charset="0"/>
              </a:rPr>
              <a:t>versus a National REDD+ Strategy</a:t>
            </a:r>
            <a:endParaRPr altLang="en-US" sz="4000" dirty="0">
              <a:latin typeface="Calibri" panose="020F0502020204030204" pitchFamily="34" charset="0"/>
              <a:ea typeface="Microsoft YaHei" panose="020B0503020204020204" pitchFamily="34" charset="-122"/>
              <a:cs typeface="Mangal" panose="02040503050203030202" pitchFamily="18" charset="0"/>
            </a:endParaRPr>
          </a:p>
          <a:p>
            <a:pPr marL="457200" indent="-457200" eaLnBrk="1">
              <a:spcBef>
                <a:spcPts val="638"/>
              </a:spcBef>
              <a:buFont typeface="Calibri" panose="020F0502020204030204" pitchFamily="34" charset="0"/>
              <a:buAutoNum type="arabicPeriod"/>
            </a:pPr>
            <a:r>
              <a:rPr altLang="en-US" sz="4000" dirty="0">
                <a:latin typeface="Calibri" panose="020F0502020204030204" pitchFamily="34" charset="0"/>
                <a:ea typeface="Microsoft YaHei" panose="020B0503020204020204" pitchFamily="34" charset="-122"/>
                <a:cs typeface="Mangal" panose="02040503050203030202" pitchFamily="18" charset="0"/>
              </a:rPr>
              <a:t>An </a:t>
            </a:r>
            <a:r>
              <a:rPr altLang="en-US" sz="4000" dirty="0" err="1">
                <a:latin typeface="Calibri" panose="020F0502020204030204" pitchFamily="34" charset="0"/>
                <a:ea typeface="Microsoft YaHei" panose="020B0503020204020204" pitchFamily="34" charset="-122"/>
                <a:cs typeface="Mangal" panose="02040503050203030202" pitchFamily="18" charset="0"/>
              </a:rPr>
              <a:t>example</a:t>
            </a:r>
            <a:r>
              <a:rPr altLang="en-US" sz="4000" dirty="0">
                <a:latin typeface="Calibri" panose="020F0502020204030204" pitchFamily="34" charset="0"/>
                <a:ea typeface="Microsoft YaHei" panose="020B0503020204020204" pitchFamily="34" charset="-122"/>
                <a:cs typeface="Mangal" panose="02040503050203030202" pitchFamily="18" charset="0"/>
              </a:rPr>
              <a:t> of IP </a:t>
            </a:r>
            <a:r>
              <a:rPr altLang="en-US" sz="4000" dirty="0" err="1">
                <a:latin typeface="Calibri" panose="020F0502020204030204" pitchFamily="34" charset="0"/>
                <a:ea typeface="Microsoft YaHei" panose="020B0503020204020204" pitchFamily="34" charset="-122"/>
                <a:cs typeface="Mangal" panose="02040503050203030202" pitchFamily="18" charset="0"/>
              </a:rPr>
              <a:t>development</a:t>
            </a:r>
            <a:r>
              <a:rPr altLang="en-US" sz="4000" dirty="0">
                <a:latin typeface="Calibri" panose="020F0502020204030204" pitchFamily="34" charset="0"/>
                <a:ea typeface="Microsoft YaHei" panose="020B0503020204020204" pitchFamily="34" charset="-122"/>
                <a:cs typeface="Mangal" panose="02040503050203030202" pitchFamily="18" charset="0"/>
              </a:rPr>
              <a:t> </a:t>
            </a:r>
            <a:r>
              <a:rPr altLang="en-US" sz="4000" dirty="0" err="1">
                <a:latin typeface="Calibri" panose="020F0502020204030204" pitchFamily="34" charset="0"/>
                <a:ea typeface="Microsoft YaHei" panose="020B0503020204020204" pitchFamily="34" charset="-122"/>
                <a:cs typeface="Mangal" panose="02040503050203030202" pitchFamily="18" charset="0"/>
              </a:rPr>
              <a:t>process</a:t>
            </a:r>
            <a:endParaRPr altLang="en-US" sz="4000" dirty="0">
              <a:latin typeface="Calibri" panose="020F0502020204030204" pitchFamily="34" charset="0"/>
              <a:ea typeface="Microsoft YaHei" panose="020B0503020204020204" pitchFamily="34" charset="-122"/>
              <a:cs typeface="Mangal" panose="02040503050203030202" pitchFamily="18" charset="0"/>
            </a:endParaRPr>
          </a:p>
          <a:p>
            <a:pPr marL="457200" indent="-457200" eaLnBrk="1">
              <a:spcBef>
                <a:spcPts val="638"/>
              </a:spcBef>
              <a:buFont typeface="Calibri" panose="020F0502020204030204" pitchFamily="34" charset="0"/>
              <a:buAutoNum type="arabicPeriod"/>
            </a:pPr>
            <a:r>
              <a:rPr lang="en-US" altLang="en-US" sz="4000" dirty="0">
                <a:latin typeface="Calibri" panose="020F0502020204030204" pitchFamily="34" charset="0"/>
                <a:ea typeface="Microsoft YaHei" panose="020B0503020204020204" pitchFamily="34" charset="-122"/>
                <a:cs typeface="Mangal" panose="02040503050203030202" pitchFamily="18" charset="0"/>
              </a:rPr>
              <a:t>Experiences and lessons learned </a:t>
            </a:r>
          </a:p>
          <a:p>
            <a:pPr marL="0" indent="0" eaLnBrk="1">
              <a:spcBef>
                <a:spcPts val="638"/>
              </a:spcBef>
              <a:buNone/>
            </a:pPr>
            <a:endParaRPr altLang="en-US" sz="4000" dirty="0">
              <a:latin typeface="Calibri" panose="020F0502020204030204" pitchFamily="34" charset="0"/>
              <a:ea typeface="Microsoft YaHei" panose="020B0503020204020204" pitchFamily="34" charset="-122"/>
              <a:cs typeface="Mangal" panose="02040503050203030202" pitchFamily="18" charset="0"/>
            </a:endParaRPr>
          </a:p>
        </p:txBody>
      </p:sp>
    </p:spTree>
    <p:extLst>
      <p:ext uri="{BB962C8B-B14F-4D97-AF65-F5344CB8AC3E}">
        <p14:creationId xmlns:p14="http://schemas.microsoft.com/office/powerpoint/2010/main" val="4103080609"/>
      </p:ext>
    </p:extLst>
  </p:cSld>
  <p:clrMapOvr>
    <a:masterClrMapping/>
  </p:clrMapOvr>
  <p:transition xmlns:p14="http://schemas.microsoft.com/office/powerpoint/2010/mai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p:nvPr/>
        </p:nvSpPr>
        <p:spPr>
          <a:xfrm>
            <a:off x="0" y="2540453"/>
            <a:ext cx="9144000" cy="128587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0504D"/>
          </a:solidFill>
          <a:ln>
            <a:noFill/>
            <a:prstDash val="solid"/>
          </a:ln>
        </p:spPr>
        <p:txBody>
          <a:bodyPr lIns="90000" tIns="45000" rIns="90000" bIns="45000" anchor="ctr" compatLnSpc="0"/>
          <a:lstStyle/>
          <a:p>
            <a:pPr eaLnBrk="1" fontAlgn="auto">
              <a:spcBef>
                <a:spcPts val="0"/>
              </a:spcBef>
              <a:spcAft>
                <a:spcPts val="0"/>
              </a:spcAft>
              <a:defRPr/>
            </a:pPr>
            <a:endParaRPr lang="nb-NO" dirty="0">
              <a:latin typeface="Arial" pitchFamily="18"/>
              <a:ea typeface="Microsoft YaHei" pitchFamily="2"/>
              <a:cs typeface="Mangal" pitchFamily="2"/>
            </a:endParaRPr>
          </a:p>
        </p:txBody>
      </p:sp>
      <p:sp>
        <p:nvSpPr>
          <p:cNvPr id="4" name="Rectangle 5"/>
          <p:cNvSpPr/>
          <p:nvPr/>
        </p:nvSpPr>
        <p:spPr>
          <a:xfrm>
            <a:off x="1" y="2790204"/>
            <a:ext cx="9144000" cy="103011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90000" tIns="45000" rIns="90000" bIns="45000" compatLnSpc="0">
            <a:spAutoFit/>
          </a:bodyPr>
          <a:lstStyle/>
          <a:p>
            <a:pPr algn="ctr" eaLnBrk="1" fontAlgn="auto" hangingPunct="1">
              <a:spcBef>
                <a:spcPts val="0"/>
              </a:spcBef>
              <a:spcAft>
                <a:spcPts val="0"/>
              </a:spcAft>
              <a:defRPr sz="1800"/>
            </a:pPr>
            <a:r>
              <a:rPr lang="nb-NO" sz="3000" b="1" dirty="0">
                <a:solidFill>
                  <a:srgbClr val="FFFFFF"/>
                </a:solidFill>
                <a:latin typeface="Calibri" pitchFamily="18"/>
                <a:ea typeface="Microsoft YaHei" pitchFamily="2"/>
                <a:cs typeface="Brush Script MT Italic" pitchFamily="2"/>
              </a:rPr>
              <a:t>TALK SHOW ON INVESTMENT PLANNING WITH COTE ‘IVOIRE, ETHIOPIA, GHANA AND ZAMBIA </a:t>
            </a:r>
          </a:p>
        </p:txBody>
      </p:sp>
      <p:sp>
        <p:nvSpPr>
          <p:cNvPr id="5" name="TextBox 15"/>
          <p:cNvSpPr/>
          <p:nvPr/>
        </p:nvSpPr>
        <p:spPr>
          <a:xfrm>
            <a:off x="1404143" y="4465371"/>
            <a:ext cx="6692722" cy="103017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90000" tIns="45000" rIns="90000" bIns="45000" compatLnSpc="0">
            <a:spAutoFit/>
          </a:bodyPr>
          <a:lstStyle/>
          <a:p>
            <a:pPr algn="ctr" eaLnBrk="1" fontAlgn="auto" hangingPunct="1">
              <a:spcBef>
                <a:spcPts val="0"/>
              </a:spcBef>
              <a:spcAft>
                <a:spcPts val="0"/>
              </a:spcAft>
              <a:defRPr sz="1800"/>
            </a:pPr>
            <a:r>
              <a:rPr lang="nb-NO" sz="2000" b="1" dirty="0">
                <a:solidFill>
                  <a:srgbClr val="000000"/>
                </a:solidFill>
                <a:latin typeface="Calibri" pitchFamily="18"/>
                <a:ea typeface="Microsoft YaHei" pitchFamily="2"/>
                <a:cs typeface="Mangal" pitchFamily="2"/>
              </a:rPr>
              <a:t>Hosted by Wahida Shah, Technical Specialist, UNDP  </a:t>
            </a:r>
          </a:p>
          <a:p>
            <a:pPr algn="ctr" eaLnBrk="1" fontAlgn="auto" hangingPunct="1">
              <a:spcBef>
                <a:spcPts val="0"/>
              </a:spcBef>
              <a:spcAft>
                <a:spcPts val="0"/>
              </a:spcAft>
              <a:defRPr sz="1800"/>
            </a:pPr>
            <a:r>
              <a:rPr lang="nb-NO" sz="2000" b="1" dirty="0">
                <a:solidFill>
                  <a:srgbClr val="000000"/>
                </a:solidFill>
                <a:latin typeface="Calibri" pitchFamily="18"/>
                <a:ea typeface="Microsoft YaHei" pitchFamily="2"/>
                <a:cs typeface="Mangal" pitchFamily="2"/>
              </a:rPr>
              <a:t>20th September, 2017</a:t>
            </a:r>
          </a:p>
          <a:p>
            <a:pPr algn="ctr" eaLnBrk="1" fontAlgn="auto" hangingPunct="1">
              <a:spcBef>
                <a:spcPts val="0"/>
              </a:spcBef>
              <a:spcAft>
                <a:spcPts val="0"/>
              </a:spcAft>
              <a:defRPr sz="1800"/>
            </a:pPr>
            <a:r>
              <a:rPr lang="nb-NO" sz="2000" b="1" dirty="0">
                <a:solidFill>
                  <a:srgbClr val="000000"/>
                </a:solidFill>
                <a:latin typeface="Calibri" pitchFamily="18"/>
                <a:ea typeface="Microsoft YaHei" pitchFamily="2"/>
                <a:cs typeface="Mangal" pitchFamily="2"/>
              </a:rPr>
              <a:t>Nairobi, Kenya </a:t>
            </a:r>
          </a:p>
        </p:txBody>
      </p:sp>
    </p:spTree>
    <p:extLst>
      <p:ext uri="{BB962C8B-B14F-4D97-AF65-F5344CB8AC3E}">
        <p14:creationId xmlns:p14="http://schemas.microsoft.com/office/powerpoint/2010/main" val="2817426646"/>
      </p:ext>
    </p:extLst>
  </p:cSld>
  <p:clrMapOvr>
    <a:masterClrMapping/>
  </p:clrMapOvr>
  <p:transition xmlns:p14="http://schemas.microsoft.com/office/powerpoint/2010/mai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txBox="1">
            <a:spLocks noGrp="1"/>
          </p:cNvSpPr>
          <p:nvPr>
            <p:ph type="title" idx="4294967295"/>
          </p:nvPr>
        </p:nvSpPr>
        <p:spPr>
          <a:xfrm>
            <a:off x="629527" y="0"/>
            <a:ext cx="8001000" cy="792163"/>
          </a:xfrm>
        </p:spPr>
        <p:txBody>
          <a:bodyPr>
            <a:normAutofit fontScale="90000"/>
          </a:bodyPr>
          <a:lstStyle/>
          <a:p>
            <a:pPr algn="ctr" eaLnBrk="1" hangingPunct="1">
              <a:buSzPct val="45000"/>
              <a:buFont typeface="StarSymbol"/>
              <a:buNone/>
            </a:pPr>
            <a:r>
              <a:rPr lang="nb-NO" altLang="en-US" sz="4800" b="1" dirty="0">
                <a:solidFill>
                  <a:srgbClr val="C0504D"/>
                </a:solidFill>
                <a:latin typeface="Calibri" panose="020F0502020204030204" pitchFamily="34" charset="0"/>
                <a:ea typeface="Microsoft YaHei" panose="020B0503020204020204" pitchFamily="34" charset="-122"/>
                <a:cs typeface="Mangal" panose="02040503050203030202" pitchFamily="18" charset="0"/>
              </a:rPr>
              <a:t>Guiding Questions   </a:t>
            </a:r>
          </a:p>
        </p:txBody>
      </p:sp>
      <p:sp>
        <p:nvSpPr>
          <p:cNvPr id="5123" name="Content Placeholder 2"/>
          <p:cNvSpPr txBox="1">
            <a:spLocks noGrp="1"/>
          </p:cNvSpPr>
          <p:nvPr>
            <p:ph type="body" idx="4294967295"/>
          </p:nvPr>
        </p:nvSpPr>
        <p:spPr>
          <a:xfrm>
            <a:off x="1" y="1066799"/>
            <a:ext cx="9144000" cy="5982929"/>
          </a:xfrm>
          <a:noFill/>
        </p:spPr>
        <p:txBody>
          <a:bodyPr>
            <a:normAutofit fontScale="70000" lnSpcReduction="20000"/>
          </a:bodyPr>
          <a:lstStyle/>
          <a:p>
            <a:pPr marL="457200" indent="-457200" eaLnBrk="1">
              <a:spcBef>
                <a:spcPts val="638"/>
              </a:spcBef>
              <a:buFont typeface="Calibri" panose="020F0502020204030204" pitchFamily="34" charset="0"/>
              <a:buAutoNum type="arabicPeriod"/>
            </a:pPr>
            <a:endParaRPr altLang="en-US" sz="2400" dirty="0">
              <a:latin typeface="Calibri" panose="020F0502020204030204" pitchFamily="34" charset="0"/>
              <a:ea typeface="Microsoft YaHei" panose="020B0503020204020204" pitchFamily="34" charset="-122"/>
              <a:cs typeface="Mangal" panose="02040503050203030202" pitchFamily="18" charset="0"/>
            </a:endParaRPr>
          </a:p>
          <a:p>
            <a:pPr marL="457200" indent="-457200" eaLnBrk="1">
              <a:spcBef>
                <a:spcPts val="638"/>
              </a:spcBef>
              <a:buFont typeface="Calibri" panose="020F0502020204030204" pitchFamily="34" charset="0"/>
              <a:buAutoNum type="arabicPeriod"/>
            </a:pPr>
            <a:r>
              <a:rPr lang="en-US" altLang="en-US" sz="3600" b="1" dirty="0">
                <a:latin typeface="Calibri" panose="020F0502020204030204" pitchFamily="34" charset="0"/>
                <a:ea typeface="Microsoft YaHei" panose="020B0503020204020204" pitchFamily="34" charset="-122"/>
                <a:cs typeface="Mangal" panose="02040503050203030202" pitchFamily="18" charset="0"/>
              </a:rPr>
              <a:t>Cote d’Ivoire</a:t>
            </a:r>
            <a:r>
              <a:rPr lang="en-US" altLang="en-US" sz="3600" dirty="0">
                <a:latin typeface="Calibri" panose="020F0502020204030204" pitchFamily="34" charset="0"/>
                <a:ea typeface="Microsoft YaHei" panose="020B0503020204020204" pitchFamily="34" charset="-122"/>
                <a:cs typeface="Mangal" panose="02040503050203030202" pitchFamily="18" charset="0"/>
              </a:rPr>
              <a:t>: How have you ensured coherence between developing your National REDD+ Strategy, the National Investment Plan and the development of an investment proposal to GCF? How have these processes benefitted from each other in terms of synergies? </a:t>
            </a:r>
          </a:p>
          <a:p>
            <a:pPr marL="457200" indent="-457200" eaLnBrk="1">
              <a:spcBef>
                <a:spcPts val="638"/>
              </a:spcBef>
              <a:buFont typeface="Calibri" panose="020F0502020204030204" pitchFamily="34" charset="0"/>
              <a:buAutoNum type="arabicPeriod"/>
            </a:pPr>
            <a:endParaRPr lang="en-US" altLang="en-US" sz="3600" b="1" dirty="0">
              <a:latin typeface="Calibri" panose="020F0502020204030204" pitchFamily="34" charset="0"/>
              <a:ea typeface="Microsoft YaHei" panose="020B0503020204020204" pitchFamily="34" charset="-122"/>
              <a:cs typeface="Mangal" panose="02040503050203030202" pitchFamily="18" charset="0"/>
            </a:endParaRPr>
          </a:p>
          <a:p>
            <a:pPr marL="457200" indent="-457200" eaLnBrk="1">
              <a:spcBef>
                <a:spcPts val="638"/>
              </a:spcBef>
              <a:buFont typeface="Calibri" panose="020F0502020204030204" pitchFamily="34" charset="0"/>
              <a:buAutoNum type="arabicPeriod"/>
            </a:pPr>
            <a:r>
              <a:rPr lang="en-US" altLang="en-US" sz="3600" b="1" dirty="0">
                <a:latin typeface="Calibri" panose="020F0502020204030204" pitchFamily="34" charset="0"/>
                <a:ea typeface="Microsoft YaHei" panose="020B0503020204020204" pitchFamily="34" charset="-122"/>
                <a:cs typeface="Mangal" panose="02040503050203030202" pitchFamily="18" charset="0"/>
              </a:rPr>
              <a:t>Zambia:  </a:t>
            </a:r>
            <a:r>
              <a:rPr lang="en-US" altLang="en-US" sz="4000" dirty="0">
                <a:latin typeface="Calibri" panose="020F0502020204030204" pitchFamily="34" charset="0"/>
                <a:ea typeface="Microsoft YaHei" panose="020B0503020204020204" pitchFamily="34" charset="-122"/>
                <a:cs typeface="Mangal" panose="02040503050203030202" pitchFamily="18" charset="0"/>
              </a:rPr>
              <a:t>K</a:t>
            </a:r>
            <a:r>
              <a:rPr lang="en-US" sz="4000" dirty="0"/>
              <a:t>indly share Zambia’s experiences, lessons and key messages on how you worked with various stakeholder and partners in defining your investment priorities? More, specifically, how did your coordinate multi-lateral development partners efforts in the investment plan development? What is the outlook in terms of facilitating the implementation of the investment plan including mobilizing resources?</a:t>
            </a:r>
          </a:p>
          <a:p>
            <a:pPr marL="0" indent="0" eaLnBrk="1">
              <a:spcBef>
                <a:spcPts val="638"/>
              </a:spcBef>
              <a:buNone/>
            </a:pPr>
            <a:r>
              <a:rPr lang="en-US" sz="4000" dirty="0"/>
              <a:t> </a:t>
            </a:r>
            <a:endParaRPr lang="en-US" altLang="en-US" sz="4000" b="1" dirty="0">
              <a:latin typeface="Calibri" panose="020F0502020204030204" pitchFamily="34" charset="0"/>
              <a:ea typeface="Microsoft YaHei" panose="020B0503020204020204" pitchFamily="34" charset="-122"/>
              <a:cs typeface="Mangal" panose="02040503050203030202" pitchFamily="18" charset="0"/>
            </a:endParaRPr>
          </a:p>
          <a:p>
            <a:pPr marL="0" indent="0" eaLnBrk="1">
              <a:spcBef>
                <a:spcPts val="638"/>
              </a:spcBef>
              <a:buNone/>
            </a:pPr>
            <a:endParaRPr altLang="en-US" sz="4000" dirty="0">
              <a:latin typeface="Calibri" panose="020F0502020204030204" pitchFamily="34" charset="0"/>
              <a:ea typeface="Microsoft YaHei" panose="020B0503020204020204" pitchFamily="34" charset="-122"/>
              <a:cs typeface="Mangal" panose="02040503050203030202" pitchFamily="18" charset="0"/>
            </a:endParaRPr>
          </a:p>
        </p:txBody>
      </p:sp>
    </p:spTree>
    <p:extLst>
      <p:ext uri="{BB962C8B-B14F-4D97-AF65-F5344CB8AC3E}">
        <p14:creationId xmlns:p14="http://schemas.microsoft.com/office/powerpoint/2010/main" val="1348379796"/>
      </p:ext>
    </p:extLst>
  </p:cSld>
  <p:clrMapOvr>
    <a:masterClrMapping/>
  </p:clrMapOvr>
  <p:transition xmlns:p14="http://schemas.microsoft.com/office/powerpoint/2010/mai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txBox="1">
            <a:spLocks noGrp="1"/>
          </p:cNvSpPr>
          <p:nvPr>
            <p:ph type="title" idx="4294967295"/>
          </p:nvPr>
        </p:nvSpPr>
        <p:spPr>
          <a:xfrm>
            <a:off x="116055" y="242093"/>
            <a:ext cx="8001000" cy="792163"/>
          </a:xfrm>
        </p:spPr>
        <p:txBody>
          <a:bodyPr>
            <a:normAutofit fontScale="90000"/>
          </a:bodyPr>
          <a:lstStyle/>
          <a:p>
            <a:pPr algn="ctr" eaLnBrk="1" hangingPunct="1">
              <a:buSzPct val="45000"/>
              <a:buFont typeface="StarSymbol"/>
              <a:buNone/>
            </a:pPr>
            <a:r>
              <a:rPr lang="nb-NO" altLang="en-US" sz="4800" b="1" dirty="0">
                <a:solidFill>
                  <a:srgbClr val="C0504D"/>
                </a:solidFill>
                <a:latin typeface="Calibri" panose="020F0502020204030204" pitchFamily="34" charset="0"/>
                <a:ea typeface="Microsoft YaHei" panose="020B0503020204020204" pitchFamily="34" charset="-122"/>
                <a:cs typeface="Mangal" panose="02040503050203030202" pitchFamily="18" charset="0"/>
              </a:rPr>
              <a:t>Guiding Questions   </a:t>
            </a:r>
          </a:p>
        </p:txBody>
      </p:sp>
      <p:sp>
        <p:nvSpPr>
          <p:cNvPr id="5123" name="Content Placeholder 2"/>
          <p:cNvSpPr txBox="1">
            <a:spLocks noGrp="1"/>
          </p:cNvSpPr>
          <p:nvPr>
            <p:ph type="body" idx="4294967295"/>
          </p:nvPr>
        </p:nvSpPr>
        <p:spPr>
          <a:xfrm>
            <a:off x="116055" y="1066800"/>
            <a:ext cx="9027945" cy="5059363"/>
          </a:xfrm>
          <a:noFill/>
        </p:spPr>
        <p:txBody>
          <a:bodyPr>
            <a:normAutofit fontScale="92500" lnSpcReduction="10000"/>
          </a:bodyPr>
          <a:lstStyle/>
          <a:p>
            <a:pPr marL="457200" indent="-457200" eaLnBrk="1">
              <a:spcBef>
                <a:spcPts val="638"/>
              </a:spcBef>
              <a:buFont typeface="Calibri" panose="020F0502020204030204" pitchFamily="34" charset="0"/>
              <a:buAutoNum type="arabicPeriod"/>
            </a:pPr>
            <a:endParaRPr altLang="en-US" sz="2400" dirty="0">
              <a:latin typeface="Calibri" panose="020F0502020204030204" pitchFamily="34" charset="0"/>
              <a:ea typeface="Microsoft YaHei" panose="020B0503020204020204" pitchFamily="34" charset="-122"/>
              <a:cs typeface="Mangal" panose="02040503050203030202" pitchFamily="18" charset="0"/>
            </a:endParaRPr>
          </a:p>
          <a:p>
            <a:pPr marL="0" indent="0" eaLnBrk="1">
              <a:spcBef>
                <a:spcPts val="638"/>
              </a:spcBef>
              <a:buNone/>
            </a:pPr>
            <a:r>
              <a:rPr lang="en-US" altLang="en-US" sz="3600" b="1" dirty="0">
                <a:latin typeface="Calibri" panose="020F0502020204030204" pitchFamily="34" charset="0"/>
                <a:ea typeface="Microsoft YaHei" panose="020B0503020204020204" pitchFamily="34" charset="-122"/>
                <a:cs typeface="Mangal" panose="02040503050203030202" pitchFamily="18" charset="0"/>
              </a:rPr>
              <a:t>3. 	Ethiopia:  </a:t>
            </a:r>
            <a:r>
              <a:rPr lang="en-US" altLang="en-US" sz="3600" dirty="0">
                <a:latin typeface="Calibri" panose="020F0502020204030204" pitchFamily="34" charset="0"/>
                <a:ea typeface="Microsoft YaHei" panose="020B0503020204020204" pitchFamily="34" charset="-122"/>
                <a:cs typeface="Mangal" panose="02040503050203030202" pitchFamily="18" charset="0"/>
              </a:rPr>
              <a:t>Ethiopia has gone through </a:t>
            </a:r>
            <a:r>
              <a:rPr lang="en-US" dirty="0"/>
              <a:t>investment 	planning through the CRGE Strategy and CRGE Facility, and most recently the Forest Sector Development </a:t>
            </a:r>
            <a:r>
              <a:rPr lang="en-US" dirty="0" err="1"/>
              <a:t>Programme</a:t>
            </a:r>
            <a:r>
              <a:rPr lang="en-US" dirty="0"/>
              <a:t> and the Investment proposal submitted to the Government of Norway under the bilateral Agreement with Norway. How did you go about prioritizing investments amongst the many priorities Ethiopia has, how you worked with various stakeholder and partners in defining these priorities, and how did you cost and budget for these investments? </a:t>
            </a:r>
            <a:endParaRPr lang="en-US" altLang="en-US" sz="3600" b="1" dirty="0">
              <a:latin typeface="Calibri" panose="020F0502020204030204" pitchFamily="34" charset="0"/>
              <a:ea typeface="Microsoft YaHei" panose="020B0503020204020204" pitchFamily="34" charset="-122"/>
              <a:cs typeface="Mangal" panose="02040503050203030202" pitchFamily="18" charset="0"/>
            </a:endParaRPr>
          </a:p>
          <a:p>
            <a:pPr marL="0" indent="0" eaLnBrk="1">
              <a:spcBef>
                <a:spcPts val="638"/>
              </a:spcBef>
              <a:buNone/>
            </a:pPr>
            <a:endParaRPr altLang="en-US" sz="4000" dirty="0">
              <a:latin typeface="Calibri" panose="020F0502020204030204" pitchFamily="34" charset="0"/>
              <a:ea typeface="Microsoft YaHei" panose="020B0503020204020204" pitchFamily="34" charset="-122"/>
              <a:cs typeface="Mangal" panose="02040503050203030202" pitchFamily="18" charset="0"/>
            </a:endParaRPr>
          </a:p>
        </p:txBody>
      </p:sp>
    </p:spTree>
    <p:extLst>
      <p:ext uri="{BB962C8B-B14F-4D97-AF65-F5344CB8AC3E}">
        <p14:creationId xmlns:p14="http://schemas.microsoft.com/office/powerpoint/2010/main" val="4057786537"/>
      </p:ext>
    </p:extLst>
  </p:cSld>
  <p:clrMapOvr>
    <a:masterClrMapping/>
  </p:clrMapOvr>
  <p:transition xmlns:p14="http://schemas.microsoft.com/office/powerpoint/2010/mai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txBox="1">
            <a:spLocks noGrp="1"/>
          </p:cNvSpPr>
          <p:nvPr>
            <p:ph type="title" idx="4294967295"/>
          </p:nvPr>
        </p:nvSpPr>
        <p:spPr>
          <a:xfrm>
            <a:off x="116055" y="242093"/>
            <a:ext cx="8001000" cy="792163"/>
          </a:xfrm>
        </p:spPr>
        <p:txBody>
          <a:bodyPr>
            <a:normAutofit fontScale="90000"/>
          </a:bodyPr>
          <a:lstStyle/>
          <a:p>
            <a:pPr algn="ctr" eaLnBrk="1" hangingPunct="1">
              <a:buSzPct val="45000"/>
              <a:buFont typeface="StarSymbol"/>
              <a:buNone/>
            </a:pPr>
            <a:r>
              <a:rPr lang="nb-NO" altLang="en-US" sz="4800" b="1" dirty="0">
                <a:solidFill>
                  <a:srgbClr val="C0504D"/>
                </a:solidFill>
                <a:latin typeface="Calibri" panose="020F0502020204030204" pitchFamily="34" charset="0"/>
                <a:ea typeface="Microsoft YaHei" panose="020B0503020204020204" pitchFamily="34" charset="-122"/>
                <a:cs typeface="Mangal" panose="02040503050203030202" pitchFamily="18" charset="0"/>
              </a:rPr>
              <a:t>Guiding Questions   </a:t>
            </a:r>
          </a:p>
        </p:txBody>
      </p:sp>
      <p:sp>
        <p:nvSpPr>
          <p:cNvPr id="5123" name="Content Placeholder 2"/>
          <p:cNvSpPr txBox="1">
            <a:spLocks noGrp="1"/>
          </p:cNvSpPr>
          <p:nvPr>
            <p:ph type="body" idx="4294967295"/>
          </p:nvPr>
        </p:nvSpPr>
        <p:spPr>
          <a:xfrm>
            <a:off x="116055" y="1066800"/>
            <a:ext cx="9027945" cy="5059363"/>
          </a:xfrm>
          <a:noFill/>
        </p:spPr>
        <p:txBody>
          <a:bodyPr>
            <a:normAutofit/>
          </a:bodyPr>
          <a:lstStyle/>
          <a:p>
            <a:pPr marL="457200" indent="-457200" eaLnBrk="1">
              <a:spcBef>
                <a:spcPts val="638"/>
              </a:spcBef>
              <a:buFont typeface="Calibri" panose="020F0502020204030204" pitchFamily="34" charset="0"/>
              <a:buAutoNum type="arabicPeriod"/>
            </a:pPr>
            <a:endParaRPr altLang="en-US" sz="2400" dirty="0">
              <a:latin typeface="Calibri" panose="020F0502020204030204" pitchFamily="34" charset="0"/>
              <a:ea typeface="Microsoft YaHei" panose="020B0503020204020204" pitchFamily="34" charset="-122"/>
              <a:cs typeface="Mangal" panose="02040503050203030202" pitchFamily="18" charset="0"/>
            </a:endParaRPr>
          </a:p>
          <a:p>
            <a:pPr marL="0" indent="0" eaLnBrk="1">
              <a:spcBef>
                <a:spcPts val="638"/>
              </a:spcBef>
              <a:buNone/>
            </a:pPr>
            <a:r>
              <a:rPr lang="en-US" altLang="en-US" sz="3600" b="1" dirty="0">
                <a:latin typeface="Calibri" panose="020F0502020204030204" pitchFamily="34" charset="0"/>
                <a:ea typeface="Microsoft YaHei" panose="020B0503020204020204" pitchFamily="34" charset="-122"/>
                <a:cs typeface="Mangal" panose="02040503050203030202" pitchFamily="18" charset="0"/>
              </a:rPr>
              <a:t>4. 	Ghana:  </a:t>
            </a:r>
            <a:r>
              <a:rPr lang="en-US" altLang="en-US" sz="3600" dirty="0">
                <a:latin typeface="Calibri" panose="020F0502020204030204" pitchFamily="34" charset="0"/>
                <a:ea typeface="Microsoft YaHei" panose="020B0503020204020204" pitchFamily="34" charset="-122"/>
                <a:cs typeface="Mangal" panose="02040503050203030202" pitchFamily="18" charset="0"/>
              </a:rPr>
              <a:t>Ghana intends to develop an Investment plan in the coming months? How does the country intend to go about this, drawing lessons from other countries</a:t>
            </a:r>
            <a:r>
              <a:rPr lang="en-US" dirty="0"/>
              <a:t>? </a:t>
            </a:r>
            <a:endParaRPr lang="en-US" altLang="en-US" sz="3600" b="1" dirty="0">
              <a:latin typeface="Calibri" panose="020F0502020204030204" pitchFamily="34" charset="0"/>
              <a:ea typeface="Microsoft YaHei" panose="020B0503020204020204" pitchFamily="34" charset="-122"/>
              <a:cs typeface="Mangal" panose="02040503050203030202" pitchFamily="18" charset="0"/>
            </a:endParaRPr>
          </a:p>
          <a:p>
            <a:pPr marL="0" indent="0" eaLnBrk="1">
              <a:spcBef>
                <a:spcPts val="638"/>
              </a:spcBef>
              <a:buNone/>
            </a:pPr>
            <a:endParaRPr altLang="en-US" sz="4000" dirty="0">
              <a:latin typeface="Calibri" panose="020F0502020204030204" pitchFamily="34" charset="0"/>
              <a:ea typeface="Microsoft YaHei" panose="020B0503020204020204" pitchFamily="34" charset="-122"/>
              <a:cs typeface="Mangal" panose="02040503050203030202" pitchFamily="18" charset="0"/>
            </a:endParaRPr>
          </a:p>
        </p:txBody>
      </p:sp>
    </p:spTree>
    <p:extLst>
      <p:ext uri="{BB962C8B-B14F-4D97-AF65-F5344CB8AC3E}">
        <p14:creationId xmlns:p14="http://schemas.microsoft.com/office/powerpoint/2010/main" val="676952676"/>
      </p:ext>
    </p:extLst>
  </p:cSld>
  <p:clrMapOvr>
    <a:masterClrMapping/>
  </p:clrMapOvr>
  <p:transition xmlns:p14="http://schemas.microsoft.com/office/powerpoint/2010/mai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a:xfrm>
            <a:off x="0" y="-191268"/>
            <a:ext cx="9144000" cy="210855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0504D"/>
          </a:solidFill>
          <a:ln>
            <a:noFill/>
            <a:prstDash val="solid"/>
          </a:ln>
        </p:spPr>
        <p:txBody>
          <a:bodyPr lIns="90000" tIns="45000" rIns="90000" bIns="45000" anchor="ctr" compatLnSpc="0"/>
          <a:lstStyle/>
          <a:p>
            <a:pPr eaLnBrk="1" fontAlgn="auto">
              <a:spcBef>
                <a:spcPts val="0"/>
              </a:spcBef>
              <a:spcAft>
                <a:spcPts val="0"/>
              </a:spcAft>
              <a:defRPr/>
            </a:pPr>
            <a:endParaRPr lang="nb-NO">
              <a:latin typeface="Arial" pitchFamily="18"/>
              <a:ea typeface="Microsoft YaHei" pitchFamily="2"/>
              <a:cs typeface="Mangal" pitchFamily="2"/>
            </a:endParaRPr>
          </a:p>
        </p:txBody>
      </p:sp>
      <p:sp>
        <p:nvSpPr>
          <p:cNvPr id="3" name="Rectangle 16"/>
          <p:cNvSpPr/>
          <p:nvPr/>
        </p:nvSpPr>
        <p:spPr>
          <a:xfrm>
            <a:off x="-349045" y="263013"/>
            <a:ext cx="8991600" cy="12160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5000" rIns="90000" bIns="45000" compatLnSpc="0">
            <a:spAutoFit/>
          </a:bodyPr>
          <a:lstStyle/>
          <a:p>
            <a:pPr algn="ctr" eaLnBrk="1" fontAlgn="auto" hangingPunct="1">
              <a:spcBef>
                <a:spcPts val="0"/>
              </a:spcBef>
              <a:spcAft>
                <a:spcPts val="0"/>
              </a:spcAft>
              <a:defRPr sz="1800"/>
            </a:pPr>
            <a:r>
              <a:rPr lang="nb-NO" sz="7200" b="1" dirty="0">
                <a:solidFill>
                  <a:srgbClr val="FFFFFF"/>
                </a:solidFill>
                <a:latin typeface="Mistral" pitchFamily="66" charset="0"/>
                <a:ea typeface="Microsoft YaHei" pitchFamily="2"/>
                <a:cs typeface="Mangal" pitchFamily="2"/>
              </a:rPr>
              <a:t>Asante Sana</a:t>
            </a:r>
          </a:p>
        </p:txBody>
      </p:sp>
      <p:sp>
        <p:nvSpPr>
          <p:cNvPr id="6" name="Title 1"/>
          <p:cNvSpPr txBox="1">
            <a:spLocks/>
          </p:cNvSpPr>
          <p:nvPr/>
        </p:nvSpPr>
        <p:spPr>
          <a:xfrm>
            <a:off x="-349044" y="2814023"/>
            <a:ext cx="9994490" cy="4914132"/>
          </a:xfrm>
          <a:prstGeom prst="rect">
            <a:avLst/>
          </a:prstGeom>
          <a:noFill/>
          <a:ln>
            <a:noFill/>
          </a:ln>
        </p:spPr>
        <p:txBody>
          <a:bodyPr vert="horz" wrap="square" lIns="91440" tIns="45720" rIns="91440" bIns="45720" anchor="ctr" anchorCtr="1" compatLnSpc="1">
            <a:normAutofit fontScale="37500" lnSpcReduction="20000"/>
          </a:bodyPr>
          <a:lstStyle>
            <a:lvl1pPr marL="0" marR="0" lvl="0" indent="0" algn="ctr" defTabSz="914400" rtl="0" fontAlgn="auto" hangingPunct="1">
              <a:lnSpc>
                <a:spcPct val="100000"/>
              </a:lnSpc>
              <a:spcBef>
                <a:spcPts val="0"/>
              </a:spcBef>
              <a:spcAft>
                <a:spcPts val="0"/>
              </a:spcAft>
              <a:buNone/>
              <a:tabLst/>
              <a:defRPr lang="fr-FR" sz="4400" b="0" i="0" u="none" strike="noStrike" kern="1200" cap="none" spc="0" baseline="0">
                <a:solidFill>
                  <a:srgbClr val="000000"/>
                </a:solidFill>
                <a:uFillTx/>
                <a:latin typeface="Calibri"/>
              </a:defRPr>
            </a:lvl1pPr>
          </a:lstStyle>
          <a:p>
            <a:pPr algn="l">
              <a:buSzPct val="45000"/>
            </a:pPr>
            <a:r>
              <a:rPr lang="nb-NO" altLang="en-US" sz="6400" b="1" dirty="0">
                <a:solidFill>
                  <a:srgbClr val="C0504D"/>
                </a:solidFill>
                <a:latin typeface="Calibri" panose="020F0502020204030204" pitchFamily="34" charset="0"/>
                <a:ea typeface="Microsoft YaHei" panose="020B0503020204020204" pitchFamily="34" charset="-122"/>
                <a:cs typeface="Mangal" panose="02040503050203030202" pitchFamily="18" charset="0"/>
              </a:rPr>
              <a:t>For more information, contact:</a:t>
            </a:r>
          </a:p>
          <a:p>
            <a:pPr algn="l">
              <a:buSzPct val="45000"/>
            </a:pPr>
            <a:endParaRPr lang="nb-NO" altLang="en-US" sz="6400" b="1" dirty="0">
              <a:solidFill>
                <a:srgbClr val="C0504D"/>
              </a:solidFill>
              <a:latin typeface="Calibri" panose="020F0502020204030204" pitchFamily="34" charset="0"/>
              <a:ea typeface="Microsoft YaHei" panose="020B0503020204020204" pitchFamily="34" charset="-122"/>
              <a:cs typeface="Mangal" panose="02040503050203030202" pitchFamily="18" charset="0"/>
            </a:endParaRPr>
          </a:p>
          <a:p>
            <a:pPr algn="l">
              <a:buSzPct val="45000"/>
            </a:pPr>
            <a:r>
              <a:rPr lang="nb-NO" altLang="en-US" sz="6400" b="1" dirty="0">
                <a:solidFill>
                  <a:schemeClr val="tx1"/>
                </a:solidFill>
                <a:latin typeface="Calibri" panose="020F0502020204030204" pitchFamily="34" charset="0"/>
                <a:ea typeface="Microsoft YaHei" panose="020B0503020204020204" pitchFamily="34" charset="-122"/>
                <a:cs typeface="Mangal" panose="02040503050203030202" pitchFamily="18" charset="0"/>
              </a:rPr>
              <a:t>Elsie Attafuah,</a:t>
            </a:r>
            <a:r>
              <a:rPr lang="nb-NO" altLang="en-US" sz="6400" b="1" dirty="0">
                <a:solidFill>
                  <a:srgbClr val="C0504D"/>
                </a:solidFill>
                <a:latin typeface="Calibri" panose="020F0502020204030204" pitchFamily="34" charset="0"/>
                <a:ea typeface="Microsoft YaHei" panose="020B0503020204020204" pitchFamily="34" charset="-122"/>
                <a:cs typeface="Mangal" panose="02040503050203030202" pitchFamily="18" charset="0"/>
              </a:rPr>
              <a:t> </a:t>
            </a:r>
            <a:r>
              <a:rPr lang="nb-NO" altLang="en-US" sz="6400" b="1" dirty="0">
                <a:solidFill>
                  <a:schemeClr val="tx1"/>
                </a:solidFill>
                <a:latin typeface="Calibri" panose="020F0502020204030204" pitchFamily="34" charset="0"/>
                <a:ea typeface="Microsoft YaHei" panose="020B0503020204020204" pitchFamily="34" charset="-122"/>
                <a:cs typeface="Mangal" panose="02040503050203030202" pitchFamily="18" charset="0"/>
              </a:rPr>
              <a:t>Senior Regional Technical Advisor, UNDP</a:t>
            </a:r>
          </a:p>
          <a:p>
            <a:pPr algn="l">
              <a:buSzPct val="45000"/>
            </a:pPr>
            <a:r>
              <a:rPr lang="nb-NO" altLang="en-US" sz="6400" b="1" dirty="0">
                <a:solidFill>
                  <a:schemeClr val="tx1"/>
                </a:solidFill>
                <a:latin typeface="Calibri" panose="020F0502020204030204" pitchFamily="34" charset="0"/>
                <a:ea typeface="Microsoft YaHei" panose="020B0503020204020204" pitchFamily="34" charset="-122"/>
                <a:cs typeface="Mangal" panose="02040503050203030202" pitchFamily="18" charset="0"/>
                <a:hlinkClick r:id="rId3"/>
              </a:rPr>
              <a:t>Elsie.attafuah@undp.org</a:t>
            </a:r>
            <a:r>
              <a:rPr lang="nb-NO" altLang="en-US" sz="6400" b="1" dirty="0">
                <a:solidFill>
                  <a:schemeClr val="tx1"/>
                </a:solidFill>
                <a:latin typeface="Calibri" panose="020F0502020204030204" pitchFamily="34" charset="0"/>
                <a:ea typeface="Microsoft YaHei" panose="020B0503020204020204" pitchFamily="34" charset="-122"/>
                <a:cs typeface="Mangal" panose="02040503050203030202" pitchFamily="18" charset="0"/>
              </a:rPr>
              <a:t> </a:t>
            </a:r>
          </a:p>
          <a:p>
            <a:pPr algn="l">
              <a:buSzPct val="45000"/>
            </a:pPr>
            <a:endParaRPr lang="nb-NO" altLang="en-US" sz="6400" b="1" dirty="0">
              <a:solidFill>
                <a:schemeClr val="tx1"/>
              </a:solidFill>
              <a:latin typeface="Calibri" panose="020F0502020204030204" pitchFamily="34" charset="0"/>
              <a:ea typeface="Microsoft YaHei" panose="020B0503020204020204" pitchFamily="34" charset="-122"/>
              <a:cs typeface="Mangal" panose="02040503050203030202" pitchFamily="18" charset="0"/>
            </a:endParaRPr>
          </a:p>
          <a:p>
            <a:pPr algn="l">
              <a:buSzPct val="45000"/>
            </a:pPr>
            <a:r>
              <a:rPr lang="nb-NO" altLang="en-US" sz="6400" b="1" dirty="0">
                <a:solidFill>
                  <a:srgbClr val="C0504D"/>
                </a:solidFill>
                <a:latin typeface="Calibri" panose="020F0502020204030204" pitchFamily="34" charset="0"/>
                <a:ea typeface="Microsoft YaHei" panose="020B0503020204020204" pitchFamily="34" charset="-122"/>
                <a:cs typeface="Mangal" panose="02040503050203030202" pitchFamily="18" charset="0"/>
              </a:rPr>
              <a:t>Acknowledgements: </a:t>
            </a:r>
          </a:p>
          <a:p>
            <a:pPr algn="l">
              <a:buSzPct val="45000"/>
            </a:pPr>
            <a:endParaRPr lang="nb-NO" altLang="en-US" sz="6400" b="1" dirty="0">
              <a:solidFill>
                <a:schemeClr val="tx1"/>
              </a:solidFill>
              <a:latin typeface="Calibri" panose="020F0502020204030204" pitchFamily="34" charset="0"/>
              <a:ea typeface="Microsoft YaHei" panose="020B0503020204020204" pitchFamily="34" charset="-122"/>
              <a:cs typeface="Mangal" panose="02040503050203030202" pitchFamily="18" charset="0"/>
            </a:endParaRPr>
          </a:p>
          <a:p>
            <a:pPr algn="l">
              <a:buSzPct val="45000"/>
            </a:pPr>
            <a:r>
              <a:rPr lang="nb-NO" altLang="en-US" sz="6400" b="1" dirty="0">
                <a:solidFill>
                  <a:schemeClr val="tx1"/>
                </a:solidFill>
                <a:latin typeface="Calibri" panose="020F0502020204030204" pitchFamily="34" charset="0"/>
                <a:ea typeface="Microsoft YaHei" panose="020B0503020204020204" pitchFamily="34" charset="-122"/>
                <a:cs typeface="Mangal" panose="02040503050203030202" pitchFamily="18" charset="0"/>
              </a:rPr>
              <a:t>Bruno Hugel, REDD+ Technical Advisor, UNDP </a:t>
            </a:r>
          </a:p>
          <a:p>
            <a:pPr algn="l">
              <a:buSzPct val="45000"/>
            </a:pPr>
            <a:r>
              <a:rPr lang="nb-NO" altLang="en-US" sz="6400" b="1" dirty="0">
                <a:solidFill>
                  <a:srgbClr val="C0504D"/>
                </a:solidFill>
                <a:latin typeface="Calibri" panose="020F0502020204030204" pitchFamily="34" charset="0"/>
                <a:ea typeface="Microsoft YaHei" panose="020B0503020204020204" pitchFamily="34" charset="-122"/>
                <a:cs typeface="Mangal" panose="02040503050203030202" pitchFamily="18" charset="0"/>
                <a:hlinkClick r:id="rId4"/>
              </a:rPr>
              <a:t>bruno.hugel@undp.org</a:t>
            </a:r>
            <a:r>
              <a:rPr lang="nb-NO" altLang="en-US" sz="6400" b="1" dirty="0">
                <a:solidFill>
                  <a:srgbClr val="C0504D"/>
                </a:solidFill>
                <a:latin typeface="Calibri" panose="020F0502020204030204" pitchFamily="34" charset="0"/>
                <a:ea typeface="Microsoft YaHei" panose="020B0503020204020204" pitchFamily="34" charset="-122"/>
                <a:cs typeface="Mangal" panose="02040503050203030202" pitchFamily="18" charset="0"/>
              </a:rPr>
              <a:t> </a:t>
            </a:r>
          </a:p>
          <a:p>
            <a:pPr algn="l">
              <a:buSzPct val="45000"/>
            </a:pPr>
            <a:endParaRPr lang="nb-NO" altLang="en-US" sz="6400" b="1" dirty="0">
              <a:solidFill>
                <a:schemeClr val="tx1"/>
              </a:solidFill>
              <a:latin typeface="Calibri" panose="020F0502020204030204" pitchFamily="34" charset="0"/>
              <a:ea typeface="Microsoft YaHei" panose="020B0503020204020204" pitchFamily="34" charset="-122"/>
              <a:cs typeface="Mangal" panose="02040503050203030202" pitchFamily="18" charset="0"/>
            </a:endParaRPr>
          </a:p>
          <a:p>
            <a:pPr algn="l">
              <a:buSzPct val="45000"/>
            </a:pPr>
            <a:r>
              <a:rPr lang="nb-NO" altLang="en-US" sz="6400" b="1" dirty="0">
                <a:solidFill>
                  <a:schemeClr val="tx1"/>
                </a:solidFill>
                <a:latin typeface="Calibri" panose="020F0502020204030204" pitchFamily="34" charset="0"/>
                <a:ea typeface="Microsoft YaHei" panose="020B0503020204020204" pitchFamily="34" charset="-122"/>
                <a:cs typeface="Mangal" panose="02040503050203030202" pitchFamily="18" charset="0"/>
              </a:rPr>
              <a:t>Wahida Shah, Technical Specialist, UNDP </a:t>
            </a:r>
          </a:p>
          <a:p>
            <a:pPr algn="l">
              <a:buSzPct val="45000"/>
            </a:pPr>
            <a:r>
              <a:rPr lang="nb-NO" altLang="en-US" sz="6400" b="1" dirty="0">
                <a:solidFill>
                  <a:schemeClr val="tx1"/>
                </a:solidFill>
                <a:latin typeface="Calibri" panose="020F0502020204030204" pitchFamily="34" charset="0"/>
                <a:ea typeface="Microsoft YaHei" panose="020B0503020204020204" pitchFamily="34" charset="-122"/>
                <a:cs typeface="Mangal" panose="02040503050203030202" pitchFamily="18" charset="0"/>
                <a:hlinkClick r:id="rId5"/>
              </a:rPr>
              <a:t>Wahida.shah@undp.org</a:t>
            </a:r>
            <a:r>
              <a:rPr lang="nb-NO" altLang="en-US" sz="6400" b="1" dirty="0">
                <a:solidFill>
                  <a:schemeClr val="tx1"/>
                </a:solidFill>
                <a:latin typeface="Calibri" panose="020F0502020204030204" pitchFamily="34" charset="0"/>
                <a:ea typeface="Microsoft YaHei" panose="020B0503020204020204" pitchFamily="34" charset="-122"/>
                <a:cs typeface="Mangal" panose="02040503050203030202" pitchFamily="18" charset="0"/>
              </a:rPr>
              <a:t> </a:t>
            </a:r>
          </a:p>
          <a:p>
            <a:pPr algn="l">
              <a:buSzPct val="45000"/>
            </a:pPr>
            <a:endParaRPr lang="nb-NO" altLang="en-US" sz="6400" b="1" dirty="0">
              <a:solidFill>
                <a:schemeClr val="tx1"/>
              </a:solidFill>
              <a:latin typeface="Calibri" panose="020F0502020204030204" pitchFamily="34" charset="0"/>
              <a:ea typeface="Microsoft YaHei" panose="020B0503020204020204" pitchFamily="34" charset="-122"/>
              <a:cs typeface="Mangal" panose="02040503050203030202" pitchFamily="18" charset="0"/>
            </a:endParaRPr>
          </a:p>
          <a:p>
            <a:pPr algn="l">
              <a:buSzPct val="45000"/>
            </a:pPr>
            <a:r>
              <a:rPr lang="nb-NO" altLang="en-US" sz="6400" b="1" dirty="0">
                <a:solidFill>
                  <a:schemeClr val="tx1"/>
                </a:solidFill>
                <a:latin typeface="Calibri" panose="020F0502020204030204" pitchFamily="34" charset="0"/>
                <a:ea typeface="Microsoft YaHei" panose="020B0503020204020204" pitchFamily="34" charset="-122"/>
                <a:cs typeface="Mangal" panose="02040503050203030202" pitchFamily="18" charset="0"/>
              </a:rPr>
              <a:t>Ela Ionescu, Country Support Specialist, UNDP</a:t>
            </a:r>
          </a:p>
          <a:p>
            <a:pPr algn="l">
              <a:buSzPct val="45000"/>
            </a:pPr>
            <a:r>
              <a:rPr lang="nb-NO" altLang="en-US" sz="6400" b="1" dirty="0">
                <a:solidFill>
                  <a:schemeClr val="tx1"/>
                </a:solidFill>
                <a:latin typeface="Calibri" panose="020F0502020204030204" pitchFamily="34" charset="0"/>
                <a:ea typeface="Microsoft YaHei" panose="020B0503020204020204" pitchFamily="34" charset="-122"/>
                <a:cs typeface="Mangal" panose="02040503050203030202" pitchFamily="18" charset="0"/>
                <a:hlinkClick r:id="rId6"/>
              </a:rPr>
              <a:t>Ela.ionescu@undp.org</a:t>
            </a:r>
            <a:r>
              <a:rPr lang="nb-NO" altLang="en-US" sz="6400" b="1" dirty="0">
                <a:solidFill>
                  <a:schemeClr val="tx1"/>
                </a:solidFill>
                <a:latin typeface="Calibri" panose="020F0502020204030204" pitchFamily="34" charset="0"/>
                <a:ea typeface="Microsoft YaHei" panose="020B0503020204020204" pitchFamily="34" charset="-122"/>
                <a:cs typeface="Mangal" panose="02040503050203030202" pitchFamily="18" charset="0"/>
              </a:rPr>
              <a:t> </a:t>
            </a:r>
          </a:p>
          <a:p>
            <a:pPr algn="l">
              <a:buSzPct val="45000"/>
            </a:pPr>
            <a:endParaRPr lang="nb-NO" altLang="en-US" sz="5300" b="1" dirty="0">
              <a:solidFill>
                <a:srgbClr val="C0504D"/>
              </a:solidFill>
              <a:latin typeface="Calibri" panose="020F0502020204030204" pitchFamily="34" charset="0"/>
              <a:ea typeface="Microsoft YaHei" panose="020B0503020204020204" pitchFamily="34" charset="-122"/>
              <a:cs typeface="Mangal" panose="02040503050203030202" pitchFamily="18" charset="0"/>
            </a:endParaRPr>
          </a:p>
          <a:p>
            <a:pPr algn="l">
              <a:buSzPct val="45000"/>
            </a:pPr>
            <a:endParaRPr lang="nb-NO" altLang="en-US" sz="5300" b="1" dirty="0">
              <a:solidFill>
                <a:srgbClr val="C0504D"/>
              </a:solidFill>
              <a:latin typeface="Calibri" panose="020F0502020204030204" pitchFamily="34" charset="0"/>
              <a:ea typeface="Microsoft YaHei" panose="020B0503020204020204" pitchFamily="34" charset="-122"/>
              <a:cs typeface="Mangal" panose="02040503050203030202" pitchFamily="18" charset="0"/>
            </a:endParaRPr>
          </a:p>
          <a:p>
            <a:pPr algn="l">
              <a:buSzPct val="45000"/>
            </a:pPr>
            <a:endParaRPr lang="nb-NO" altLang="en-US" sz="5300" b="1" dirty="0">
              <a:solidFill>
                <a:schemeClr val="tx1"/>
              </a:solidFill>
              <a:latin typeface="Calibri" panose="020F0502020204030204" pitchFamily="34" charset="0"/>
              <a:ea typeface="Microsoft YaHei" panose="020B0503020204020204" pitchFamily="34" charset="-122"/>
              <a:cs typeface="Mangal" panose="02040503050203030202" pitchFamily="18" charset="0"/>
            </a:endParaRPr>
          </a:p>
          <a:p>
            <a:pPr algn="l">
              <a:buSzPct val="45000"/>
            </a:pPr>
            <a:endParaRPr lang="nb-NO" altLang="en-US" sz="5300" b="1" dirty="0">
              <a:solidFill>
                <a:schemeClr val="tx1"/>
              </a:solidFill>
              <a:latin typeface="Calibri" panose="020F0502020204030204" pitchFamily="34" charset="0"/>
              <a:ea typeface="Microsoft YaHei" panose="020B0503020204020204" pitchFamily="34" charset="-122"/>
              <a:cs typeface="Mangal" panose="02040503050203030202" pitchFamily="18" charset="0"/>
            </a:endParaRPr>
          </a:p>
          <a:p>
            <a:pPr algn="l">
              <a:buSzPct val="45000"/>
            </a:pPr>
            <a:endParaRPr lang="nb-NO" altLang="en-US" sz="4000" b="1" dirty="0">
              <a:solidFill>
                <a:schemeClr val="tx1"/>
              </a:solidFill>
              <a:latin typeface="Calibri" panose="020F0502020204030204" pitchFamily="34" charset="0"/>
              <a:ea typeface="Microsoft YaHei" panose="020B0503020204020204" pitchFamily="34" charset="-122"/>
              <a:cs typeface="Mangal" panose="02040503050203030202" pitchFamily="18" charset="0"/>
            </a:endParaRPr>
          </a:p>
          <a:p>
            <a:pPr algn="l">
              <a:buSzPct val="45000"/>
            </a:pPr>
            <a:endParaRPr lang="nb-NO" altLang="en-US" sz="4000" b="1" dirty="0">
              <a:solidFill>
                <a:schemeClr val="tx1"/>
              </a:solidFill>
              <a:latin typeface="Calibri" panose="020F0502020204030204" pitchFamily="34" charset="0"/>
              <a:ea typeface="Microsoft YaHei" panose="020B0503020204020204" pitchFamily="34" charset="-122"/>
              <a:cs typeface="Mangal" panose="02040503050203030202" pitchFamily="18" charset="0"/>
            </a:endParaRPr>
          </a:p>
          <a:p>
            <a:pPr algn="l">
              <a:buSzPct val="45000"/>
            </a:pPr>
            <a:endParaRPr lang="nb-NO" altLang="en-US" sz="3200" b="1" dirty="0">
              <a:solidFill>
                <a:srgbClr val="C0504D"/>
              </a:solidFill>
              <a:latin typeface="Calibri" panose="020F0502020204030204" pitchFamily="34" charset="0"/>
              <a:ea typeface="Microsoft YaHei" panose="020B0503020204020204" pitchFamily="34" charset="-122"/>
              <a:cs typeface="Mangal" panose="02040503050203030202" pitchFamily="18" charset="0"/>
            </a:endParaRPr>
          </a:p>
        </p:txBody>
      </p:sp>
    </p:spTree>
    <p:extLst>
      <p:ext uri="{BB962C8B-B14F-4D97-AF65-F5344CB8AC3E}">
        <p14:creationId xmlns:p14="http://schemas.microsoft.com/office/powerpoint/2010/main" val="2808352619"/>
      </p:ext>
    </p:extLst>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txBox="1">
            <a:spLocks noGrp="1"/>
          </p:cNvSpPr>
          <p:nvPr>
            <p:ph type="title" idx="4294967295"/>
          </p:nvPr>
        </p:nvSpPr>
        <p:spPr>
          <a:xfrm>
            <a:off x="484765" y="-156113"/>
            <a:ext cx="8001000" cy="792163"/>
          </a:xfrm>
        </p:spPr>
        <p:txBody>
          <a:bodyPr>
            <a:normAutofit fontScale="90000"/>
          </a:bodyPr>
          <a:lstStyle/>
          <a:p>
            <a:pPr>
              <a:buSzPct val="45000"/>
            </a:pPr>
            <a:r>
              <a:rPr lang="nb-NO" altLang="en-US" sz="3100" b="1" dirty="0">
                <a:solidFill>
                  <a:srgbClr val="C0504D"/>
                </a:solidFill>
                <a:latin typeface="Calibri" panose="020F0502020204030204" pitchFamily="34" charset="0"/>
                <a:ea typeface="Microsoft YaHei" panose="020B0503020204020204" pitchFamily="34" charset="-122"/>
                <a:cs typeface="Mangal" panose="02040503050203030202" pitchFamily="18" charset="0"/>
              </a:rPr>
              <a:t/>
            </a:r>
            <a:br>
              <a:rPr lang="nb-NO" altLang="en-US" sz="3100" b="1" dirty="0">
                <a:solidFill>
                  <a:srgbClr val="C0504D"/>
                </a:solidFill>
                <a:latin typeface="Calibri" panose="020F0502020204030204" pitchFamily="34" charset="0"/>
                <a:ea typeface="Microsoft YaHei" panose="020B0503020204020204" pitchFamily="34" charset="-122"/>
                <a:cs typeface="Mangal" panose="02040503050203030202" pitchFamily="18" charset="0"/>
              </a:rPr>
            </a:br>
            <a:r>
              <a:rPr lang="nb-NO" altLang="en-US" sz="3100" b="1" dirty="0">
                <a:solidFill>
                  <a:srgbClr val="C0504D"/>
                </a:solidFill>
                <a:latin typeface="Calibri" panose="020F0502020204030204" pitchFamily="34" charset="0"/>
                <a:ea typeface="Microsoft YaHei" panose="020B0503020204020204" pitchFamily="34" charset="-122"/>
                <a:cs typeface="Mangal" panose="02040503050203030202" pitchFamily="18" charset="0"/>
              </a:rPr>
              <a:t/>
            </a:r>
            <a:br>
              <a:rPr lang="nb-NO" altLang="en-US" sz="3100" b="1" dirty="0">
                <a:solidFill>
                  <a:srgbClr val="C0504D"/>
                </a:solidFill>
                <a:latin typeface="Calibri" panose="020F0502020204030204" pitchFamily="34" charset="0"/>
                <a:ea typeface="Microsoft YaHei" panose="020B0503020204020204" pitchFamily="34" charset="-122"/>
                <a:cs typeface="Mangal" panose="02040503050203030202" pitchFamily="18" charset="0"/>
              </a:rPr>
            </a:br>
            <a:r>
              <a:rPr lang="nb-NO" altLang="en-US" sz="3100" b="1" dirty="0">
                <a:solidFill>
                  <a:srgbClr val="C0504D"/>
                </a:solidFill>
                <a:latin typeface="Calibri" panose="020F0502020204030204" pitchFamily="34" charset="0"/>
                <a:ea typeface="Microsoft YaHei" panose="020B0503020204020204" pitchFamily="34" charset="-122"/>
                <a:cs typeface="Mangal" panose="02040503050203030202" pitchFamily="18" charset="0"/>
              </a:rPr>
              <a:t/>
            </a:r>
            <a:br>
              <a:rPr lang="nb-NO" altLang="en-US" sz="3100" b="1" dirty="0">
                <a:solidFill>
                  <a:srgbClr val="C0504D"/>
                </a:solidFill>
                <a:latin typeface="Calibri" panose="020F0502020204030204" pitchFamily="34" charset="0"/>
                <a:ea typeface="Microsoft YaHei" panose="020B0503020204020204" pitchFamily="34" charset="-122"/>
                <a:cs typeface="Mangal" panose="02040503050203030202" pitchFamily="18" charset="0"/>
              </a:rPr>
            </a:br>
            <a:r>
              <a:rPr lang="nb-NO" altLang="en-US" sz="3100" b="1" dirty="0">
                <a:solidFill>
                  <a:srgbClr val="C0504D"/>
                </a:solidFill>
                <a:latin typeface="Calibri" panose="020F0502020204030204" pitchFamily="34" charset="0"/>
                <a:ea typeface="Microsoft YaHei" panose="020B0503020204020204" pitchFamily="34" charset="-122"/>
                <a:cs typeface="Mangal" panose="02040503050203030202" pitchFamily="18" charset="0"/>
              </a:rPr>
              <a:t/>
            </a:r>
            <a:br>
              <a:rPr lang="nb-NO" altLang="en-US" sz="3100" b="1" dirty="0">
                <a:solidFill>
                  <a:srgbClr val="C0504D"/>
                </a:solidFill>
                <a:latin typeface="Calibri" panose="020F0502020204030204" pitchFamily="34" charset="0"/>
                <a:ea typeface="Microsoft YaHei" panose="020B0503020204020204" pitchFamily="34" charset="-122"/>
                <a:cs typeface="Mangal" panose="02040503050203030202" pitchFamily="18" charset="0"/>
              </a:rPr>
            </a:br>
            <a:r>
              <a:rPr lang="nb-NO" altLang="en-US" b="1" dirty="0">
                <a:solidFill>
                  <a:srgbClr val="C0504D"/>
                </a:solidFill>
                <a:latin typeface="Calibri" panose="020F0502020204030204" pitchFamily="34" charset="0"/>
                <a:ea typeface="Microsoft YaHei" panose="020B0503020204020204" pitchFamily="34" charset="-122"/>
                <a:cs typeface="Mangal" panose="02040503050203030202" pitchFamily="18" charset="0"/>
              </a:rPr>
              <a:t>What is an Investment Plan </a:t>
            </a:r>
            <a:br>
              <a:rPr lang="nb-NO" altLang="en-US" b="1" dirty="0">
                <a:solidFill>
                  <a:srgbClr val="C0504D"/>
                </a:solidFill>
                <a:latin typeface="Calibri" panose="020F0502020204030204" pitchFamily="34" charset="0"/>
                <a:ea typeface="Microsoft YaHei" panose="020B0503020204020204" pitchFamily="34" charset="-122"/>
                <a:cs typeface="Mangal" panose="02040503050203030202" pitchFamily="18" charset="0"/>
              </a:rPr>
            </a:br>
            <a:r>
              <a:rPr lang="en-US" sz="3100" i="1" dirty="0">
                <a:solidFill>
                  <a:schemeClr val="tx1">
                    <a:lumMod val="85000"/>
                    <a:lumOff val="15000"/>
                  </a:schemeClr>
                </a:solidFill>
                <a:latin typeface="Helvetica" pitchFamily="34" charset="0"/>
              </a:rPr>
              <a:t>(though can be called anything else relevant for the country…)</a:t>
            </a:r>
            <a:r>
              <a:rPr lang="en-US" sz="5400" i="1" dirty="0">
                <a:solidFill>
                  <a:schemeClr val="tx1">
                    <a:lumMod val="85000"/>
                    <a:lumOff val="15000"/>
                  </a:schemeClr>
                </a:solidFill>
                <a:latin typeface="Helvetica" pitchFamily="34" charset="0"/>
              </a:rPr>
              <a:t/>
            </a:r>
            <a:br>
              <a:rPr lang="en-US" sz="5400" i="1" dirty="0">
                <a:solidFill>
                  <a:schemeClr val="tx1">
                    <a:lumMod val="85000"/>
                    <a:lumOff val="15000"/>
                  </a:schemeClr>
                </a:solidFill>
                <a:latin typeface="Helvetica" pitchFamily="34" charset="0"/>
              </a:rPr>
            </a:br>
            <a:r>
              <a:rPr lang="nb-NO" altLang="en-US" sz="4800" b="1" dirty="0">
                <a:solidFill>
                  <a:srgbClr val="C0504D"/>
                </a:solidFill>
                <a:latin typeface="Calibri" panose="020F0502020204030204" pitchFamily="34" charset="0"/>
                <a:ea typeface="Microsoft YaHei" panose="020B0503020204020204" pitchFamily="34" charset="-122"/>
                <a:cs typeface="Mangal" panose="02040503050203030202" pitchFamily="18" charset="0"/>
              </a:rPr>
              <a:t>   </a:t>
            </a:r>
          </a:p>
        </p:txBody>
      </p:sp>
      <p:sp>
        <p:nvSpPr>
          <p:cNvPr id="5123" name="Content Placeholder 2"/>
          <p:cNvSpPr txBox="1">
            <a:spLocks noGrp="1"/>
          </p:cNvSpPr>
          <p:nvPr>
            <p:ph type="body" idx="4294967295"/>
          </p:nvPr>
        </p:nvSpPr>
        <p:spPr>
          <a:xfrm>
            <a:off x="323527" y="636050"/>
            <a:ext cx="9085943" cy="6221950"/>
          </a:xfrm>
          <a:noFill/>
        </p:spPr>
        <p:txBody>
          <a:bodyPr>
            <a:normAutofit/>
          </a:bodyPr>
          <a:lstStyle/>
          <a:p>
            <a:pPr marL="0" indent="0" eaLnBrk="1">
              <a:spcBef>
                <a:spcPts val="638"/>
              </a:spcBef>
              <a:buNone/>
            </a:pPr>
            <a:endParaRPr lang="en-US" altLang="en-US" sz="2400" dirty="0">
              <a:latin typeface="Calibri" panose="020F0502020204030204" pitchFamily="34" charset="0"/>
              <a:ea typeface="Microsoft YaHei" panose="020B0503020204020204" pitchFamily="34" charset="-122"/>
              <a:cs typeface="Mangal" panose="02040503050203030202" pitchFamily="18" charset="0"/>
            </a:endParaRPr>
          </a:p>
          <a:p>
            <a:pPr marL="0" indent="0" eaLnBrk="1">
              <a:spcBef>
                <a:spcPts val="638"/>
              </a:spcBef>
              <a:buNone/>
            </a:pPr>
            <a:endParaRPr lang="en-US" altLang="en-US" sz="4000" dirty="0">
              <a:latin typeface="Calibri" panose="020F0502020204030204" pitchFamily="34" charset="0"/>
              <a:ea typeface="Microsoft YaHei" panose="020B0503020204020204" pitchFamily="34" charset="-122"/>
              <a:cs typeface="Mangal" panose="02040503050203030202" pitchFamily="18" charset="0"/>
            </a:endParaRPr>
          </a:p>
          <a:p>
            <a:pPr marL="0" indent="0" eaLnBrk="1">
              <a:spcBef>
                <a:spcPts val="638"/>
              </a:spcBef>
              <a:buNone/>
            </a:pPr>
            <a:r>
              <a:rPr lang="en-US" altLang="en-US" sz="3600" dirty="0">
                <a:latin typeface="Calibri" panose="020F0502020204030204" pitchFamily="34" charset="0"/>
                <a:ea typeface="Microsoft YaHei" panose="020B0503020204020204" pitchFamily="34" charset="-122"/>
                <a:cs typeface="Mangal" panose="02040503050203030202" pitchFamily="18" charset="0"/>
              </a:rPr>
              <a:t>An </a:t>
            </a:r>
            <a:r>
              <a:rPr lang="en-US" altLang="en-US" sz="3600" b="1" dirty="0">
                <a:latin typeface="Calibri" panose="020F0502020204030204" pitchFamily="34" charset="0"/>
                <a:ea typeface="Microsoft YaHei" panose="020B0503020204020204" pitchFamily="34" charset="-122"/>
                <a:cs typeface="Mangal" panose="02040503050203030202" pitchFamily="18" charset="0"/>
              </a:rPr>
              <a:t>Investment Plan </a:t>
            </a:r>
            <a:r>
              <a:rPr lang="en-US" altLang="en-US" sz="3600" dirty="0">
                <a:latin typeface="Calibri" panose="020F0502020204030204" pitchFamily="34" charset="0"/>
                <a:ea typeface="Microsoft YaHei" panose="020B0503020204020204" pitchFamily="34" charset="-122"/>
                <a:cs typeface="Mangal" panose="02040503050203030202" pitchFamily="18" charset="0"/>
              </a:rPr>
              <a:t>is to generally help to …</a:t>
            </a:r>
          </a:p>
          <a:p>
            <a:pPr marL="457200" indent="-457200">
              <a:spcBef>
                <a:spcPts val="638"/>
              </a:spcBef>
              <a:buFont typeface="Calibri" panose="020F0502020204030204" pitchFamily="34" charset="0"/>
              <a:buAutoNum type="arabicPeriod"/>
            </a:pPr>
            <a:r>
              <a:rPr lang="en-US" sz="3500" dirty="0"/>
              <a:t>Facilitate the implementation of policies and measures identified in national REDD+ Strategy;</a:t>
            </a:r>
          </a:p>
          <a:p>
            <a:pPr marL="457200" indent="-457200">
              <a:spcBef>
                <a:spcPts val="638"/>
              </a:spcBef>
              <a:buFont typeface="Calibri" panose="020F0502020204030204" pitchFamily="34" charset="0"/>
              <a:buAutoNum type="arabicPeriod"/>
            </a:pPr>
            <a:r>
              <a:rPr lang="en-US" sz="3500" dirty="0"/>
              <a:t>Mobilize the requisite financing and investments associated with the implementation of the strategy;</a:t>
            </a:r>
          </a:p>
          <a:p>
            <a:pPr marL="0" indent="0" eaLnBrk="1">
              <a:spcBef>
                <a:spcPts val="638"/>
              </a:spcBef>
              <a:buNone/>
            </a:pPr>
            <a:endParaRPr altLang="en-US" sz="4000" dirty="0">
              <a:latin typeface="Calibri" panose="020F0502020204030204" pitchFamily="34" charset="0"/>
              <a:ea typeface="Microsoft YaHei" panose="020B0503020204020204" pitchFamily="34" charset="-122"/>
              <a:cs typeface="Mangal" panose="02040503050203030202" pitchFamily="18" charset="0"/>
            </a:endParaRPr>
          </a:p>
        </p:txBody>
      </p:sp>
    </p:spTree>
    <p:extLst>
      <p:ext uri="{BB962C8B-B14F-4D97-AF65-F5344CB8AC3E}">
        <p14:creationId xmlns:p14="http://schemas.microsoft.com/office/powerpoint/2010/main" val="3433272697"/>
      </p:ext>
    </p:extLst>
  </p:cSld>
  <p:clrMapOvr>
    <a:masterClrMapping/>
  </p:clrMapOvr>
  <p:transition xmlns:p14="http://schemas.microsoft.com/office/powerpoint/2010/mai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txBox="1">
            <a:spLocks noGrp="1"/>
          </p:cNvSpPr>
          <p:nvPr>
            <p:ph type="body" idx="4294967295"/>
          </p:nvPr>
        </p:nvSpPr>
        <p:spPr>
          <a:xfrm>
            <a:off x="323528" y="636050"/>
            <a:ext cx="8820472" cy="6221950"/>
          </a:xfrm>
          <a:noFill/>
        </p:spPr>
        <p:txBody>
          <a:bodyPr>
            <a:normAutofit/>
          </a:bodyPr>
          <a:lstStyle/>
          <a:p>
            <a:pPr marL="457200" indent="-457200" eaLnBrk="1">
              <a:spcBef>
                <a:spcPts val="638"/>
              </a:spcBef>
              <a:buFont typeface="Calibri" panose="020F0502020204030204" pitchFamily="34" charset="0"/>
              <a:buAutoNum type="arabicPeriod"/>
            </a:pPr>
            <a:endParaRPr altLang="en-US" sz="2400" dirty="0">
              <a:latin typeface="Calibri" panose="020F0502020204030204" pitchFamily="34" charset="0"/>
              <a:ea typeface="Microsoft YaHei" panose="020B0503020204020204" pitchFamily="34" charset="-122"/>
              <a:cs typeface="Mangal" panose="02040503050203030202" pitchFamily="18" charset="0"/>
            </a:endParaRPr>
          </a:p>
          <a:p>
            <a:pPr marL="514350" indent="-514350">
              <a:spcBef>
                <a:spcPts val="638"/>
              </a:spcBef>
              <a:buAutoNum type="arabicPeriod" startAt="3"/>
            </a:pPr>
            <a:r>
              <a:rPr lang="en-US" sz="3500" dirty="0"/>
              <a:t>Define, scope and prioritize key investments as well as the associated costs;</a:t>
            </a:r>
          </a:p>
          <a:p>
            <a:pPr marL="514350" indent="-514350">
              <a:spcBef>
                <a:spcPts val="638"/>
              </a:spcBef>
              <a:buAutoNum type="arabicPeriod" startAt="3"/>
            </a:pPr>
            <a:endParaRPr lang="en-US" sz="3500" dirty="0"/>
          </a:p>
          <a:p>
            <a:pPr marL="514350" indent="-514350">
              <a:spcBef>
                <a:spcPts val="638"/>
              </a:spcBef>
              <a:buAutoNum type="arabicPeriod" startAt="3"/>
            </a:pPr>
            <a:r>
              <a:rPr lang="en-US" sz="3500" dirty="0"/>
              <a:t>Encourage programmatic investments aimed at transformational change in the forest sector and other sectors that affect forests</a:t>
            </a:r>
            <a:r>
              <a:rPr lang="en-US" dirty="0"/>
              <a:t>. </a:t>
            </a:r>
            <a:endParaRPr lang="en-US" altLang="en-US" sz="4000" dirty="0">
              <a:latin typeface="Calibri" panose="020F0502020204030204" pitchFamily="34" charset="0"/>
              <a:ea typeface="Microsoft YaHei" panose="020B0503020204020204" pitchFamily="34" charset="-122"/>
              <a:cs typeface="Mangal" panose="02040503050203030202" pitchFamily="18" charset="0"/>
            </a:endParaRPr>
          </a:p>
          <a:p>
            <a:pPr marL="0" indent="0" eaLnBrk="1">
              <a:spcBef>
                <a:spcPts val="638"/>
              </a:spcBef>
              <a:buNone/>
            </a:pPr>
            <a:endParaRPr altLang="en-US" sz="4000" dirty="0">
              <a:latin typeface="Calibri" panose="020F0502020204030204" pitchFamily="34" charset="0"/>
              <a:ea typeface="Microsoft YaHei" panose="020B0503020204020204" pitchFamily="34" charset="-122"/>
              <a:cs typeface="Mangal" panose="02040503050203030202" pitchFamily="18" charset="0"/>
            </a:endParaRPr>
          </a:p>
        </p:txBody>
      </p:sp>
    </p:spTree>
    <p:extLst>
      <p:ext uri="{BB962C8B-B14F-4D97-AF65-F5344CB8AC3E}">
        <p14:creationId xmlns:p14="http://schemas.microsoft.com/office/powerpoint/2010/main" val="1807038085"/>
      </p:ext>
    </p:extLst>
  </p:cSld>
  <p:clrMapOvr>
    <a:masterClrMapping/>
  </p:clrMapOvr>
  <p:transition xmlns:p14="http://schemas.microsoft.com/office/powerpoint/2010/mai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txBox="1">
            <a:spLocks noGrp="1"/>
          </p:cNvSpPr>
          <p:nvPr>
            <p:ph type="body" idx="4294967295"/>
          </p:nvPr>
        </p:nvSpPr>
        <p:spPr>
          <a:xfrm>
            <a:off x="161764" y="412956"/>
            <a:ext cx="8820472" cy="6268064"/>
          </a:xfrm>
          <a:noFill/>
        </p:spPr>
        <p:txBody>
          <a:bodyPr>
            <a:normAutofit lnSpcReduction="10000"/>
          </a:bodyPr>
          <a:lstStyle/>
          <a:p>
            <a:pPr marL="457200" indent="-457200" eaLnBrk="1">
              <a:spcBef>
                <a:spcPts val="638"/>
              </a:spcBef>
              <a:buFont typeface="Calibri" panose="020F0502020204030204" pitchFamily="34" charset="0"/>
              <a:buAutoNum type="arabicPeriod"/>
            </a:pPr>
            <a:endParaRPr altLang="en-US" sz="2400" dirty="0">
              <a:latin typeface="Calibri" panose="020F0502020204030204" pitchFamily="34" charset="0"/>
              <a:ea typeface="Microsoft YaHei" panose="020B0503020204020204" pitchFamily="34" charset="-122"/>
              <a:cs typeface="Mangal" panose="02040503050203030202" pitchFamily="18" charset="0"/>
            </a:endParaRPr>
          </a:p>
          <a:p>
            <a:pPr marL="0" indent="0" eaLnBrk="1">
              <a:spcBef>
                <a:spcPts val="638"/>
              </a:spcBef>
              <a:buNone/>
            </a:pPr>
            <a:r>
              <a:rPr lang="en-US" sz="3000" dirty="0"/>
              <a:t>Developing a robust national </a:t>
            </a:r>
            <a:r>
              <a:rPr lang="en-GB" sz="3000" dirty="0"/>
              <a:t>REDD+ Investment Plan, includes:</a:t>
            </a:r>
            <a:endParaRPr lang="en-US" sz="3000" dirty="0"/>
          </a:p>
          <a:p>
            <a:pPr lvl="1"/>
            <a:r>
              <a:rPr lang="en-GB" sz="3000" dirty="0"/>
              <a:t>A robust theory of change.</a:t>
            </a:r>
            <a:endParaRPr lang="en-US" sz="3000" dirty="0"/>
          </a:p>
          <a:p>
            <a:pPr lvl="1"/>
            <a:r>
              <a:rPr lang="en-GB" sz="3000" dirty="0"/>
              <a:t>A detailed action plan, including leading and contributing agencies and stakeholders, scope and scale, volume of activities and timeline, quantified targets, expected carbon and multiple benefits, risk assessment and provisions to respect and monitor REDD+ safeguards, financial needs and respective sources and modalities.</a:t>
            </a:r>
            <a:endParaRPr lang="en-US" sz="3000" dirty="0"/>
          </a:p>
          <a:p>
            <a:pPr lvl="1"/>
            <a:r>
              <a:rPr lang="en-GB" sz="3000" dirty="0"/>
              <a:t>Overarching resource mobilization framework.</a:t>
            </a:r>
            <a:endParaRPr lang="en-US" sz="3000" dirty="0"/>
          </a:p>
          <a:p>
            <a:pPr lvl="1"/>
            <a:r>
              <a:rPr lang="en-GB" sz="3000" dirty="0"/>
              <a:t>A robust monitoring and evaluation framework.</a:t>
            </a:r>
            <a:endParaRPr lang="en-US" sz="3000" dirty="0"/>
          </a:p>
          <a:p>
            <a:endParaRPr lang="en-US" dirty="0"/>
          </a:p>
          <a:p>
            <a:pPr marL="457200" indent="-457200">
              <a:spcBef>
                <a:spcPts val="638"/>
              </a:spcBef>
              <a:buFont typeface="Calibri" panose="020F0502020204030204" pitchFamily="34" charset="0"/>
              <a:buAutoNum type="arabicPeriod"/>
            </a:pPr>
            <a:endParaRPr altLang="en-US" sz="4000" dirty="0">
              <a:latin typeface="Calibri" panose="020F0502020204030204" pitchFamily="34" charset="0"/>
              <a:ea typeface="Microsoft YaHei" panose="020B0503020204020204" pitchFamily="34" charset="-122"/>
              <a:cs typeface="Mangal" panose="02040503050203030202" pitchFamily="18" charset="0"/>
            </a:endParaRPr>
          </a:p>
        </p:txBody>
      </p:sp>
    </p:spTree>
    <p:extLst>
      <p:ext uri="{BB962C8B-B14F-4D97-AF65-F5344CB8AC3E}">
        <p14:creationId xmlns:p14="http://schemas.microsoft.com/office/powerpoint/2010/main" val="679744459"/>
      </p:ext>
    </p:extLst>
  </p:cSld>
  <p:clrMapOvr>
    <a:masterClrMapping/>
  </p:clrMapOvr>
  <p:transition xmlns:p14="http://schemas.microsoft.com/office/powerpoint/2010/main" spd="slow"/>
</p:sld>
</file>

<file path=ppt/slides/slide6.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4" name="Rectangle 6"/>
          <p:cNvSpPr/>
          <p:nvPr/>
        </p:nvSpPr>
        <p:spPr>
          <a:xfrm>
            <a:off x="-25008" y="3155338"/>
            <a:ext cx="9162178" cy="2540002"/>
          </a:xfrm>
          <a:prstGeom prst="rect">
            <a:avLst/>
          </a:prstGeom>
          <a:solidFill>
            <a:srgbClr val="F2F2F2"/>
          </a:solidFill>
          <a:ln cap="flat">
            <a:noFill/>
            <a:prstDash val="solid"/>
          </a:ln>
        </p:spPr>
        <p:txBody>
          <a:bodyPr vert="horz" wrap="square" lIns="91440" tIns="45720" rIns="91440" bIns="45720" anchor="ctr" anchorCtr="1" compatLnSpc="1">
            <a:noAutofit/>
          </a:bodyPr>
          <a:lstStyle/>
          <a:p>
            <a:pPr marL="0" marR="0" lvl="0" indent="0" algn="ctr"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0" cap="none" spc="0" baseline="0">
              <a:solidFill>
                <a:srgbClr val="FFFFFF"/>
              </a:solidFill>
              <a:uFillTx/>
              <a:latin typeface="Calibri"/>
              <a:ea typeface="ＭＳ Ｐゴシック"/>
            </a:endParaRPr>
          </a:p>
        </p:txBody>
      </p:sp>
      <p:cxnSp>
        <p:nvCxnSpPr>
          <p:cNvPr id="5" name="Straight Connector 7"/>
          <p:cNvCxnSpPr/>
          <p:nvPr/>
        </p:nvCxnSpPr>
        <p:spPr>
          <a:xfrm>
            <a:off x="-80549" y="4581820"/>
            <a:ext cx="9143999" cy="24470"/>
          </a:xfrm>
          <a:prstGeom prst="straightConnector1">
            <a:avLst/>
          </a:prstGeom>
          <a:noFill/>
          <a:ln w="12701" cap="flat">
            <a:solidFill>
              <a:srgbClr val="5B9BD5"/>
            </a:solidFill>
            <a:custDash>
              <a:ds d="799921" sp="799921"/>
            </a:custDash>
            <a:miter/>
          </a:ln>
        </p:spPr>
      </p:cxnSp>
      <p:sp>
        <p:nvSpPr>
          <p:cNvPr id="32" name="Rounded Rectangle 5"/>
          <p:cNvSpPr/>
          <p:nvPr/>
        </p:nvSpPr>
        <p:spPr>
          <a:xfrm>
            <a:off x="4995302" y="3351408"/>
            <a:ext cx="2381793" cy="233354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E2F0D9"/>
          </a:solidFill>
          <a:ln w="28575" cap="flat">
            <a:solidFill>
              <a:srgbClr val="70AD47"/>
            </a:solidFill>
            <a:prstDash val="dash"/>
            <a:miter/>
          </a:ln>
        </p:spPr>
        <p:txBody>
          <a:bodyPr vert="horz" wrap="square" lIns="0" tIns="45720" rIns="0" bIns="45720" anchor="ctr" anchorCtr="1" compatLnSpc="1">
            <a:noAutofit/>
          </a:bodyPr>
          <a:lstStyle/>
          <a:p>
            <a:pPr marL="0" marR="0" lvl="0" indent="0" algn="ctr"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0" cap="none" spc="0" baseline="0" dirty="0">
              <a:solidFill>
                <a:srgbClr val="000000"/>
              </a:solidFill>
              <a:uFillTx/>
              <a:latin typeface="Calibri"/>
              <a:ea typeface="ＭＳ Ｐゴシック"/>
            </a:endParaRPr>
          </a:p>
        </p:txBody>
      </p:sp>
      <p:sp>
        <p:nvSpPr>
          <p:cNvPr id="2" name="Rounded Rectangle 5"/>
          <p:cNvSpPr/>
          <p:nvPr/>
        </p:nvSpPr>
        <p:spPr>
          <a:xfrm>
            <a:off x="7638495" y="5798045"/>
            <a:ext cx="2007674" cy="77748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E2F0D9"/>
          </a:solidFill>
          <a:ln w="12701" cap="flat">
            <a:solidFill>
              <a:srgbClr val="70AD47"/>
            </a:solidFill>
            <a:custDash>
              <a:ds d="799921" sp="799921"/>
            </a:custDash>
            <a:miter/>
          </a:ln>
        </p:spPr>
        <p:txBody>
          <a:bodyPr vert="horz" wrap="square" lIns="0" tIns="45720" rIns="0" bIns="45720" anchor="ctr" anchorCtr="1" compatLnSpc="1">
            <a:noAutofit/>
          </a:bodyPr>
          <a:lstStyle/>
          <a:p>
            <a:pPr marL="0" marR="0" lvl="0" indent="0" algn="ctr"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51" b="1" i="0" u="none" strike="noStrike" kern="0" cap="none" spc="0" baseline="0">
                <a:solidFill>
                  <a:srgbClr val="000000"/>
                </a:solidFill>
                <a:uFillTx/>
                <a:latin typeface="Calibri"/>
                <a:ea typeface="ＭＳ Ｐゴシック"/>
              </a:rPr>
              <a:t>Resource</a:t>
            </a:r>
          </a:p>
          <a:p>
            <a:pPr marL="0" marR="0" lvl="0" indent="0" algn="ctr"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51" b="1" i="0" u="none" strike="noStrike" kern="0" cap="none" spc="0" baseline="0">
                <a:solidFill>
                  <a:srgbClr val="000000"/>
                </a:solidFill>
                <a:uFillTx/>
                <a:latin typeface="Calibri"/>
                <a:ea typeface="ＭＳ Ｐゴシック"/>
              </a:rPr>
              <a:t>mobilization</a:t>
            </a:r>
          </a:p>
        </p:txBody>
      </p:sp>
      <p:sp>
        <p:nvSpPr>
          <p:cNvPr id="3" name="Text Placeholder 1"/>
          <p:cNvSpPr txBox="1"/>
          <p:nvPr/>
        </p:nvSpPr>
        <p:spPr>
          <a:xfrm>
            <a:off x="-7415" y="-14081"/>
            <a:ext cx="9151415" cy="520458"/>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en-US" sz="2800" b="1" dirty="0">
                <a:solidFill>
                  <a:srgbClr val="2E75B6"/>
                </a:solidFill>
                <a:latin typeface="Calibri"/>
              </a:rPr>
              <a:t>The Place of IP in the REDD+ Planning pathway: </a:t>
            </a:r>
          </a:p>
          <a:p>
            <a:pPr marL="0" marR="0" lvl="0" indent="0" algn="ctr"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en-US" sz="2500" b="1" dirty="0">
                <a:solidFill>
                  <a:srgbClr val="2E75B6"/>
                </a:solidFill>
                <a:latin typeface="Calibri"/>
              </a:rPr>
              <a:t>			From strategic planning to implementation</a:t>
            </a:r>
          </a:p>
          <a:p>
            <a:pPr marL="342900" marR="0" lvl="0" indent="-342900" algn="l" defTabSz="914400" rtl="0" fontAlgn="auto" hangingPunct="1">
              <a:lnSpc>
                <a:spcPct val="100000"/>
              </a:lnSpc>
              <a:spcBef>
                <a:spcPts val="700"/>
              </a:spcBef>
              <a:spcAft>
                <a:spcPts val="0"/>
              </a:spcAft>
              <a:buSzPct val="100000"/>
              <a:buFont typeface="Arial" pitchFamily="34"/>
              <a:buChar char="•"/>
              <a:tabLst/>
              <a:defRPr sz="1800" b="0" i="0" u="none" strike="noStrike" kern="0" cap="none" spc="0" baseline="0">
                <a:solidFill>
                  <a:srgbClr val="000000"/>
                </a:solidFill>
                <a:uFillTx/>
              </a:defRPr>
            </a:pPr>
            <a:endParaRPr lang="en-US" sz="3000" b="0" i="0" u="none" strike="noStrike" kern="1200" cap="none" spc="0" baseline="0" dirty="0">
              <a:solidFill>
                <a:srgbClr val="31859C"/>
              </a:solidFill>
              <a:uFillTx/>
              <a:latin typeface="Calibri"/>
            </a:endParaRPr>
          </a:p>
        </p:txBody>
      </p:sp>
      <p:sp>
        <p:nvSpPr>
          <p:cNvPr id="6" name="Rounded Rectangle 21"/>
          <p:cNvSpPr/>
          <p:nvPr/>
        </p:nvSpPr>
        <p:spPr>
          <a:xfrm>
            <a:off x="1314678" y="2383100"/>
            <a:ext cx="2686050" cy="47369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DEEBF7"/>
          </a:solidFill>
          <a:ln w="9528" cap="flat">
            <a:solidFill>
              <a:srgbClr val="4472C4"/>
            </a:solidFill>
            <a:prstDash val="solid"/>
            <a:miter/>
          </a:ln>
        </p:spPr>
        <p:txBody>
          <a:bodyPr vert="horz" wrap="square" lIns="91440" tIns="45720" rIns="91440" bIns="45720" anchor="ctr" anchorCtr="1" compatLnSpc="1">
            <a:noAutofit/>
          </a:bodyPr>
          <a:lstStyle/>
          <a:p>
            <a:pPr marL="0" marR="0" lvl="0" indent="0" algn="ctr"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0" cap="none" spc="0" baseline="0">
                <a:solidFill>
                  <a:srgbClr val="000000"/>
                </a:solidFill>
                <a:uFillTx/>
                <a:latin typeface="Calibri"/>
                <a:ea typeface="ＭＳ Ｐゴシック"/>
              </a:rPr>
              <a:t>UNFCCC Warsaw Framework</a:t>
            </a:r>
          </a:p>
          <a:p>
            <a:pPr marL="0" marR="0" lvl="0" indent="0" algn="ctr"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1" u="none" strike="noStrike" kern="0" cap="none" spc="0" baseline="0">
                <a:solidFill>
                  <a:srgbClr val="000000"/>
                </a:solidFill>
                <a:uFillTx/>
                <a:latin typeface="Calibri"/>
                <a:ea typeface="ＭＳ Ｐゴシック"/>
              </a:rPr>
              <a:t>(requirement for access to RBPs)</a:t>
            </a:r>
          </a:p>
        </p:txBody>
      </p:sp>
      <p:sp>
        <p:nvSpPr>
          <p:cNvPr id="7" name="Rounded Rectangle 5"/>
          <p:cNvSpPr/>
          <p:nvPr/>
        </p:nvSpPr>
        <p:spPr>
          <a:xfrm>
            <a:off x="4993644" y="3350455"/>
            <a:ext cx="1211442" cy="93344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E2F0D9"/>
          </a:solidFill>
          <a:ln w="28575" cap="flat">
            <a:solidFill>
              <a:srgbClr val="70AD47"/>
            </a:solidFill>
            <a:prstDash val="solid"/>
            <a:miter/>
          </a:ln>
        </p:spPr>
        <p:txBody>
          <a:bodyPr vert="horz" wrap="square" lIns="0" tIns="45720" rIns="0" bIns="45720" anchor="ctr" anchorCtr="1" compatLnSpc="1">
            <a:noAutofit/>
          </a:bodyPr>
          <a:lstStyle/>
          <a:p>
            <a:pPr marL="0" marR="0" lvl="0" indent="0" algn="ctr"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0" cap="none" spc="0" baseline="0" dirty="0">
                <a:solidFill>
                  <a:srgbClr val="000000"/>
                </a:solidFill>
                <a:uFillTx/>
                <a:latin typeface="Calibri"/>
                <a:ea typeface="ＭＳ Ｐゴシック"/>
              </a:rPr>
              <a:t>&amp; (or)</a:t>
            </a:r>
          </a:p>
          <a:p>
            <a:pPr marL="0" marR="0" lvl="0" indent="0" algn="ctr"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0" cap="none" spc="0" baseline="0" dirty="0">
                <a:solidFill>
                  <a:srgbClr val="000000"/>
                </a:solidFill>
                <a:uFillTx/>
                <a:latin typeface="Calibri"/>
                <a:ea typeface="ＭＳ Ｐゴシック"/>
              </a:rPr>
              <a:t>National Investment Plan</a:t>
            </a:r>
            <a:endParaRPr lang="en-US" sz="1600" b="0" i="0" u="none" strike="noStrike" kern="0" cap="none" spc="0" baseline="0" dirty="0">
              <a:solidFill>
                <a:srgbClr val="000000"/>
              </a:solidFill>
              <a:uFillTx/>
              <a:latin typeface="Calibri"/>
              <a:ea typeface="ＭＳ Ｐゴシック"/>
            </a:endParaRPr>
          </a:p>
        </p:txBody>
      </p:sp>
      <p:sp>
        <p:nvSpPr>
          <p:cNvPr id="8" name="Rounded Rectangle 6"/>
          <p:cNvSpPr/>
          <p:nvPr/>
        </p:nvSpPr>
        <p:spPr>
          <a:xfrm>
            <a:off x="7961735" y="3371246"/>
            <a:ext cx="1182273" cy="2165354"/>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8CBAD"/>
          </a:solidFill>
          <a:ln w="12701" cap="flat">
            <a:solidFill>
              <a:srgbClr val="ED7D31"/>
            </a:solidFill>
            <a:prstDash val="solid"/>
            <a:miter/>
          </a:ln>
        </p:spPr>
        <p:txBody>
          <a:bodyPr vert="horz" wrap="square" lIns="0" tIns="45720" rIns="0" bIns="45720" anchor="ctr" anchorCtr="1" compatLnSpc="1">
            <a:noAutofit/>
          </a:bodyPr>
          <a:lstStyle/>
          <a:p>
            <a:pPr marL="0" marR="0" lvl="0" indent="0" algn="ctr"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0" cap="none" spc="0" baseline="0">
                <a:solidFill>
                  <a:srgbClr val="000000"/>
                </a:solidFill>
                <a:uFillTx/>
                <a:latin typeface="Calibri"/>
                <a:ea typeface="ＭＳ Ｐゴシック"/>
              </a:rPr>
              <a:t>Investments</a:t>
            </a:r>
            <a:endParaRPr lang="en-US" sz="1351" b="1" i="0" u="none" strike="noStrike" kern="0" cap="none" spc="0" baseline="0">
              <a:solidFill>
                <a:srgbClr val="000000"/>
              </a:solidFill>
              <a:uFillTx/>
              <a:latin typeface="Calibri"/>
              <a:ea typeface="ＭＳ Ｐゴシック"/>
            </a:endParaRPr>
          </a:p>
          <a:p>
            <a:pPr marL="0" marR="0" lvl="0" indent="0" algn="ctr"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51" b="0" i="0" u="none" strike="noStrike" kern="0" cap="none" spc="0" baseline="0">
                <a:solidFill>
                  <a:srgbClr val="000000"/>
                </a:solidFill>
                <a:uFillTx/>
                <a:latin typeface="Calibri"/>
                <a:ea typeface="ＭＳ Ｐゴシック"/>
              </a:rPr>
              <a:t>(National &amp;/or subnational</a:t>
            </a:r>
          </a:p>
          <a:p>
            <a:pPr marL="0" marR="0" lvl="0" indent="0" algn="ctr"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51" b="0" i="0" u="none" strike="noStrike" kern="0" cap="none" spc="0" baseline="0">
                <a:solidFill>
                  <a:srgbClr val="000000"/>
                </a:solidFill>
                <a:uFillTx/>
                <a:latin typeface="Calibri"/>
                <a:ea typeface="ＭＳ Ｐゴシック"/>
              </a:rPr>
              <a:t>Programmes</a:t>
            </a:r>
          </a:p>
        </p:txBody>
      </p:sp>
      <p:sp>
        <p:nvSpPr>
          <p:cNvPr id="9" name="TextBox 11"/>
          <p:cNvSpPr txBox="1"/>
          <p:nvPr/>
        </p:nvSpPr>
        <p:spPr>
          <a:xfrm>
            <a:off x="2506717" y="3707133"/>
            <a:ext cx="338556" cy="300206"/>
          </a:xfrm>
          <a:prstGeom prst="rect">
            <a:avLst/>
          </a:prstGeom>
          <a:noFill/>
          <a:ln cap="flat">
            <a:noFill/>
          </a:ln>
        </p:spPr>
        <p:txBody>
          <a:bodyPr vert="horz" wrap="none" lIns="91440" tIns="45720" rIns="91440" bIns="45720" anchor="t" anchorCtr="0" compatLnSpc="1">
            <a:spAutoFit/>
          </a:bodyPr>
          <a:lstStyle/>
          <a:p>
            <a:pPr marL="0" marR="0" lvl="0" indent="0" algn="l"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51" b="1" i="0" u="none" strike="noStrike" kern="1200" cap="none" spc="0" baseline="0">
                <a:solidFill>
                  <a:srgbClr val="000000"/>
                </a:solidFill>
                <a:uFillTx/>
                <a:latin typeface="Calibri"/>
                <a:ea typeface="ＭＳ Ｐゴシック"/>
              </a:rPr>
              <a:t>or</a:t>
            </a:r>
          </a:p>
        </p:txBody>
      </p:sp>
      <p:sp>
        <p:nvSpPr>
          <p:cNvPr id="10" name="TextBox 12"/>
          <p:cNvSpPr txBox="1"/>
          <p:nvPr/>
        </p:nvSpPr>
        <p:spPr>
          <a:xfrm>
            <a:off x="687436" y="1920980"/>
            <a:ext cx="1125690" cy="276999"/>
          </a:xfrm>
          <a:prstGeom prst="rect">
            <a:avLst/>
          </a:prstGeom>
          <a:noFill/>
          <a:ln cap="flat">
            <a:noFill/>
          </a:ln>
        </p:spPr>
        <p:txBody>
          <a:bodyPr vert="horz" wrap="none" lIns="91440" tIns="45720" rIns="91440" bIns="45720" anchor="t" anchorCtr="0" compatLnSpc="1">
            <a:spAutoFit/>
          </a:bodyPr>
          <a:lstStyle/>
          <a:p>
            <a:pPr marL="0" marR="0" lvl="0" indent="0" algn="l"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1" u="none" strike="noStrike" kern="1200" cap="none" spc="0" baseline="0">
                <a:solidFill>
                  <a:srgbClr val="000000"/>
                </a:solidFill>
                <a:uFillTx/>
                <a:latin typeface="Calibri"/>
                <a:ea typeface="ＭＳ Ｐゴシック"/>
              </a:rPr>
              <a:t>More strategic</a:t>
            </a:r>
          </a:p>
        </p:txBody>
      </p:sp>
      <p:sp>
        <p:nvSpPr>
          <p:cNvPr id="11" name="TextBox 13"/>
          <p:cNvSpPr txBox="1"/>
          <p:nvPr/>
        </p:nvSpPr>
        <p:spPr>
          <a:xfrm>
            <a:off x="7687379" y="1920980"/>
            <a:ext cx="1316388" cy="276999"/>
          </a:xfrm>
          <a:prstGeom prst="rect">
            <a:avLst/>
          </a:prstGeom>
          <a:noFill/>
          <a:ln cap="flat">
            <a:noFill/>
          </a:ln>
        </p:spPr>
        <p:txBody>
          <a:bodyPr vert="horz" wrap="none" lIns="91440" tIns="45720" rIns="91440" bIns="45720" anchor="t" anchorCtr="0" compatLnSpc="1">
            <a:spAutoFit/>
          </a:bodyPr>
          <a:lstStyle/>
          <a:p>
            <a:pPr marL="0" marR="0" lvl="0" indent="0" algn="l"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1" u="none" strike="noStrike" kern="1200" cap="none" spc="0" baseline="0">
                <a:solidFill>
                  <a:srgbClr val="000000"/>
                </a:solidFill>
                <a:uFillTx/>
                <a:latin typeface="Calibri"/>
                <a:ea typeface="ＭＳ Ｐゴシック"/>
              </a:rPr>
              <a:t>More operational</a:t>
            </a:r>
          </a:p>
        </p:txBody>
      </p:sp>
      <p:sp>
        <p:nvSpPr>
          <p:cNvPr id="12" name="Right Brace 14"/>
          <p:cNvSpPr/>
          <p:nvPr/>
        </p:nvSpPr>
        <p:spPr>
          <a:xfrm rot="16200004">
            <a:off x="2501195" y="1682156"/>
            <a:ext cx="382877" cy="2933706"/>
          </a:xfrm>
          <a:custGeom>
            <a:avLst>
              <a:gd name="f12" fmla="val 8333"/>
              <a:gd name="f13" fmla="val 50000"/>
            </a:avLst>
            <a:gdLst>
              <a:gd name="f2" fmla="val 10800000"/>
              <a:gd name="f3" fmla="val 5400000"/>
              <a:gd name="f4" fmla="val 16200000"/>
              <a:gd name="f5" fmla="val 180"/>
              <a:gd name="f6" fmla="val w"/>
              <a:gd name="f7" fmla="val h"/>
              <a:gd name="f8" fmla="val ss"/>
              <a:gd name="f9" fmla="val 0"/>
              <a:gd name="f10" fmla="*/ 5419351 1 1725033"/>
              <a:gd name="f11" fmla="+- 0 0 5400000"/>
              <a:gd name="f12" fmla="val 8333"/>
              <a:gd name="f13" fmla="val 50000"/>
              <a:gd name="f14" fmla="+- 0 0 -180"/>
              <a:gd name="f15" fmla="+- 0 0 -270"/>
              <a:gd name="f16" fmla="+- 0 0 -360"/>
              <a:gd name="f17" fmla="abs f6"/>
              <a:gd name="f18" fmla="abs f7"/>
              <a:gd name="f19" fmla="abs f8"/>
              <a:gd name="f20" fmla="val f9"/>
              <a:gd name="f21" fmla="val f13"/>
              <a:gd name="f22" fmla="val f12"/>
              <a:gd name="f23" fmla="+- 2700000 f3 0"/>
              <a:gd name="f24" fmla="*/ f14 f2 1"/>
              <a:gd name="f25" fmla="*/ f15 f2 1"/>
              <a:gd name="f26" fmla="*/ f16 f2 1"/>
              <a:gd name="f27" fmla="?: f17 f6 1"/>
              <a:gd name="f28" fmla="?: f18 f7 1"/>
              <a:gd name="f29" fmla="?: f19 f8 1"/>
              <a:gd name="f30" fmla="*/ f23 f10 1"/>
              <a:gd name="f31" fmla="*/ f24 1 f5"/>
              <a:gd name="f32" fmla="*/ f25 1 f5"/>
              <a:gd name="f33" fmla="*/ f26 1 f5"/>
              <a:gd name="f34" fmla="*/ f27 1 21600"/>
              <a:gd name="f35" fmla="*/ f28 1 21600"/>
              <a:gd name="f36" fmla="*/ 21600 f27 1"/>
              <a:gd name="f37" fmla="*/ 21600 f28 1"/>
              <a:gd name="f38" fmla="*/ f30 1 f2"/>
              <a:gd name="f39" fmla="+- f31 0 f3"/>
              <a:gd name="f40" fmla="+- f32 0 f3"/>
              <a:gd name="f41" fmla="+- f33 0 f3"/>
              <a:gd name="f42" fmla="min f35 f34"/>
              <a:gd name="f43" fmla="*/ f36 1 f29"/>
              <a:gd name="f44" fmla="*/ f37 1 f29"/>
              <a:gd name="f45" fmla="+- 0 0 f38"/>
              <a:gd name="f46" fmla="val f43"/>
              <a:gd name="f47" fmla="val f44"/>
              <a:gd name="f48" fmla="+- 0 0 f45"/>
              <a:gd name="f49" fmla="*/ f20 f42 1"/>
              <a:gd name="f50" fmla="+- f47 0 f20"/>
              <a:gd name="f51" fmla="+- f46 0 f20"/>
              <a:gd name="f52" fmla="*/ f48 f2 1"/>
              <a:gd name="f53" fmla="*/ f46 f42 1"/>
              <a:gd name="f54" fmla="*/ f47 f42 1"/>
              <a:gd name="f55" fmla="*/ f51 1 2"/>
              <a:gd name="f56" fmla="min f51 f50"/>
              <a:gd name="f57" fmla="*/ f50 f21 1"/>
              <a:gd name="f58" fmla="*/ f52 1 f10"/>
              <a:gd name="f59" fmla="+- f20 f55 0"/>
              <a:gd name="f60" fmla="*/ f56 f22 1"/>
              <a:gd name="f61" fmla="*/ f57 1 100000"/>
              <a:gd name="f62" fmla="+- f58 0 f3"/>
              <a:gd name="f63" fmla="*/ f55 f42 1"/>
              <a:gd name="f64" fmla="*/ f60 1 100000"/>
              <a:gd name="f65" fmla="cos 1 f62"/>
              <a:gd name="f66" fmla="sin 1 f62"/>
              <a:gd name="f67" fmla="*/ f59 f42 1"/>
              <a:gd name="f68" fmla="*/ f61 f42 1"/>
              <a:gd name="f69" fmla="+- f61 0 f64"/>
              <a:gd name="f70" fmla="+- f47 0 f64"/>
              <a:gd name="f71" fmla="+- 0 0 f65"/>
              <a:gd name="f72" fmla="+- 0 0 f66"/>
              <a:gd name="f73" fmla="*/ f64 f42 1"/>
              <a:gd name="f74" fmla="+- 0 0 f71"/>
              <a:gd name="f75" fmla="+- 0 0 f72"/>
              <a:gd name="f76" fmla="*/ f69 f42 1"/>
              <a:gd name="f77" fmla="*/ f70 f42 1"/>
              <a:gd name="f78" fmla="*/ f74 f55 1"/>
              <a:gd name="f79" fmla="*/ f75 f64 1"/>
              <a:gd name="f80" fmla="+- f20 f78 0"/>
              <a:gd name="f81" fmla="+- f64 0 f79"/>
              <a:gd name="f82" fmla="+- f47 f79 0"/>
              <a:gd name="f83" fmla="+- f82 0 f64"/>
              <a:gd name="f84" fmla="*/ f81 f42 1"/>
              <a:gd name="f85" fmla="*/ f80 f42 1"/>
              <a:gd name="f86" fmla="*/ f83 f42 1"/>
            </a:gdLst>
            <a:ahLst/>
            <a:cxnLst>
              <a:cxn ang="3cd4">
                <a:pos x="hc" y="t"/>
              </a:cxn>
              <a:cxn ang="0">
                <a:pos x="r" y="vc"/>
              </a:cxn>
              <a:cxn ang="cd4">
                <a:pos x="hc" y="b"/>
              </a:cxn>
              <a:cxn ang="cd2">
                <a:pos x="l" y="vc"/>
              </a:cxn>
              <a:cxn ang="f39">
                <a:pos x="f49" y="f49"/>
              </a:cxn>
              <a:cxn ang="f40">
                <a:pos x="f53" y="f68"/>
              </a:cxn>
              <a:cxn ang="f41">
                <a:pos x="f49" y="f54"/>
              </a:cxn>
            </a:cxnLst>
            <a:rect l="f49" t="f84" r="f85" b="f86"/>
            <a:pathLst>
              <a:path stroke="0">
                <a:moveTo>
                  <a:pt x="f49" y="f49"/>
                </a:moveTo>
                <a:arcTo wR="f63" hR="f73" stAng="f4" swAng="f3"/>
                <a:lnTo>
                  <a:pt x="f67" y="f76"/>
                </a:lnTo>
                <a:arcTo wR="f63" hR="f73" stAng="f2" swAng="f11"/>
                <a:arcTo wR="f63" hR="f73" stAng="f4" swAng="f11"/>
                <a:lnTo>
                  <a:pt x="f67" y="f77"/>
                </a:lnTo>
                <a:arcTo wR="f63" hR="f73" stAng="f9" swAng="f3"/>
                <a:close/>
              </a:path>
              <a:path fill="none">
                <a:moveTo>
                  <a:pt x="f49" y="f49"/>
                </a:moveTo>
                <a:arcTo wR="f63" hR="f73" stAng="f4" swAng="f3"/>
                <a:lnTo>
                  <a:pt x="f67" y="f76"/>
                </a:lnTo>
                <a:arcTo wR="f63" hR="f73" stAng="f2" swAng="f11"/>
                <a:arcTo wR="f63" hR="f73" stAng="f4" swAng="f11"/>
                <a:lnTo>
                  <a:pt x="f67" y="f77"/>
                </a:lnTo>
                <a:arcTo wR="f63" hR="f73" stAng="f9" swAng="f3"/>
              </a:path>
            </a:pathLst>
          </a:custGeom>
          <a:noFill/>
          <a:ln w="28575" cap="flat">
            <a:solidFill>
              <a:srgbClr val="5B9BD5"/>
            </a:solidFill>
            <a:prstDash val="solid"/>
            <a:miter/>
          </a:ln>
        </p:spPr>
        <p:txBody>
          <a:bodyPr vert="horz" wrap="square" lIns="91440" tIns="45720" rIns="91440" bIns="45720" anchor="ctr" anchorCtr="1" compatLnSpc="1">
            <a:noAutofit/>
          </a:bodyPr>
          <a:lstStyle/>
          <a:p>
            <a:pPr marL="0" marR="0" lvl="0" indent="0" algn="ctr"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0" cap="none" spc="0" baseline="0">
              <a:solidFill>
                <a:srgbClr val="000000"/>
              </a:solidFill>
              <a:uFillTx/>
              <a:latin typeface="Calibri"/>
              <a:ea typeface="ＭＳ Ｐゴシック"/>
            </a:endParaRPr>
          </a:p>
        </p:txBody>
      </p:sp>
      <p:sp>
        <p:nvSpPr>
          <p:cNvPr id="13" name="TextBox 15"/>
          <p:cNvSpPr txBox="1"/>
          <p:nvPr/>
        </p:nvSpPr>
        <p:spPr>
          <a:xfrm>
            <a:off x="-25008" y="3591004"/>
            <a:ext cx="994730" cy="584777"/>
          </a:xfrm>
          <a:prstGeom prst="rect">
            <a:avLst/>
          </a:prstGeom>
          <a:noFill/>
          <a:ln cap="flat">
            <a:noFill/>
          </a:ln>
        </p:spPr>
        <p:txBody>
          <a:bodyPr vert="horz" wrap="square" lIns="91440" tIns="45720" rIns="91440" bIns="45720" anchor="t" anchorCtr="1" compatLnSpc="1">
            <a:spAutoFit/>
          </a:bodyPr>
          <a:lstStyle/>
          <a:p>
            <a:pPr marL="0" marR="0" lvl="0" indent="0" algn="ctr"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1" u="none" strike="noStrike" kern="1200" cap="none" spc="0" baseline="0">
                <a:solidFill>
                  <a:srgbClr val="000000"/>
                </a:solidFill>
                <a:uFillTx/>
                <a:latin typeface="Calibri"/>
                <a:ea typeface="ＭＳ Ｐゴシック"/>
              </a:rPr>
              <a:t>National level</a:t>
            </a:r>
          </a:p>
        </p:txBody>
      </p:sp>
      <p:sp>
        <p:nvSpPr>
          <p:cNvPr id="14" name="TextBox 16"/>
          <p:cNvSpPr txBox="1"/>
          <p:nvPr/>
        </p:nvSpPr>
        <p:spPr>
          <a:xfrm>
            <a:off x="-80549" y="4895853"/>
            <a:ext cx="1235107" cy="584777"/>
          </a:xfrm>
          <a:prstGeom prst="rect">
            <a:avLst/>
          </a:prstGeom>
          <a:noFill/>
          <a:ln cap="flat">
            <a:noFill/>
          </a:ln>
        </p:spPr>
        <p:txBody>
          <a:bodyPr vert="horz" wrap="square" lIns="91440" tIns="45720" rIns="91440" bIns="45720" anchor="t" anchorCtr="1" compatLnSpc="1">
            <a:spAutoFit/>
          </a:bodyPr>
          <a:lstStyle/>
          <a:p>
            <a:pPr marL="0" marR="0" lvl="0" indent="0" algn="ctr"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1" u="none" strike="noStrike" kern="1200" cap="none" spc="0" baseline="0">
                <a:solidFill>
                  <a:srgbClr val="000000"/>
                </a:solidFill>
                <a:uFillTx/>
                <a:latin typeface="Calibri"/>
                <a:ea typeface="ＭＳ Ｐゴシック"/>
              </a:rPr>
              <a:t>Subnational level</a:t>
            </a:r>
          </a:p>
        </p:txBody>
      </p:sp>
      <p:sp>
        <p:nvSpPr>
          <p:cNvPr id="15" name="Rounded Rectangle 17"/>
          <p:cNvSpPr/>
          <p:nvPr/>
        </p:nvSpPr>
        <p:spPr>
          <a:xfrm>
            <a:off x="5292080" y="4653628"/>
            <a:ext cx="1238563" cy="751527"/>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E2F0D9"/>
          </a:solidFill>
          <a:ln w="28575" cap="flat">
            <a:solidFill>
              <a:srgbClr val="70AD47"/>
            </a:solidFill>
            <a:prstDash val="solid"/>
            <a:miter/>
          </a:ln>
        </p:spPr>
        <p:txBody>
          <a:bodyPr vert="horz" wrap="square" lIns="0" tIns="45720" rIns="0" bIns="45720" anchor="ctr" anchorCtr="1" compatLnSpc="1">
            <a:noAutofit/>
          </a:bodyPr>
          <a:lstStyle/>
          <a:p>
            <a:pPr marL="0" marR="0" lvl="0" indent="0" algn="ctr"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50" b="0" i="0" u="none" strike="noStrike" kern="0" cap="none" spc="0" baseline="0">
                <a:solidFill>
                  <a:srgbClr val="000000"/>
                </a:solidFill>
                <a:uFillTx/>
                <a:latin typeface="Calibri"/>
              </a:rPr>
              <a:t>&amp;/or</a:t>
            </a:r>
          </a:p>
          <a:p>
            <a:pPr marL="0" marR="0" lvl="0" indent="0" algn="ctr"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50" b="1" i="0" u="none" strike="noStrike" kern="0" cap="none" spc="0" baseline="0">
                <a:solidFill>
                  <a:srgbClr val="000000"/>
                </a:solidFill>
                <a:uFillTx/>
                <a:latin typeface="Calibri"/>
                <a:ea typeface="ＭＳ Ｐゴシック"/>
              </a:rPr>
              <a:t>Subnational Action Plans </a:t>
            </a:r>
            <a:r>
              <a:rPr lang="en-US" sz="1350" b="0" i="0" u="none" strike="noStrike" kern="0" cap="none" spc="0" baseline="0">
                <a:solidFill>
                  <a:srgbClr val="000000"/>
                </a:solidFill>
                <a:uFillTx/>
                <a:latin typeface="Calibri"/>
                <a:ea typeface="ＭＳ Ｐゴシック"/>
              </a:rPr>
              <a:t>(?)</a:t>
            </a:r>
          </a:p>
        </p:txBody>
      </p:sp>
      <p:sp>
        <p:nvSpPr>
          <p:cNvPr id="16" name="Left-Right Arrow 18"/>
          <p:cNvSpPr/>
          <p:nvPr/>
        </p:nvSpPr>
        <p:spPr>
          <a:xfrm>
            <a:off x="553742" y="2116570"/>
            <a:ext cx="8504724" cy="180091"/>
          </a:xfrm>
          <a:custGeom>
            <a:avLst>
              <a:gd name="f9" fmla="val 50000"/>
              <a:gd name="f10" fmla="val 50000"/>
            </a:avLst>
            <a:gdLst>
              <a:gd name="f2" fmla="val 10800000"/>
              <a:gd name="f3" fmla="val 5400000"/>
              <a:gd name="f4" fmla="val 180"/>
              <a:gd name="f5" fmla="val w"/>
              <a:gd name="f6" fmla="val h"/>
              <a:gd name="f7" fmla="val ss"/>
              <a:gd name="f8" fmla="val 0"/>
              <a:gd name="f9" fmla="val 50000"/>
              <a:gd name="f10" fmla="val 50000"/>
              <a:gd name="f11" fmla="+- 0 0 -360"/>
              <a:gd name="f12" fmla="+- 0 0 -180"/>
              <a:gd name="f13" fmla="abs f5"/>
              <a:gd name="f14" fmla="abs f6"/>
              <a:gd name="f15" fmla="abs f7"/>
              <a:gd name="f16" fmla="val f8"/>
              <a:gd name="f17" fmla="val f9"/>
              <a:gd name="f18" fmla="val f10"/>
              <a:gd name="f19" fmla="*/ f11 f2 1"/>
              <a:gd name="f20" fmla="*/ f12 f2 1"/>
              <a:gd name="f21" fmla="?: f13 f5 1"/>
              <a:gd name="f22" fmla="?: f14 f6 1"/>
              <a:gd name="f23" fmla="?: f15 f7 1"/>
              <a:gd name="f24" fmla="*/ f19 1 f4"/>
              <a:gd name="f25" fmla="*/ f20 1 f4"/>
              <a:gd name="f26" fmla="*/ f21 1 21600"/>
              <a:gd name="f27" fmla="*/ f22 1 21600"/>
              <a:gd name="f28" fmla="*/ 21600 f21 1"/>
              <a:gd name="f29" fmla="*/ 21600 f22 1"/>
              <a:gd name="f30" fmla="+- f24 0 f3"/>
              <a:gd name="f31" fmla="+- f25 0 f3"/>
              <a:gd name="f32" fmla="min f27 f26"/>
              <a:gd name="f33" fmla="*/ f28 1 f23"/>
              <a:gd name="f34" fmla="*/ f29 1 f23"/>
              <a:gd name="f35" fmla="val f33"/>
              <a:gd name="f36" fmla="val f34"/>
              <a:gd name="f37" fmla="*/ f16 f32 1"/>
              <a:gd name="f38" fmla="+- f36 0 f16"/>
              <a:gd name="f39" fmla="+- f35 0 f16"/>
              <a:gd name="f40" fmla="*/ f35 f32 1"/>
              <a:gd name="f41" fmla="*/ f36 f32 1"/>
              <a:gd name="f42" fmla="*/ f38 1 2"/>
              <a:gd name="f43" fmla="*/ f39 1 2"/>
              <a:gd name="f44" fmla="min f39 f38"/>
              <a:gd name="f45" fmla="*/ f38 f17 1"/>
              <a:gd name="f46" fmla="+- f16 f42 0"/>
              <a:gd name="f47" fmla="+- f16 f43 0"/>
              <a:gd name="f48" fmla="*/ f44 f18 1"/>
              <a:gd name="f49" fmla="*/ f45 1 200000"/>
              <a:gd name="f50" fmla="*/ f48 1 100000"/>
              <a:gd name="f51" fmla="+- f46 0 f49"/>
              <a:gd name="f52" fmla="+- f46 f49 0"/>
              <a:gd name="f53" fmla="*/ f46 f32 1"/>
              <a:gd name="f54" fmla="*/ f47 f32 1"/>
              <a:gd name="f55" fmla="+- f35 0 f50"/>
              <a:gd name="f56" fmla="*/ f51 f50 1"/>
              <a:gd name="f57" fmla="*/ f51 f32 1"/>
              <a:gd name="f58" fmla="*/ f52 f32 1"/>
              <a:gd name="f59" fmla="*/ f50 f32 1"/>
              <a:gd name="f60" fmla="*/ f56 1 f42"/>
              <a:gd name="f61" fmla="*/ f55 f32 1"/>
              <a:gd name="f62" fmla="+- f50 0 f60"/>
              <a:gd name="f63" fmla="+- f55 f60 0"/>
              <a:gd name="f64" fmla="*/ f62 f32 1"/>
              <a:gd name="f65" fmla="*/ f63 f32 1"/>
            </a:gdLst>
            <a:ahLst/>
            <a:cxnLst>
              <a:cxn ang="3cd4">
                <a:pos x="hc" y="t"/>
              </a:cxn>
              <a:cxn ang="0">
                <a:pos x="r" y="vc"/>
              </a:cxn>
              <a:cxn ang="cd4">
                <a:pos x="hc" y="b"/>
              </a:cxn>
              <a:cxn ang="cd2">
                <a:pos x="l" y="vc"/>
              </a:cxn>
              <a:cxn ang="f30">
                <a:pos x="f61" y="f37"/>
              </a:cxn>
              <a:cxn ang="f30">
                <a:pos x="f54" y="f57"/>
              </a:cxn>
              <a:cxn ang="f30">
                <a:pos x="f59" y="f37"/>
              </a:cxn>
              <a:cxn ang="f31">
                <a:pos x="f59" y="f41"/>
              </a:cxn>
              <a:cxn ang="f31">
                <a:pos x="f54" y="f58"/>
              </a:cxn>
              <a:cxn ang="f31">
                <a:pos x="f61" y="f41"/>
              </a:cxn>
            </a:cxnLst>
            <a:rect l="f64" t="f57" r="f65" b="f58"/>
            <a:pathLst>
              <a:path>
                <a:moveTo>
                  <a:pt x="f37" y="f53"/>
                </a:moveTo>
                <a:lnTo>
                  <a:pt x="f59" y="f37"/>
                </a:lnTo>
                <a:lnTo>
                  <a:pt x="f59" y="f57"/>
                </a:lnTo>
                <a:lnTo>
                  <a:pt x="f61" y="f57"/>
                </a:lnTo>
                <a:lnTo>
                  <a:pt x="f61" y="f37"/>
                </a:lnTo>
                <a:lnTo>
                  <a:pt x="f40" y="f53"/>
                </a:lnTo>
                <a:lnTo>
                  <a:pt x="f61" y="f41"/>
                </a:lnTo>
                <a:lnTo>
                  <a:pt x="f61" y="f58"/>
                </a:lnTo>
                <a:lnTo>
                  <a:pt x="f59" y="f58"/>
                </a:lnTo>
                <a:lnTo>
                  <a:pt x="f59" y="f41"/>
                </a:ln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0" cap="none" spc="0" baseline="0">
              <a:solidFill>
                <a:srgbClr val="FFFFFF"/>
              </a:solidFill>
              <a:uFillTx/>
              <a:latin typeface="Calibri"/>
              <a:ea typeface="ＭＳ Ｐゴシック"/>
            </a:endParaRPr>
          </a:p>
        </p:txBody>
      </p:sp>
      <p:sp>
        <p:nvSpPr>
          <p:cNvPr id="17" name="Rounded Rectangle 23"/>
          <p:cNvSpPr/>
          <p:nvPr/>
        </p:nvSpPr>
        <p:spPr>
          <a:xfrm>
            <a:off x="6597368" y="3481056"/>
            <a:ext cx="643573" cy="19241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E2F0D9"/>
          </a:solidFill>
          <a:ln w="19050" cap="flat">
            <a:solidFill>
              <a:srgbClr val="70AD47"/>
            </a:solidFill>
            <a:custDash>
              <a:ds d="799921" sp="799921"/>
            </a:custDash>
            <a:miter/>
          </a:ln>
        </p:spPr>
        <p:txBody>
          <a:bodyPr vert="horz" wrap="square" lIns="0" tIns="45720" rIns="0" bIns="45720" anchor="ctr" anchorCtr="1" compatLnSpc="1">
            <a:noAutofit/>
          </a:bodyPr>
          <a:lstStyle/>
          <a:p>
            <a:pPr marL="0" marR="0" lvl="0" indent="0" algn="ctr"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51" b="0" i="0" u="none" strike="noStrike" kern="0" cap="none" spc="0" baseline="0">
                <a:solidFill>
                  <a:srgbClr val="000000"/>
                </a:solidFill>
                <a:uFillTx/>
                <a:latin typeface="Calibri"/>
              </a:rPr>
              <a:t>&amp;/or</a:t>
            </a:r>
          </a:p>
          <a:p>
            <a:pPr marL="0" marR="0" lvl="0" indent="0" algn="ctr"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51" b="1" i="0" u="none" strike="noStrike" kern="0" cap="none" spc="0" baseline="0">
                <a:solidFill>
                  <a:srgbClr val="000000"/>
                </a:solidFill>
                <a:uFillTx/>
                <a:latin typeface="Calibri"/>
                <a:ea typeface="ＭＳ Ｐゴシック"/>
              </a:rPr>
              <a:t>Sectoral Plans </a:t>
            </a:r>
            <a:r>
              <a:rPr lang="en-US" sz="1351" b="0" i="0" u="none" strike="noStrike" kern="0" cap="none" spc="0" baseline="0">
                <a:solidFill>
                  <a:srgbClr val="000000"/>
                </a:solidFill>
                <a:uFillTx/>
                <a:latin typeface="Calibri"/>
                <a:ea typeface="ＭＳ Ｐゴシック"/>
              </a:rPr>
              <a:t>(?)</a:t>
            </a:r>
          </a:p>
        </p:txBody>
      </p:sp>
      <p:sp>
        <p:nvSpPr>
          <p:cNvPr id="18" name="Rounded Rectangle 3"/>
          <p:cNvSpPr/>
          <p:nvPr/>
        </p:nvSpPr>
        <p:spPr>
          <a:xfrm>
            <a:off x="1296317" y="3373230"/>
            <a:ext cx="1187448" cy="93344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B1CBE9"/>
              </a:gs>
              <a:gs pos="100000">
                <a:srgbClr val="A3C1E5"/>
              </a:gs>
            </a:gsLst>
            <a:lin ang="5400000"/>
          </a:gradFill>
          <a:ln w="28575" cap="flat">
            <a:solidFill>
              <a:srgbClr val="5B9BD5"/>
            </a:solidFill>
            <a:prstDash val="solid"/>
            <a:miter/>
          </a:ln>
        </p:spPr>
        <p:txBody>
          <a:bodyPr vert="horz" wrap="square" lIns="0" tIns="45720" rIns="0" bIns="45720" anchor="ctr" anchorCtr="1" compatLnSpc="1">
            <a:noAutofit/>
          </a:bodyPr>
          <a:lstStyle/>
          <a:p>
            <a:pPr marL="0" marR="0" lvl="0" indent="0" algn="ctr"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0" cap="none" spc="0" baseline="0">
                <a:solidFill>
                  <a:srgbClr val="000000"/>
                </a:solidFill>
                <a:uFillTx/>
                <a:latin typeface="Calibri"/>
                <a:ea typeface="ＭＳ Ｐゴシック"/>
              </a:rPr>
              <a:t>REDD+</a:t>
            </a:r>
          </a:p>
          <a:p>
            <a:pPr marL="0" marR="0" lvl="0" indent="0" algn="ctr"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0" cap="none" spc="0" baseline="0">
                <a:solidFill>
                  <a:srgbClr val="000000"/>
                </a:solidFill>
                <a:uFillTx/>
                <a:latin typeface="Calibri"/>
                <a:ea typeface="ＭＳ Ｐゴシック"/>
              </a:rPr>
              <a:t>National Strategy</a:t>
            </a:r>
          </a:p>
        </p:txBody>
      </p:sp>
      <p:sp>
        <p:nvSpPr>
          <p:cNvPr id="19" name="Rounded Rectangle 4"/>
          <p:cNvSpPr/>
          <p:nvPr/>
        </p:nvSpPr>
        <p:spPr>
          <a:xfrm>
            <a:off x="2843811" y="3373230"/>
            <a:ext cx="1187448" cy="93344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B1CBE9"/>
              </a:gs>
              <a:gs pos="100000">
                <a:srgbClr val="A3C1E5"/>
              </a:gs>
            </a:gsLst>
            <a:lin ang="5400000"/>
          </a:gradFill>
          <a:ln w="28575" cap="flat">
            <a:solidFill>
              <a:srgbClr val="5B9BD5"/>
            </a:solidFill>
            <a:prstDash val="solid"/>
            <a:miter/>
          </a:ln>
        </p:spPr>
        <p:txBody>
          <a:bodyPr vert="horz" wrap="square" lIns="0" tIns="45720" rIns="0" bIns="45720" anchor="ctr" anchorCtr="1" compatLnSpc="1">
            <a:noAutofit/>
          </a:bodyPr>
          <a:lstStyle/>
          <a:p>
            <a:pPr marL="0" marR="0" lvl="0" indent="0" algn="ctr"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0" cap="none" spc="0" baseline="0">
                <a:solidFill>
                  <a:srgbClr val="000000"/>
                </a:solidFill>
                <a:uFillTx/>
                <a:latin typeface="Calibri"/>
                <a:ea typeface="ＭＳ Ｐゴシック"/>
              </a:rPr>
              <a:t>REDD+ national </a:t>
            </a:r>
            <a:r>
              <a:rPr lang="en-US" sz="1600" b="1" i="0" u="none" strike="noStrike" kern="0" cap="none" spc="0" baseline="0">
                <a:solidFill>
                  <a:srgbClr val="000000"/>
                </a:solidFill>
                <a:uFillTx/>
                <a:latin typeface="Calibri"/>
                <a:ea typeface="ＭＳ Ｐゴシック"/>
              </a:rPr>
              <a:t>Action Plan</a:t>
            </a:r>
          </a:p>
        </p:txBody>
      </p:sp>
      <p:sp>
        <p:nvSpPr>
          <p:cNvPr id="20" name="Right Arrow 31"/>
          <p:cNvSpPr/>
          <p:nvPr/>
        </p:nvSpPr>
        <p:spPr>
          <a:xfrm>
            <a:off x="4410672" y="3661458"/>
            <a:ext cx="448476" cy="336288"/>
          </a:xfrm>
          <a:custGeom>
            <a:avLst>
              <a:gd name="f0" fmla="val 13502"/>
              <a:gd name="f1" fmla="val 5400"/>
            </a:avLst>
            <a:gdLst>
              <a:gd name="f2" fmla="val 10800000"/>
              <a:gd name="f3" fmla="val 5400000"/>
              <a:gd name="f4" fmla="val 180"/>
              <a:gd name="f5" fmla="val w"/>
              <a:gd name="f6" fmla="val h"/>
              <a:gd name="f7" fmla="val 0"/>
              <a:gd name="f8" fmla="val 21600"/>
              <a:gd name="f9" fmla="val 108000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A9D18E"/>
          </a:solidFill>
          <a:ln w="12701" cap="flat">
            <a:solidFill>
              <a:srgbClr val="70AD47"/>
            </a:solidFill>
            <a:prstDash val="solid"/>
            <a:miter/>
          </a:ln>
        </p:spPr>
        <p:txBody>
          <a:bodyPr vert="horz" wrap="square" lIns="91440" tIns="45720" rIns="91440" bIns="45720" anchor="ctr" anchorCtr="1" compatLnSpc="1">
            <a:noAutofit/>
          </a:bodyPr>
          <a:lstStyle/>
          <a:p>
            <a:pPr marL="0" marR="0" lvl="0" indent="0" algn="ctr"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0" cap="none" spc="0" baseline="0">
              <a:solidFill>
                <a:srgbClr val="FFFFFF"/>
              </a:solidFill>
              <a:uFillTx/>
              <a:latin typeface="Calibri"/>
              <a:ea typeface="ＭＳ Ｐゴシック"/>
            </a:endParaRPr>
          </a:p>
        </p:txBody>
      </p:sp>
      <p:sp>
        <p:nvSpPr>
          <p:cNvPr id="21" name="Right Brace 23"/>
          <p:cNvSpPr/>
          <p:nvPr/>
        </p:nvSpPr>
        <p:spPr>
          <a:xfrm rot="16200004">
            <a:off x="6024324" y="1975945"/>
            <a:ext cx="238996" cy="2279571"/>
          </a:xfrm>
          <a:custGeom>
            <a:avLst>
              <a:gd name="f12" fmla="val 8333"/>
              <a:gd name="f13" fmla="val 50000"/>
            </a:avLst>
            <a:gdLst>
              <a:gd name="f2" fmla="val 10800000"/>
              <a:gd name="f3" fmla="val 5400000"/>
              <a:gd name="f4" fmla="val 16200000"/>
              <a:gd name="f5" fmla="val 180"/>
              <a:gd name="f6" fmla="val w"/>
              <a:gd name="f7" fmla="val h"/>
              <a:gd name="f8" fmla="val ss"/>
              <a:gd name="f9" fmla="val 0"/>
              <a:gd name="f10" fmla="*/ 5419351 1 1725033"/>
              <a:gd name="f11" fmla="+- 0 0 5400000"/>
              <a:gd name="f12" fmla="val 8333"/>
              <a:gd name="f13" fmla="val 50000"/>
              <a:gd name="f14" fmla="+- 0 0 -180"/>
              <a:gd name="f15" fmla="+- 0 0 -270"/>
              <a:gd name="f16" fmla="+- 0 0 -360"/>
              <a:gd name="f17" fmla="abs f6"/>
              <a:gd name="f18" fmla="abs f7"/>
              <a:gd name="f19" fmla="abs f8"/>
              <a:gd name="f20" fmla="val f9"/>
              <a:gd name="f21" fmla="val f13"/>
              <a:gd name="f22" fmla="val f12"/>
              <a:gd name="f23" fmla="+- 2700000 f3 0"/>
              <a:gd name="f24" fmla="*/ f14 f2 1"/>
              <a:gd name="f25" fmla="*/ f15 f2 1"/>
              <a:gd name="f26" fmla="*/ f16 f2 1"/>
              <a:gd name="f27" fmla="?: f17 f6 1"/>
              <a:gd name="f28" fmla="?: f18 f7 1"/>
              <a:gd name="f29" fmla="?: f19 f8 1"/>
              <a:gd name="f30" fmla="*/ f23 f10 1"/>
              <a:gd name="f31" fmla="*/ f24 1 f5"/>
              <a:gd name="f32" fmla="*/ f25 1 f5"/>
              <a:gd name="f33" fmla="*/ f26 1 f5"/>
              <a:gd name="f34" fmla="*/ f27 1 21600"/>
              <a:gd name="f35" fmla="*/ f28 1 21600"/>
              <a:gd name="f36" fmla="*/ 21600 f27 1"/>
              <a:gd name="f37" fmla="*/ 21600 f28 1"/>
              <a:gd name="f38" fmla="*/ f30 1 f2"/>
              <a:gd name="f39" fmla="+- f31 0 f3"/>
              <a:gd name="f40" fmla="+- f32 0 f3"/>
              <a:gd name="f41" fmla="+- f33 0 f3"/>
              <a:gd name="f42" fmla="min f35 f34"/>
              <a:gd name="f43" fmla="*/ f36 1 f29"/>
              <a:gd name="f44" fmla="*/ f37 1 f29"/>
              <a:gd name="f45" fmla="+- 0 0 f38"/>
              <a:gd name="f46" fmla="val f43"/>
              <a:gd name="f47" fmla="val f44"/>
              <a:gd name="f48" fmla="+- 0 0 f45"/>
              <a:gd name="f49" fmla="*/ f20 f42 1"/>
              <a:gd name="f50" fmla="+- f47 0 f20"/>
              <a:gd name="f51" fmla="+- f46 0 f20"/>
              <a:gd name="f52" fmla="*/ f48 f2 1"/>
              <a:gd name="f53" fmla="*/ f46 f42 1"/>
              <a:gd name="f54" fmla="*/ f47 f42 1"/>
              <a:gd name="f55" fmla="*/ f51 1 2"/>
              <a:gd name="f56" fmla="min f51 f50"/>
              <a:gd name="f57" fmla="*/ f50 f21 1"/>
              <a:gd name="f58" fmla="*/ f52 1 f10"/>
              <a:gd name="f59" fmla="+- f20 f55 0"/>
              <a:gd name="f60" fmla="*/ f56 f22 1"/>
              <a:gd name="f61" fmla="*/ f57 1 100000"/>
              <a:gd name="f62" fmla="+- f58 0 f3"/>
              <a:gd name="f63" fmla="*/ f55 f42 1"/>
              <a:gd name="f64" fmla="*/ f60 1 100000"/>
              <a:gd name="f65" fmla="cos 1 f62"/>
              <a:gd name="f66" fmla="sin 1 f62"/>
              <a:gd name="f67" fmla="*/ f59 f42 1"/>
              <a:gd name="f68" fmla="*/ f61 f42 1"/>
              <a:gd name="f69" fmla="+- f61 0 f64"/>
              <a:gd name="f70" fmla="+- f47 0 f64"/>
              <a:gd name="f71" fmla="+- 0 0 f65"/>
              <a:gd name="f72" fmla="+- 0 0 f66"/>
              <a:gd name="f73" fmla="*/ f64 f42 1"/>
              <a:gd name="f74" fmla="+- 0 0 f71"/>
              <a:gd name="f75" fmla="+- 0 0 f72"/>
              <a:gd name="f76" fmla="*/ f69 f42 1"/>
              <a:gd name="f77" fmla="*/ f70 f42 1"/>
              <a:gd name="f78" fmla="*/ f74 f55 1"/>
              <a:gd name="f79" fmla="*/ f75 f64 1"/>
              <a:gd name="f80" fmla="+- f20 f78 0"/>
              <a:gd name="f81" fmla="+- f64 0 f79"/>
              <a:gd name="f82" fmla="+- f47 f79 0"/>
              <a:gd name="f83" fmla="+- f82 0 f64"/>
              <a:gd name="f84" fmla="*/ f81 f42 1"/>
              <a:gd name="f85" fmla="*/ f80 f42 1"/>
              <a:gd name="f86" fmla="*/ f83 f42 1"/>
            </a:gdLst>
            <a:ahLst/>
            <a:cxnLst>
              <a:cxn ang="3cd4">
                <a:pos x="hc" y="t"/>
              </a:cxn>
              <a:cxn ang="0">
                <a:pos x="r" y="vc"/>
              </a:cxn>
              <a:cxn ang="cd4">
                <a:pos x="hc" y="b"/>
              </a:cxn>
              <a:cxn ang="cd2">
                <a:pos x="l" y="vc"/>
              </a:cxn>
              <a:cxn ang="f39">
                <a:pos x="f49" y="f49"/>
              </a:cxn>
              <a:cxn ang="f40">
                <a:pos x="f53" y="f68"/>
              </a:cxn>
              <a:cxn ang="f41">
                <a:pos x="f49" y="f54"/>
              </a:cxn>
            </a:cxnLst>
            <a:rect l="f49" t="f84" r="f85" b="f86"/>
            <a:pathLst>
              <a:path stroke="0">
                <a:moveTo>
                  <a:pt x="f49" y="f49"/>
                </a:moveTo>
                <a:arcTo wR="f63" hR="f73" stAng="f4" swAng="f3"/>
                <a:lnTo>
                  <a:pt x="f67" y="f76"/>
                </a:lnTo>
                <a:arcTo wR="f63" hR="f73" stAng="f2" swAng="f11"/>
                <a:arcTo wR="f63" hR="f73" stAng="f4" swAng="f11"/>
                <a:lnTo>
                  <a:pt x="f67" y="f77"/>
                </a:lnTo>
                <a:arcTo wR="f63" hR="f73" stAng="f9" swAng="f3"/>
                <a:close/>
              </a:path>
              <a:path fill="none">
                <a:moveTo>
                  <a:pt x="f49" y="f49"/>
                </a:moveTo>
                <a:arcTo wR="f63" hR="f73" stAng="f4" swAng="f3"/>
                <a:lnTo>
                  <a:pt x="f67" y="f76"/>
                </a:lnTo>
                <a:arcTo wR="f63" hR="f73" stAng="f2" swAng="f11"/>
                <a:arcTo wR="f63" hR="f73" stAng="f4" swAng="f11"/>
                <a:lnTo>
                  <a:pt x="f67" y="f77"/>
                </a:lnTo>
                <a:arcTo wR="f63" hR="f73" stAng="f9" swAng="f3"/>
              </a:path>
            </a:pathLst>
          </a:custGeom>
          <a:noFill/>
          <a:ln w="19046" cap="flat">
            <a:solidFill>
              <a:srgbClr val="70AD47"/>
            </a:solidFill>
            <a:prstDash val="solid"/>
            <a:miter/>
          </a:ln>
        </p:spPr>
        <p:txBody>
          <a:bodyPr vert="horz" wrap="square" lIns="91440" tIns="45720" rIns="91440" bIns="45720" anchor="ctr" anchorCtr="1" compatLnSpc="1">
            <a:noAutofit/>
          </a:bodyPr>
          <a:lstStyle/>
          <a:p>
            <a:pPr marL="0" marR="0" lvl="0" indent="0" algn="ctr"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0" cap="none" spc="0" baseline="0">
              <a:solidFill>
                <a:srgbClr val="000000"/>
              </a:solidFill>
              <a:uFillTx/>
              <a:latin typeface="Calibri"/>
              <a:ea typeface="ＭＳ Ｐゴシック"/>
            </a:endParaRPr>
          </a:p>
        </p:txBody>
      </p:sp>
      <p:sp>
        <p:nvSpPr>
          <p:cNvPr id="22" name="TextBox 24"/>
          <p:cNvSpPr txBox="1"/>
          <p:nvPr/>
        </p:nvSpPr>
        <p:spPr>
          <a:xfrm>
            <a:off x="4486348" y="2333365"/>
            <a:ext cx="3314946" cy="738661"/>
          </a:xfrm>
          <a:prstGeom prst="rect">
            <a:avLst/>
          </a:prstGeom>
          <a:noFill/>
          <a:ln cap="flat">
            <a:noFill/>
          </a:ln>
        </p:spPr>
        <p:txBody>
          <a:bodyPr vert="horz" wrap="none" lIns="91440" tIns="45720" rIns="91440" bIns="45720" anchor="t" anchorCtr="1" compatLnSpc="1">
            <a:spAutoFit/>
          </a:bodyPr>
          <a:lstStyle/>
          <a:p>
            <a:pPr marL="0" marR="0" lvl="0" indent="0" algn="ctr"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000000"/>
                </a:solidFill>
                <a:uFillTx/>
                <a:latin typeface="Calibri"/>
                <a:ea typeface="ＭＳ Ｐゴシック"/>
              </a:rPr>
              <a:t>Optional programming intermediate steps</a:t>
            </a:r>
          </a:p>
          <a:p>
            <a:pPr marL="0" marR="0" lvl="0" indent="0" algn="ctr"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Calibri"/>
                <a:ea typeface="ＭＳ Ｐゴシック"/>
              </a:rPr>
              <a:t>(likely necessary, though</a:t>
            </a:r>
          </a:p>
          <a:p>
            <a:pPr marL="0" marR="0" lvl="0" indent="0" algn="ctr"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Calibri"/>
                <a:ea typeface="ＭＳ Ｐゴシック"/>
              </a:rPr>
              <a:t>depending on country context)</a:t>
            </a:r>
          </a:p>
        </p:txBody>
      </p:sp>
      <p:sp>
        <p:nvSpPr>
          <p:cNvPr id="23" name="Right Brace 25"/>
          <p:cNvSpPr/>
          <p:nvPr/>
        </p:nvSpPr>
        <p:spPr>
          <a:xfrm rot="16200004">
            <a:off x="8418762" y="2581881"/>
            <a:ext cx="225363" cy="1054065"/>
          </a:xfrm>
          <a:custGeom>
            <a:avLst>
              <a:gd name="f12" fmla="val 8333"/>
              <a:gd name="f13" fmla="val 50000"/>
            </a:avLst>
            <a:gdLst>
              <a:gd name="f2" fmla="val 10800000"/>
              <a:gd name="f3" fmla="val 5400000"/>
              <a:gd name="f4" fmla="val 16200000"/>
              <a:gd name="f5" fmla="val 180"/>
              <a:gd name="f6" fmla="val w"/>
              <a:gd name="f7" fmla="val h"/>
              <a:gd name="f8" fmla="val ss"/>
              <a:gd name="f9" fmla="val 0"/>
              <a:gd name="f10" fmla="*/ 5419351 1 1725033"/>
              <a:gd name="f11" fmla="+- 0 0 5400000"/>
              <a:gd name="f12" fmla="val 8333"/>
              <a:gd name="f13" fmla="val 50000"/>
              <a:gd name="f14" fmla="+- 0 0 -180"/>
              <a:gd name="f15" fmla="+- 0 0 -270"/>
              <a:gd name="f16" fmla="+- 0 0 -360"/>
              <a:gd name="f17" fmla="abs f6"/>
              <a:gd name="f18" fmla="abs f7"/>
              <a:gd name="f19" fmla="abs f8"/>
              <a:gd name="f20" fmla="val f9"/>
              <a:gd name="f21" fmla="val f13"/>
              <a:gd name="f22" fmla="val f12"/>
              <a:gd name="f23" fmla="+- 2700000 f3 0"/>
              <a:gd name="f24" fmla="*/ f14 f2 1"/>
              <a:gd name="f25" fmla="*/ f15 f2 1"/>
              <a:gd name="f26" fmla="*/ f16 f2 1"/>
              <a:gd name="f27" fmla="?: f17 f6 1"/>
              <a:gd name="f28" fmla="?: f18 f7 1"/>
              <a:gd name="f29" fmla="?: f19 f8 1"/>
              <a:gd name="f30" fmla="*/ f23 f10 1"/>
              <a:gd name="f31" fmla="*/ f24 1 f5"/>
              <a:gd name="f32" fmla="*/ f25 1 f5"/>
              <a:gd name="f33" fmla="*/ f26 1 f5"/>
              <a:gd name="f34" fmla="*/ f27 1 21600"/>
              <a:gd name="f35" fmla="*/ f28 1 21600"/>
              <a:gd name="f36" fmla="*/ 21600 f27 1"/>
              <a:gd name="f37" fmla="*/ 21600 f28 1"/>
              <a:gd name="f38" fmla="*/ f30 1 f2"/>
              <a:gd name="f39" fmla="+- f31 0 f3"/>
              <a:gd name="f40" fmla="+- f32 0 f3"/>
              <a:gd name="f41" fmla="+- f33 0 f3"/>
              <a:gd name="f42" fmla="min f35 f34"/>
              <a:gd name="f43" fmla="*/ f36 1 f29"/>
              <a:gd name="f44" fmla="*/ f37 1 f29"/>
              <a:gd name="f45" fmla="+- 0 0 f38"/>
              <a:gd name="f46" fmla="val f43"/>
              <a:gd name="f47" fmla="val f44"/>
              <a:gd name="f48" fmla="+- 0 0 f45"/>
              <a:gd name="f49" fmla="*/ f20 f42 1"/>
              <a:gd name="f50" fmla="+- f47 0 f20"/>
              <a:gd name="f51" fmla="+- f46 0 f20"/>
              <a:gd name="f52" fmla="*/ f48 f2 1"/>
              <a:gd name="f53" fmla="*/ f46 f42 1"/>
              <a:gd name="f54" fmla="*/ f47 f42 1"/>
              <a:gd name="f55" fmla="*/ f51 1 2"/>
              <a:gd name="f56" fmla="min f51 f50"/>
              <a:gd name="f57" fmla="*/ f50 f21 1"/>
              <a:gd name="f58" fmla="*/ f52 1 f10"/>
              <a:gd name="f59" fmla="+- f20 f55 0"/>
              <a:gd name="f60" fmla="*/ f56 f22 1"/>
              <a:gd name="f61" fmla="*/ f57 1 100000"/>
              <a:gd name="f62" fmla="+- f58 0 f3"/>
              <a:gd name="f63" fmla="*/ f55 f42 1"/>
              <a:gd name="f64" fmla="*/ f60 1 100000"/>
              <a:gd name="f65" fmla="cos 1 f62"/>
              <a:gd name="f66" fmla="sin 1 f62"/>
              <a:gd name="f67" fmla="*/ f59 f42 1"/>
              <a:gd name="f68" fmla="*/ f61 f42 1"/>
              <a:gd name="f69" fmla="+- f61 0 f64"/>
              <a:gd name="f70" fmla="+- f47 0 f64"/>
              <a:gd name="f71" fmla="+- 0 0 f65"/>
              <a:gd name="f72" fmla="+- 0 0 f66"/>
              <a:gd name="f73" fmla="*/ f64 f42 1"/>
              <a:gd name="f74" fmla="+- 0 0 f71"/>
              <a:gd name="f75" fmla="+- 0 0 f72"/>
              <a:gd name="f76" fmla="*/ f69 f42 1"/>
              <a:gd name="f77" fmla="*/ f70 f42 1"/>
              <a:gd name="f78" fmla="*/ f74 f55 1"/>
              <a:gd name="f79" fmla="*/ f75 f64 1"/>
              <a:gd name="f80" fmla="+- f20 f78 0"/>
              <a:gd name="f81" fmla="+- f64 0 f79"/>
              <a:gd name="f82" fmla="+- f47 f79 0"/>
              <a:gd name="f83" fmla="+- f82 0 f64"/>
              <a:gd name="f84" fmla="*/ f81 f42 1"/>
              <a:gd name="f85" fmla="*/ f80 f42 1"/>
              <a:gd name="f86" fmla="*/ f83 f42 1"/>
            </a:gdLst>
            <a:ahLst/>
            <a:cxnLst>
              <a:cxn ang="3cd4">
                <a:pos x="hc" y="t"/>
              </a:cxn>
              <a:cxn ang="0">
                <a:pos x="r" y="vc"/>
              </a:cxn>
              <a:cxn ang="cd4">
                <a:pos x="hc" y="b"/>
              </a:cxn>
              <a:cxn ang="cd2">
                <a:pos x="l" y="vc"/>
              </a:cxn>
              <a:cxn ang="f39">
                <a:pos x="f49" y="f49"/>
              </a:cxn>
              <a:cxn ang="f40">
                <a:pos x="f53" y="f68"/>
              </a:cxn>
              <a:cxn ang="f41">
                <a:pos x="f49" y="f54"/>
              </a:cxn>
            </a:cxnLst>
            <a:rect l="f49" t="f84" r="f85" b="f86"/>
            <a:pathLst>
              <a:path stroke="0">
                <a:moveTo>
                  <a:pt x="f49" y="f49"/>
                </a:moveTo>
                <a:arcTo wR="f63" hR="f73" stAng="f4" swAng="f3"/>
                <a:lnTo>
                  <a:pt x="f67" y="f76"/>
                </a:lnTo>
                <a:arcTo wR="f63" hR="f73" stAng="f2" swAng="f11"/>
                <a:arcTo wR="f63" hR="f73" stAng="f4" swAng="f11"/>
                <a:lnTo>
                  <a:pt x="f67" y="f77"/>
                </a:lnTo>
                <a:arcTo wR="f63" hR="f73" stAng="f9" swAng="f3"/>
                <a:close/>
              </a:path>
              <a:path fill="none">
                <a:moveTo>
                  <a:pt x="f49" y="f49"/>
                </a:moveTo>
                <a:arcTo wR="f63" hR="f73" stAng="f4" swAng="f3"/>
                <a:lnTo>
                  <a:pt x="f67" y="f76"/>
                </a:lnTo>
                <a:arcTo wR="f63" hR="f73" stAng="f2" swAng="f11"/>
                <a:arcTo wR="f63" hR="f73" stAng="f4" swAng="f11"/>
                <a:lnTo>
                  <a:pt x="f67" y="f77"/>
                </a:lnTo>
                <a:arcTo wR="f63" hR="f73" stAng="f9" swAng="f3"/>
              </a:path>
            </a:pathLst>
          </a:custGeom>
          <a:noFill/>
          <a:ln w="19046" cap="flat">
            <a:solidFill>
              <a:srgbClr val="ED7D31"/>
            </a:solidFill>
            <a:prstDash val="solid"/>
            <a:miter/>
          </a:ln>
        </p:spPr>
        <p:txBody>
          <a:bodyPr vert="horz" wrap="square" lIns="91440" tIns="45720" rIns="91440" bIns="45720" anchor="ctr" anchorCtr="1" compatLnSpc="1">
            <a:noAutofit/>
          </a:bodyPr>
          <a:lstStyle/>
          <a:p>
            <a:pPr marL="0" marR="0" lvl="0" indent="0" algn="ctr"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0" cap="none" spc="0" baseline="0">
              <a:solidFill>
                <a:srgbClr val="000000"/>
              </a:solidFill>
              <a:uFillTx/>
              <a:latin typeface="Calibri"/>
              <a:ea typeface="ＭＳ Ｐゴシック"/>
            </a:endParaRPr>
          </a:p>
        </p:txBody>
      </p:sp>
      <p:sp>
        <p:nvSpPr>
          <p:cNvPr id="24" name="TextBox 26"/>
          <p:cNvSpPr txBox="1"/>
          <p:nvPr/>
        </p:nvSpPr>
        <p:spPr>
          <a:xfrm>
            <a:off x="7663513" y="2583262"/>
            <a:ext cx="1587873" cy="338556"/>
          </a:xfrm>
          <a:prstGeom prst="rect">
            <a:avLst/>
          </a:prstGeom>
          <a:noFill/>
          <a:ln cap="flat">
            <a:noFill/>
          </a:ln>
        </p:spPr>
        <p:txBody>
          <a:bodyPr vert="horz" wrap="square" lIns="91440" tIns="45720" rIns="91440" bIns="45720" anchor="t" anchorCtr="1" compatLnSpc="1">
            <a:spAutoFit/>
          </a:bodyPr>
          <a:lstStyle/>
          <a:p>
            <a:pPr marL="0" marR="0" lvl="0" indent="0" algn="ctr"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00000"/>
                </a:solidFill>
                <a:uFillTx/>
                <a:latin typeface="Calibri"/>
                <a:ea typeface="ＭＳ Ｐゴシック"/>
              </a:rPr>
              <a:t>Implementation</a:t>
            </a:r>
          </a:p>
        </p:txBody>
      </p:sp>
      <p:sp>
        <p:nvSpPr>
          <p:cNvPr id="25" name="TextBox 27"/>
          <p:cNvSpPr txBox="1"/>
          <p:nvPr/>
        </p:nvSpPr>
        <p:spPr>
          <a:xfrm>
            <a:off x="83228" y="1314065"/>
            <a:ext cx="9206179"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dirty="0">
                <a:solidFill>
                  <a:srgbClr val="000000"/>
                </a:solidFill>
                <a:uFillTx/>
                <a:latin typeface="Wingdings" pitchFamily="2"/>
                <a:ea typeface="ＭＳ Ｐゴシック"/>
              </a:rPr>
              <a:t></a:t>
            </a:r>
            <a:r>
              <a:rPr lang="en-US" sz="1800" b="1" i="0" u="none" strike="noStrike" kern="1200" cap="none" spc="0" baseline="0" dirty="0">
                <a:solidFill>
                  <a:srgbClr val="000000"/>
                </a:solidFill>
                <a:uFillTx/>
                <a:latin typeface="Calibri"/>
                <a:ea typeface="ＭＳ Ｐゴシック"/>
              </a:rPr>
              <a:t> From a NS/AP to actual investments in the field, intermediate steps are likely to be required</a:t>
            </a:r>
          </a:p>
        </p:txBody>
      </p:sp>
      <p:sp>
        <p:nvSpPr>
          <p:cNvPr id="26" name="Rounded Rectangle 5"/>
          <p:cNvSpPr/>
          <p:nvPr/>
        </p:nvSpPr>
        <p:spPr>
          <a:xfrm>
            <a:off x="472013" y="6409806"/>
            <a:ext cx="4050298" cy="174074"/>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E2F0D9"/>
          </a:solidFill>
          <a:ln w="12701" cap="flat">
            <a:solidFill>
              <a:srgbClr val="70AD47"/>
            </a:solidFill>
            <a:custDash>
              <a:ds d="799921" sp="799921"/>
            </a:custDash>
            <a:miter/>
          </a:ln>
        </p:spPr>
        <p:txBody>
          <a:bodyPr vert="horz" wrap="square" lIns="0" tIns="45720" rIns="0" bIns="45720" anchor="ctr" anchorCtr="1" compatLnSpc="1">
            <a:noAutofit/>
          </a:bodyPr>
          <a:lstStyle/>
          <a:p>
            <a:pPr marL="0" marR="0" lvl="0" indent="0" algn="ctr"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51" b="0" i="0" u="none" strike="noStrike" kern="0" cap="none" spc="0" baseline="0">
                <a:solidFill>
                  <a:srgbClr val="000000"/>
                </a:solidFill>
                <a:uFillTx/>
                <a:latin typeface="Calibri"/>
                <a:ea typeface="ＭＳ Ｐゴシック"/>
              </a:rPr>
              <a:t>Resource mobilization</a:t>
            </a:r>
          </a:p>
        </p:txBody>
      </p:sp>
      <p:sp>
        <p:nvSpPr>
          <p:cNvPr id="27" name="Rounded Rectangle 5"/>
          <p:cNvSpPr/>
          <p:nvPr/>
        </p:nvSpPr>
        <p:spPr>
          <a:xfrm>
            <a:off x="4572000" y="6104369"/>
            <a:ext cx="3016797" cy="47952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E2F0D9"/>
          </a:solidFill>
          <a:ln w="12701" cap="flat">
            <a:solidFill>
              <a:srgbClr val="70AD47"/>
            </a:solidFill>
            <a:custDash>
              <a:ds d="799921" sp="799921"/>
            </a:custDash>
            <a:miter/>
          </a:ln>
        </p:spPr>
        <p:txBody>
          <a:bodyPr vert="horz" wrap="square" lIns="0" tIns="45720" rIns="0" bIns="45720" anchor="ctr" anchorCtr="1" compatLnSpc="1">
            <a:noAutofit/>
          </a:bodyPr>
          <a:lstStyle/>
          <a:p>
            <a:pPr marL="0" marR="0" lvl="0" indent="0" algn="ctr"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51" b="1" i="0" u="none" strike="noStrike" kern="0" cap="none" spc="0" baseline="0">
                <a:solidFill>
                  <a:srgbClr val="000000"/>
                </a:solidFill>
                <a:uFillTx/>
                <a:latin typeface="Calibri"/>
                <a:ea typeface="ＭＳ Ｐゴシック"/>
              </a:rPr>
              <a:t>Resource mobilization</a:t>
            </a:r>
          </a:p>
        </p:txBody>
      </p:sp>
      <p:sp>
        <p:nvSpPr>
          <p:cNvPr id="28" name="Right Arrow 31"/>
          <p:cNvSpPr/>
          <p:nvPr/>
        </p:nvSpPr>
        <p:spPr>
          <a:xfrm>
            <a:off x="7377095" y="4425348"/>
            <a:ext cx="448476" cy="336288"/>
          </a:xfrm>
          <a:custGeom>
            <a:avLst>
              <a:gd name="f0" fmla="val 13502"/>
              <a:gd name="f1" fmla="val 5400"/>
            </a:avLst>
            <a:gdLst>
              <a:gd name="f2" fmla="val 10800000"/>
              <a:gd name="f3" fmla="val 5400000"/>
              <a:gd name="f4" fmla="val 180"/>
              <a:gd name="f5" fmla="val w"/>
              <a:gd name="f6" fmla="val h"/>
              <a:gd name="f7" fmla="val 0"/>
              <a:gd name="f8" fmla="val 21600"/>
              <a:gd name="f9" fmla="val 108000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F8CBAD"/>
          </a:solidFill>
          <a:ln w="12701" cap="flat">
            <a:solidFill>
              <a:srgbClr val="ED7D31"/>
            </a:solidFill>
            <a:prstDash val="solid"/>
            <a:miter/>
          </a:ln>
        </p:spPr>
        <p:txBody>
          <a:bodyPr vert="horz" wrap="square" lIns="0" tIns="45720" rIns="0" bIns="45720" anchor="ctr" anchorCtr="1" compatLnSpc="1">
            <a:noAutofit/>
          </a:bodyPr>
          <a:lstStyle/>
          <a:p>
            <a:pPr marL="0" marR="0" lvl="0" indent="0" algn="ctr" defTabSz="685763"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1" i="0" u="none" strike="noStrike" kern="0" cap="none" spc="0" baseline="0">
              <a:solidFill>
                <a:srgbClr val="000000"/>
              </a:solidFill>
              <a:uFillTx/>
              <a:latin typeface="Calibri"/>
              <a:ea typeface="ＭＳ Ｐゴシック"/>
            </a:endParaRPr>
          </a:p>
        </p:txBody>
      </p:sp>
      <p:sp>
        <p:nvSpPr>
          <p:cNvPr id="31" name="TextBox 32"/>
          <p:cNvSpPr txBox="1"/>
          <p:nvPr/>
        </p:nvSpPr>
        <p:spPr>
          <a:xfrm>
            <a:off x="5231291" y="4235372"/>
            <a:ext cx="702432" cy="40011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FF0000"/>
                </a:solidFill>
                <a:uFillTx/>
                <a:latin typeface="Calibri"/>
              </a:rPr>
              <a:t>NRIP</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2" grpId="0" animBg="1"/>
      <p:bldP spid="2" grpId="0" animBg="1"/>
      <p:bldP spid="7" grpId="0" animBg="1"/>
      <p:bldP spid="8" grpId="0" animBg="1"/>
      <p:bldP spid="10" grpId="0"/>
      <p:bldP spid="11" grpId="0"/>
      <p:bldP spid="13" grpId="0"/>
      <p:bldP spid="14" grpId="0"/>
      <p:bldP spid="15" grpId="0" animBg="1"/>
      <p:bldP spid="16" grpId="0" animBg="1"/>
      <p:bldP spid="17" grpId="0" animBg="1"/>
      <p:bldP spid="20" grpId="0" animBg="1"/>
      <p:bldP spid="21" grpId="0" animBg="1"/>
      <p:bldP spid="22" grpId="0"/>
      <p:bldP spid="23" grpId="0" animBg="1"/>
      <p:bldP spid="24" grpId="0"/>
      <p:bldP spid="26" grpId="0" animBg="1"/>
      <p:bldP spid="27" grpId="0" animBg="1"/>
      <p:bldP spid="28" grpId="0" animBg="1"/>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ext Placeholder 1"/>
          <p:cNvSpPr txBox="1"/>
          <p:nvPr/>
        </p:nvSpPr>
        <p:spPr>
          <a:xfrm>
            <a:off x="-7415" y="-14081"/>
            <a:ext cx="9151415" cy="520458"/>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en-US" sz="2800" b="1" kern="0" dirty="0">
                <a:solidFill>
                  <a:srgbClr val="2E75B6"/>
                </a:solidFill>
                <a:latin typeface="Calibri"/>
              </a:rPr>
              <a:t>National REDD+ Strategy vs. Investment Plan</a:t>
            </a:r>
          </a:p>
        </p:txBody>
      </p:sp>
      <p:graphicFrame>
        <p:nvGraphicFramePr>
          <p:cNvPr id="3" name="Table 4"/>
          <p:cNvGraphicFramePr>
            <a:graphicFrameLocks noGrp="1"/>
          </p:cNvGraphicFramePr>
          <p:nvPr>
            <p:extLst>
              <p:ext uri="{D42A27DB-BD31-4B8C-83A1-F6EECF244321}">
                <p14:modId xmlns:p14="http://schemas.microsoft.com/office/powerpoint/2010/main" val="5936740"/>
              </p:ext>
            </p:extLst>
          </p:nvPr>
        </p:nvGraphicFramePr>
        <p:xfrm>
          <a:off x="103545" y="937260"/>
          <a:ext cx="8936909" cy="5273611"/>
        </p:xfrm>
        <a:graphic>
          <a:graphicData uri="http://schemas.openxmlformats.org/drawingml/2006/table">
            <a:tbl>
              <a:tblPr firstRow="1" bandRow="1">
                <a:effectLst/>
                <a:tableStyleId>{5C22544A-7EE6-4342-B048-85BDC9FD1C3A}</a:tableStyleId>
              </a:tblPr>
              <a:tblGrid>
                <a:gridCol w="3905436">
                  <a:extLst>
                    <a:ext uri="{9D8B030D-6E8A-4147-A177-3AD203B41FA5}">
                      <a16:colId xmlns:a16="http://schemas.microsoft.com/office/drawing/2014/main" xmlns="" val="4171547547"/>
                    </a:ext>
                  </a:extLst>
                </a:gridCol>
                <a:gridCol w="5031473">
                  <a:extLst>
                    <a:ext uri="{9D8B030D-6E8A-4147-A177-3AD203B41FA5}">
                      <a16:colId xmlns:a16="http://schemas.microsoft.com/office/drawing/2014/main" xmlns="" val="777111296"/>
                    </a:ext>
                  </a:extLst>
                </a:gridCol>
              </a:tblGrid>
              <a:tr h="514922">
                <a:tc>
                  <a:txBody>
                    <a:bodyPr/>
                    <a:lstStyle/>
                    <a:p>
                      <a:pPr lvl="0" algn="ctr"/>
                      <a:r>
                        <a:rPr lang="en-US" sz="2800" b="1" kern="1200">
                          <a:solidFill>
                            <a:srgbClr val="FFFFFF"/>
                          </a:solidFill>
                          <a:latin typeface="Calibri"/>
                        </a:rPr>
                        <a:t>Strategy</a:t>
                      </a:r>
                      <a:endParaRPr lang="en-US" sz="2800"/>
                    </a:p>
                  </a:txBody>
                  <a:tcPr/>
                </a:tc>
                <a:tc>
                  <a:txBody>
                    <a:bodyPr/>
                    <a:lstStyle/>
                    <a:p>
                      <a:pPr marL="0" lvl="0" indent="0" algn="ctr">
                        <a:buNone/>
                      </a:pPr>
                      <a:r>
                        <a:rPr lang="en-US" sz="2800"/>
                        <a:t>Plan </a:t>
                      </a:r>
                    </a:p>
                  </a:txBody>
                  <a:tcPr/>
                </a:tc>
                <a:extLst>
                  <a:ext uri="{0D108BD9-81ED-4DB2-BD59-A6C34878D82A}">
                    <a16:rowId xmlns:a16="http://schemas.microsoft.com/office/drawing/2014/main" xmlns="" val="1022178165"/>
                  </a:ext>
                </a:extLst>
              </a:tr>
              <a:tr h="4755452">
                <a:tc>
                  <a:txBody>
                    <a:bodyPr/>
                    <a:lstStyle/>
                    <a:p>
                      <a:pPr marL="285750" lvl="0" indent="-285750" algn="l" defTabSz="914400" rtl="0" hangingPunct="1">
                        <a:buSzPct val="100000"/>
                        <a:buFont typeface="Arial" pitchFamily="34"/>
                        <a:buChar char="•"/>
                      </a:pPr>
                      <a:r>
                        <a:rPr lang="en-US" sz="2000" b="1" kern="1200" dirty="0">
                          <a:solidFill>
                            <a:srgbClr val="000000"/>
                          </a:solidFill>
                          <a:latin typeface="Calibri"/>
                        </a:rPr>
                        <a:t>Political document</a:t>
                      </a:r>
                    </a:p>
                    <a:p>
                      <a:pPr marL="285750" lvl="0" indent="-285750" algn="l" defTabSz="914400" rtl="0" hangingPunct="1">
                        <a:buSzPct val="100000"/>
                        <a:buFont typeface="Arial" pitchFamily="34"/>
                        <a:buChar char="•"/>
                      </a:pPr>
                      <a:endParaRPr lang="en-US" sz="2000" b="1" kern="1200" dirty="0">
                        <a:solidFill>
                          <a:srgbClr val="000000"/>
                        </a:solidFill>
                        <a:latin typeface="Calibri"/>
                      </a:endParaRPr>
                    </a:p>
                    <a:p>
                      <a:pPr marL="285750" lvl="0" indent="-285750" algn="l" defTabSz="914400" rtl="0" hangingPunct="1">
                        <a:buSzPct val="100000"/>
                        <a:buFont typeface="Arial" pitchFamily="34"/>
                        <a:buChar char="•"/>
                      </a:pPr>
                      <a:r>
                        <a:rPr lang="en-US" sz="2000" b="1" kern="1200" dirty="0">
                          <a:solidFill>
                            <a:srgbClr val="000000"/>
                          </a:solidFill>
                          <a:latin typeface="Calibri"/>
                        </a:rPr>
                        <a:t>Medium/long-term vision </a:t>
                      </a:r>
                      <a:r>
                        <a:rPr lang="en-US" sz="2000" b="0" kern="1200" dirty="0">
                          <a:solidFill>
                            <a:srgbClr val="000000"/>
                          </a:solidFill>
                          <a:latin typeface="Calibri"/>
                        </a:rPr>
                        <a:t>(e.g. 10y or open-ended)</a:t>
                      </a:r>
                    </a:p>
                    <a:p>
                      <a:pPr marL="285750" lvl="0" indent="-285750" algn="l" defTabSz="914400" rtl="0" hangingPunct="1">
                        <a:buSzPct val="100000"/>
                        <a:buFont typeface="Arial" pitchFamily="34"/>
                        <a:buChar char="•"/>
                      </a:pPr>
                      <a:endParaRPr lang="en-US" sz="2000" b="0" kern="1200" dirty="0">
                        <a:solidFill>
                          <a:srgbClr val="000000"/>
                        </a:solidFill>
                        <a:latin typeface="Calibri"/>
                      </a:endParaRPr>
                    </a:p>
                    <a:p>
                      <a:pPr marL="285750" lvl="0" indent="-285750" algn="l" defTabSz="914400" rtl="0" hangingPunct="1">
                        <a:buSzPct val="100000"/>
                        <a:buFont typeface="Arial" pitchFamily="34"/>
                        <a:buChar char="•"/>
                      </a:pPr>
                      <a:r>
                        <a:rPr lang="en-US" sz="2000" b="1" kern="1200" dirty="0">
                          <a:solidFill>
                            <a:srgbClr val="000000"/>
                          </a:solidFill>
                          <a:latin typeface="Calibri"/>
                        </a:rPr>
                        <a:t>General strategic priorities to achieve vision and goals</a:t>
                      </a:r>
                    </a:p>
                    <a:p>
                      <a:pPr marL="457200" lvl="1" indent="0" algn="l" defTabSz="914400" rtl="0" hangingPunct="1">
                        <a:buNone/>
                      </a:pPr>
                      <a:r>
                        <a:rPr lang="en-US" sz="2000" b="0" kern="1200" dirty="0">
                          <a:solidFill>
                            <a:srgbClr val="000000"/>
                          </a:solidFill>
                          <a:latin typeface="Calibri"/>
                        </a:rPr>
                        <a:t>(list of PAMs)</a:t>
                      </a:r>
                    </a:p>
                    <a:p>
                      <a:pPr lvl="0"/>
                      <a:endParaRPr lang="en-US" dirty="0"/>
                    </a:p>
                  </a:txBody>
                  <a:tcPr/>
                </a:tc>
                <a:tc>
                  <a:txBody>
                    <a:bodyPr/>
                    <a:lstStyle/>
                    <a:p>
                      <a:pPr marL="285750" lvl="0" indent="-285750">
                        <a:buSzPct val="100000"/>
                        <a:buFont typeface="Arial" pitchFamily="34"/>
                        <a:buChar char="•"/>
                      </a:pPr>
                      <a:r>
                        <a:rPr lang="en-US" sz="2000" b="1" kern="1200" dirty="0">
                          <a:solidFill>
                            <a:srgbClr val="000000"/>
                          </a:solidFill>
                          <a:latin typeface="Calibri"/>
                        </a:rPr>
                        <a:t>Operationalizes</a:t>
                      </a:r>
                      <a:r>
                        <a:rPr lang="en-US" sz="2000" b="1" kern="1200" baseline="0" dirty="0">
                          <a:solidFill>
                            <a:srgbClr val="000000"/>
                          </a:solidFill>
                          <a:latin typeface="Calibri"/>
                        </a:rPr>
                        <a:t> the Strategy </a:t>
                      </a:r>
                      <a:r>
                        <a:rPr lang="en-US" sz="2000" b="0" kern="1200" baseline="0" dirty="0">
                          <a:solidFill>
                            <a:srgbClr val="000000"/>
                          </a:solidFill>
                          <a:latin typeface="Calibri"/>
                        </a:rPr>
                        <a:t>(detailing it)</a:t>
                      </a:r>
                      <a:endParaRPr lang="en-US" sz="2000" b="0" kern="1200" dirty="0">
                        <a:solidFill>
                          <a:srgbClr val="000000"/>
                        </a:solidFill>
                        <a:latin typeface="Calibri"/>
                      </a:endParaRPr>
                    </a:p>
                    <a:p>
                      <a:pPr marL="457200" lvl="1" indent="0">
                        <a:buNone/>
                      </a:pPr>
                      <a:r>
                        <a:rPr lang="en-US" sz="2000" b="0" kern="1200" dirty="0">
                          <a:solidFill>
                            <a:srgbClr val="000000"/>
                          </a:solidFill>
                          <a:latin typeface="Calibri"/>
                        </a:rPr>
                        <a:t>(Semi-political / Semi-technical)</a:t>
                      </a:r>
                    </a:p>
                    <a:p>
                      <a:pPr marL="285750" lvl="0" indent="-285750">
                        <a:buSzPct val="100000"/>
                        <a:buFont typeface="Arial" pitchFamily="34"/>
                        <a:buChar char="•"/>
                      </a:pPr>
                      <a:r>
                        <a:rPr lang="en-US" sz="2000" b="1" kern="1200" dirty="0">
                          <a:solidFill>
                            <a:srgbClr val="000000"/>
                          </a:solidFill>
                          <a:latin typeface="Calibri"/>
                        </a:rPr>
                        <a:t>Shorter/medium-term </a:t>
                      </a:r>
                      <a:r>
                        <a:rPr lang="en-US" sz="2000" b="0" kern="1200" dirty="0">
                          <a:solidFill>
                            <a:srgbClr val="000000"/>
                          </a:solidFill>
                          <a:latin typeface="Calibri"/>
                        </a:rPr>
                        <a:t>(e.g. 5y) </a:t>
                      </a:r>
                    </a:p>
                    <a:p>
                      <a:pPr marL="285750" lvl="0" indent="-285750">
                        <a:buSzPct val="100000"/>
                        <a:buFont typeface="Arial" pitchFamily="34"/>
                        <a:buChar char="•"/>
                      </a:pPr>
                      <a:endParaRPr lang="en-US" sz="2000" b="0" kern="1200" dirty="0">
                        <a:solidFill>
                          <a:srgbClr val="000000"/>
                        </a:solidFill>
                        <a:latin typeface="Calibri"/>
                      </a:endParaRPr>
                    </a:p>
                    <a:p>
                      <a:pPr marL="285750" lvl="0" indent="-285750">
                        <a:buSzPct val="100000"/>
                        <a:buFont typeface="Wingdings" pitchFamily="2"/>
                        <a:buChar char="ü"/>
                      </a:pPr>
                      <a:r>
                        <a:rPr lang="en-US" sz="2000" b="0" kern="1200" dirty="0">
                          <a:solidFill>
                            <a:srgbClr val="000000"/>
                          </a:solidFill>
                          <a:latin typeface="Calibri"/>
                        </a:rPr>
                        <a:t>clear</a:t>
                      </a:r>
                      <a:r>
                        <a:rPr lang="en-US" sz="2000" b="1" kern="1200" dirty="0">
                          <a:solidFill>
                            <a:srgbClr val="000000"/>
                          </a:solidFill>
                          <a:latin typeface="Calibri"/>
                        </a:rPr>
                        <a:t> </a:t>
                      </a:r>
                      <a:r>
                        <a:rPr lang="en-US" sz="2400" b="1" kern="1200" dirty="0">
                          <a:solidFill>
                            <a:srgbClr val="000000"/>
                          </a:solidFill>
                          <a:latin typeface="Calibri"/>
                        </a:rPr>
                        <a:t>quantitative objectives</a:t>
                      </a:r>
                      <a:r>
                        <a:rPr lang="en-US" sz="2000" b="1" kern="1200" dirty="0">
                          <a:solidFill>
                            <a:srgbClr val="000000"/>
                          </a:solidFill>
                          <a:latin typeface="Calibri"/>
                        </a:rPr>
                        <a:t>…</a:t>
                      </a:r>
                    </a:p>
                    <a:p>
                      <a:pPr marL="285750" lvl="0" indent="-285750">
                        <a:buSzPct val="100000"/>
                        <a:buFont typeface="Wingdings" pitchFamily="2"/>
                        <a:buChar char="ü"/>
                      </a:pPr>
                      <a:r>
                        <a:rPr lang="en-US" sz="2000" b="1" kern="1200" dirty="0">
                          <a:solidFill>
                            <a:srgbClr val="000000"/>
                          </a:solidFill>
                          <a:latin typeface="Calibri"/>
                        </a:rPr>
                        <a:t>…</a:t>
                      </a:r>
                      <a:r>
                        <a:rPr lang="en-US" sz="2000" b="0" kern="1200" dirty="0">
                          <a:solidFill>
                            <a:srgbClr val="000000"/>
                          </a:solidFill>
                          <a:latin typeface="Calibri"/>
                        </a:rPr>
                        <a:t>over a </a:t>
                      </a:r>
                      <a:r>
                        <a:rPr lang="en-US" sz="2400" b="1" kern="1200" dirty="0">
                          <a:solidFill>
                            <a:srgbClr val="000000"/>
                          </a:solidFill>
                          <a:latin typeface="Calibri"/>
                        </a:rPr>
                        <a:t>specific timeline</a:t>
                      </a:r>
                      <a:r>
                        <a:rPr lang="en-US" sz="2000" b="1" kern="1200" dirty="0">
                          <a:solidFill>
                            <a:srgbClr val="000000"/>
                          </a:solidFill>
                          <a:latin typeface="Calibri"/>
                        </a:rPr>
                        <a:t>…</a:t>
                      </a:r>
                    </a:p>
                    <a:p>
                      <a:pPr marL="285750" lvl="0" indent="-285750">
                        <a:buSzPct val="100000"/>
                        <a:buFont typeface="Wingdings" pitchFamily="2"/>
                        <a:buChar char="ü"/>
                      </a:pPr>
                      <a:r>
                        <a:rPr lang="en-US" sz="2000" b="1" kern="1200" dirty="0">
                          <a:solidFill>
                            <a:srgbClr val="000000"/>
                          </a:solidFill>
                          <a:latin typeface="Calibri"/>
                        </a:rPr>
                        <a:t>…</a:t>
                      </a:r>
                      <a:r>
                        <a:rPr lang="en-US" sz="2000" b="0" kern="1200" dirty="0">
                          <a:solidFill>
                            <a:srgbClr val="000000"/>
                          </a:solidFill>
                          <a:latin typeface="Calibri"/>
                        </a:rPr>
                        <a:t>through</a:t>
                      </a:r>
                      <a:r>
                        <a:rPr lang="en-US" sz="2000" b="1" kern="1200" dirty="0">
                          <a:solidFill>
                            <a:srgbClr val="000000"/>
                          </a:solidFill>
                          <a:latin typeface="Calibri"/>
                        </a:rPr>
                        <a:t> </a:t>
                      </a:r>
                      <a:r>
                        <a:rPr lang="en-US" sz="2400" b="1" u="sng" kern="1200" dirty="0">
                          <a:solidFill>
                            <a:srgbClr val="000000"/>
                          </a:solidFill>
                          <a:latin typeface="Calibri"/>
                        </a:rPr>
                        <a:t>packages</a:t>
                      </a:r>
                      <a:r>
                        <a:rPr lang="en-US" sz="2400" b="1" kern="1200" baseline="0" dirty="0">
                          <a:solidFill>
                            <a:srgbClr val="000000"/>
                          </a:solidFill>
                          <a:latin typeface="Calibri"/>
                        </a:rPr>
                        <a:t> of </a:t>
                      </a:r>
                      <a:r>
                        <a:rPr lang="en-US" sz="2400" b="1" kern="1200" dirty="0">
                          <a:solidFill>
                            <a:srgbClr val="000000"/>
                          </a:solidFill>
                          <a:latin typeface="Calibri"/>
                        </a:rPr>
                        <a:t>interventions</a:t>
                      </a:r>
                      <a:r>
                        <a:rPr lang="en-US" sz="2000" b="1" kern="1200" dirty="0">
                          <a:solidFill>
                            <a:srgbClr val="000000"/>
                          </a:solidFill>
                          <a:latin typeface="Calibri"/>
                        </a:rPr>
                        <a:t>…</a:t>
                      </a:r>
                    </a:p>
                    <a:p>
                      <a:pPr marL="285750" lvl="0" indent="-285750">
                        <a:buSzPct val="100000"/>
                        <a:buFont typeface="Wingdings" pitchFamily="2"/>
                        <a:buChar char="ü"/>
                      </a:pPr>
                      <a:r>
                        <a:rPr lang="en-US" sz="2000" b="1" kern="1200" dirty="0">
                          <a:solidFill>
                            <a:srgbClr val="000000"/>
                          </a:solidFill>
                          <a:latin typeface="Calibri"/>
                        </a:rPr>
                        <a:t>…</a:t>
                      </a:r>
                      <a:r>
                        <a:rPr lang="en-US" sz="2000" b="0" kern="1200" dirty="0">
                          <a:solidFill>
                            <a:srgbClr val="000000"/>
                          </a:solidFill>
                          <a:latin typeface="Calibri"/>
                        </a:rPr>
                        <a:t>that have been </a:t>
                      </a:r>
                      <a:r>
                        <a:rPr lang="en-US" sz="2400" b="1" kern="1200" dirty="0">
                          <a:solidFill>
                            <a:srgbClr val="000000"/>
                          </a:solidFill>
                          <a:latin typeface="Calibri"/>
                        </a:rPr>
                        <a:t>costed</a:t>
                      </a:r>
                      <a:r>
                        <a:rPr lang="en-US" sz="2000" b="1" kern="1200" dirty="0">
                          <a:solidFill>
                            <a:srgbClr val="000000"/>
                          </a:solidFill>
                          <a:latin typeface="Calibri"/>
                        </a:rPr>
                        <a:t>…</a:t>
                      </a:r>
                    </a:p>
                    <a:p>
                      <a:pPr marL="285750" lvl="0" indent="-285750">
                        <a:buSzPct val="100000"/>
                        <a:buFont typeface="Wingdings" pitchFamily="2"/>
                        <a:buChar char="ü"/>
                      </a:pPr>
                      <a:r>
                        <a:rPr lang="en-US" sz="2000" b="1" kern="1200" dirty="0">
                          <a:solidFill>
                            <a:srgbClr val="000000"/>
                          </a:solidFill>
                          <a:latin typeface="Calibri"/>
                        </a:rPr>
                        <a:t>…</a:t>
                      </a:r>
                      <a:r>
                        <a:rPr lang="en-US" sz="2000" b="0" kern="1200" dirty="0">
                          <a:solidFill>
                            <a:srgbClr val="000000"/>
                          </a:solidFill>
                          <a:latin typeface="Calibri"/>
                        </a:rPr>
                        <a:t>with (some) </a:t>
                      </a:r>
                      <a:r>
                        <a:rPr lang="en-US" sz="2400" b="1" kern="1200" dirty="0">
                          <a:solidFill>
                            <a:srgbClr val="000000"/>
                          </a:solidFill>
                          <a:latin typeface="Calibri"/>
                        </a:rPr>
                        <a:t>financial resources </a:t>
                      </a:r>
                      <a:r>
                        <a:rPr lang="en-US" sz="2000" b="0" kern="1200" dirty="0">
                          <a:solidFill>
                            <a:srgbClr val="000000"/>
                          </a:solidFill>
                          <a:latin typeface="Calibri"/>
                        </a:rPr>
                        <a:t>identified &amp;/or secured/</a:t>
                      </a:r>
                      <a:r>
                        <a:rPr lang="en-US" sz="2000" b="0" kern="1200" baseline="0" dirty="0">
                          <a:solidFill>
                            <a:srgbClr val="000000"/>
                          </a:solidFill>
                          <a:latin typeface="Calibri"/>
                        </a:rPr>
                        <a:t> and/or pulled</a:t>
                      </a:r>
                      <a:endParaRPr lang="en-US" sz="2000" b="0" kern="1200" dirty="0">
                        <a:solidFill>
                          <a:srgbClr val="000000"/>
                        </a:solidFill>
                        <a:latin typeface="Calibri"/>
                      </a:endParaRPr>
                    </a:p>
                    <a:p>
                      <a:pPr marL="285750" lvl="0" indent="-285750">
                        <a:buSzPct val="100000"/>
                        <a:buFont typeface="Wingdings" pitchFamily="2"/>
                        <a:buChar char="ü"/>
                      </a:pPr>
                      <a:r>
                        <a:rPr lang="en-US" sz="2000" b="1" kern="1200" dirty="0">
                          <a:solidFill>
                            <a:srgbClr val="000000"/>
                          </a:solidFill>
                          <a:latin typeface="Calibri"/>
                        </a:rPr>
                        <a:t>…</a:t>
                      </a:r>
                      <a:r>
                        <a:rPr lang="en-US" sz="2000" b="1" kern="1200" dirty="0" err="1">
                          <a:solidFill>
                            <a:srgbClr val="000000"/>
                          </a:solidFill>
                          <a:latin typeface="Calibri"/>
                        </a:rPr>
                        <a:t>M&amp;Ed</a:t>
                      </a:r>
                      <a:r>
                        <a:rPr lang="en-US" sz="2000" b="1" kern="1200" dirty="0">
                          <a:solidFill>
                            <a:srgbClr val="000000"/>
                          </a:solidFill>
                          <a:latin typeface="Calibri"/>
                        </a:rPr>
                        <a:t> </a:t>
                      </a:r>
                      <a:r>
                        <a:rPr lang="en-US" sz="2000" b="0" kern="1200" dirty="0">
                          <a:solidFill>
                            <a:srgbClr val="000000"/>
                          </a:solidFill>
                          <a:latin typeface="Calibri"/>
                        </a:rPr>
                        <a:t>using a clear</a:t>
                      </a:r>
                      <a:r>
                        <a:rPr lang="en-US" sz="2000" b="0" kern="1200" baseline="0" dirty="0">
                          <a:solidFill>
                            <a:srgbClr val="000000"/>
                          </a:solidFill>
                          <a:latin typeface="Calibri"/>
                        </a:rPr>
                        <a:t> </a:t>
                      </a:r>
                      <a:r>
                        <a:rPr lang="en-US" sz="2400" b="1" kern="1200" dirty="0">
                          <a:solidFill>
                            <a:srgbClr val="000000"/>
                          </a:solidFill>
                          <a:latin typeface="Calibri"/>
                        </a:rPr>
                        <a:t>results framework </a:t>
                      </a:r>
                      <a:r>
                        <a:rPr lang="en-US" sz="2000" b="0" kern="1200" dirty="0">
                          <a:solidFill>
                            <a:srgbClr val="000000"/>
                          </a:solidFill>
                          <a:latin typeface="Calibri"/>
                        </a:rPr>
                        <a:t>with</a:t>
                      </a:r>
                      <a:r>
                        <a:rPr lang="en-US" sz="2000" b="1" kern="1200" dirty="0">
                          <a:solidFill>
                            <a:srgbClr val="000000"/>
                          </a:solidFill>
                          <a:latin typeface="Calibri"/>
                        </a:rPr>
                        <a:t> performance indicators…</a:t>
                      </a:r>
                    </a:p>
                    <a:p>
                      <a:pPr marL="0" lvl="0" indent="0">
                        <a:buNone/>
                      </a:pPr>
                      <a:r>
                        <a:rPr lang="en-US" sz="2000" b="0" kern="1200" dirty="0">
                          <a:solidFill>
                            <a:srgbClr val="000000"/>
                          </a:solidFill>
                          <a:latin typeface="Calibri"/>
                        </a:rPr>
                        <a:t>… with </a:t>
                      </a:r>
                      <a:r>
                        <a:rPr lang="en-US" sz="2400" b="1" kern="1200" dirty="0">
                          <a:solidFill>
                            <a:srgbClr val="000000"/>
                          </a:solidFill>
                          <a:latin typeface="Calibri"/>
                        </a:rPr>
                        <a:t>risks identified &amp; managed</a:t>
                      </a:r>
                      <a:r>
                        <a:rPr lang="en-US" sz="2000" b="1" kern="1200" dirty="0">
                          <a:solidFill>
                            <a:srgbClr val="000000"/>
                          </a:solidFill>
                          <a:latin typeface="Calibri"/>
                        </a:rPr>
                        <a:t>.</a:t>
                      </a:r>
                      <a:endParaRPr lang="en-US" sz="2000" b="1" dirty="0"/>
                    </a:p>
                  </a:txBody>
                  <a:tcPr/>
                </a:tc>
                <a:extLst>
                  <a:ext uri="{0D108BD9-81ED-4DB2-BD59-A6C34878D82A}">
                    <a16:rowId xmlns:a16="http://schemas.microsoft.com/office/drawing/2014/main" xmlns="" val="242797005"/>
                  </a:ext>
                </a:extLst>
              </a:tr>
            </a:tbl>
          </a:graphicData>
        </a:graphic>
      </p:graphicFrame>
      <p:sp>
        <p:nvSpPr>
          <p:cNvPr id="4" name="Rectangle 5"/>
          <p:cNvSpPr/>
          <p:nvPr/>
        </p:nvSpPr>
        <p:spPr>
          <a:xfrm>
            <a:off x="0" y="506377"/>
            <a:ext cx="5256583" cy="430883"/>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0" cap="none" spc="0" baseline="0" dirty="0">
                <a:solidFill>
                  <a:srgbClr val="000000"/>
                </a:solidFill>
                <a:uFillTx/>
                <a:latin typeface="Calibri"/>
              </a:rPr>
              <a:t>Some general distinctions </a:t>
            </a:r>
            <a:r>
              <a:rPr lang="en-US" sz="2200" b="0" i="0" u="none" strike="noStrike" kern="0" cap="none" spc="0" baseline="0" dirty="0">
                <a:solidFill>
                  <a:srgbClr val="000000"/>
                </a:solidFill>
                <a:uFillTx/>
                <a:latin typeface="Calibri"/>
              </a:rPr>
              <a:t>(though varies…)</a:t>
            </a:r>
          </a:p>
        </p:txBody>
      </p:sp>
      <p:sp>
        <p:nvSpPr>
          <p:cNvPr id="6" name="Rectangle 5"/>
          <p:cNvSpPr/>
          <p:nvPr/>
        </p:nvSpPr>
        <p:spPr>
          <a:xfrm>
            <a:off x="103545" y="6174596"/>
            <a:ext cx="9040455" cy="769441"/>
          </a:xfrm>
          <a:prstGeom prst="rect">
            <a:avLst/>
          </a:prstGeom>
          <a:noFill/>
          <a:ln cap="flat">
            <a:noFill/>
            <a:prstDash val="solid"/>
          </a:ln>
        </p:spPr>
        <p:txBody>
          <a:bodyPr vert="horz" wrap="square" lIns="91440" tIns="45720" rIns="91440" bIns="45720" anchor="t" anchorCtr="0" compatLnSpc="1">
            <a:spAutoFit/>
          </a:bodyPr>
          <a:lstStyle/>
          <a:p>
            <a:pPr marL="2857500" marR="0" lvl="0" indent="-28575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0" cap="none" spc="0" baseline="0" dirty="0">
                <a:solidFill>
                  <a:srgbClr val="000000"/>
                </a:solidFill>
                <a:uFillTx/>
                <a:latin typeface="Calibri"/>
              </a:rPr>
              <a:t>Not a new “Policy”  </a:t>
            </a:r>
            <a:r>
              <a:rPr lang="en-US" sz="2200" b="1" i="0" u="none" strike="noStrike" kern="0" cap="none" spc="0" baseline="0" dirty="0">
                <a:solidFill>
                  <a:srgbClr val="000000"/>
                </a:solidFill>
                <a:uFillTx/>
                <a:latin typeface="Calibri"/>
                <a:sym typeface="Wingdings" panose="05000000000000000000" pitchFamily="2" charset="2"/>
              </a:rPr>
              <a:t>  “Framework” </a:t>
            </a:r>
            <a:r>
              <a:rPr lang="en-US" sz="2200" i="0" u="none" strike="noStrike" kern="0" cap="none" spc="0" baseline="0" dirty="0">
                <a:solidFill>
                  <a:srgbClr val="000000"/>
                </a:solidFill>
                <a:uFillTx/>
                <a:latin typeface="Calibri"/>
                <a:sym typeface="Wingdings" panose="05000000000000000000" pitchFamily="2" charset="2"/>
              </a:rPr>
              <a:t>to ensure </a:t>
            </a:r>
            <a:r>
              <a:rPr lang="en-US" sz="2200" b="1" i="0" u="none" strike="noStrike" kern="0" cap="none" spc="0" baseline="0" dirty="0">
                <a:solidFill>
                  <a:srgbClr val="000000"/>
                </a:solidFill>
                <a:uFillTx/>
                <a:latin typeface="Calibri"/>
                <a:sym typeface="Wingdings" panose="05000000000000000000" pitchFamily="2" charset="2"/>
              </a:rPr>
              <a:t>coherence &amp; cost-effective</a:t>
            </a:r>
            <a:r>
              <a:rPr lang="en-US" sz="2200" b="1" i="0" u="none" strike="noStrike" kern="0" cap="none" spc="0" dirty="0">
                <a:solidFill>
                  <a:srgbClr val="000000"/>
                </a:solidFill>
                <a:uFillTx/>
                <a:latin typeface="Calibri"/>
                <a:sym typeface="Wingdings" panose="05000000000000000000" pitchFamily="2" charset="2"/>
              </a:rPr>
              <a:t> </a:t>
            </a:r>
            <a:r>
              <a:rPr lang="en-US" sz="2200" i="0" u="none" strike="noStrike" kern="0" cap="none" spc="0" dirty="0">
                <a:solidFill>
                  <a:srgbClr val="000000"/>
                </a:solidFill>
                <a:uFillTx/>
                <a:latin typeface="Calibri"/>
                <a:sym typeface="Wingdings" panose="05000000000000000000" pitchFamily="2" charset="2"/>
              </a:rPr>
              <a:t>implementation, reaching multiple objectives</a:t>
            </a:r>
            <a:endParaRPr lang="en-US" sz="2200" i="0" u="none" strike="noStrike" kern="0" cap="none" spc="0" baseline="0" dirty="0">
              <a:solidFill>
                <a:srgbClr val="000000"/>
              </a:solidFill>
              <a:uFillTx/>
              <a:latin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TextBox 38"/>
          <p:cNvSpPr txBox="1"/>
          <p:nvPr/>
        </p:nvSpPr>
        <p:spPr>
          <a:xfrm>
            <a:off x="7308305" y="72009"/>
            <a:ext cx="1584179" cy="6669359"/>
          </a:xfrm>
          <a:prstGeom prst="rect">
            <a:avLst/>
          </a:prstGeom>
          <a:solidFill>
            <a:srgbClr val="75DBFF"/>
          </a:solidFill>
          <a:ln w="9528" cap="flat">
            <a:solidFill>
              <a:srgbClr val="4F81BD"/>
            </a:solidFill>
            <a:prstDash val="solid"/>
          </a:ln>
          <a:effectLst>
            <a:outerShdw dist="19997" dir="5400000" algn="tl">
              <a:srgbClr val="000000">
                <a:alpha val="38000"/>
              </a:srgbClr>
            </a:outerShdw>
          </a:effectLst>
        </p:spPr>
        <p:txBody>
          <a:bodyPr vert="horz" wrap="square" lIns="0" tIns="45720" rIns="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REDD+ Investment Plan</a:t>
            </a:r>
          </a:p>
        </p:txBody>
      </p:sp>
      <p:sp>
        <p:nvSpPr>
          <p:cNvPr id="3" name="Left Brace 4"/>
          <p:cNvSpPr/>
          <p:nvPr/>
        </p:nvSpPr>
        <p:spPr>
          <a:xfrm>
            <a:off x="6916905" y="119457"/>
            <a:ext cx="277127" cy="829671"/>
          </a:xfrm>
          <a:custGeom>
            <a:avLst>
              <a:gd name="f11" fmla="val 8333"/>
              <a:gd name="f12" fmla="val 50000"/>
            </a:avLst>
            <a:gdLst>
              <a:gd name="f2" fmla="val 10800000"/>
              <a:gd name="f3" fmla="val 5400000"/>
              <a:gd name="f4" fmla="val 180"/>
              <a:gd name="f5" fmla="val w"/>
              <a:gd name="f6" fmla="val h"/>
              <a:gd name="f7" fmla="val ss"/>
              <a:gd name="f8" fmla="val 0"/>
              <a:gd name="f9" fmla="*/ 5419351 1 1725033"/>
              <a:gd name="f10" fmla="+- 0 0 5400000"/>
              <a:gd name="f11" fmla="val 8333"/>
              <a:gd name="f12" fmla="val 50000"/>
              <a:gd name="f13" fmla="+- 0 0 -180"/>
              <a:gd name="f14" fmla="+- 0 0 -270"/>
              <a:gd name="f15" fmla="+- 0 0 -360"/>
              <a:gd name="f16" fmla="abs f5"/>
              <a:gd name="f17" fmla="abs f6"/>
              <a:gd name="f18" fmla="abs f7"/>
              <a:gd name="f19" fmla="val f8"/>
              <a:gd name="f20" fmla="val f12"/>
              <a:gd name="f21" fmla="val f11"/>
              <a:gd name="f22" fmla="+- 2700000 f3 0"/>
              <a:gd name="f23" fmla="*/ f13 f2 1"/>
              <a:gd name="f24" fmla="*/ f14 f2 1"/>
              <a:gd name="f25" fmla="*/ f15 f2 1"/>
              <a:gd name="f26" fmla="?: f16 f5 1"/>
              <a:gd name="f27" fmla="?: f17 f6 1"/>
              <a:gd name="f28" fmla="?: f18 f7 1"/>
              <a:gd name="f29" fmla="*/ f22 f9 1"/>
              <a:gd name="f30" fmla="*/ f23 1 f4"/>
              <a:gd name="f31" fmla="*/ f24 1 f4"/>
              <a:gd name="f32" fmla="*/ f25 1 f4"/>
              <a:gd name="f33" fmla="*/ f26 1 21600"/>
              <a:gd name="f34" fmla="*/ f27 1 21600"/>
              <a:gd name="f35" fmla="*/ 21600 f26 1"/>
              <a:gd name="f36" fmla="*/ 21600 f27 1"/>
              <a:gd name="f37" fmla="*/ f29 1 f2"/>
              <a:gd name="f38" fmla="+- f30 0 f3"/>
              <a:gd name="f39" fmla="+- f31 0 f3"/>
              <a:gd name="f40" fmla="+- f32 0 f3"/>
              <a:gd name="f41" fmla="min f34 f33"/>
              <a:gd name="f42" fmla="*/ f35 1 f28"/>
              <a:gd name="f43" fmla="*/ f36 1 f28"/>
              <a:gd name="f44" fmla="+- 0 0 f37"/>
              <a:gd name="f45" fmla="val f42"/>
              <a:gd name="f46" fmla="val f43"/>
              <a:gd name="f47" fmla="+- 0 0 f44"/>
              <a:gd name="f48" fmla="*/ f19 f41 1"/>
              <a:gd name="f49" fmla="+- f46 0 f19"/>
              <a:gd name="f50" fmla="+- f45 0 f19"/>
              <a:gd name="f51" fmla="*/ f47 f2 1"/>
              <a:gd name="f52" fmla="*/ f45 f41 1"/>
              <a:gd name="f53" fmla="*/ f46 f41 1"/>
              <a:gd name="f54" fmla="*/ f50 1 2"/>
              <a:gd name="f55" fmla="min f50 f49"/>
              <a:gd name="f56" fmla="*/ f49 f20 1"/>
              <a:gd name="f57" fmla="*/ f51 1 f9"/>
              <a:gd name="f58" fmla="+- f19 f54 0"/>
              <a:gd name="f59" fmla="*/ f55 f21 1"/>
              <a:gd name="f60" fmla="*/ f56 1 100000"/>
              <a:gd name="f61" fmla="+- f57 0 f3"/>
              <a:gd name="f62" fmla="*/ f54 f41 1"/>
              <a:gd name="f63" fmla="*/ f59 1 100000"/>
              <a:gd name="f64" fmla="cos 1 f61"/>
              <a:gd name="f65" fmla="sin 1 f61"/>
              <a:gd name="f66" fmla="*/ f58 f41 1"/>
              <a:gd name="f67" fmla="*/ f60 f41 1"/>
              <a:gd name="f68" fmla="+- f60 f63 0"/>
              <a:gd name="f69" fmla="+- 0 0 f64"/>
              <a:gd name="f70" fmla="+- 0 0 f65"/>
              <a:gd name="f71" fmla="*/ f63 f41 1"/>
              <a:gd name="f72" fmla="+- 0 0 f69"/>
              <a:gd name="f73" fmla="+- 0 0 f70"/>
              <a:gd name="f74" fmla="*/ f68 f41 1"/>
              <a:gd name="f75" fmla="*/ f72 f54 1"/>
              <a:gd name="f76" fmla="*/ f73 f63 1"/>
              <a:gd name="f77" fmla="+- f45 0 f75"/>
              <a:gd name="f78" fmla="+- f63 0 f76"/>
              <a:gd name="f79" fmla="+- f46 f76 0"/>
              <a:gd name="f80" fmla="+- f79 0 f63"/>
              <a:gd name="f81" fmla="*/ f77 f41 1"/>
              <a:gd name="f82" fmla="*/ f78 f41 1"/>
              <a:gd name="f83" fmla="*/ f80 f41 1"/>
            </a:gdLst>
            <a:ahLst/>
            <a:cxnLst>
              <a:cxn ang="3cd4">
                <a:pos x="hc" y="t"/>
              </a:cxn>
              <a:cxn ang="0">
                <a:pos x="r" y="vc"/>
              </a:cxn>
              <a:cxn ang="cd4">
                <a:pos x="hc" y="b"/>
              </a:cxn>
              <a:cxn ang="cd2">
                <a:pos x="l" y="vc"/>
              </a:cxn>
              <a:cxn ang="f38">
                <a:pos x="f52" y="f48"/>
              </a:cxn>
              <a:cxn ang="f39">
                <a:pos x="f48" y="f67"/>
              </a:cxn>
              <a:cxn ang="f40">
                <a:pos x="f52" y="f53"/>
              </a:cxn>
            </a:cxnLst>
            <a:rect l="f81" t="f82" r="f52" b="f83"/>
            <a:pathLst>
              <a:path stroke="0">
                <a:moveTo>
                  <a:pt x="f52" y="f53"/>
                </a:moveTo>
                <a:arcTo wR="f62" hR="f71" stAng="f3" swAng="f3"/>
                <a:lnTo>
                  <a:pt x="f66" y="f74"/>
                </a:lnTo>
                <a:arcTo wR="f62" hR="f71" stAng="f8" swAng="f10"/>
                <a:arcTo wR="f62" hR="f71" stAng="f3" swAng="f10"/>
                <a:lnTo>
                  <a:pt x="f66" y="f71"/>
                </a:lnTo>
                <a:arcTo wR="f62" hR="f71" stAng="f2" swAng="f3"/>
                <a:close/>
              </a:path>
              <a:path fill="none">
                <a:moveTo>
                  <a:pt x="f52" y="f53"/>
                </a:moveTo>
                <a:arcTo wR="f62" hR="f71" stAng="f3" swAng="f3"/>
                <a:lnTo>
                  <a:pt x="f66" y="f74"/>
                </a:lnTo>
                <a:arcTo wR="f62" hR="f71" stAng="f8" swAng="f10"/>
                <a:arcTo wR="f62" hR="f71" stAng="f3" swAng="f10"/>
                <a:lnTo>
                  <a:pt x="f66" y="f71"/>
                </a:lnTo>
                <a:arcTo wR="f62" hR="f71" stAng="f2" swAng="f3"/>
              </a:path>
            </a:pathLst>
          </a:custGeom>
          <a:noFill/>
          <a:ln w="57150" cap="flat">
            <a:solidFill>
              <a:srgbClr val="FF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 name="TextBox 5"/>
          <p:cNvSpPr txBox="1"/>
          <p:nvPr/>
        </p:nvSpPr>
        <p:spPr>
          <a:xfrm>
            <a:off x="5459726" y="164747"/>
            <a:ext cx="1433404" cy="70788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FF0000"/>
                </a:solidFill>
                <a:uFillTx/>
                <a:latin typeface="Calibri"/>
              </a:rPr>
              <a:t>Norway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FF0000"/>
                </a:solidFill>
                <a:uFillTx/>
                <a:latin typeface="Calibri"/>
              </a:rPr>
              <a:t>phase 2 &amp; 3</a:t>
            </a:r>
          </a:p>
        </p:txBody>
      </p:sp>
      <p:sp>
        <p:nvSpPr>
          <p:cNvPr id="5" name="Rectangle à coins arrondis 15"/>
          <p:cNvSpPr/>
          <p:nvPr/>
        </p:nvSpPr>
        <p:spPr>
          <a:xfrm>
            <a:off x="3110989" y="4988884"/>
            <a:ext cx="2217401" cy="66747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DAFDA7"/>
              </a:gs>
              <a:gs pos="100000">
                <a:srgbClr val="E4FDC2"/>
              </a:gs>
            </a:gsLst>
            <a:lin ang="16200000"/>
          </a:gradFill>
          <a:ln w="9528" cap="flat">
            <a:solidFill>
              <a:srgbClr val="98B954"/>
            </a:solidFill>
            <a:prstDash val="solid"/>
          </a:ln>
          <a:effectLst>
            <a:outerShdw dist="19997" dir="5400000" algn="tl">
              <a:srgbClr val="000000">
                <a:alpha val="38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a:solidFill>
                  <a:srgbClr val="000000"/>
                </a:solidFill>
                <a:uFillTx/>
                <a:latin typeface="Calibri"/>
              </a:rPr>
              <a:t>National budget</a:t>
            </a:r>
          </a:p>
        </p:txBody>
      </p:sp>
      <p:sp>
        <p:nvSpPr>
          <p:cNvPr id="6" name="ZoneTexte 17"/>
          <p:cNvSpPr txBox="1"/>
          <p:nvPr/>
        </p:nvSpPr>
        <p:spPr>
          <a:xfrm>
            <a:off x="1051340" y="6412449"/>
            <a:ext cx="6336700"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0" cap="none" spc="0" baseline="0">
                <a:solidFill>
                  <a:srgbClr val="000000"/>
                </a:solidFill>
                <a:uFillTx/>
                <a:latin typeface="Calibri"/>
              </a:rPr>
              <a:t>NRIP: Pooling &amp; coordinating investment</a:t>
            </a:r>
          </a:p>
        </p:txBody>
      </p:sp>
      <p:sp>
        <p:nvSpPr>
          <p:cNvPr id="7" name="Rectangle à coins arrondis 19"/>
          <p:cNvSpPr/>
          <p:nvPr/>
        </p:nvSpPr>
        <p:spPr>
          <a:xfrm>
            <a:off x="3069585" y="3441499"/>
            <a:ext cx="2204700" cy="73694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A3C4FF"/>
              </a:gs>
              <a:gs pos="100000">
                <a:srgbClr val="BFD5FF"/>
              </a:gs>
            </a:gsLst>
            <a:lin ang="16200000"/>
          </a:gradFill>
          <a:ln w="9528" cap="flat">
            <a:solidFill>
              <a:srgbClr val="4A7EBB"/>
            </a:solidFill>
            <a:prstDash val="solid"/>
          </a:ln>
          <a:effectLst>
            <a:outerShdw dist="19997" dir="5400000" algn="tl">
              <a:srgbClr val="000000">
                <a:alpha val="38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a:solidFill>
                  <a:srgbClr val="000000"/>
                </a:solidFill>
                <a:uFillTx/>
                <a:latin typeface="Calibri"/>
              </a:rPr>
              <a:t>Private sector</a:t>
            </a:r>
            <a:endParaRPr lang="en-US" sz="1800" b="0" i="0" u="none" strike="noStrike" kern="0" cap="none" spc="0" baseline="0">
              <a:solidFill>
                <a:srgbClr val="000000"/>
              </a:solidFill>
              <a:uFillTx/>
              <a:latin typeface="Calibri"/>
            </a:endParaRPr>
          </a:p>
        </p:txBody>
      </p:sp>
      <p:sp>
        <p:nvSpPr>
          <p:cNvPr id="8" name="Rectangle à coins arrondis 20"/>
          <p:cNvSpPr/>
          <p:nvPr/>
        </p:nvSpPr>
        <p:spPr>
          <a:xfrm>
            <a:off x="3022878" y="2132856"/>
            <a:ext cx="2217401" cy="56626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BE86"/>
              </a:gs>
              <a:gs pos="100000">
                <a:srgbClr val="FFD0AA"/>
              </a:gs>
            </a:gsLst>
            <a:lin ang="16200000"/>
          </a:gradFill>
          <a:ln w="9528" cap="flat">
            <a:solidFill>
              <a:srgbClr val="F69240"/>
            </a:solidFill>
            <a:prstDash val="solid"/>
          </a:ln>
          <a:effectLst>
            <a:outerShdw dist="19997" dir="5400000" algn="tl">
              <a:srgbClr val="000000">
                <a:alpha val="38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dirty="0">
                <a:solidFill>
                  <a:srgbClr val="000000"/>
                </a:solidFill>
                <a:uFillTx/>
                <a:latin typeface="Calibri"/>
              </a:rPr>
              <a:t>ODA</a:t>
            </a:r>
          </a:p>
        </p:txBody>
      </p:sp>
      <p:sp>
        <p:nvSpPr>
          <p:cNvPr id="9" name="Rectangle à coins arrondis 21"/>
          <p:cNvSpPr/>
          <p:nvPr/>
        </p:nvSpPr>
        <p:spPr>
          <a:xfrm>
            <a:off x="3067473" y="630945"/>
            <a:ext cx="2217401" cy="903344"/>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A2A1"/>
              </a:gs>
              <a:gs pos="100000">
                <a:srgbClr val="FFBEBD"/>
              </a:gs>
            </a:gsLst>
            <a:lin ang="16200000"/>
          </a:gradFill>
          <a:ln w="9528" cap="flat">
            <a:solidFill>
              <a:srgbClr val="BE4B48"/>
            </a:solidFill>
            <a:prstDash val="solid"/>
          </a:ln>
          <a:effectLst>
            <a:outerShdw dist="19997" dir="5400000" algn="tl">
              <a:srgbClr val="000000">
                <a:alpha val="38000"/>
              </a:srgbClr>
            </a:outerShdw>
          </a:effectLst>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a:solidFill>
                  <a:srgbClr val="000000"/>
                </a:solidFill>
                <a:uFillTx/>
                <a:latin typeface="Calibri"/>
              </a:rPr>
              <a:t>International REDD+ Finance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0" cap="none" spc="0" baseline="0">
                <a:solidFill>
                  <a:srgbClr val="000000"/>
                </a:solidFill>
                <a:uFillTx/>
                <a:latin typeface="Calibri"/>
              </a:rPr>
              <a:t>(GCF, bi/multilaterals)</a:t>
            </a:r>
          </a:p>
        </p:txBody>
      </p:sp>
      <p:cxnSp>
        <p:nvCxnSpPr>
          <p:cNvPr id="10" name="Connecteur en arc 26"/>
          <p:cNvCxnSpPr/>
          <p:nvPr/>
        </p:nvCxnSpPr>
        <p:spPr>
          <a:xfrm rot="10800009" flipV="1">
            <a:off x="3040325" y="1097691"/>
            <a:ext cx="44604" cy="1333369"/>
          </a:xfrm>
          <a:prstGeom prst="curvedConnector3">
            <a:avLst>
              <a:gd name="adj1" fmla="val 878740"/>
            </a:avLst>
          </a:prstGeom>
          <a:noFill/>
          <a:ln w="28575" cap="flat">
            <a:solidFill>
              <a:srgbClr val="FF0000"/>
            </a:solidFill>
            <a:prstDash val="solid"/>
            <a:miter/>
            <a:tailEnd type="arrow"/>
          </a:ln>
        </p:spPr>
      </p:cxnSp>
      <p:cxnSp>
        <p:nvCxnSpPr>
          <p:cNvPr id="11" name="Connecteur en arc 30"/>
          <p:cNvCxnSpPr>
            <a:stCxn id="9" idx="3"/>
            <a:endCxn id="7" idx="3"/>
          </p:cNvCxnSpPr>
          <p:nvPr/>
        </p:nvCxnSpPr>
        <p:spPr>
          <a:xfrm rot="10800000" flipH="1" flipV="1">
            <a:off x="3067473" y="1082616"/>
            <a:ext cx="2112" cy="2727353"/>
          </a:xfrm>
          <a:prstGeom prst="curvedConnector3">
            <a:avLst>
              <a:gd name="adj1" fmla="val -32011032"/>
            </a:avLst>
          </a:prstGeom>
          <a:noFill/>
          <a:ln w="28575" cap="flat">
            <a:solidFill>
              <a:srgbClr val="FF0000"/>
            </a:solidFill>
            <a:prstDash val="solid"/>
            <a:miter/>
            <a:tailEnd type="arrow"/>
          </a:ln>
        </p:spPr>
      </p:cxnSp>
      <p:sp>
        <p:nvSpPr>
          <p:cNvPr id="12" name="TextBox 64"/>
          <p:cNvSpPr txBox="1"/>
          <p:nvPr/>
        </p:nvSpPr>
        <p:spPr>
          <a:xfrm>
            <a:off x="103681" y="3131468"/>
            <a:ext cx="1715697" cy="156965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0" cap="none" spc="0" baseline="0" dirty="0">
                <a:solidFill>
                  <a:srgbClr val="000000"/>
                </a:solidFill>
                <a:uFillTx/>
                <a:latin typeface="Calibri"/>
              </a:rPr>
              <a:t>Non-REDD+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0" cap="none" spc="0" baseline="0" dirty="0">
                <a:solidFill>
                  <a:srgbClr val="000000"/>
                </a:solidFill>
                <a:uFillTx/>
                <a:latin typeface="Calibri"/>
              </a:rPr>
              <a:t>Finance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0" cap="none" spc="0" baseline="0" dirty="0">
                <a:solidFill>
                  <a:srgbClr val="000000"/>
                </a:solidFill>
                <a:uFillTx/>
                <a:latin typeface="Calibri"/>
              </a:rPr>
              <a:t>(but REDD+ relevant)</a:t>
            </a:r>
          </a:p>
        </p:txBody>
      </p:sp>
      <p:sp>
        <p:nvSpPr>
          <p:cNvPr id="13" name="Left Brace 65"/>
          <p:cNvSpPr/>
          <p:nvPr/>
        </p:nvSpPr>
        <p:spPr>
          <a:xfrm>
            <a:off x="1801676" y="2195429"/>
            <a:ext cx="171075" cy="3441737"/>
          </a:xfrm>
          <a:custGeom>
            <a:avLst>
              <a:gd name="f11" fmla="val 8333"/>
              <a:gd name="f12" fmla="val 50000"/>
            </a:avLst>
            <a:gdLst>
              <a:gd name="f2" fmla="val 10800000"/>
              <a:gd name="f3" fmla="val 5400000"/>
              <a:gd name="f4" fmla="val 180"/>
              <a:gd name="f5" fmla="val w"/>
              <a:gd name="f6" fmla="val h"/>
              <a:gd name="f7" fmla="val ss"/>
              <a:gd name="f8" fmla="val 0"/>
              <a:gd name="f9" fmla="*/ 5419351 1 1725033"/>
              <a:gd name="f10" fmla="+- 0 0 5400000"/>
              <a:gd name="f11" fmla="val 8333"/>
              <a:gd name="f12" fmla="val 50000"/>
              <a:gd name="f13" fmla="+- 0 0 -180"/>
              <a:gd name="f14" fmla="+- 0 0 -270"/>
              <a:gd name="f15" fmla="+- 0 0 -360"/>
              <a:gd name="f16" fmla="abs f5"/>
              <a:gd name="f17" fmla="abs f6"/>
              <a:gd name="f18" fmla="abs f7"/>
              <a:gd name="f19" fmla="val f8"/>
              <a:gd name="f20" fmla="val f12"/>
              <a:gd name="f21" fmla="val f11"/>
              <a:gd name="f22" fmla="+- 2700000 f3 0"/>
              <a:gd name="f23" fmla="*/ f13 f2 1"/>
              <a:gd name="f24" fmla="*/ f14 f2 1"/>
              <a:gd name="f25" fmla="*/ f15 f2 1"/>
              <a:gd name="f26" fmla="?: f16 f5 1"/>
              <a:gd name="f27" fmla="?: f17 f6 1"/>
              <a:gd name="f28" fmla="?: f18 f7 1"/>
              <a:gd name="f29" fmla="*/ f22 f9 1"/>
              <a:gd name="f30" fmla="*/ f23 1 f4"/>
              <a:gd name="f31" fmla="*/ f24 1 f4"/>
              <a:gd name="f32" fmla="*/ f25 1 f4"/>
              <a:gd name="f33" fmla="*/ f26 1 21600"/>
              <a:gd name="f34" fmla="*/ f27 1 21600"/>
              <a:gd name="f35" fmla="*/ 21600 f26 1"/>
              <a:gd name="f36" fmla="*/ 21600 f27 1"/>
              <a:gd name="f37" fmla="*/ f29 1 f2"/>
              <a:gd name="f38" fmla="+- f30 0 f3"/>
              <a:gd name="f39" fmla="+- f31 0 f3"/>
              <a:gd name="f40" fmla="+- f32 0 f3"/>
              <a:gd name="f41" fmla="min f34 f33"/>
              <a:gd name="f42" fmla="*/ f35 1 f28"/>
              <a:gd name="f43" fmla="*/ f36 1 f28"/>
              <a:gd name="f44" fmla="+- 0 0 f37"/>
              <a:gd name="f45" fmla="val f42"/>
              <a:gd name="f46" fmla="val f43"/>
              <a:gd name="f47" fmla="+- 0 0 f44"/>
              <a:gd name="f48" fmla="*/ f19 f41 1"/>
              <a:gd name="f49" fmla="+- f46 0 f19"/>
              <a:gd name="f50" fmla="+- f45 0 f19"/>
              <a:gd name="f51" fmla="*/ f47 f2 1"/>
              <a:gd name="f52" fmla="*/ f45 f41 1"/>
              <a:gd name="f53" fmla="*/ f46 f41 1"/>
              <a:gd name="f54" fmla="*/ f50 1 2"/>
              <a:gd name="f55" fmla="min f50 f49"/>
              <a:gd name="f56" fmla="*/ f49 f20 1"/>
              <a:gd name="f57" fmla="*/ f51 1 f9"/>
              <a:gd name="f58" fmla="+- f19 f54 0"/>
              <a:gd name="f59" fmla="*/ f55 f21 1"/>
              <a:gd name="f60" fmla="*/ f56 1 100000"/>
              <a:gd name="f61" fmla="+- f57 0 f3"/>
              <a:gd name="f62" fmla="*/ f54 f41 1"/>
              <a:gd name="f63" fmla="*/ f59 1 100000"/>
              <a:gd name="f64" fmla="cos 1 f61"/>
              <a:gd name="f65" fmla="sin 1 f61"/>
              <a:gd name="f66" fmla="*/ f58 f41 1"/>
              <a:gd name="f67" fmla="*/ f60 f41 1"/>
              <a:gd name="f68" fmla="+- f60 f63 0"/>
              <a:gd name="f69" fmla="+- 0 0 f64"/>
              <a:gd name="f70" fmla="+- 0 0 f65"/>
              <a:gd name="f71" fmla="*/ f63 f41 1"/>
              <a:gd name="f72" fmla="+- 0 0 f69"/>
              <a:gd name="f73" fmla="+- 0 0 f70"/>
              <a:gd name="f74" fmla="*/ f68 f41 1"/>
              <a:gd name="f75" fmla="*/ f72 f54 1"/>
              <a:gd name="f76" fmla="*/ f73 f63 1"/>
              <a:gd name="f77" fmla="+- f45 0 f75"/>
              <a:gd name="f78" fmla="+- f63 0 f76"/>
              <a:gd name="f79" fmla="+- f46 f76 0"/>
              <a:gd name="f80" fmla="+- f79 0 f63"/>
              <a:gd name="f81" fmla="*/ f77 f41 1"/>
              <a:gd name="f82" fmla="*/ f78 f41 1"/>
              <a:gd name="f83" fmla="*/ f80 f41 1"/>
            </a:gdLst>
            <a:ahLst/>
            <a:cxnLst>
              <a:cxn ang="3cd4">
                <a:pos x="hc" y="t"/>
              </a:cxn>
              <a:cxn ang="0">
                <a:pos x="r" y="vc"/>
              </a:cxn>
              <a:cxn ang="cd4">
                <a:pos x="hc" y="b"/>
              </a:cxn>
              <a:cxn ang="cd2">
                <a:pos x="l" y="vc"/>
              </a:cxn>
              <a:cxn ang="f38">
                <a:pos x="f52" y="f48"/>
              </a:cxn>
              <a:cxn ang="f39">
                <a:pos x="f48" y="f67"/>
              </a:cxn>
              <a:cxn ang="f40">
                <a:pos x="f52" y="f53"/>
              </a:cxn>
            </a:cxnLst>
            <a:rect l="f81" t="f82" r="f52" b="f83"/>
            <a:pathLst>
              <a:path stroke="0">
                <a:moveTo>
                  <a:pt x="f52" y="f53"/>
                </a:moveTo>
                <a:arcTo wR="f62" hR="f71" stAng="f3" swAng="f3"/>
                <a:lnTo>
                  <a:pt x="f66" y="f74"/>
                </a:lnTo>
                <a:arcTo wR="f62" hR="f71" stAng="f8" swAng="f10"/>
                <a:arcTo wR="f62" hR="f71" stAng="f3" swAng="f10"/>
                <a:lnTo>
                  <a:pt x="f66" y="f71"/>
                </a:lnTo>
                <a:arcTo wR="f62" hR="f71" stAng="f2" swAng="f3"/>
                <a:close/>
              </a:path>
              <a:path fill="none">
                <a:moveTo>
                  <a:pt x="f52" y="f53"/>
                </a:moveTo>
                <a:arcTo wR="f62" hR="f71" stAng="f3" swAng="f3"/>
                <a:lnTo>
                  <a:pt x="f66" y="f74"/>
                </a:lnTo>
                <a:arcTo wR="f62" hR="f71" stAng="f8" swAng="f10"/>
                <a:arcTo wR="f62" hR="f71" stAng="f3" swAng="f10"/>
                <a:lnTo>
                  <a:pt x="f66" y="f71"/>
                </a:lnTo>
                <a:arcTo wR="f62" hR="f71" stAng="f2" swAng="f3"/>
              </a:path>
            </a:pathLst>
          </a:custGeom>
          <a:noFill/>
          <a:ln w="38103"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0" cap="none" spc="0" baseline="0">
              <a:solidFill>
                <a:srgbClr val="215968"/>
              </a:solidFill>
              <a:uFillTx/>
              <a:latin typeface="Calibri"/>
            </a:endParaRPr>
          </a:p>
        </p:txBody>
      </p:sp>
      <p:sp>
        <p:nvSpPr>
          <p:cNvPr id="14" name="Left Brace 66"/>
          <p:cNvSpPr/>
          <p:nvPr/>
        </p:nvSpPr>
        <p:spPr>
          <a:xfrm>
            <a:off x="6856500" y="991182"/>
            <a:ext cx="349191" cy="428963"/>
          </a:xfrm>
          <a:custGeom>
            <a:avLst>
              <a:gd name="f11" fmla="val 8333"/>
              <a:gd name="f12" fmla="val 50000"/>
            </a:avLst>
            <a:gdLst>
              <a:gd name="f2" fmla="val 10800000"/>
              <a:gd name="f3" fmla="val 5400000"/>
              <a:gd name="f4" fmla="val 180"/>
              <a:gd name="f5" fmla="val w"/>
              <a:gd name="f6" fmla="val h"/>
              <a:gd name="f7" fmla="val ss"/>
              <a:gd name="f8" fmla="val 0"/>
              <a:gd name="f9" fmla="*/ 5419351 1 1725033"/>
              <a:gd name="f10" fmla="+- 0 0 5400000"/>
              <a:gd name="f11" fmla="val 8333"/>
              <a:gd name="f12" fmla="val 50000"/>
              <a:gd name="f13" fmla="+- 0 0 -180"/>
              <a:gd name="f14" fmla="+- 0 0 -270"/>
              <a:gd name="f15" fmla="+- 0 0 -360"/>
              <a:gd name="f16" fmla="abs f5"/>
              <a:gd name="f17" fmla="abs f6"/>
              <a:gd name="f18" fmla="abs f7"/>
              <a:gd name="f19" fmla="val f8"/>
              <a:gd name="f20" fmla="val f12"/>
              <a:gd name="f21" fmla="val f11"/>
              <a:gd name="f22" fmla="+- 2700000 f3 0"/>
              <a:gd name="f23" fmla="*/ f13 f2 1"/>
              <a:gd name="f24" fmla="*/ f14 f2 1"/>
              <a:gd name="f25" fmla="*/ f15 f2 1"/>
              <a:gd name="f26" fmla="?: f16 f5 1"/>
              <a:gd name="f27" fmla="?: f17 f6 1"/>
              <a:gd name="f28" fmla="?: f18 f7 1"/>
              <a:gd name="f29" fmla="*/ f22 f9 1"/>
              <a:gd name="f30" fmla="*/ f23 1 f4"/>
              <a:gd name="f31" fmla="*/ f24 1 f4"/>
              <a:gd name="f32" fmla="*/ f25 1 f4"/>
              <a:gd name="f33" fmla="*/ f26 1 21600"/>
              <a:gd name="f34" fmla="*/ f27 1 21600"/>
              <a:gd name="f35" fmla="*/ 21600 f26 1"/>
              <a:gd name="f36" fmla="*/ 21600 f27 1"/>
              <a:gd name="f37" fmla="*/ f29 1 f2"/>
              <a:gd name="f38" fmla="+- f30 0 f3"/>
              <a:gd name="f39" fmla="+- f31 0 f3"/>
              <a:gd name="f40" fmla="+- f32 0 f3"/>
              <a:gd name="f41" fmla="min f34 f33"/>
              <a:gd name="f42" fmla="*/ f35 1 f28"/>
              <a:gd name="f43" fmla="*/ f36 1 f28"/>
              <a:gd name="f44" fmla="+- 0 0 f37"/>
              <a:gd name="f45" fmla="val f42"/>
              <a:gd name="f46" fmla="val f43"/>
              <a:gd name="f47" fmla="+- 0 0 f44"/>
              <a:gd name="f48" fmla="*/ f19 f41 1"/>
              <a:gd name="f49" fmla="+- f46 0 f19"/>
              <a:gd name="f50" fmla="+- f45 0 f19"/>
              <a:gd name="f51" fmla="*/ f47 f2 1"/>
              <a:gd name="f52" fmla="*/ f45 f41 1"/>
              <a:gd name="f53" fmla="*/ f46 f41 1"/>
              <a:gd name="f54" fmla="*/ f50 1 2"/>
              <a:gd name="f55" fmla="min f50 f49"/>
              <a:gd name="f56" fmla="*/ f49 f20 1"/>
              <a:gd name="f57" fmla="*/ f51 1 f9"/>
              <a:gd name="f58" fmla="+- f19 f54 0"/>
              <a:gd name="f59" fmla="*/ f55 f21 1"/>
              <a:gd name="f60" fmla="*/ f56 1 100000"/>
              <a:gd name="f61" fmla="+- f57 0 f3"/>
              <a:gd name="f62" fmla="*/ f54 f41 1"/>
              <a:gd name="f63" fmla="*/ f59 1 100000"/>
              <a:gd name="f64" fmla="cos 1 f61"/>
              <a:gd name="f65" fmla="sin 1 f61"/>
              <a:gd name="f66" fmla="*/ f58 f41 1"/>
              <a:gd name="f67" fmla="*/ f60 f41 1"/>
              <a:gd name="f68" fmla="+- f60 f63 0"/>
              <a:gd name="f69" fmla="+- 0 0 f64"/>
              <a:gd name="f70" fmla="+- 0 0 f65"/>
              <a:gd name="f71" fmla="*/ f63 f41 1"/>
              <a:gd name="f72" fmla="+- 0 0 f69"/>
              <a:gd name="f73" fmla="+- 0 0 f70"/>
              <a:gd name="f74" fmla="*/ f68 f41 1"/>
              <a:gd name="f75" fmla="*/ f72 f54 1"/>
              <a:gd name="f76" fmla="*/ f73 f63 1"/>
              <a:gd name="f77" fmla="+- f45 0 f75"/>
              <a:gd name="f78" fmla="+- f63 0 f76"/>
              <a:gd name="f79" fmla="+- f46 f76 0"/>
              <a:gd name="f80" fmla="+- f79 0 f63"/>
              <a:gd name="f81" fmla="*/ f77 f41 1"/>
              <a:gd name="f82" fmla="*/ f78 f41 1"/>
              <a:gd name="f83" fmla="*/ f80 f41 1"/>
            </a:gdLst>
            <a:ahLst/>
            <a:cxnLst>
              <a:cxn ang="3cd4">
                <a:pos x="hc" y="t"/>
              </a:cxn>
              <a:cxn ang="0">
                <a:pos x="r" y="vc"/>
              </a:cxn>
              <a:cxn ang="cd4">
                <a:pos x="hc" y="b"/>
              </a:cxn>
              <a:cxn ang="cd2">
                <a:pos x="l" y="vc"/>
              </a:cxn>
              <a:cxn ang="f38">
                <a:pos x="f52" y="f48"/>
              </a:cxn>
              <a:cxn ang="f39">
                <a:pos x="f48" y="f67"/>
              </a:cxn>
              <a:cxn ang="f40">
                <a:pos x="f52" y="f53"/>
              </a:cxn>
            </a:cxnLst>
            <a:rect l="f81" t="f82" r="f52" b="f83"/>
            <a:pathLst>
              <a:path stroke="0">
                <a:moveTo>
                  <a:pt x="f52" y="f53"/>
                </a:moveTo>
                <a:arcTo wR="f62" hR="f71" stAng="f3" swAng="f3"/>
                <a:lnTo>
                  <a:pt x="f66" y="f74"/>
                </a:lnTo>
                <a:arcTo wR="f62" hR="f71" stAng="f8" swAng="f10"/>
                <a:arcTo wR="f62" hR="f71" stAng="f3" swAng="f10"/>
                <a:lnTo>
                  <a:pt x="f66" y="f71"/>
                </a:lnTo>
                <a:arcTo wR="f62" hR="f71" stAng="f2" swAng="f3"/>
                <a:close/>
              </a:path>
              <a:path fill="none">
                <a:moveTo>
                  <a:pt x="f52" y="f53"/>
                </a:moveTo>
                <a:arcTo wR="f62" hR="f71" stAng="f3" swAng="f3"/>
                <a:lnTo>
                  <a:pt x="f66" y="f74"/>
                </a:lnTo>
                <a:arcTo wR="f62" hR="f71" stAng="f8" swAng="f10"/>
                <a:arcTo wR="f62" hR="f71" stAng="f3" swAng="f10"/>
                <a:lnTo>
                  <a:pt x="f66" y="f71"/>
                </a:lnTo>
                <a:arcTo wR="f62" hR="f71" stAng="f2" swAng="f3"/>
              </a:path>
            </a:pathLst>
          </a:custGeom>
          <a:noFill/>
          <a:ln w="57150" cap="flat">
            <a:solidFill>
              <a:srgbClr val="FF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 name="TextBox 67"/>
          <p:cNvSpPr txBox="1"/>
          <p:nvPr/>
        </p:nvSpPr>
        <p:spPr>
          <a:xfrm>
            <a:off x="5459726" y="1020040"/>
            <a:ext cx="752130" cy="40011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FF0000"/>
                </a:solidFill>
                <a:uFillTx/>
                <a:latin typeface="Calibri"/>
              </a:rPr>
              <a:t>ERPD</a:t>
            </a:r>
          </a:p>
        </p:txBody>
      </p:sp>
      <p:sp>
        <p:nvSpPr>
          <p:cNvPr id="16" name="Left Brace 88"/>
          <p:cNvSpPr/>
          <p:nvPr/>
        </p:nvSpPr>
        <p:spPr>
          <a:xfrm>
            <a:off x="6937077" y="4430066"/>
            <a:ext cx="256946" cy="1283561"/>
          </a:xfrm>
          <a:custGeom>
            <a:avLst>
              <a:gd name="f11" fmla="val 8333"/>
              <a:gd name="f12" fmla="val 50000"/>
            </a:avLst>
            <a:gdLst>
              <a:gd name="f2" fmla="val 10800000"/>
              <a:gd name="f3" fmla="val 5400000"/>
              <a:gd name="f4" fmla="val 180"/>
              <a:gd name="f5" fmla="val w"/>
              <a:gd name="f6" fmla="val h"/>
              <a:gd name="f7" fmla="val ss"/>
              <a:gd name="f8" fmla="val 0"/>
              <a:gd name="f9" fmla="*/ 5419351 1 1725033"/>
              <a:gd name="f10" fmla="+- 0 0 5400000"/>
              <a:gd name="f11" fmla="val 8333"/>
              <a:gd name="f12" fmla="val 50000"/>
              <a:gd name="f13" fmla="+- 0 0 -180"/>
              <a:gd name="f14" fmla="+- 0 0 -270"/>
              <a:gd name="f15" fmla="+- 0 0 -360"/>
              <a:gd name="f16" fmla="abs f5"/>
              <a:gd name="f17" fmla="abs f6"/>
              <a:gd name="f18" fmla="abs f7"/>
              <a:gd name="f19" fmla="val f8"/>
              <a:gd name="f20" fmla="val f12"/>
              <a:gd name="f21" fmla="val f11"/>
              <a:gd name="f22" fmla="+- 2700000 f3 0"/>
              <a:gd name="f23" fmla="*/ f13 f2 1"/>
              <a:gd name="f24" fmla="*/ f14 f2 1"/>
              <a:gd name="f25" fmla="*/ f15 f2 1"/>
              <a:gd name="f26" fmla="?: f16 f5 1"/>
              <a:gd name="f27" fmla="?: f17 f6 1"/>
              <a:gd name="f28" fmla="?: f18 f7 1"/>
              <a:gd name="f29" fmla="*/ f22 f9 1"/>
              <a:gd name="f30" fmla="*/ f23 1 f4"/>
              <a:gd name="f31" fmla="*/ f24 1 f4"/>
              <a:gd name="f32" fmla="*/ f25 1 f4"/>
              <a:gd name="f33" fmla="*/ f26 1 21600"/>
              <a:gd name="f34" fmla="*/ f27 1 21600"/>
              <a:gd name="f35" fmla="*/ 21600 f26 1"/>
              <a:gd name="f36" fmla="*/ 21600 f27 1"/>
              <a:gd name="f37" fmla="*/ f29 1 f2"/>
              <a:gd name="f38" fmla="+- f30 0 f3"/>
              <a:gd name="f39" fmla="+- f31 0 f3"/>
              <a:gd name="f40" fmla="+- f32 0 f3"/>
              <a:gd name="f41" fmla="min f34 f33"/>
              <a:gd name="f42" fmla="*/ f35 1 f28"/>
              <a:gd name="f43" fmla="*/ f36 1 f28"/>
              <a:gd name="f44" fmla="+- 0 0 f37"/>
              <a:gd name="f45" fmla="val f42"/>
              <a:gd name="f46" fmla="val f43"/>
              <a:gd name="f47" fmla="+- 0 0 f44"/>
              <a:gd name="f48" fmla="*/ f19 f41 1"/>
              <a:gd name="f49" fmla="+- f46 0 f19"/>
              <a:gd name="f50" fmla="+- f45 0 f19"/>
              <a:gd name="f51" fmla="*/ f47 f2 1"/>
              <a:gd name="f52" fmla="*/ f45 f41 1"/>
              <a:gd name="f53" fmla="*/ f46 f41 1"/>
              <a:gd name="f54" fmla="*/ f50 1 2"/>
              <a:gd name="f55" fmla="min f50 f49"/>
              <a:gd name="f56" fmla="*/ f49 f20 1"/>
              <a:gd name="f57" fmla="*/ f51 1 f9"/>
              <a:gd name="f58" fmla="+- f19 f54 0"/>
              <a:gd name="f59" fmla="*/ f55 f21 1"/>
              <a:gd name="f60" fmla="*/ f56 1 100000"/>
              <a:gd name="f61" fmla="+- f57 0 f3"/>
              <a:gd name="f62" fmla="*/ f54 f41 1"/>
              <a:gd name="f63" fmla="*/ f59 1 100000"/>
              <a:gd name="f64" fmla="cos 1 f61"/>
              <a:gd name="f65" fmla="sin 1 f61"/>
              <a:gd name="f66" fmla="*/ f58 f41 1"/>
              <a:gd name="f67" fmla="*/ f60 f41 1"/>
              <a:gd name="f68" fmla="+- f60 f63 0"/>
              <a:gd name="f69" fmla="+- 0 0 f64"/>
              <a:gd name="f70" fmla="+- 0 0 f65"/>
              <a:gd name="f71" fmla="*/ f63 f41 1"/>
              <a:gd name="f72" fmla="+- 0 0 f69"/>
              <a:gd name="f73" fmla="+- 0 0 f70"/>
              <a:gd name="f74" fmla="*/ f68 f41 1"/>
              <a:gd name="f75" fmla="*/ f72 f54 1"/>
              <a:gd name="f76" fmla="*/ f73 f63 1"/>
              <a:gd name="f77" fmla="+- f45 0 f75"/>
              <a:gd name="f78" fmla="+- f63 0 f76"/>
              <a:gd name="f79" fmla="+- f46 f76 0"/>
              <a:gd name="f80" fmla="+- f79 0 f63"/>
              <a:gd name="f81" fmla="*/ f77 f41 1"/>
              <a:gd name="f82" fmla="*/ f78 f41 1"/>
              <a:gd name="f83" fmla="*/ f80 f41 1"/>
            </a:gdLst>
            <a:ahLst/>
            <a:cxnLst>
              <a:cxn ang="3cd4">
                <a:pos x="hc" y="t"/>
              </a:cxn>
              <a:cxn ang="0">
                <a:pos x="r" y="vc"/>
              </a:cxn>
              <a:cxn ang="cd4">
                <a:pos x="hc" y="b"/>
              </a:cxn>
              <a:cxn ang="cd2">
                <a:pos x="l" y="vc"/>
              </a:cxn>
              <a:cxn ang="f38">
                <a:pos x="f52" y="f48"/>
              </a:cxn>
              <a:cxn ang="f39">
                <a:pos x="f48" y="f67"/>
              </a:cxn>
              <a:cxn ang="f40">
                <a:pos x="f52" y="f53"/>
              </a:cxn>
            </a:cxnLst>
            <a:rect l="f81" t="f82" r="f52" b="f83"/>
            <a:pathLst>
              <a:path stroke="0">
                <a:moveTo>
                  <a:pt x="f52" y="f53"/>
                </a:moveTo>
                <a:arcTo wR="f62" hR="f71" stAng="f3" swAng="f3"/>
                <a:lnTo>
                  <a:pt x="f66" y="f74"/>
                </a:lnTo>
                <a:arcTo wR="f62" hR="f71" stAng="f8" swAng="f10"/>
                <a:arcTo wR="f62" hR="f71" stAng="f3" swAng="f10"/>
                <a:lnTo>
                  <a:pt x="f66" y="f71"/>
                </a:lnTo>
                <a:arcTo wR="f62" hR="f71" stAng="f2" swAng="f3"/>
                <a:close/>
              </a:path>
              <a:path fill="none">
                <a:moveTo>
                  <a:pt x="f52" y="f53"/>
                </a:moveTo>
                <a:arcTo wR="f62" hR="f71" stAng="f3" swAng="f3"/>
                <a:lnTo>
                  <a:pt x="f66" y="f74"/>
                </a:lnTo>
                <a:arcTo wR="f62" hR="f71" stAng="f8" swAng="f10"/>
                <a:arcTo wR="f62" hR="f71" stAng="f3" swAng="f10"/>
                <a:lnTo>
                  <a:pt x="f66" y="f71"/>
                </a:lnTo>
                <a:arcTo wR="f62" hR="f71" stAng="f2" swAng="f3"/>
              </a:path>
            </a:pathLst>
          </a:custGeom>
          <a:noFill/>
          <a:ln w="57150" cap="flat">
            <a:solidFill>
              <a:srgbClr val="92D05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7" name="Left Brace 107"/>
          <p:cNvSpPr/>
          <p:nvPr/>
        </p:nvSpPr>
        <p:spPr>
          <a:xfrm>
            <a:off x="6867811" y="1495300"/>
            <a:ext cx="326568" cy="583341"/>
          </a:xfrm>
          <a:custGeom>
            <a:avLst>
              <a:gd name="f11" fmla="val 8333"/>
              <a:gd name="f12" fmla="val 50000"/>
            </a:avLst>
            <a:gdLst>
              <a:gd name="f2" fmla="val 10800000"/>
              <a:gd name="f3" fmla="val 5400000"/>
              <a:gd name="f4" fmla="val 180"/>
              <a:gd name="f5" fmla="val w"/>
              <a:gd name="f6" fmla="val h"/>
              <a:gd name="f7" fmla="val ss"/>
              <a:gd name="f8" fmla="val 0"/>
              <a:gd name="f9" fmla="*/ 5419351 1 1725033"/>
              <a:gd name="f10" fmla="+- 0 0 5400000"/>
              <a:gd name="f11" fmla="val 8333"/>
              <a:gd name="f12" fmla="val 50000"/>
              <a:gd name="f13" fmla="+- 0 0 -180"/>
              <a:gd name="f14" fmla="+- 0 0 -270"/>
              <a:gd name="f15" fmla="+- 0 0 -360"/>
              <a:gd name="f16" fmla="abs f5"/>
              <a:gd name="f17" fmla="abs f6"/>
              <a:gd name="f18" fmla="abs f7"/>
              <a:gd name="f19" fmla="val f8"/>
              <a:gd name="f20" fmla="val f12"/>
              <a:gd name="f21" fmla="val f11"/>
              <a:gd name="f22" fmla="+- 2700000 f3 0"/>
              <a:gd name="f23" fmla="*/ f13 f2 1"/>
              <a:gd name="f24" fmla="*/ f14 f2 1"/>
              <a:gd name="f25" fmla="*/ f15 f2 1"/>
              <a:gd name="f26" fmla="?: f16 f5 1"/>
              <a:gd name="f27" fmla="?: f17 f6 1"/>
              <a:gd name="f28" fmla="?: f18 f7 1"/>
              <a:gd name="f29" fmla="*/ f22 f9 1"/>
              <a:gd name="f30" fmla="*/ f23 1 f4"/>
              <a:gd name="f31" fmla="*/ f24 1 f4"/>
              <a:gd name="f32" fmla="*/ f25 1 f4"/>
              <a:gd name="f33" fmla="*/ f26 1 21600"/>
              <a:gd name="f34" fmla="*/ f27 1 21600"/>
              <a:gd name="f35" fmla="*/ 21600 f26 1"/>
              <a:gd name="f36" fmla="*/ 21600 f27 1"/>
              <a:gd name="f37" fmla="*/ f29 1 f2"/>
              <a:gd name="f38" fmla="+- f30 0 f3"/>
              <a:gd name="f39" fmla="+- f31 0 f3"/>
              <a:gd name="f40" fmla="+- f32 0 f3"/>
              <a:gd name="f41" fmla="min f34 f33"/>
              <a:gd name="f42" fmla="*/ f35 1 f28"/>
              <a:gd name="f43" fmla="*/ f36 1 f28"/>
              <a:gd name="f44" fmla="+- 0 0 f37"/>
              <a:gd name="f45" fmla="val f42"/>
              <a:gd name="f46" fmla="val f43"/>
              <a:gd name="f47" fmla="+- 0 0 f44"/>
              <a:gd name="f48" fmla="*/ f19 f41 1"/>
              <a:gd name="f49" fmla="+- f46 0 f19"/>
              <a:gd name="f50" fmla="+- f45 0 f19"/>
              <a:gd name="f51" fmla="*/ f47 f2 1"/>
              <a:gd name="f52" fmla="*/ f45 f41 1"/>
              <a:gd name="f53" fmla="*/ f46 f41 1"/>
              <a:gd name="f54" fmla="*/ f50 1 2"/>
              <a:gd name="f55" fmla="min f50 f49"/>
              <a:gd name="f56" fmla="*/ f49 f20 1"/>
              <a:gd name="f57" fmla="*/ f51 1 f9"/>
              <a:gd name="f58" fmla="+- f19 f54 0"/>
              <a:gd name="f59" fmla="*/ f55 f21 1"/>
              <a:gd name="f60" fmla="*/ f56 1 100000"/>
              <a:gd name="f61" fmla="+- f57 0 f3"/>
              <a:gd name="f62" fmla="*/ f54 f41 1"/>
              <a:gd name="f63" fmla="*/ f59 1 100000"/>
              <a:gd name="f64" fmla="cos 1 f61"/>
              <a:gd name="f65" fmla="sin 1 f61"/>
              <a:gd name="f66" fmla="*/ f58 f41 1"/>
              <a:gd name="f67" fmla="*/ f60 f41 1"/>
              <a:gd name="f68" fmla="+- f60 f63 0"/>
              <a:gd name="f69" fmla="+- 0 0 f64"/>
              <a:gd name="f70" fmla="+- 0 0 f65"/>
              <a:gd name="f71" fmla="*/ f63 f41 1"/>
              <a:gd name="f72" fmla="+- 0 0 f69"/>
              <a:gd name="f73" fmla="+- 0 0 f70"/>
              <a:gd name="f74" fmla="*/ f68 f41 1"/>
              <a:gd name="f75" fmla="*/ f72 f54 1"/>
              <a:gd name="f76" fmla="*/ f73 f63 1"/>
              <a:gd name="f77" fmla="+- f45 0 f75"/>
              <a:gd name="f78" fmla="+- f63 0 f76"/>
              <a:gd name="f79" fmla="+- f46 f76 0"/>
              <a:gd name="f80" fmla="+- f79 0 f63"/>
              <a:gd name="f81" fmla="*/ f77 f41 1"/>
              <a:gd name="f82" fmla="*/ f78 f41 1"/>
              <a:gd name="f83" fmla="*/ f80 f41 1"/>
            </a:gdLst>
            <a:ahLst/>
            <a:cxnLst>
              <a:cxn ang="3cd4">
                <a:pos x="hc" y="t"/>
              </a:cxn>
              <a:cxn ang="0">
                <a:pos x="r" y="vc"/>
              </a:cxn>
              <a:cxn ang="cd4">
                <a:pos x="hc" y="b"/>
              </a:cxn>
              <a:cxn ang="cd2">
                <a:pos x="l" y="vc"/>
              </a:cxn>
              <a:cxn ang="f38">
                <a:pos x="f52" y="f48"/>
              </a:cxn>
              <a:cxn ang="f39">
                <a:pos x="f48" y="f67"/>
              </a:cxn>
              <a:cxn ang="f40">
                <a:pos x="f52" y="f53"/>
              </a:cxn>
            </a:cxnLst>
            <a:rect l="f81" t="f82" r="f52" b="f83"/>
            <a:pathLst>
              <a:path stroke="0">
                <a:moveTo>
                  <a:pt x="f52" y="f53"/>
                </a:moveTo>
                <a:arcTo wR="f62" hR="f71" stAng="f3" swAng="f3"/>
                <a:lnTo>
                  <a:pt x="f66" y="f74"/>
                </a:lnTo>
                <a:arcTo wR="f62" hR="f71" stAng="f8" swAng="f10"/>
                <a:arcTo wR="f62" hR="f71" stAng="f3" swAng="f10"/>
                <a:lnTo>
                  <a:pt x="f66" y="f71"/>
                </a:lnTo>
                <a:arcTo wR="f62" hR="f71" stAng="f2" swAng="f3"/>
                <a:close/>
              </a:path>
              <a:path fill="none">
                <a:moveTo>
                  <a:pt x="f52" y="f53"/>
                </a:moveTo>
                <a:arcTo wR="f62" hR="f71" stAng="f3" swAng="f3"/>
                <a:lnTo>
                  <a:pt x="f66" y="f74"/>
                </a:lnTo>
                <a:arcTo wR="f62" hR="f71" stAng="f8" swAng="f10"/>
                <a:arcTo wR="f62" hR="f71" stAng="f3" swAng="f10"/>
                <a:lnTo>
                  <a:pt x="f66" y="f71"/>
                </a:lnTo>
                <a:arcTo wR="f62" hR="f71" stAng="f2" swAng="f3"/>
              </a:path>
            </a:pathLst>
          </a:custGeom>
          <a:noFill/>
          <a:ln w="57150" cap="flat">
            <a:solidFill>
              <a:srgbClr val="FF0000"/>
            </a:solidFill>
            <a:custDash>
              <a:ds d="100000" sp="100000"/>
            </a:custDash>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8" name="TextBox 108"/>
          <p:cNvSpPr txBox="1"/>
          <p:nvPr/>
        </p:nvSpPr>
        <p:spPr>
          <a:xfrm>
            <a:off x="5455484" y="1469221"/>
            <a:ext cx="1197123" cy="70788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FF0000"/>
                </a:solidFill>
                <a:uFillTx/>
                <a:latin typeface="Calibri"/>
              </a:rPr>
              <a:t>RBPs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FF0000"/>
                </a:solidFill>
                <a:uFillTx/>
                <a:latin typeface="Calibri"/>
              </a:rPr>
              <a:t>(UNFCCC)</a:t>
            </a:r>
          </a:p>
        </p:txBody>
      </p:sp>
      <p:sp>
        <p:nvSpPr>
          <p:cNvPr id="19" name="Left Brace 136"/>
          <p:cNvSpPr/>
          <p:nvPr/>
        </p:nvSpPr>
        <p:spPr>
          <a:xfrm>
            <a:off x="6856500" y="2214621"/>
            <a:ext cx="326568" cy="418941"/>
          </a:xfrm>
          <a:custGeom>
            <a:avLst>
              <a:gd name="f11" fmla="val 8333"/>
              <a:gd name="f12" fmla="val 50000"/>
            </a:avLst>
            <a:gdLst>
              <a:gd name="f2" fmla="val 10800000"/>
              <a:gd name="f3" fmla="val 5400000"/>
              <a:gd name="f4" fmla="val 180"/>
              <a:gd name="f5" fmla="val w"/>
              <a:gd name="f6" fmla="val h"/>
              <a:gd name="f7" fmla="val ss"/>
              <a:gd name="f8" fmla="val 0"/>
              <a:gd name="f9" fmla="*/ 5419351 1 1725033"/>
              <a:gd name="f10" fmla="+- 0 0 5400000"/>
              <a:gd name="f11" fmla="val 8333"/>
              <a:gd name="f12" fmla="val 50000"/>
              <a:gd name="f13" fmla="+- 0 0 -180"/>
              <a:gd name="f14" fmla="+- 0 0 -270"/>
              <a:gd name="f15" fmla="+- 0 0 -360"/>
              <a:gd name="f16" fmla="abs f5"/>
              <a:gd name="f17" fmla="abs f6"/>
              <a:gd name="f18" fmla="abs f7"/>
              <a:gd name="f19" fmla="val f8"/>
              <a:gd name="f20" fmla="val f12"/>
              <a:gd name="f21" fmla="val f11"/>
              <a:gd name="f22" fmla="+- 2700000 f3 0"/>
              <a:gd name="f23" fmla="*/ f13 f2 1"/>
              <a:gd name="f24" fmla="*/ f14 f2 1"/>
              <a:gd name="f25" fmla="*/ f15 f2 1"/>
              <a:gd name="f26" fmla="?: f16 f5 1"/>
              <a:gd name="f27" fmla="?: f17 f6 1"/>
              <a:gd name="f28" fmla="?: f18 f7 1"/>
              <a:gd name="f29" fmla="*/ f22 f9 1"/>
              <a:gd name="f30" fmla="*/ f23 1 f4"/>
              <a:gd name="f31" fmla="*/ f24 1 f4"/>
              <a:gd name="f32" fmla="*/ f25 1 f4"/>
              <a:gd name="f33" fmla="*/ f26 1 21600"/>
              <a:gd name="f34" fmla="*/ f27 1 21600"/>
              <a:gd name="f35" fmla="*/ 21600 f26 1"/>
              <a:gd name="f36" fmla="*/ 21600 f27 1"/>
              <a:gd name="f37" fmla="*/ f29 1 f2"/>
              <a:gd name="f38" fmla="+- f30 0 f3"/>
              <a:gd name="f39" fmla="+- f31 0 f3"/>
              <a:gd name="f40" fmla="+- f32 0 f3"/>
              <a:gd name="f41" fmla="min f34 f33"/>
              <a:gd name="f42" fmla="*/ f35 1 f28"/>
              <a:gd name="f43" fmla="*/ f36 1 f28"/>
              <a:gd name="f44" fmla="+- 0 0 f37"/>
              <a:gd name="f45" fmla="val f42"/>
              <a:gd name="f46" fmla="val f43"/>
              <a:gd name="f47" fmla="+- 0 0 f44"/>
              <a:gd name="f48" fmla="*/ f19 f41 1"/>
              <a:gd name="f49" fmla="+- f46 0 f19"/>
              <a:gd name="f50" fmla="+- f45 0 f19"/>
              <a:gd name="f51" fmla="*/ f47 f2 1"/>
              <a:gd name="f52" fmla="*/ f45 f41 1"/>
              <a:gd name="f53" fmla="*/ f46 f41 1"/>
              <a:gd name="f54" fmla="*/ f50 1 2"/>
              <a:gd name="f55" fmla="min f50 f49"/>
              <a:gd name="f56" fmla="*/ f49 f20 1"/>
              <a:gd name="f57" fmla="*/ f51 1 f9"/>
              <a:gd name="f58" fmla="+- f19 f54 0"/>
              <a:gd name="f59" fmla="*/ f55 f21 1"/>
              <a:gd name="f60" fmla="*/ f56 1 100000"/>
              <a:gd name="f61" fmla="+- f57 0 f3"/>
              <a:gd name="f62" fmla="*/ f54 f41 1"/>
              <a:gd name="f63" fmla="*/ f59 1 100000"/>
              <a:gd name="f64" fmla="cos 1 f61"/>
              <a:gd name="f65" fmla="sin 1 f61"/>
              <a:gd name="f66" fmla="*/ f58 f41 1"/>
              <a:gd name="f67" fmla="*/ f60 f41 1"/>
              <a:gd name="f68" fmla="+- f60 f63 0"/>
              <a:gd name="f69" fmla="+- 0 0 f64"/>
              <a:gd name="f70" fmla="+- 0 0 f65"/>
              <a:gd name="f71" fmla="*/ f63 f41 1"/>
              <a:gd name="f72" fmla="+- 0 0 f69"/>
              <a:gd name="f73" fmla="+- 0 0 f70"/>
              <a:gd name="f74" fmla="*/ f68 f41 1"/>
              <a:gd name="f75" fmla="*/ f72 f54 1"/>
              <a:gd name="f76" fmla="*/ f73 f63 1"/>
              <a:gd name="f77" fmla="+- f45 0 f75"/>
              <a:gd name="f78" fmla="+- f63 0 f76"/>
              <a:gd name="f79" fmla="+- f46 f76 0"/>
              <a:gd name="f80" fmla="+- f79 0 f63"/>
              <a:gd name="f81" fmla="*/ f77 f41 1"/>
              <a:gd name="f82" fmla="*/ f78 f41 1"/>
              <a:gd name="f83" fmla="*/ f80 f41 1"/>
            </a:gdLst>
            <a:ahLst/>
            <a:cxnLst>
              <a:cxn ang="3cd4">
                <a:pos x="hc" y="t"/>
              </a:cxn>
              <a:cxn ang="0">
                <a:pos x="r" y="vc"/>
              </a:cxn>
              <a:cxn ang="cd4">
                <a:pos x="hc" y="b"/>
              </a:cxn>
              <a:cxn ang="cd2">
                <a:pos x="l" y="vc"/>
              </a:cxn>
              <a:cxn ang="f38">
                <a:pos x="f52" y="f48"/>
              </a:cxn>
              <a:cxn ang="f39">
                <a:pos x="f48" y="f67"/>
              </a:cxn>
              <a:cxn ang="f40">
                <a:pos x="f52" y="f53"/>
              </a:cxn>
            </a:cxnLst>
            <a:rect l="f81" t="f82" r="f52" b="f83"/>
            <a:pathLst>
              <a:path stroke="0">
                <a:moveTo>
                  <a:pt x="f52" y="f53"/>
                </a:moveTo>
                <a:arcTo wR="f62" hR="f71" stAng="f3" swAng="f3"/>
                <a:lnTo>
                  <a:pt x="f66" y="f74"/>
                </a:lnTo>
                <a:arcTo wR="f62" hR="f71" stAng="f8" swAng="f10"/>
                <a:arcTo wR="f62" hR="f71" stAng="f3" swAng="f10"/>
                <a:lnTo>
                  <a:pt x="f66" y="f71"/>
                </a:lnTo>
                <a:arcTo wR="f62" hR="f71" stAng="f2" swAng="f3"/>
                <a:close/>
              </a:path>
              <a:path fill="none">
                <a:moveTo>
                  <a:pt x="f52" y="f53"/>
                </a:moveTo>
                <a:arcTo wR="f62" hR="f71" stAng="f3" swAng="f3"/>
                <a:lnTo>
                  <a:pt x="f66" y="f74"/>
                </a:lnTo>
                <a:arcTo wR="f62" hR="f71" stAng="f8" swAng="f10"/>
                <a:arcTo wR="f62" hR="f71" stAng="f3" swAng="f10"/>
                <a:lnTo>
                  <a:pt x="f66" y="f71"/>
                </a:lnTo>
                <a:arcTo wR="f62" hR="f71" stAng="f2" swAng="f3"/>
              </a:path>
            </a:pathLst>
          </a:custGeom>
          <a:noFill/>
          <a:ln w="57150" cap="flat">
            <a:solidFill>
              <a:srgbClr val="F79646"/>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0" name="TextBox 139"/>
          <p:cNvSpPr txBox="1"/>
          <p:nvPr/>
        </p:nvSpPr>
        <p:spPr>
          <a:xfrm>
            <a:off x="5563840" y="4482434"/>
            <a:ext cx="1368006" cy="1323438"/>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92D050"/>
                </a:solidFill>
                <a:uFillTx/>
                <a:latin typeface="Calibri"/>
              </a:rPr>
              <a:t>Agriculture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92D050"/>
                </a:solidFill>
                <a:uFillTx/>
                <a:latin typeface="Calibri"/>
              </a:rPr>
              <a:t>Forestry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92D050"/>
                </a:solidFill>
                <a:uFillTx/>
                <a:latin typeface="Calibri"/>
              </a:rPr>
              <a:t>Energy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92D050"/>
                </a:solidFill>
                <a:uFillTx/>
                <a:latin typeface="Calibri"/>
              </a:rPr>
              <a:t>….</a:t>
            </a:r>
          </a:p>
        </p:txBody>
      </p:sp>
      <p:sp>
        <p:nvSpPr>
          <p:cNvPr id="22" name="Left Brace 185"/>
          <p:cNvSpPr/>
          <p:nvPr/>
        </p:nvSpPr>
        <p:spPr>
          <a:xfrm>
            <a:off x="6867043" y="2724573"/>
            <a:ext cx="326989" cy="1640872"/>
          </a:xfrm>
          <a:custGeom>
            <a:avLst>
              <a:gd name="f11" fmla="val 8333"/>
              <a:gd name="f12" fmla="val 50000"/>
            </a:avLst>
            <a:gdLst>
              <a:gd name="f2" fmla="val 10800000"/>
              <a:gd name="f3" fmla="val 5400000"/>
              <a:gd name="f4" fmla="val 180"/>
              <a:gd name="f5" fmla="val w"/>
              <a:gd name="f6" fmla="val h"/>
              <a:gd name="f7" fmla="val ss"/>
              <a:gd name="f8" fmla="val 0"/>
              <a:gd name="f9" fmla="*/ 5419351 1 1725033"/>
              <a:gd name="f10" fmla="+- 0 0 5400000"/>
              <a:gd name="f11" fmla="val 8333"/>
              <a:gd name="f12" fmla="val 50000"/>
              <a:gd name="f13" fmla="+- 0 0 -180"/>
              <a:gd name="f14" fmla="+- 0 0 -270"/>
              <a:gd name="f15" fmla="+- 0 0 -360"/>
              <a:gd name="f16" fmla="abs f5"/>
              <a:gd name="f17" fmla="abs f6"/>
              <a:gd name="f18" fmla="abs f7"/>
              <a:gd name="f19" fmla="val f8"/>
              <a:gd name="f20" fmla="val f12"/>
              <a:gd name="f21" fmla="val f11"/>
              <a:gd name="f22" fmla="+- 2700000 f3 0"/>
              <a:gd name="f23" fmla="*/ f13 f2 1"/>
              <a:gd name="f24" fmla="*/ f14 f2 1"/>
              <a:gd name="f25" fmla="*/ f15 f2 1"/>
              <a:gd name="f26" fmla="?: f16 f5 1"/>
              <a:gd name="f27" fmla="?: f17 f6 1"/>
              <a:gd name="f28" fmla="?: f18 f7 1"/>
              <a:gd name="f29" fmla="*/ f22 f9 1"/>
              <a:gd name="f30" fmla="*/ f23 1 f4"/>
              <a:gd name="f31" fmla="*/ f24 1 f4"/>
              <a:gd name="f32" fmla="*/ f25 1 f4"/>
              <a:gd name="f33" fmla="*/ f26 1 21600"/>
              <a:gd name="f34" fmla="*/ f27 1 21600"/>
              <a:gd name="f35" fmla="*/ 21600 f26 1"/>
              <a:gd name="f36" fmla="*/ 21600 f27 1"/>
              <a:gd name="f37" fmla="*/ f29 1 f2"/>
              <a:gd name="f38" fmla="+- f30 0 f3"/>
              <a:gd name="f39" fmla="+- f31 0 f3"/>
              <a:gd name="f40" fmla="+- f32 0 f3"/>
              <a:gd name="f41" fmla="min f34 f33"/>
              <a:gd name="f42" fmla="*/ f35 1 f28"/>
              <a:gd name="f43" fmla="*/ f36 1 f28"/>
              <a:gd name="f44" fmla="+- 0 0 f37"/>
              <a:gd name="f45" fmla="val f42"/>
              <a:gd name="f46" fmla="val f43"/>
              <a:gd name="f47" fmla="+- 0 0 f44"/>
              <a:gd name="f48" fmla="*/ f19 f41 1"/>
              <a:gd name="f49" fmla="+- f46 0 f19"/>
              <a:gd name="f50" fmla="+- f45 0 f19"/>
              <a:gd name="f51" fmla="*/ f47 f2 1"/>
              <a:gd name="f52" fmla="*/ f45 f41 1"/>
              <a:gd name="f53" fmla="*/ f46 f41 1"/>
              <a:gd name="f54" fmla="*/ f50 1 2"/>
              <a:gd name="f55" fmla="min f50 f49"/>
              <a:gd name="f56" fmla="*/ f49 f20 1"/>
              <a:gd name="f57" fmla="*/ f51 1 f9"/>
              <a:gd name="f58" fmla="+- f19 f54 0"/>
              <a:gd name="f59" fmla="*/ f55 f21 1"/>
              <a:gd name="f60" fmla="*/ f56 1 100000"/>
              <a:gd name="f61" fmla="+- f57 0 f3"/>
              <a:gd name="f62" fmla="*/ f54 f41 1"/>
              <a:gd name="f63" fmla="*/ f59 1 100000"/>
              <a:gd name="f64" fmla="cos 1 f61"/>
              <a:gd name="f65" fmla="sin 1 f61"/>
              <a:gd name="f66" fmla="*/ f58 f41 1"/>
              <a:gd name="f67" fmla="*/ f60 f41 1"/>
              <a:gd name="f68" fmla="+- f60 f63 0"/>
              <a:gd name="f69" fmla="+- 0 0 f64"/>
              <a:gd name="f70" fmla="+- 0 0 f65"/>
              <a:gd name="f71" fmla="*/ f63 f41 1"/>
              <a:gd name="f72" fmla="+- 0 0 f69"/>
              <a:gd name="f73" fmla="+- 0 0 f70"/>
              <a:gd name="f74" fmla="*/ f68 f41 1"/>
              <a:gd name="f75" fmla="*/ f72 f54 1"/>
              <a:gd name="f76" fmla="*/ f73 f63 1"/>
              <a:gd name="f77" fmla="+- f45 0 f75"/>
              <a:gd name="f78" fmla="+- f63 0 f76"/>
              <a:gd name="f79" fmla="+- f46 f76 0"/>
              <a:gd name="f80" fmla="+- f79 0 f63"/>
              <a:gd name="f81" fmla="*/ f77 f41 1"/>
              <a:gd name="f82" fmla="*/ f78 f41 1"/>
              <a:gd name="f83" fmla="*/ f80 f41 1"/>
            </a:gdLst>
            <a:ahLst/>
            <a:cxnLst>
              <a:cxn ang="3cd4">
                <a:pos x="hc" y="t"/>
              </a:cxn>
              <a:cxn ang="0">
                <a:pos x="r" y="vc"/>
              </a:cxn>
              <a:cxn ang="cd4">
                <a:pos x="hc" y="b"/>
              </a:cxn>
              <a:cxn ang="cd2">
                <a:pos x="l" y="vc"/>
              </a:cxn>
              <a:cxn ang="f38">
                <a:pos x="f52" y="f48"/>
              </a:cxn>
              <a:cxn ang="f39">
                <a:pos x="f48" y="f67"/>
              </a:cxn>
              <a:cxn ang="f40">
                <a:pos x="f52" y="f53"/>
              </a:cxn>
            </a:cxnLst>
            <a:rect l="f81" t="f82" r="f52" b="f83"/>
            <a:pathLst>
              <a:path stroke="0">
                <a:moveTo>
                  <a:pt x="f52" y="f53"/>
                </a:moveTo>
                <a:arcTo wR="f62" hR="f71" stAng="f3" swAng="f3"/>
                <a:lnTo>
                  <a:pt x="f66" y="f74"/>
                </a:lnTo>
                <a:arcTo wR="f62" hR="f71" stAng="f8" swAng="f10"/>
                <a:arcTo wR="f62" hR="f71" stAng="f3" swAng="f10"/>
                <a:lnTo>
                  <a:pt x="f66" y="f71"/>
                </a:lnTo>
                <a:arcTo wR="f62" hR="f71" stAng="f2" swAng="f3"/>
                <a:close/>
              </a:path>
              <a:path fill="none">
                <a:moveTo>
                  <a:pt x="f52" y="f53"/>
                </a:moveTo>
                <a:arcTo wR="f62" hR="f71" stAng="f3" swAng="f3"/>
                <a:lnTo>
                  <a:pt x="f66" y="f74"/>
                </a:lnTo>
                <a:arcTo wR="f62" hR="f71" stAng="f8" swAng="f10"/>
                <a:arcTo wR="f62" hR="f71" stAng="f3" swAng="f10"/>
                <a:lnTo>
                  <a:pt x="f66" y="f71"/>
                </a:lnTo>
                <a:arcTo wR="f62" hR="f71" stAng="f2" swAng="f3"/>
              </a:path>
            </a:pathLst>
          </a:custGeom>
          <a:noFill/>
          <a:ln w="57150" cap="flat">
            <a:solidFill>
              <a:srgbClr val="4F81B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3" name="TextBox 187"/>
          <p:cNvSpPr txBox="1"/>
          <p:nvPr/>
        </p:nvSpPr>
        <p:spPr>
          <a:xfrm>
            <a:off x="5488503" y="2971580"/>
            <a:ext cx="1368006" cy="1323438"/>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4F81BD"/>
                </a:solidFill>
                <a:uFillTx/>
                <a:latin typeface="Calibri"/>
              </a:rPr>
              <a:t>Agriculture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4F81BD"/>
                </a:solidFill>
                <a:uFillTx/>
                <a:latin typeface="Calibri"/>
              </a:rPr>
              <a:t>Forestry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4F81BD"/>
                </a:solidFill>
                <a:uFillTx/>
                <a:latin typeface="Calibri"/>
              </a:rPr>
              <a:t>Energy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4F81BD"/>
                </a:solidFill>
                <a:uFillTx/>
                <a:latin typeface="Calibri"/>
              </a:rPr>
              <a:t>….</a:t>
            </a:r>
          </a:p>
        </p:txBody>
      </p:sp>
      <p:sp>
        <p:nvSpPr>
          <p:cNvPr id="24" name="Left Brace 190"/>
          <p:cNvSpPr/>
          <p:nvPr/>
        </p:nvSpPr>
        <p:spPr>
          <a:xfrm rot="16200004">
            <a:off x="4111083" y="4948619"/>
            <a:ext cx="160449" cy="2413796"/>
          </a:xfrm>
          <a:custGeom>
            <a:avLst>
              <a:gd name="f11" fmla="val 8333"/>
              <a:gd name="f12" fmla="val 50000"/>
            </a:avLst>
            <a:gdLst>
              <a:gd name="f2" fmla="val 10800000"/>
              <a:gd name="f3" fmla="val 5400000"/>
              <a:gd name="f4" fmla="val 180"/>
              <a:gd name="f5" fmla="val w"/>
              <a:gd name="f6" fmla="val h"/>
              <a:gd name="f7" fmla="val ss"/>
              <a:gd name="f8" fmla="val 0"/>
              <a:gd name="f9" fmla="*/ 5419351 1 1725033"/>
              <a:gd name="f10" fmla="+- 0 0 5400000"/>
              <a:gd name="f11" fmla="val 8333"/>
              <a:gd name="f12" fmla="val 50000"/>
              <a:gd name="f13" fmla="+- 0 0 -180"/>
              <a:gd name="f14" fmla="+- 0 0 -270"/>
              <a:gd name="f15" fmla="+- 0 0 -360"/>
              <a:gd name="f16" fmla="abs f5"/>
              <a:gd name="f17" fmla="abs f6"/>
              <a:gd name="f18" fmla="abs f7"/>
              <a:gd name="f19" fmla="val f8"/>
              <a:gd name="f20" fmla="val f12"/>
              <a:gd name="f21" fmla="val f11"/>
              <a:gd name="f22" fmla="+- 2700000 f3 0"/>
              <a:gd name="f23" fmla="*/ f13 f2 1"/>
              <a:gd name="f24" fmla="*/ f14 f2 1"/>
              <a:gd name="f25" fmla="*/ f15 f2 1"/>
              <a:gd name="f26" fmla="?: f16 f5 1"/>
              <a:gd name="f27" fmla="?: f17 f6 1"/>
              <a:gd name="f28" fmla="?: f18 f7 1"/>
              <a:gd name="f29" fmla="*/ f22 f9 1"/>
              <a:gd name="f30" fmla="*/ f23 1 f4"/>
              <a:gd name="f31" fmla="*/ f24 1 f4"/>
              <a:gd name="f32" fmla="*/ f25 1 f4"/>
              <a:gd name="f33" fmla="*/ f26 1 21600"/>
              <a:gd name="f34" fmla="*/ f27 1 21600"/>
              <a:gd name="f35" fmla="*/ 21600 f26 1"/>
              <a:gd name="f36" fmla="*/ 21600 f27 1"/>
              <a:gd name="f37" fmla="*/ f29 1 f2"/>
              <a:gd name="f38" fmla="+- f30 0 f3"/>
              <a:gd name="f39" fmla="+- f31 0 f3"/>
              <a:gd name="f40" fmla="+- f32 0 f3"/>
              <a:gd name="f41" fmla="min f34 f33"/>
              <a:gd name="f42" fmla="*/ f35 1 f28"/>
              <a:gd name="f43" fmla="*/ f36 1 f28"/>
              <a:gd name="f44" fmla="+- 0 0 f37"/>
              <a:gd name="f45" fmla="val f42"/>
              <a:gd name="f46" fmla="val f43"/>
              <a:gd name="f47" fmla="+- 0 0 f44"/>
              <a:gd name="f48" fmla="*/ f19 f41 1"/>
              <a:gd name="f49" fmla="+- f46 0 f19"/>
              <a:gd name="f50" fmla="+- f45 0 f19"/>
              <a:gd name="f51" fmla="*/ f47 f2 1"/>
              <a:gd name="f52" fmla="*/ f45 f41 1"/>
              <a:gd name="f53" fmla="*/ f46 f41 1"/>
              <a:gd name="f54" fmla="*/ f50 1 2"/>
              <a:gd name="f55" fmla="min f50 f49"/>
              <a:gd name="f56" fmla="*/ f49 f20 1"/>
              <a:gd name="f57" fmla="*/ f51 1 f9"/>
              <a:gd name="f58" fmla="+- f19 f54 0"/>
              <a:gd name="f59" fmla="*/ f55 f21 1"/>
              <a:gd name="f60" fmla="*/ f56 1 100000"/>
              <a:gd name="f61" fmla="+- f57 0 f3"/>
              <a:gd name="f62" fmla="*/ f54 f41 1"/>
              <a:gd name="f63" fmla="*/ f59 1 100000"/>
              <a:gd name="f64" fmla="cos 1 f61"/>
              <a:gd name="f65" fmla="sin 1 f61"/>
              <a:gd name="f66" fmla="*/ f58 f41 1"/>
              <a:gd name="f67" fmla="*/ f60 f41 1"/>
              <a:gd name="f68" fmla="+- f60 f63 0"/>
              <a:gd name="f69" fmla="+- 0 0 f64"/>
              <a:gd name="f70" fmla="+- 0 0 f65"/>
              <a:gd name="f71" fmla="*/ f63 f41 1"/>
              <a:gd name="f72" fmla="+- 0 0 f69"/>
              <a:gd name="f73" fmla="+- 0 0 f70"/>
              <a:gd name="f74" fmla="*/ f68 f41 1"/>
              <a:gd name="f75" fmla="*/ f72 f54 1"/>
              <a:gd name="f76" fmla="*/ f73 f63 1"/>
              <a:gd name="f77" fmla="+- f45 0 f75"/>
              <a:gd name="f78" fmla="+- f63 0 f76"/>
              <a:gd name="f79" fmla="+- f46 f76 0"/>
              <a:gd name="f80" fmla="+- f79 0 f63"/>
              <a:gd name="f81" fmla="*/ f77 f41 1"/>
              <a:gd name="f82" fmla="*/ f78 f41 1"/>
              <a:gd name="f83" fmla="*/ f80 f41 1"/>
            </a:gdLst>
            <a:ahLst/>
            <a:cxnLst>
              <a:cxn ang="3cd4">
                <a:pos x="hc" y="t"/>
              </a:cxn>
              <a:cxn ang="0">
                <a:pos x="r" y="vc"/>
              </a:cxn>
              <a:cxn ang="cd4">
                <a:pos x="hc" y="b"/>
              </a:cxn>
              <a:cxn ang="cd2">
                <a:pos x="l" y="vc"/>
              </a:cxn>
              <a:cxn ang="f38">
                <a:pos x="f52" y="f48"/>
              </a:cxn>
              <a:cxn ang="f39">
                <a:pos x="f48" y="f67"/>
              </a:cxn>
              <a:cxn ang="f40">
                <a:pos x="f52" y="f53"/>
              </a:cxn>
            </a:cxnLst>
            <a:rect l="f81" t="f82" r="f52" b="f83"/>
            <a:pathLst>
              <a:path stroke="0">
                <a:moveTo>
                  <a:pt x="f52" y="f53"/>
                </a:moveTo>
                <a:arcTo wR="f62" hR="f71" stAng="f3" swAng="f3"/>
                <a:lnTo>
                  <a:pt x="f66" y="f74"/>
                </a:lnTo>
                <a:arcTo wR="f62" hR="f71" stAng="f8" swAng="f10"/>
                <a:arcTo wR="f62" hR="f71" stAng="f3" swAng="f10"/>
                <a:lnTo>
                  <a:pt x="f66" y="f71"/>
                </a:lnTo>
                <a:arcTo wR="f62" hR="f71" stAng="f2" swAng="f3"/>
                <a:close/>
              </a:path>
              <a:path fill="none">
                <a:moveTo>
                  <a:pt x="f52" y="f53"/>
                </a:moveTo>
                <a:arcTo wR="f62" hR="f71" stAng="f3" swAng="f3"/>
                <a:lnTo>
                  <a:pt x="f66" y="f74"/>
                </a:lnTo>
                <a:arcTo wR="f62" hR="f71" stAng="f8" swAng="f10"/>
                <a:arcTo wR="f62" hR="f71" stAng="f3" swAng="f10"/>
                <a:lnTo>
                  <a:pt x="f66" y="f71"/>
                </a:lnTo>
                <a:arcTo wR="f62" hR="f71" stAng="f2" swAng="f3"/>
              </a:path>
            </a:pathLst>
          </a:custGeom>
          <a:noFill/>
          <a:ln w="38103"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0" cap="none" spc="0" baseline="0">
              <a:solidFill>
                <a:srgbClr val="215968"/>
              </a:solidFill>
              <a:uFillTx/>
              <a:latin typeface="Calibri"/>
            </a:endParaRPr>
          </a:p>
        </p:txBody>
      </p:sp>
      <p:cxnSp>
        <p:nvCxnSpPr>
          <p:cNvPr id="25" name="Straight Arrow Connector 195"/>
          <p:cNvCxnSpPr/>
          <p:nvPr/>
        </p:nvCxnSpPr>
        <p:spPr>
          <a:xfrm>
            <a:off x="4181578" y="2807418"/>
            <a:ext cx="0" cy="549572"/>
          </a:xfrm>
          <a:prstGeom prst="straightConnector1">
            <a:avLst/>
          </a:prstGeom>
          <a:noFill/>
          <a:ln w="76196" cap="flat">
            <a:solidFill>
              <a:srgbClr val="F79646"/>
            </a:solidFill>
            <a:prstDash val="solid"/>
            <a:tailEnd type="arrow"/>
          </a:ln>
        </p:spPr>
      </p:cxnSp>
      <p:cxnSp>
        <p:nvCxnSpPr>
          <p:cNvPr id="26" name="Straight Arrow Connector 197"/>
          <p:cNvCxnSpPr/>
          <p:nvPr/>
        </p:nvCxnSpPr>
        <p:spPr>
          <a:xfrm flipV="1">
            <a:off x="4181578" y="4365455"/>
            <a:ext cx="0" cy="549573"/>
          </a:xfrm>
          <a:prstGeom prst="straightConnector1">
            <a:avLst/>
          </a:prstGeom>
          <a:noFill/>
          <a:ln w="76196" cap="flat">
            <a:solidFill>
              <a:srgbClr val="92D050"/>
            </a:solidFill>
            <a:prstDash val="solid"/>
            <a:tailEnd type="arrow"/>
          </a:ln>
        </p:spPr>
      </p:cxnSp>
      <p:cxnSp>
        <p:nvCxnSpPr>
          <p:cNvPr id="34" name="Connecteur en arc 30"/>
          <p:cNvCxnSpPr>
            <a:stCxn id="5" idx="3"/>
            <a:endCxn id="7" idx="3"/>
          </p:cNvCxnSpPr>
          <p:nvPr/>
        </p:nvCxnSpPr>
        <p:spPr>
          <a:xfrm rot="10800000">
            <a:off x="3069585" y="3809970"/>
            <a:ext cx="41404" cy="1512652"/>
          </a:xfrm>
          <a:prstGeom prst="curvedConnector3">
            <a:avLst>
              <a:gd name="adj1" fmla="val 887066"/>
            </a:avLst>
          </a:prstGeom>
          <a:noFill/>
          <a:ln w="28575" cap="flat">
            <a:solidFill>
              <a:srgbClr val="92D050"/>
            </a:solidFill>
            <a:prstDash val="solid"/>
            <a:miter/>
            <a:tailEnd type="arrow"/>
          </a:ln>
        </p:spPr>
      </p:cxnSp>
      <p:cxnSp>
        <p:nvCxnSpPr>
          <p:cNvPr id="38" name="Connecteur en arc 30"/>
          <p:cNvCxnSpPr>
            <a:stCxn id="5" idx="3"/>
            <a:endCxn id="8" idx="3"/>
          </p:cNvCxnSpPr>
          <p:nvPr/>
        </p:nvCxnSpPr>
        <p:spPr>
          <a:xfrm rot="10800000">
            <a:off x="3022879" y="2415986"/>
            <a:ext cx="88111" cy="2906636"/>
          </a:xfrm>
          <a:prstGeom prst="curvedConnector3">
            <a:avLst>
              <a:gd name="adj1" fmla="val 845216"/>
            </a:avLst>
          </a:prstGeom>
          <a:noFill/>
          <a:ln w="28575" cap="flat">
            <a:solidFill>
              <a:srgbClr val="92D050"/>
            </a:solidFill>
            <a:prstDash val="solid"/>
            <a:miter/>
            <a:tailEnd type="arrow"/>
          </a:ln>
        </p:spPr>
      </p:cxnSp>
      <p:sp>
        <p:nvSpPr>
          <p:cNvPr id="42" name="Text Placeholder 1"/>
          <p:cNvSpPr txBox="1"/>
          <p:nvPr/>
        </p:nvSpPr>
        <p:spPr>
          <a:xfrm>
            <a:off x="-40608" y="2660"/>
            <a:ext cx="4495876" cy="401540"/>
          </a:xfrm>
          <a:prstGeom prst="rect">
            <a:avLst/>
          </a:prstGeom>
          <a:noFill/>
          <a:ln cap="flat">
            <a:noFill/>
          </a:ln>
        </p:spPr>
        <p:txBody>
          <a:bodyPr vert="horz" wrap="square" lIns="91440" tIns="45720" rIns="91440" bIns="45720" anchor="t" anchorCtr="0" compatLnSpc="1">
            <a:noAutofit/>
          </a:bodyPr>
          <a:lstStyle/>
          <a:p>
            <a:pPr>
              <a:spcBef>
                <a:spcPts val="700"/>
              </a:spcBef>
              <a:defRPr sz="1800" b="0" i="0" u="none" strike="noStrike" kern="0" cap="none" spc="0" baseline="0">
                <a:solidFill>
                  <a:srgbClr val="000000"/>
                </a:solidFill>
                <a:uFillTx/>
              </a:defRPr>
            </a:pPr>
            <a:r>
              <a:rPr lang="en-US" sz="2800" b="1" kern="0" dirty="0">
                <a:solidFill>
                  <a:srgbClr val="2E75B6"/>
                </a:solidFill>
                <a:latin typeface="Calibri"/>
              </a:rPr>
              <a:t>NRIP: Pulling resources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animBg="1"/>
      <p:bldP spid="8" grpId="0" animBg="1"/>
      <p:bldP spid="9" grpId="0" animBg="1"/>
      <p:bldP spid="12" grpId="0"/>
      <p:bldP spid="13" grpId="0" animBg="1"/>
      <p:bldP spid="14" grpId="0" animBg="1"/>
      <p:bldP spid="15" grpId="0"/>
      <p:bldP spid="17" grpId="0" animBg="1"/>
      <p:bldP spid="18" grpId="0"/>
      <p:bldP spid="19" grpId="0" animBg="1"/>
      <p:bldP spid="22" grpId="0" animBg="1"/>
      <p:bldP spid="23" grpId="0"/>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709857" y="0"/>
            <a:ext cx="3478357" cy="621462"/>
          </a:xfrm>
        </p:spPr>
        <p:txBody>
          <a:bodyPr>
            <a:normAutofit/>
          </a:bodyPr>
          <a:lstStyle/>
          <a:p>
            <a:pPr lvl="0" algn="l"/>
            <a:r>
              <a:rPr lang="en-US" sz="2800" b="1" kern="0" dirty="0">
                <a:solidFill>
                  <a:srgbClr val="2E75B6"/>
                </a:solidFill>
                <a:ea typeface="+mn-ea"/>
                <a:cs typeface="+mn-cs"/>
              </a:rPr>
              <a:t>Financial instruments</a:t>
            </a:r>
          </a:p>
        </p:txBody>
      </p:sp>
      <p:sp>
        <p:nvSpPr>
          <p:cNvPr id="3" name="Content Placeholder 2"/>
          <p:cNvSpPr txBox="1">
            <a:spLocks noGrp="1"/>
          </p:cNvSpPr>
          <p:nvPr>
            <p:ph idx="1"/>
          </p:nvPr>
        </p:nvSpPr>
        <p:spPr>
          <a:xfrm>
            <a:off x="866275" y="1455625"/>
            <a:ext cx="8151265" cy="1973375"/>
          </a:xfrm>
        </p:spPr>
        <p:txBody>
          <a:bodyPr>
            <a:normAutofit fontScale="92500"/>
          </a:bodyPr>
          <a:lstStyle/>
          <a:p>
            <a:pPr marL="0" lvl="0" indent="0">
              <a:spcBef>
                <a:spcPts val="500"/>
              </a:spcBef>
              <a:buNone/>
            </a:pPr>
            <a:r>
              <a:rPr lang="en-US" sz="2200" b="1" dirty="0"/>
              <a:t>Depending on PAMs:</a:t>
            </a:r>
          </a:p>
          <a:p>
            <a:pPr lvl="0">
              <a:spcBef>
                <a:spcPts val="500"/>
              </a:spcBef>
            </a:pPr>
            <a:r>
              <a:rPr lang="en-US" sz="2200" b="1" dirty="0"/>
              <a:t>Best financial instruments? </a:t>
            </a:r>
            <a:r>
              <a:rPr lang="en-US" sz="2200" dirty="0"/>
              <a:t>(e.g. grants, loans, guarantee)</a:t>
            </a:r>
          </a:p>
          <a:p>
            <a:pPr lvl="0">
              <a:spcBef>
                <a:spcPts val="500"/>
              </a:spcBef>
            </a:pPr>
            <a:r>
              <a:rPr lang="en-US" sz="2200" b="1" dirty="0"/>
              <a:t>Recipients? </a:t>
            </a:r>
            <a:r>
              <a:rPr lang="en-US" sz="2200" dirty="0"/>
              <a:t>(e.g. governmental entities, private sector, households)</a:t>
            </a:r>
          </a:p>
          <a:p>
            <a:pPr lvl="0">
              <a:spcBef>
                <a:spcPts val="500"/>
              </a:spcBef>
            </a:pPr>
            <a:r>
              <a:rPr lang="en-US" sz="2200" b="1" dirty="0"/>
              <a:t>Intermediaries? </a:t>
            </a:r>
            <a:r>
              <a:rPr lang="en-US" sz="2200" dirty="0"/>
              <a:t>(e.g. Investment banks, </a:t>
            </a:r>
            <a:r>
              <a:rPr lang="en-US" sz="2200" dirty="0" err="1"/>
              <a:t>etc</a:t>
            </a:r>
            <a:r>
              <a:rPr lang="en-US" sz="2200" dirty="0"/>
              <a:t>)</a:t>
            </a:r>
            <a:endParaRPr lang="en-US" sz="2200" b="1" dirty="0"/>
          </a:p>
          <a:p>
            <a:pPr lvl="0">
              <a:spcBef>
                <a:spcPts val="500"/>
              </a:spcBef>
            </a:pPr>
            <a:r>
              <a:rPr lang="en-US" sz="2200" b="1" dirty="0"/>
              <a:t>Mechanism? </a:t>
            </a:r>
            <a:r>
              <a:rPr lang="en-US" sz="2200" dirty="0"/>
              <a:t>(e.g. Inter-governmental transfer)</a:t>
            </a:r>
            <a:endParaRPr lang="en-US" sz="2200" b="1" dirty="0"/>
          </a:p>
        </p:txBody>
      </p:sp>
      <p:sp>
        <p:nvSpPr>
          <p:cNvPr id="4" name="Rectangle 3"/>
          <p:cNvSpPr/>
          <p:nvPr/>
        </p:nvSpPr>
        <p:spPr>
          <a:xfrm>
            <a:off x="0" y="0"/>
            <a:ext cx="709857" cy="6629400"/>
          </a:xfrm>
          <a:prstGeom prst="rect">
            <a:avLst/>
          </a:prstGeom>
          <a:solidFill>
            <a:srgbClr val="4F81BD"/>
          </a:solidFill>
          <a:ln w="25402" cap="flat">
            <a:solidFill>
              <a:srgbClr val="385D8A"/>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Content Placeholder 2"/>
          <p:cNvSpPr txBox="1"/>
          <p:nvPr/>
        </p:nvSpPr>
        <p:spPr>
          <a:xfrm>
            <a:off x="2040448" y="4114610"/>
            <a:ext cx="6708698" cy="1131213"/>
          </a:xfrm>
          <a:prstGeom prst="rect">
            <a:avLst/>
          </a:prstGeom>
          <a:noFill/>
          <a:ln cap="flat">
            <a:noFill/>
          </a:ln>
        </p:spPr>
        <p:txBody>
          <a:bodyPr vert="horz" wrap="square" lIns="91440" tIns="45720" rIns="91440" bIns="45720" anchor="t" anchorCtr="0" compatLnSpc="1">
            <a:normAutofit lnSpcReduction="10000"/>
          </a:bodyPr>
          <a:lstStyle/>
          <a:p>
            <a:pPr marL="457200" marR="0" lvl="0" indent="-342900" algn="l" defTabSz="914400" rtl="0" fontAlgn="auto" hangingPunct="1">
              <a:lnSpc>
                <a:spcPct val="80000"/>
              </a:lnSpc>
              <a:spcBef>
                <a:spcPts val="1000"/>
              </a:spcBef>
              <a:spcAft>
                <a:spcPts val="0"/>
              </a:spcAft>
              <a:buFont typeface="Wingdings" panose="05000000000000000000" pitchFamily="2" charset="2"/>
              <a:buChar char="à"/>
              <a:tabLst/>
              <a:defRPr sz="1800" b="0" i="0" u="none" strike="noStrike" kern="0" cap="none" spc="0" baseline="0">
                <a:solidFill>
                  <a:srgbClr val="000000"/>
                </a:solidFill>
                <a:uFillTx/>
              </a:defRPr>
            </a:pPr>
            <a:r>
              <a:rPr lang="en-US" sz="2400" b="1" i="0" u="none" strike="noStrike" kern="1200" cap="none" spc="0" baseline="0" dirty="0">
                <a:solidFill>
                  <a:srgbClr val="000000"/>
                </a:solidFill>
                <a:uFillTx/>
                <a:latin typeface="Calibri"/>
              </a:rPr>
              <a:t>Impacting</a:t>
            </a:r>
          </a:p>
          <a:p>
            <a:pPr marL="1204913" lvl="1" indent="-342900">
              <a:lnSpc>
                <a:spcPct val="80000"/>
              </a:lnSpc>
              <a:spcBef>
                <a:spcPts val="1000"/>
              </a:spcBef>
              <a:buFont typeface="Arial" panose="020B0604020202020204" pitchFamily="34" charset="0"/>
              <a:buChar char="•"/>
              <a:defRPr sz="1800" b="0" i="0" u="none" strike="noStrike" kern="0" cap="none" spc="0" baseline="0">
                <a:solidFill>
                  <a:srgbClr val="000000"/>
                </a:solidFill>
                <a:uFillTx/>
              </a:defRPr>
            </a:pPr>
            <a:r>
              <a:rPr lang="en-US" sz="2400" b="1" i="0" u="none" strike="noStrike" kern="1200" cap="none" spc="0" baseline="0" dirty="0">
                <a:solidFill>
                  <a:srgbClr val="FF0000"/>
                </a:solidFill>
                <a:uFillTx/>
                <a:latin typeface="Calibri"/>
              </a:rPr>
              <a:t>Financial mechanism(s)</a:t>
            </a:r>
            <a:endParaRPr lang="en-US" sz="2400" b="1" i="0" u="none" strike="noStrike" kern="1200" cap="none" spc="0" baseline="0" dirty="0">
              <a:solidFill>
                <a:srgbClr val="000000"/>
              </a:solidFill>
              <a:uFillTx/>
              <a:latin typeface="Calibri"/>
            </a:endParaRPr>
          </a:p>
          <a:p>
            <a:pPr marL="1204913" lvl="1" indent="-342900">
              <a:lnSpc>
                <a:spcPct val="80000"/>
              </a:lnSpc>
              <a:spcBef>
                <a:spcPts val="1000"/>
              </a:spcBef>
              <a:buFont typeface="Arial" panose="020B0604020202020204" pitchFamily="34" charset="0"/>
              <a:buChar char="•"/>
              <a:defRPr sz="1800" b="0" i="0" u="none" strike="noStrike" kern="0" cap="none" spc="0" baseline="0">
                <a:solidFill>
                  <a:srgbClr val="000000"/>
                </a:solidFill>
                <a:uFillTx/>
              </a:defRPr>
            </a:pPr>
            <a:r>
              <a:rPr lang="en-US" sz="2400" b="1" dirty="0">
                <a:solidFill>
                  <a:srgbClr val="000000"/>
                </a:solidFill>
                <a:latin typeface="Calibri"/>
              </a:rPr>
              <a:t>E</a:t>
            </a:r>
            <a:r>
              <a:rPr lang="en-US" sz="2400" b="1" i="0" u="none" strike="noStrike" kern="1200" cap="none" spc="0" baseline="0" dirty="0">
                <a:solidFill>
                  <a:srgbClr val="000000"/>
                </a:solidFill>
                <a:uFillTx/>
                <a:latin typeface="Calibri"/>
              </a:rPr>
              <a:t>ntities that need to be involved in design</a:t>
            </a:r>
          </a:p>
        </p:txBody>
      </p:sp>
    </p:spTree>
    <p:extLst>
      <p:ext uri="{BB962C8B-B14F-4D97-AF65-F5344CB8AC3E}">
        <p14:creationId xmlns:p14="http://schemas.microsoft.com/office/powerpoint/2010/main" val="16442795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8061</TotalTime>
  <Words>1435</Words>
  <Application>Microsoft Macintosh PowerPoint</Application>
  <PresentationFormat>On-screen Show (4:3)</PresentationFormat>
  <Paragraphs>299</Paragraphs>
  <Slides>24</Slides>
  <Notes>18</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Thème Office</vt:lpstr>
      <vt:lpstr>PowerPoint Presentation</vt:lpstr>
      <vt:lpstr>Outline   </vt:lpstr>
      <vt:lpstr>    What is an Investment Plan  (though can be called anything else relevant for the country…)    </vt:lpstr>
      <vt:lpstr>PowerPoint Presentation</vt:lpstr>
      <vt:lpstr>PowerPoint Presentation</vt:lpstr>
      <vt:lpstr>PowerPoint Presentation</vt:lpstr>
      <vt:lpstr>PowerPoint Presentation</vt:lpstr>
      <vt:lpstr>PowerPoint Presentation</vt:lpstr>
      <vt:lpstr>Financial instruments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Guiding Questions   </vt:lpstr>
      <vt:lpstr>Guiding Questions   </vt:lpstr>
      <vt:lpstr>Guiding Questions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Elsie Attafuah</dc:creator>
  <cp:lastModifiedBy>Mihaela Secrieru</cp:lastModifiedBy>
  <cp:revision>137</cp:revision>
  <cp:lastPrinted>2017-09-18T15:16:56Z</cp:lastPrinted>
  <dcterms:created xsi:type="dcterms:W3CDTF">2017-05-16T02:12:15Z</dcterms:created>
  <dcterms:modified xsi:type="dcterms:W3CDTF">2017-09-19T10:30:03Z</dcterms:modified>
</cp:coreProperties>
</file>