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10"/>
  </p:notesMasterIdLst>
  <p:sldIdLst>
    <p:sldId id="313" r:id="rId2"/>
    <p:sldId id="264" r:id="rId3"/>
    <p:sldId id="316" r:id="rId4"/>
    <p:sldId id="317" r:id="rId5"/>
    <p:sldId id="318" r:id="rId6"/>
    <p:sldId id="320" r:id="rId7"/>
    <p:sldId id="265" r:id="rId8"/>
    <p:sldId id="32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3" autoAdjust="0"/>
    <p:restoredTop sz="93186" autoAdjust="0"/>
  </p:normalViewPr>
  <p:slideViewPr>
    <p:cSldViewPr snapToGrid="0">
      <p:cViewPr varScale="1">
        <p:scale>
          <a:sx n="65" d="100"/>
          <a:sy n="65" d="100"/>
        </p:scale>
        <p:origin x="9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0B665A-0AA8-45DC-AEC2-6E671CB2C889}" type="datetimeFigureOut">
              <a:rPr lang="en-KE" smtClean="0"/>
              <a:t>26/07/2019</a:t>
            </a:fld>
            <a:endParaRPr lang="en-K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72D60-89EF-4683-A4E3-C8AAB90D7E51}" type="slidenum">
              <a:rPr lang="en-KE" smtClean="0"/>
              <a:t>‹#›</a:t>
            </a:fld>
            <a:endParaRPr lang="en-KE"/>
          </a:p>
        </p:txBody>
      </p:sp>
    </p:spTree>
    <p:extLst>
      <p:ext uri="{BB962C8B-B14F-4D97-AF65-F5344CB8AC3E}">
        <p14:creationId xmlns:p14="http://schemas.microsoft.com/office/powerpoint/2010/main" val="1452865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KE" dirty="0"/>
          </a:p>
        </p:txBody>
      </p:sp>
      <p:sp>
        <p:nvSpPr>
          <p:cNvPr id="4" name="Slide Number Placeholder 3"/>
          <p:cNvSpPr>
            <a:spLocks noGrp="1"/>
          </p:cNvSpPr>
          <p:nvPr>
            <p:ph type="sldNum" sz="quarter" idx="5"/>
          </p:nvPr>
        </p:nvSpPr>
        <p:spPr/>
        <p:txBody>
          <a:bodyPr/>
          <a:lstStyle/>
          <a:p>
            <a:fld id="{D4972D60-89EF-4683-A4E3-C8AAB90D7E51}" type="slidenum">
              <a:rPr lang="en-KE" smtClean="0"/>
              <a:t>1</a:t>
            </a:fld>
            <a:endParaRPr lang="en-KE"/>
          </a:p>
        </p:txBody>
      </p:sp>
    </p:spTree>
    <p:extLst>
      <p:ext uri="{BB962C8B-B14F-4D97-AF65-F5344CB8AC3E}">
        <p14:creationId xmlns:p14="http://schemas.microsoft.com/office/powerpoint/2010/main" val="18342818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png"/><Relationship Id="rId7"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jp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tif"/><Relationship Id="rId9"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4323" y="-8467"/>
            <a:ext cx="12177677" cy="6866467"/>
            <a:chOff x="14323" y="-8467"/>
            <a:chExt cx="12177677"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14323" y="1046829"/>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hasCustomPrompt="1"/>
          </p:nvPr>
        </p:nvSpPr>
        <p:spPr>
          <a:xfrm>
            <a:off x="1507067" y="2404534"/>
            <a:ext cx="7766936" cy="1646302"/>
          </a:xfrm>
          <a:solidFill>
            <a:schemeClr val="bg2">
              <a:lumMod val="90000"/>
            </a:schemeClr>
          </a:solidFill>
        </p:spPr>
        <p:txBody>
          <a:bodyPr anchor="b">
            <a:noAutofit/>
          </a:bodyPr>
          <a:lstStyle>
            <a:lvl1pPr algn="r">
              <a:defRPr sz="5400">
                <a:solidFill>
                  <a:schemeClr val="accent1"/>
                </a:solidFill>
              </a:defRPr>
            </a:lvl1pPr>
          </a:lstStyle>
          <a:p>
            <a:r>
              <a:rPr lang="en-US" dirty="0"/>
              <a:t>Presentation Title </a:t>
            </a:r>
          </a:p>
        </p:txBody>
      </p:sp>
      <p:sp>
        <p:nvSpPr>
          <p:cNvPr id="3" name="Subtitle 2"/>
          <p:cNvSpPr>
            <a:spLocks noGrp="1"/>
          </p:cNvSpPr>
          <p:nvPr>
            <p:ph type="subTitle" idx="1" hasCustomPrompt="1"/>
          </p:nvPr>
        </p:nvSpPr>
        <p:spPr>
          <a:xfrm>
            <a:off x="1507067" y="4050833"/>
            <a:ext cx="7766936" cy="1096899"/>
          </a:xfrm>
          <a:solidFill>
            <a:schemeClr val="bg2">
              <a:lumMod val="90000"/>
            </a:schemeClr>
          </a:solidFill>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p>
          <a:p>
            <a:r>
              <a:rPr lang="en-US" dirty="0"/>
              <a:t>Tittle </a:t>
            </a:r>
          </a:p>
          <a:p>
            <a:r>
              <a:rPr lang="en-US" dirty="0"/>
              <a:t>Date </a:t>
            </a:r>
          </a:p>
        </p:txBody>
      </p:sp>
      <p:sp>
        <p:nvSpPr>
          <p:cNvPr id="5" name="Footer Placeholder 4"/>
          <p:cNvSpPr>
            <a:spLocks noGrp="1"/>
          </p:cNvSpPr>
          <p:nvPr>
            <p:ph type="ftr" sz="quarter" idx="11"/>
          </p:nvPr>
        </p:nvSpPr>
        <p:spPr>
          <a:xfrm>
            <a:off x="677333" y="6013529"/>
            <a:ext cx="8596668" cy="476481"/>
          </a:xfrm>
        </p:spPr>
        <p:txBody>
          <a:bodyPr/>
          <a:lstStyle/>
          <a:p>
            <a:r>
              <a:rPr lang="fr-FR" dirty="0"/>
              <a:t>@</a:t>
            </a:r>
            <a:r>
              <a:rPr lang="fr-FR" dirty="0" err="1"/>
              <a:t>UNDP_REDDPlus</a:t>
            </a:r>
            <a:r>
              <a:rPr lang="fr-FR" dirty="0"/>
              <a:t>  </a:t>
            </a:r>
            <a:endParaRPr lang="en-KE" dirty="0"/>
          </a:p>
        </p:txBody>
      </p:sp>
      <p:pic>
        <p:nvPicPr>
          <p:cNvPr id="18" name="Picture 17">
            <a:extLst>
              <a:ext uri="{FF2B5EF4-FFF2-40B4-BE49-F238E27FC236}">
                <a16:creationId xmlns:a16="http://schemas.microsoft.com/office/drawing/2014/main" id="{A5E3816D-D9F6-4B5A-A40E-758132095C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245" y="0"/>
            <a:ext cx="897432" cy="1751384"/>
          </a:xfrm>
          <a:prstGeom prst="rect">
            <a:avLst/>
          </a:prstGeom>
        </p:spPr>
      </p:pic>
      <p:pic>
        <p:nvPicPr>
          <p:cNvPr id="20" name="Picture 19">
            <a:extLst>
              <a:ext uri="{FF2B5EF4-FFF2-40B4-BE49-F238E27FC236}">
                <a16:creationId xmlns:a16="http://schemas.microsoft.com/office/drawing/2014/main" id="{16FB70F7-9ED7-40FA-940E-C1DB4EC28F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50" y="0"/>
            <a:ext cx="853746" cy="811174"/>
          </a:xfrm>
          <a:prstGeom prst="rect">
            <a:avLst/>
          </a:prstGeom>
        </p:spPr>
      </p:pic>
      <p:pic>
        <p:nvPicPr>
          <p:cNvPr id="22" name="Picture 21" descr="A screenshot of a cell phone&#10;&#10;Description generated with very high confidence">
            <a:extLst>
              <a:ext uri="{FF2B5EF4-FFF2-40B4-BE49-F238E27FC236}">
                <a16:creationId xmlns:a16="http://schemas.microsoft.com/office/drawing/2014/main" id="{A3E15147-8481-4944-9289-47414862B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9814" y="19996"/>
            <a:ext cx="1100328" cy="777861"/>
          </a:xfrm>
          <a:prstGeom prst="rect">
            <a:avLst/>
          </a:prstGeom>
        </p:spPr>
      </p:pic>
      <p:pic>
        <p:nvPicPr>
          <p:cNvPr id="23" name="Picture 22">
            <a:extLst>
              <a:ext uri="{FF2B5EF4-FFF2-40B4-BE49-F238E27FC236}">
                <a16:creationId xmlns:a16="http://schemas.microsoft.com/office/drawing/2014/main" id="{56044395-6523-48D5-BF27-47BB2EF5FE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94037" y="-331106"/>
            <a:ext cx="1279489" cy="1038973"/>
          </a:xfrm>
          <a:prstGeom prst="rect">
            <a:avLst/>
          </a:prstGeom>
        </p:spPr>
      </p:pic>
      <p:pic>
        <p:nvPicPr>
          <p:cNvPr id="25" name="Picture 24" descr="A picture containing ax&#10;&#10;Description generated with high confidence">
            <a:extLst>
              <a:ext uri="{FF2B5EF4-FFF2-40B4-BE49-F238E27FC236}">
                <a16:creationId xmlns:a16="http://schemas.microsoft.com/office/drawing/2014/main" id="{FA346F7D-6C5B-4638-AABD-2254E7E56B0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582036" y="-6285"/>
            <a:ext cx="1200527" cy="800351"/>
          </a:xfrm>
          <a:prstGeom prst="rect">
            <a:avLst/>
          </a:prstGeom>
        </p:spPr>
      </p:pic>
      <p:pic>
        <p:nvPicPr>
          <p:cNvPr id="33" name="Picture 32" descr="A picture containing accessory, dome&#10;&#10;Description generated with very high confidence">
            <a:extLst>
              <a:ext uri="{FF2B5EF4-FFF2-40B4-BE49-F238E27FC236}">
                <a16:creationId xmlns:a16="http://schemas.microsoft.com/office/drawing/2014/main" id="{88EA57C5-FE4A-4879-B34B-B061C6764C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6318628" y="0"/>
            <a:ext cx="798511" cy="798511"/>
          </a:xfrm>
          <a:prstGeom prst="rect">
            <a:avLst/>
          </a:prstGeom>
        </p:spPr>
      </p:pic>
      <p:pic>
        <p:nvPicPr>
          <p:cNvPr id="34" name="Picture 33">
            <a:extLst>
              <a:ext uri="{FF2B5EF4-FFF2-40B4-BE49-F238E27FC236}">
                <a16:creationId xmlns:a16="http://schemas.microsoft.com/office/drawing/2014/main" id="{75D4792D-F380-478B-9D5D-6BC670B0C02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60478" y="-5972"/>
            <a:ext cx="798511" cy="798511"/>
          </a:xfrm>
          <a:prstGeom prst="rect">
            <a:avLst/>
          </a:prstGeom>
        </p:spPr>
      </p:pic>
      <p:pic>
        <p:nvPicPr>
          <p:cNvPr id="35" name="Picture 34" descr="A close up of a logo&#10;&#10;Description generated with high confidence">
            <a:extLst>
              <a:ext uri="{FF2B5EF4-FFF2-40B4-BE49-F238E27FC236}">
                <a16:creationId xmlns:a16="http://schemas.microsoft.com/office/drawing/2014/main" id="{00271E6F-1326-4D6D-B88C-865EA0C33EC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898447" y="-3736"/>
            <a:ext cx="1096855" cy="796275"/>
          </a:xfrm>
          <a:prstGeom prst="rect">
            <a:avLst/>
          </a:prstGeom>
        </p:spPr>
      </p:pic>
      <p:pic>
        <p:nvPicPr>
          <p:cNvPr id="36" name="Picture 35" descr="A close up of a sign&#10;&#10;Description generated with very high confidence">
            <a:extLst>
              <a:ext uri="{FF2B5EF4-FFF2-40B4-BE49-F238E27FC236}">
                <a16:creationId xmlns:a16="http://schemas.microsoft.com/office/drawing/2014/main" id="{6520ECE9-0D5B-4A4B-9801-C2C8CE51D12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416697" y="24394"/>
            <a:ext cx="673507" cy="1366946"/>
          </a:xfrm>
          <a:prstGeom prst="rect">
            <a:avLst/>
          </a:prstGeom>
        </p:spPr>
      </p:pic>
      <p:pic>
        <p:nvPicPr>
          <p:cNvPr id="38" name="Picture 37" descr="A close up of a logo&#10;&#10;Description generated with very high confidence">
            <a:extLst>
              <a:ext uri="{FF2B5EF4-FFF2-40B4-BE49-F238E27FC236}">
                <a16:creationId xmlns:a16="http://schemas.microsoft.com/office/drawing/2014/main" id="{C08535B5-6B33-4EF0-BBD9-62854813751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337916" y="6069206"/>
            <a:ext cx="537503" cy="365126"/>
          </a:xfrm>
          <a:prstGeom prst="rect">
            <a:avLst/>
          </a:prstGeom>
        </p:spPr>
      </p:pic>
      <p:sp>
        <p:nvSpPr>
          <p:cNvPr id="39" name="Rectangle 38">
            <a:extLst>
              <a:ext uri="{FF2B5EF4-FFF2-40B4-BE49-F238E27FC236}">
                <a16:creationId xmlns:a16="http://schemas.microsoft.com/office/drawing/2014/main" id="{F0EDAC63-5F22-4A52-AA51-E3F4122D5CE8}"/>
              </a:ext>
            </a:extLst>
          </p:cNvPr>
          <p:cNvSpPr/>
          <p:nvPr userDrawn="1"/>
        </p:nvSpPr>
        <p:spPr>
          <a:xfrm>
            <a:off x="-1033" y="792913"/>
            <a:ext cx="1356732" cy="253916"/>
          </a:xfrm>
          <a:prstGeom prst="rect">
            <a:avLst/>
          </a:prstGeom>
        </p:spPr>
        <p:txBody>
          <a:bodyPr wrap="square">
            <a:spAutoFit/>
          </a:bodyPr>
          <a:lstStyle/>
          <a:p>
            <a:pPr>
              <a:spcAft>
                <a:spcPts val="0"/>
              </a:spcAft>
            </a:pPr>
            <a:r>
              <a:rPr lang="fr-CH" sz="1050" b="1" i="1" dirty="0">
                <a:solidFill>
                  <a:srgbClr val="0070C0"/>
                </a:solidFill>
                <a:effectLst/>
                <a:latin typeface="Calibri" panose="020F0502020204030204" pitchFamily="34" charset="0"/>
                <a:ea typeface="Calibri" panose="020F0502020204030204" pitchFamily="34" charset="0"/>
              </a:rPr>
              <a:t>Climate &amp; Forests</a:t>
            </a:r>
            <a:endParaRPr lang="en-KE" sz="105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1292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77333" y="6035513"/>
            <a:ext cx="8596667" cy="365125"/>
          </a:xfrm>
        </p:spPr>
        <p:txBody>
          <a:bodyPr/>
          <a:lstStyle/>
          <a:p>
            <a:r>
              <a:rPr lang="fr-FR"/>
              <a:t>@UNDP_REDDPlus </a:t>
            </a:r>
            <a:endParaRPr lang="en-KE"/>
          </a:p>
        </p:txBody>
      </p:sp>
    </p:spTree>
    <p:extLst>
      <p:ext uri="{BB962C8B-B14F-4D97-AF65-F5344CB8AC3E}">
        <p14:creationId xmlns:p14="http://schemas.microsoft.com/office/powerpoint/2010/main" val="3818789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1332411"/>
            <a:ext cx="8596668" cy="319503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7"/>
            <a:ext cx="8596668" cy="1337775"/>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77335" y="6011285"/>
            <a:ext cx="8596668" cy="476481"/>
          </a:xfrm>
        </p:spPr>
        <p:txBody>
          <a:bodyPr/>
          <a:lstStyle/>
          <a:p>
            <a:r>
              <a:rPr lang="fr-FR" dirty="0"/>
              <a:t>@</a:t>
            </a:r>
            <a:r>
              <a:rPr lang="fr-FR" dirty="0" err="1"/>
              <a:t>UNDP_REDDPlus</a:t>
            </a:r>
            <a:r>
              <a:rPr lang="fr-FR" dirty="0"/>
              <a:t> </a:t>
            </a:r>
            <a:endParaRPr lang="en-KE" dirty="0"/>
          </a:p>
        </p:txBody>
      </p:sp>
    </p:spTree>
    <p:extLst>
      <p:ext uri="{BB962C8B-B14F-4D97-AF65-F5344CB8AC3E}">
        <p14:creationId xmlns:p14="http://schemas.microsoft.com/office/powerpoint/2010/main" val="41831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677333" y="6041361"/>
            <a:ext cx="8596668" cy="476481"/>
          </a:xfrm>
        </p:spPr>
        <p:txBody>
          <a:bodyPr/>
          <a:lstStyle/>
          <a:p>
            <a:r>
              <a:rPr lang="fr-FR" dirty="0"/>
              <a:t>@</a:t>
            </a:r>
            <a:r>
              <a:rPr lang="fr-FR" dirty="0" err="1"/>
              <a:t>UNDP_REDDPlus</a:t>
            </a:r>
            <a:r>
              <a:rPr lang="fr-FR" dirty="0"/>
              <a:t> </a:t>
            </a:r>
            <a:endParaRPr lang="en-KE" dirty="0"/>
          </a:p>
        </p:txBody>
      </p:sp>
      <p:pic>
        <p:nvPicPr>
          <p:cNvPr id="8" name="Picture 7">
            <a:extLst>
              <a:ext uri="{FF2B5EF4-FFF2-40B4-BE49-F238E27FC236}">
                <a16:creationId xmlns:a16="http://schemas.microsoft.com/office/drawing/2014/main" id="{AA5FD12F-09A9-46C7-85FE-81DF7A4FFA4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768" t="6160" r="32664"/>
          <a:stretch/>
        </p:blipFill>
        <p:spPr>
          <a:xfrm>
            <a:off x="5089970" y="2160589"/>
            <a:ext cx="4184031" cy="3880772"/>
          </a:xfrm>
          <a:prstGeom prst="rect">
            <a:avLst/>
          </a:prstGeom>
        </p:spPr>
      </p:pic>
    </p:spTree>
    <p:extLst>
      <p:ext uri="{BB962C8B-B14F-4D97-AF65-F5344CB8AC3E}">
        <p14:creationId xmlns:p14="http://schemas.microsoft.com/office/powerpoint/2010/main" val="150429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92776" y="609600"/>
            <a:ext cx="8281225" cy="1320800"/>
          </a:xfrm>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677333" y="6013529"/>
            <a:ext cx="8596668" cy="476481"/>
          </a:xfrm>
        </p:spPr>
        <p:txBody>
          <a:bodyPr/>
          <a:lstStyle/>
          <a:p>
            <a:r>
              <a:rPr lang="fr-FR"/>
              <a:t>@UNDP_REDDPlus </a:t>
            </a:r>
            <a:endParaRPr lang="en-KE"/>
          </a:p>
        </p:txBody>
      </p:sp>
    </p:spTree>
    <p:extLst>
      <p:ext uri="{BB962C8B-B14F-4D97-AF65-F5344CB8AC3E}">
        <p14:creationId xmlns:p14="http://schemas.microsoft.com/office/powerpoint/2010/main" val="3520521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77333" y="6013529"/>
            <a:ext cx="8596668" cy="476481"/>
          </a:xfrm>
        </p:spPr>
        <p:txBody>
          <a:bodyPr/>
          <a:lstStyle/>
          <a:p>
            <a:r>
              <a:rPr lang="fr-FR"/>
              <a:t>@UNDP_REDDPlus </a:t>
            </a:r>
            <a:endParaRPr lang="en-KE"/>
          </a:p>
        </p:txBody>
      </p:sp>
      <p:sp>
        <p:nvSpPr>
          <p:cNvPr id="5" name="Title 4">
            <a:extLst>
              <a:ext uri="{FF2B5EF4-FFF2-40B4-BE49-F238E27FC236}">
                <a16:creationId xmlns:a16="http://schemas.microsoft.com/office/drawing/2014/main" id="{C5DF8FBD-AEED-4302-B14D-B88367CC0A22}"/>
              </a:ext>
            </a:extLst>
          </p:cNvPr>
          <p:cNvSpPr>
            <a:spLocks noGrp="1"/>
          </p:cNvSpPr>
          <p:nvPr>
            <p:ph type="title"/>
          </p:nvPr>
        </p:nvSpPr>
        <p:spPr/>
        <p:txBody>
          <a:bodyPr/>
          <a:lstStyle/>
          <a:p>
            <a:r>
              <a:rPr lang="en-US" dirty="0"/>
              <a:t>Click to edit Master title style</a:t>
            </a:r>
            <a:endParaRPr lang="en-KE" dirty="0"/>
          </a:p>
        </p:txBody>
      </p:sp>
    </p:spTree>
    <p:extLst>
      <p:ext uri="{BB962C8B-B14F-4D97-AF65-F5344CB8AC3E}">
        <p14:creationId xmlns:p14="http://schemas.microsoft.com/office/powerpoint/2010/main" val="3750197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6" name="Footer Placeholder 5"/>
          <p:cNvSpPr>
            <a:spLocks noGrp="1"/>
          </p:cNvSpPr>
          <p:nvPr>
            <p:ph type="ftr" sz="quarter" idx="11"/>
          </p:nvPr>
        </p:nvSpPr>
        <p:spPr>
          <a:xfrm>
            <a:off x="604046" y="6041361"/>
            <a:ext cx="8669956" cy="476481"/>
          </a:xfrm>
        </p:spPr>
        <p:txBody>
          <a:bodyPr/>
          <a:lstStyle/>
          <a:p>
            <a:r>
              <a:rPr lang="fr-FR" dirty="0"/>
              <a:t>@</a:t>
            </a:r>
            <a:r>
              <a:rPr lang="fr-FR" dirty="0" err="1"/>
              <a:t>UNDP_REDDPlus</a:t>
            </a:r>
            <a:r>
              <a:rPr lang="fr-FR" dirty="0"/>
              <a:t> </a:t>
            </a:r>
            <a:endParaRPr lang="en-KE" dirty="0"/>
          </a:p>
        </p:txBody>
      </p:sp>
      <p:pic>
        <p:nvPicPr>
          <p:cNvPr id="8" name="Picture 7">
            <a:extLst>
              <a:ext uri="{FF2B5EF4-FFF2-40B4-BE49-F238E27FC236}">
                <a16:creationId xmlns:a16="http://schemas.microsoft.com/office/drawing/2014/main" id="{01596FC8-171A-44B5-B5D5-1D24BF2429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60461" y="514924"/>
            <a:ext cx="4513541" cy="5526437"/>
          </a:xfrm>
          <a:prstGeom prst="rect">
            <a:avLst/>
          </a:prstGeom>
        </p:spPr>
      </p:pic>
    </p:spTree>
    <p:extLst>
      <p:ext uri="{BB962C8B-B14F-4D97-AF65-F5344CB8AC3E}">
        <p14:creationId xmlns:p14="http://schemas.microsoft.com/office/powerpoint/2010/main" val="54028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0" y="715650"/>
            <a:ext cx="8359602" cy="3739667"/>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39505"/>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677334" y="6075953"/>
            <a:ext cx="7597177" cy="476481"/>
          </a:xfrm>
        </p:spPr>
        <p:txBody>
          <a:bodyPr/>
          <a:lstStyle/>
          <a:p>
            <a:r>
              <a:rPr lang="fr-FR"/>
              <a:t>@UNDP_REDDPlus </a:t>
            </a:r>
            <a:endParaRPr lang="en-KE"/>
          </a:p>
        </p:txBody>
      </p:sp>
    </p:spTree>
    <p:extLst>
      <p:ext uri="{BB962C8B-B14F-4D97-AF65-F5344CB8AC3E}">
        <p14:creationId xmlns:p14="http://schemas.microsoft.com/office/powerpoint/2010/main" val="3011323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677335" y="6045716"/>
            <a:ext cx="8596668" cy="476481"/>
          </a:xfrm>
        </p:spPr>
        <p:txBody>
          <a:bodyPr/>
          <a:lstStyle/>
          <a:p>
            <a:r>
              <a:rPr lang="fr-FR"/>
              <a:t>@UNDP_REDDPlus </a:t>
            </a:r>
            <a:endParaRPr lang="en-KE"/>
          </a:p>
        </p:txBody>
      </p:sp>
    </p:spTree>
    <p:extLst>
      <p:ext uri="{BB962C8B-B14F-4D97-AF65-F5344CB8AC3E}">
        <p14:creationId xmlns:p14="http://schemas.microsoft.com/office/powerpoint/2010/main" val="1188033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3" y="1215483"/>
            <a:ext cx="8596668" cy="714916"/>
          </a:xfrm>
          <a:prstGeom prst="rect">
            <a:avLst/>
          </a:prstGeom>
        </p:spPr>
        <p:txBody>
          <a:bodyPr vert="horz" lIns="91440" tIns="45720" rIns="91440" bIns="45720" rtlCol="0" anchor="t">
            <a:normAutofit/>
          </a:bodyPr>
          <a:lstStyle/>
          <a:p>
            <a:r>
              <a:rPr lang="en-US" dirty="0"/>
              <a:t>Click to edit Master title style</a:t>
            </a:r>
          </a:p>
        </p:txBody>
      </p:sp>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ext Placeholder 2"/>
          <p:cNvSpPr>
            <a:spLocks noGrp="1"/>
          </p:cNvSpPr>
          <p:nvPr>
            <p:ph type="body" idx="1"/>
          </p:nvPr>
        </p:nvSpPr>
        <p:spPr>
          <a:xfrm>
            <a:off x="677334" y="2160589"/>
            <a:ext cx="8596668" cy="38053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7333" y="6013529"/>
            <a:ext cx="7597177" cy="476481"/>
          </a:xfrm>
          <a:prstGeom prst="rect">
            <a:avLst/>
          </a:prstGeom>
        </p:spPr>
        <p:txBody>
          <a:bodyPr vert="horz" lIns="91440" tIns="45720" rIns="91440" bIns="45720" rtlCol="0" anchor="ctr"/>
          <a:lstStyle>
            <a:lvl1pPr algn="l">
              <a:defRPr sz="1400">
                <a:solidFill>
                  <a:schemeClr val="tx1">
                    <a:lumMod val="95000"/>
                    <a:lumOff val="5000"/>
                  </a:schemeClr>
                </a:solidFill>
              </a:defRPr>
            </a:lvl1pPr>
          </a:lstStyle>
          <a:p>
            <a:r>
              <a:rPr lang="en-AU" i="1"/>
              <a:t>@UNDP_REDDPlus </a:t>
            </a:r>
            <a:endParaRPr lang="en-KE" dirty="0"/>
          </a:p>
        </p:txBody>
      </p:sp>
      <p:pic>
        <p:nvPicPr>
          <p:cNvPr id="18" name="Picture 17">
            <a:extLst>
              <a:ext uri="{FF2B5EF4-FFF2-40B4-BE49-F238E27FC236}">
                <a16:creationId xmlns:a16="http://schemas.microsoft.com/office/drawing/2014/main" id="{16BDFD16-A1C5-4DC2-98E1-6E8F1B39CB9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294568" y="0"/>
            <a:ext cx="897432" cy="1751384"/>
          </a:xfrm>
          <a:prstGeom prst="rect">
            <a:avLst/>
          </a:prstGeom>
        </p:spPr>
      </p:pic>
      <p:pic>
        <p:nvPicPr>
          <p:cNvPr id="19" name="Picture 18">
            <a:extLst>
              <a:ext uri="{FF2B5EF4-FFF2-40B4-BE49-F238E27FC236}">
                <a16:creationId xmlns:a16="http://schemas.microsoft.com/office/drawing/2014/main" id="{29184B29-01F5-4EE6-BCC8-7F5173B4F67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38939" y="39184"/>
            <a:ext cx="811174" cy="811174"/>
          </a:xfrm>
          <a:prstGeom prst="rect">
            <a:avLst/>
          </a:prstGeom>
        </p:spPr>
      </p:pic>
      <p:sp>
        <p:nvSpPr>
          <p:cNvPr id="30" name="Rectangle 29">
            <a:extLst>
              <a:ext uri="{FF2B5EF4-FFF2-40B4-BE49-F238E27FC236}">
                <a16:creationId xmlns:a16="http://schemas.microsoft.com/office/drawing/2014/main" id="{A4BF6855-5CF9-412A-8CD6-69F399D92285}"/>
              </a:ext>
            </a:extLst>
          </p:cNvPr>
          <p:cNvSpPr/>
          <p:nvPr userDrawn="1"/>
        </p:nvSpPr>
        <p:spPr>
          <a:xfrm>
            <a:off x="-1033" y="792913"/>
            <a:ext cx="1356732" cy="253916"/>
          </a:xfrm>
          <a:prstGeom prst="rect">
            <a:avLst/>
          </a:prstGeom>
        </p:spPr>
        <p:txBody>
          <a:bodyPr wrap="square">
            <a:spAutoFit/>
          </a:bodyPr>
          <a:lstStyle/>
          <a:p>
            <a:pPr>
              <a:spcAft>
                <a:spcPts val="0"/>
              </a:spcAft>
            </a:pPr>
            <a:r>
              <a:rPr lang="fr-CH" sz="1050" b="1" i="1" dirty="0">
                <a:solidFill>
                  <a:srgbClr val="0070C0"/>
                </a:solidFill>
                <a:effectLst/>
                <a:latin typeface="Calibri" panose="020F0502020204030204" pitchFamily="34" charset="0"/>
                <a:ea typeface="Calibri" panose="020F0502020204030204" pitchFamily="34" charset="0"/>
              </a:rPr>
              <a:t>Climate &amp; Forests</a:t>
            </a:r>
            <a:endParaRPr lang="en-KE" sz="1050" b="1" dirty="0">
              <a:effectLst/>
              <a:latin typeface="Calibri" panose="020F0502020204030204" pitchFamily="34" charset="0"/>
              <a:ea typeface="Calibri" panose="020F0502020204030204" pitchFamily="34" charset="0"/>
            </a:endParaRPr>
          </a:p>
        </p:txBody>
      </p:sp>
      <p:pic>
        <p:nvPicPr>
          <p:cNvPr id="33" name="Picture 32" descr="A close up of a logo&#10;&#10;Description generated with very high confidence">
            <a:extLst>
              <a:ext uri="{FF2B5EF4-FFF2-40B4-BE49-F238E27FC236}">
                <a16:creationId xmlns:a16="http://schemas.microsoft.com/office/drawing/2014/main" id="{44FEEB1F-BD19-4385-B25C-39ECCD48A8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6444" y="6045120"/>
            <a:ext cx="537503" cy="365126"/>
          </a:xfrm>
          <a:prstGeom prst="rect">
            <a:avLst/>
          </a:prstGeom>
        </p:spPr>
      </p:pic>
    </p:spTree>
    <p:extLst>
      <p:ext uri="{BB962C8B-B14F-4D97-AF65-F5344CB8AC3E}">
        <p14:creationId xmlns:p14="http://schemas.microsoft.com/office/powerpoint/2010/main" val="73731153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10" r:id="rId5"/>
    <p:sldLayoutId id="2147483711" r:id="rId6"/>
    <p:sldLayoutId id="2147483712" r:id="rId7"/>
    <p:sldLayoutId id="2147483713" r:id="rId8"/>
    <p:sldLayoutId id="2147483714" r:id="rId9"/>
  </p:sldLayoutIdLst>
  <p:hf hd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42CC-15AB-49EB-A53C-F9108A118A19}"/>
              </a:ext>
            </a:extLst>
          </p:cNvPr>
          <p:cNvSpPr>
            <a:spLocks noGrp="1"/>
          </p:cNvSpPr>
          <p:nvPr>
            <p:ph type="ctrTitle"/>
          </p:nvPr>
        </p:nvSpPr>
        <p:spPr>
          <a:xfrm>
            <a:off x="1507066" y="1435395"/>
            <a:ext cx="8062235" cy="3947766"/>
          </a:xfrm>
        </p:spPr>
        <p:txBody>
          <a:bodyPr/>
          <a:lstStyle/>
          <a:p>
            <a:br>
              <a:rPr lang="en-US" b="1" dirty="0">
                <a:solidFill>
                  <a:schemeClr val="tx1"/>
                </a:solidFill>
              </a:rPr>
            </a:br>
            <a:br>
              <a:rPr lang="en-US" b="1" dirty="0">
                <a:solidFill>
                  <a:schemeClr val="tx1"/>
                </a:solidFill>
              </a:rPr>
            </a:br>
            <a:r>
              <a:rPr lang="en-US" sz="2800" b="1" dirty="0"/>
              <a:t>South-South Knowledge Exchange Cote D’Ivoire-Costa Rica   </a:t>
            </a:r>
            <a:br>
              <a:rPr lang="en-US" sz="2800" b="1" dirty="0"/>
            </a:br>
            <a:r>
              <a:rPr lang="en-US" b="1" dirty="0"/>
              <a:t> </a:t>
            </a:r>
            <a:endParaRPr lang="en-KE" dirty="0"/>
          </a:p>
        </p:txBody>
      </p:sp>
      <p:sp>
        <p:nvSpPr>
          <p:cNvPr id="7" name="Footer Placeholder 6">
            <a:extLst>
              <a:ext uri="{FF2B5EF4-FFF2-40B4-BE49-F238E27FC236}">
                <a16:creationId xmlns:a16="http://schemas.microsoft.com/office/drawing/2014/main" id="{D30FA001-CD61-4715-A447-A563DA6D41AE}"/>
              </a:ext>
            </a:extLst>
          </p:cNvPr>
          <p:cNvSpPr>
            <a:spLocks noGrp="1"/>
          </p:cNvSpPr>
          <p:nvPr>
            <p:ph type="ftr" sz="quarter" idx="11"/>
          </p:nvPr>
        </p:nvSpPr>
        <p:spPr/>
        <p:txBody>
          <a:bodyPr/>
          <a:lstStyle/>
          <a:p>
            <a:r>
              <a:rPr lang="fr-FR"/>
              <a:t>@UNDP_REDDPlus </a:t>
            </a:r>
            <a:endParaRPr lang="en-KE"/>
          </a:p>
        </p:txBody>
      </p:sp>
    </p:spTree>
    <p:extLst>
      <p:ext uri="{BB962C8B-B14F-4D97-AF65-F5344CB8AC3E}">
        <p14:creationId xmlns:p14="http://schemas.microsoft.com/office/powerpoint/2010/main" val="1202476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4243F3-FA0F-4F89-9E4F-A2590291B924}"/>
              </a:ext>
            </a:extLst>
          </p:cNvPr>
          <p:cNvSpPr>
            <a:spLocks noGrp="1"/>
          </p:cNvSpPr>
          <p:nvPr>
            <p:ph type="title"/>
          </p:nvPr>
        </p:nvSpPr>
        <p:spPr>
          <a:xfrm>
            <a:off x="677332" y="892098"/>
            <a:ext cx="9985751" cy="1038301"/>
          </a:xfrm>
        </p:spPr>
        <p:txBody>
          <a:bodyPr>
            <a:normAutofit fontScale="90000"/>
          </a:bodyPr>
          <a:lstStyle/>
          <a:p>
            <a:pPr algn="ctr"/>
            <a:r>
              <a:rPr lang="en-US" sz="3100" b="1" dirty="0"/>
              <a:t>First South-South Knowledge Exchange of Cote D’Ivoire to Costa Rica</a:t>
            </a:r>
            <a:br>
              <a:rPr lang="en-US" b="1" dirty="0"/>
            </a:br>
            <a:r>
              <a:rPr lang="en-US" sz="6000" b="1" dirty="0"/>
              <a:t> </a:t>
            </a:r>
            <a:endParaRPr lang="en-KE" sz="6000" b="1" dirty="0"/>
          </a:p>
        </p:txBody>
      </p:sp>
      <p:sp>
        <p:nvSpPr>
          <p:cNvPr id="2" name="Content Placeholder 1">
            <a:extLst>
              <a:ext uri="{FF2B5EF4-FFF2-40B4-BE49-F238E27FC236}">
                <a16:creationId xmlns:a16="http://schemas.microsoft.com/office/drawing/2014/main" id="{B8D002FE-4572-4E36-9128-498C6709E825}"/>
              </a:ext>
            </a:extLst>
          </p:cNvPr>
          <p:cNvSpPr>
            <a:spLocks noGrp="1"/>
          </p:cNvSpPr>
          <p:nvPr>
            <p:ph idx="1"/>
          </p:nvPr>
        </p:nvSpPr>
        <p:spPr>
          <a:xfrm>
            <a:off x="677334" y="2160589"/>
            <a:ext cx="9823518" cy="3805313"/>
          </a:xfrm>
        </p:spPr>
        <p:txBody>
          <a:bodyPr>
            <a:normAutofit/>
          </a:bodyPr>
          <a:lstStyle/>
          <a:p>
            <a:r>
              <a:rPr lang="en-US" b="1" i="1" dirty="0"/>
              <a:t>With facilitation from UN-REDD, Cote d’Ivoire has reached out to Costa-Rica to explore the interest of entering a strategic partnership on REDD+, sustainable agriculture and PES </a:t>
            </a:r>
          </a:p>
          <a:p>
            <a:r>
              <a:rPr lang="en-US" b="1" i="1" dirty="0"/>
              <a:t>The first stepping stone - South-South Knowledge Exchange with Cote D’Ivoire delegation visiting Costa Rica in September 2016</a:t>
            </a:r>
          </a:p>
          <a:p>
            <a:r>
              <a:rPr lang="en-US" b="1" i="1" dirty="0"/>
              <a:t>The strategic partnership was aimed to act as a framework to intensify technical and political cooperation, to share ideas, experiences and lessons learnt, and accelerate their respective REDD+ processes.</a:t>
            </a:r>
          </a:p>
          <a:p>
            <a:r>
              <a:rPr lang="en-US" b="1" i="1" dirty="0"/>
              <a:t> The South-South Knowledge Exchange primary goal  was to capacities that can contribute to the finalization of the National REDD+ Strategy in Cote D’Ivoire </a:t>
            </a:r>
            <a:endParaRPr lang="en-KE" b="1" i="1" dirty="0"/>
          </a:p>
        </p:txBody>
      </p:sp>
      <p:sp>
        <p:nvSpPr>
          <p:cNvPr id="4" name="Footer Placeholder 3">
            <a:extLst>
              <a:ext uri="{FF2B5EF4-FFF2-40B4-BE49-F238E27FC236}">
                <a16:creationId xmlns:a16="http://schemas.microsoft.com/office/drawing/2014/main" id="{9E94C61C-7F0E-4125-BA7C-711588C1D61A}"/>
              </a:ext>
            </a:extLst>
          </p:cNvPr>
          <p:cNvSpPr>
            <a:spLocks noGrp="1"/>
          </p:cNvSpPr>
          <p:nvPr>
            <p:ph type="ftr" sz="quarter" idx="11"/>
          </p:nvPr>
        </p:nvSpPr>
        <p:spPr/>
        <p:txBody>
          <a:bodyPr/>
          <a:lstStyle/>
          <a:p>
            <a:r>
              <a:rPr lang="fr-FR"/>
              <a:t>@UNDP_REDDPlus </a:t>
            </a:r>
            <a:endParaRPr lang="en-KE"/>
          </a:p>
        </p:txBody>
      </p:sp>
    </p:spTree>
    <p:extLst>
      <p:ext uri="{BB962C8B-B14F-4D97-AF65-F5344CB8AC3E}">
        <p14:creationId xmlns:p14="http://schemas.microsoft.com/office/powerpoint/2010/main" val="2734217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F3058-94FC-4D07-AD42-DBD9C8FA4192}"/>
              </a:ext>
            </a:extLst>
          </p:cNvPr>
          <p:cNvSpPr>
            <a:spLocks noGrp="1"/>
          </p:cNvSpPr>
          <p:nvPr>
            <p:ph type="title"/>
          </p:nvPr>
        </p:nvSpPr>
        <p:spPr>
          <a:xfrm>
            <a:off x="677332" y="892098"/>
            <a:ext cx="9233583" cy="1038301"/>
          </a:xfrm>
        </p:spPr>
        <p:txBody>
          <a:bodyPr>
            <a:normAutofit fontScale="90000"/>
          </a:bodyPr>
          <a:lstStyle/>
          <a:p>
            <a:r>
              <a:rPr lang="en-US" b="1"/>
              <a:t>South-South Exchanges in the Context of South-South Cooperation</a:t>
            </a:r>
            <a:br>
              <a:rPr lang="en-US" b="1"/>
            </a:br>
            <a:endParaRPr lang="en-KE" dirty="0"/>
          </a:p>
        </p:txBody>
      </p:sp>
      <p:sp>
        <p:nvSpPr>
          <p:cNvPr id="7" name="Content Placeholder 6">
            <a:extLst>
              <a:ext uri="{FF2B5EF4-FFF2-40B4-BE49-F238E27FC236}">
                <a16:creationId xmlns:a16="http://schemas.microsoft.com/office/drawing/2014/main" id="{3A244EE1-ACA6-48F7-920E-8DE96F60D02A}"/>
              </a:ext>
            </a:extLst>
          </p:cNvPr>
          <p:cNvSpPr>
            <a:spLocks noGrp="1"/>
          </p:cNvSpPr>
          <p:nvPr>
            <p:ph idx="1"/>
          </p:nvPr>
        </p:nvSpPr>
        <p:spPr>
          <a:xfrm>
            <a:off x="677333" y="2160589"/>
            <a:ext cx="9690555" cy="3805313"/>
          </a:xfrm>
        </p:spPr>
        <p:txBody>
          <a:bodyPr>
            <a:normAutofit/>
          </a:bodyPr>
          <a:lstStyle/>
          <a:p>
            <a:pPr marL="0" indent="0">
              <a:spcBef>
                <a:spcPts val="400"/>
              </a:spcBef>
              <a:buNone/>
            </a:pPr>
            <a:endParaRPr lang="en-US" dirty="0"/>
          </a:p>
          <a:p>
            <a:pPr>
              <a:spcBef>
                <a:spcPts val="400"/>
              </a:spcBef>
              <a:buFont typeface="+mj-lt"/>
              <a:buAutoNum type="arabicPeriod"/>
            </a:pPr>
            <a:endParaRPr lang="en-US">
              <a:solidFill>
                <a:schemeClr val="tx1">
                  <a:lumMod val="85000"/>
                  <a:lumOff val="15000"/>
                </a:schemeClr>
              </a:solidFill>
              <a:latin typeface="Calibri" pitchFamily="34" charset="0"/>
            </a:endParaRPr>
          </a:p>
          <a:p>
            <a:endParaRPr lang="en-US" i="1" dirty="0"/>
          </a:p>
          <a:p>
            <a:endParaRPr lang="en-KE" dirty="0"/>
          </a:p>
        </p:txBody>
      </p:sp>
      <p:sp>
        <p:nvSpPr>
          <p:cNvPr id="5" name="Footer Placeholder 4">
            <a:extLst>
              <a:ext uri="{FF2B5EF4-FFF2-40B4-BE49-F238E27FC236}">
                <a16:creationId xmlns:a16="http://schemas.microsoft.com/office/drawing/2014/main" id="{8AD650DB-00A8-420B-B29B-8D131F63A8DC}"/>
              </a:ext>
            </a:extLst>
          </p:cNvPr>
          <p:cNvSpPr>
            <a:spLocks noGrp="1"/>
          </p:cNvSpPr>
          <p:nvPr>
            <p:ph type="ftr" sz="quarter" idx="11"/>
          </p:nvPr>
        </p:nvSpPr>
        <p:spPr>
          <a:xfrm>
            <a:off x="677333" y="6035513"/>
            <a:ext cx="8596667" cy="365125"/>
          </a:xfrm>
        </p:spPr>
        <p:txBody>
          <a:bodyPr/>
          <a:lstStyle/>
          <a:p>
            <a:r>
              <a:rPr lang="fr-FR"/>
              <a:t>@UNDP_REDDPlus </a:t>
            </a:r>
            <a:endParaRPr lang="en-KE" dirty="0"/>
          </a:p>
        </p:txBody>
      </p:sp>
      <p:pic>
        <p:nvPicPr>
          <p:cNvPr id="3" name="Picture 2" descr="A group of people standing in a room&#10;&#10;Description automatically generated">
            <a:extLst>
              <a:ext uri="{FF2B5EF4-FFF2-40B4-BE49-F238E27FC236}">
                <a16:creationId xmlns:a16="http://schemas.microsoft.com/office/drawing/2014/main" id="{D910BA82-B2DC-467A-AE94-972A60AD0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99005" cy="3473245"/>
          </a:xfrm>
          <a:prstGeom prst="rect">
            <a:avLst/>
          </a:prstGeom>
        </p:spPr>
      </p:pic>
      <p:pic>
        <p:nvPicPr>
          <p:cNvPr id="8" name="Picture 7" descr="A group of people standing in a room&#10;&#10;Description automatically generated">
            <a:extLst>
              <a:ext uri="{FF2B5EF4-FFF2-40B4-BE49-F238E27FC236}">
                <a16:creationId xmlns:a16="http://schemas.microsoft.com/office/drawing/2014/main" id="{186A87F9-110E-4B24-896F-71A32C884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883" y="-44245"/>
            <a:ext cx="5437239" cy="3473245"/>
          </a:xfrm>
          <a:prstGeom prst="rect">
            <a:avLst/>
          </a:prstGeom>
        </p:spPr>
      </p:pic>
      <p:pic>
        <p:nvPicPr>
          <p:cNvPr id="10" name="Picture 9" descr="A group of people that are standing in the grass holding a blue umbrella&#10;&#10;Description automatically generated">
            <a:extLst>
              <a:ext uri="{FF2B5EF4-FFF2-40B4-BE49-F238E27FC236}">
                <a16:creationId xmlns:a16="http://schemas.microsoft.com/office/drawing/2014/main" id="{ADDA20A5-D391-421F-82BE-B0D3F750BF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67036"/>
            <a:ext cx="5641123" cy="3694471"/>
          </a:xfrm>
          <a:prstGeom prst="rect">
            <a:avLst/>
          </a:prstGeom>
        </p:spPr>
      </p:pic>
      <p:pic>
        <p:nvPicPr>
          <p:cNvPr id="12" name="Picture 11" descr="A group of people that are standing in the grass&#10;&#10;Description automatically generated">
            <a:extLst>
              <a:ext uri="{FF2B5EF4-FFF2-40B4-BE49-F238E27FC236}">
                <a16:creationId xmlns:a16="http://schemas.microsoft.com/office/drawing/2014/main" id="{A9052FB7-33B0-4E0F-A9FA-EA14E1A4D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123" y="2901745"/>
            <a:ext cx="6476999" cy="3956255"/>
          </a:xfrm>
          <a:prstGeom prst="rect">
            <a:avLst/>
          </a:prstGeom>
        </p:spPr>
      </p:pic>
    </p:spTree>
    <p:extLst>
      <p:ext uri="{BB962C8B-B14F-4D97-AF65-F5344CB8AC3E}">
        <p14:creationId xmlns:p14="http://schemas.microsoft.com/office/powerpoint/2010/main" val="830797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F3058-94FC-4D07-AD42-DBD9C8FA4192}"/>
              </a:ext>
            </a:extLst>
          </p:cNvPr>
          <p:cNvSpPr>
            <a:spLocks noGrp="1"/>
          </p:cNvSpPr>
          <p:nvPr>
            <p:ph type="title"/>
          </p:nvPr>
        </p:nvSpPr>
        <p:spPr>
          <a:xfrm>
            <a:off x="677332" y="892098"/>
            <a:ext cx="9233583" cy="1038301"/>
          </a:xfrm>
        </p:spPr>
        <p:txBody>
          <a:bodyPr>
            <a:normAutofit fontScale="90000"/>
          </a:bodyPr>
          <a:lstStyle/>
          <a:p>
            <a:r>
              <a:rPr lang="en-US" b="1" dirty="0"/>
              <a:t>South-South Exchanges in the Context of South-South Cooperation</a:t>
            </a:r>
            <a:br>
              <a:rPr lang="en-US" b="1" dirty="0"/>
            </a:br>
            <a:endParaRPr lang="en-KE" dirty="0"/>
          </a:p>
        </p:txBody>
      </p:sp>
      <p:sp>
        <p:nvSpPr>
          <p:cNvPr id="7" name="Content Placeholder 6">
            <a:extLst>
              <a:ext uri="{FF2B5EF4-FFF2-40B4-BE49-F238E27FC236}">
                <a16:creationId xmlns:a16="http://schemas.microsoft.com/office/drawing/2014/main" id="{3A244EE1-ACA6-48F7-920E-8DE96F60D02A}"/>
              </a:ext>
            </a:extLst>
          </p:cNvPr>
          <p:cNvSpPr>
            <a:spLocks noGrp="1"/>
          </p:cNvSpPr>
          <p:nvPr>
            <p:ph idx="1"/>
          </p:nvPr>
        </p:nvSpPr>
        <p:spPr>
          <a:xfrm>
            <a:off x="677333" y="2160589"/>
            <a:ext cx="9690555" cy="3805313"/>
          </a:xfrm>
        </p:spPr>
        <p:txBody>
          <a:bodyPr>
            <a:normAutofit/>
          </a:bodyPr>
          <a:lstStyle/>
          <a:p>
            <a:pPr marL="0" indent="0">
              <a:spcBef>
                <a:spcPts val="400"/>
              </a:spcBef>
              <a:buNone/>
            </a:pPr>
            <a:endParaRPr lang="en-US" dirty="0"/>
          </a:p>
          <a:p>
            <a:pPr>
              <a:spcBef>
                <a:spcPts val="400"/>
              </a:spcBef>
              <a:buFont typeface="+mj-lt"/>
              <a:buAutoNum type="arabicPeriod"/>
            </a:pPr>
            <a:endParaRPr lang="en-US">
              <a:solidFill>
                <a:schemeClr val="tx1">
                  <a:lumMod val="85000"/>
                  <a:lumOff val="15000"/>
                </a:schemeClr>
              </a:solidFill>
              <a:latin typeface="Calibri" pitchFamily="34" charset="0"/>
            </a:endParaRPr>
          </a:p>
          <a:p>
            <a:endParaRPr lang="en-US" i="1" dirty="0"/>
          </a:p>
          <a:p>
            <a:endParaRPr lang="en-KE" dirty="0"/>
          </a:p>
        </p:txBody>
      </p:sp>
      <p:sp>
        <p:nvSpPr>
          <p:cNvPr id="5" name="Footer Placeholder 4">
            <a:extLst>
              <a:ext uri="{FF2B5EF4-FFF2-40B4-BE49-F238E27FC236}">
                <a16:creationId xmlns:a16="http://schemas.microsoft.com/office/drawing/2014/main" id="{8AD650DB-00A8-420B-B29B-8D131F63A8DC}"/>
              </a:ext>
            </a:extLst>
          </p:cNvPr>
          <p:cNvSpPr>
            <a:spLocks noGrp="1"/>
          </p:cNvSpPr>
          <p:nvPr>
            <p:ph type="ftr" sz="quarter" idx="11"/>
          </p:nvPr>
        </p:nvSpPr>
        <p:spPr>
          <a:xfrm>
            <a:off x="677333" y="6035513"/>
            <a:ext cx="8596667" cy="365125"/>
          </a:xfrm>
        </p:spPr>
        <p:txBody>
          <a:bodyPr/>
          <a:lstStyle/>
          <a:p>
            <a:r>
              <a:rPr lang="fr-FR"/>
              <a:t>@UNDP_REDDPlus </a:t>
            </a:r>
            <a:endParaRPr lang="en-KE" dirty="0"/>
          </a:p>
        </p:txBody>
      </p:sp>
      <p:pic>
        <p:nvPicPr>
          <p:cNvPr id="4" name="Picture 3" descr="A group of people that are standing in the grass&#10;&#10;Description automatically generated">
            <a:extLst>
              <a:ext uri="{FF2B5EF4-FFF2-40B4-BE49-F238E27FC236}">
                <a16:creationId xmlns:a16="http://schemas.microsoft.com/office/drawing/2014/main" id="{04198781-EDA7-473E-8908-CDC478C6D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2" y="-45885"/>
            <a:ext cx="6071968" cy="3952568"/>
          </a:xfrm>
          <a:prstGeom prst="rect">
            <a:avLst/>
          </a:prstGeom>
        </p:spPr>
      </p:pic>
      <p:pic>
        <p:nvPicPr>
          <p:cNvPr id="11" name="Picture 10" descr="A group of people sitting in a room&#10;&#10;Description automatically generated">
            <a:extLst>
              <a:ext uri="{FF2B5EF4-FFF2-40B4-BE49-F238E27FC236}">
                <a16:creationId xmlns:a16="http://schemas.microsoft.com/office/drawing/2014/main" id="{995160A9-B650-4ECD-864C-8C4ADF074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69611"/>
            <a:ext cx="6071968" cy="3976294"/>
          </a:xfrm>
          <a:prstGeom prst="rect">
            <a:avLst/>
          </a:prstGeom>
        </p:spPr>
      </p:pic>
      <p:pic>
        <p:nvPicPr>
          <p:cNvPr id="16" name="Picture 15" descr="A group of people sitting on a bus&#10;&#10;Description automatically generated">
            <a:extLst>
              <a:ext uri="{FF2B5EF4-FFF2-40B4-BE49-F238E27FC236}">
                <a16:creationId xmlns:a16="http://schemas.microsoft.com/office/drawing/2014/main" id="{7AA92CA0-45C1-4EDD-98B0-DE4AD0481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032" y="3429000"/>
            <a:ext cx="6071968" cy="3429000"/>
          </a:xfrm>
          <a:prstGeom prst="rect">
            <a:avLst/>
          </a:prstGeom>
        </p:spPr>
      </p:pic>
      <p:pic>
        <p:nvPicPr>
          <p:cNvPr id="18" name="Picture 17" descr="A group of people standing next to a blue umbrella&#10;&#10;Description automatically generated">
            <a:extLst>
              <a:ext uri="{FF2B5EF4-FFF2-40B4-BE49-F238E27FC236}">
                <a16:creationId xmlns:a16="http://schemas.microsoft.com/office/drawing/2014/main" id="{61FF5B2A-BCDF-4EF8-A719-E56ED67D93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31" y="3259394"/>
            <a:ext cx="6096000" cy="3598606"/>
          </a:xfrm>
          <a:prstGeom prst="rect">
            <a:avLst/>
          </a:prstGeom>
        </p:spPr>
      </p:pic>
    </p:spTree>
    <p:extLst>
      <p:ext uri="{BB962C8B-B14F-4D97-AF65-F5344CB8AC3E}">
        <p14:creationId xmlns:p14="http://schemas.microsoft.com/office/powerpoint/2010/main" val="2642752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863CA5B8-DF52-48AD-B3D5-F056CA31D019}"/>
              </a:ext>
            </a:extLst>
          </p:cNvPr>
          <p:cNvPicPr>
            <a:picLocks noChangeAspect="1"/>
          </p:cNvPicPr>
          <p:nvPr/>
        </p:nvPicPr>
        <p:blipFill rotWithShape="1">
          <a:blip r:embed="rId2">
            <a:extLst>
              <a:ext uri="{28A0092B-C50C-407E-A947-70E740481C1C}">
                <a14:useLocalDpi xmlns:a14="http://schemas.microsoft.com/office/drawing/2010/main" val="0"/>
              </a:ext>
            </a:extLst>
          </a:blip>
          <a:srcRect l="7247" r="3826" b="2"/>
          <a:stretch/>
        </p:blipFill>
        <p:spPr>
          <a:xfrm>
            <a:off x="322048" y="-1"/>
            <a:ext cx="4551305" cy="3429000"/>
          </a:xfrm>
          <a:custGeom>
            <a:avLst/>
            <a:gdLst>
              <a:gd name="connsiteX0" fmla="*/ 509916 w 4551305"/>
              <a:gd name="connsiteY0" fmla="*/ 0 h 3429000"/>
              <a:gd name="connsiteX1" fmla="*/ 4551305 w 4551305"/>
              <a:gd name="connsiteY1" fmla="*/ 0 h 3429000"/>
              <a:gd name="connsiteX2" fmla="*/ 4551305 w 4551305"/>
              <a:gd name="connsiteY2" fmla="*/ 1 h 3429000"/>
              <a:gd name="connsiteX3" fmla="*/ 3693885 w 4551305"/>
              <a:gd name="connsiteY3" fmla="*/ 1 h 3429000"/>
              <a:gd name="connsiteX4" fmla="*/ 3181696 w 4551305"/>
              <a:gd name="connsiteY4" fmla="*/ 3429000 h 3429000"/>
              <a:gd name="connsiteX5" fmla="*/ 0 w 4551305"/>
              <a:gd name="connsiteY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6" name="Title 5">
            <a:extLst>
              <a:ext uri="{FF2B5EF4-FFF2-40B4-BE49-F238E27FC236}">
                <a16:creationId xmlns:a16="http://schemas.microsoft.com/office/drawing/2014/main" id="{736F3058-94FC-4D07-AD42-DBD9C8FA4192}"/>
              </a:ext>
            </a:extLst>
          </p:cNvPr>
          <p:cNvSpPr>
            <a:spLocks noGrp="1"/>
          </p:cNvSpPr>
          <p:nvPr>
            <p:ph type="title"/>
          </p:nvPr>
        </p:nvSpPr>
        <p:spPr>
          <a:xfrm>
            <a:off x="4159225" y="609600"/>
            <a:ext cx="5707446" cy="1320800"/>
          </a:xfrm>
        </p:spPr>
        <p:txBody>
          <a:bodyPr>
            <a:normAutofit/>
          </a:bodyPr>
          <a:lstStyle/>
          <a:p>
            <a:pPr algn="ctr">
              <a:lnSpc>
                <a:spcPct val="90000"/>
              </a:lnSpc>
            </a:pPr>
            <a:r>
              <a:rPr lang="en-US" sz="2300" b="1" dirty="0"/>
              <a:t>Initial Partnership Established between Cote D’Ivoire and Costa Rica in 2016</a:t>
            </a:r>
            <a:br>
              <a:rPr lang="en-US" sz="2300" b="1" dirty="0"/>
            </a:br>
            <a:endParaRPr lang="en-KE" sz="2300" dirty="0"/>
          </a:p>
        </p:txBody>
      </p:sp>
      <p:pic>
        <p:nvPicPr>
          <p:cNvPr id="9" name="Picture 8" descr="A group of people standing around a table&#10;&#10;Description automatically generated">
            <a:extLst>
              <a:ext uri="{FF2B5EF4-FFF2-40B4-BE49-F238E27FC236}">
                <a16:creationId xmlns:a16="http://schemas.microsoft.com/office/drawing/2014/main" id="{47C2E96A-B5ED-427C-A8E8-F902F7AF5830}"/>
              </a:ext>
            </a:extLst>
          </p:cNvPr>
          <p:cNvPicPr>
            <a:picLocks noChangeAspect="1"/>
          </p:cNvPicPr>
          <p:nvPr/>
        </p:nvPicPr>
        <p:blipFill rotWithShape="1">
          <a:blip r:embed="rId3">
            <a:extLst>
              <a:ext uri="{28A0092B-C50C-407E-A947-70E740481C1C}">
                <a14:useLocalDpi xmlns:a14="http://schemas.microsoft.com/office/drawing/2010/main" val="0"/>
              </a:ext>
            </a:extLst>
          </a:blip>
          <a:srcRect l="1817" r="21316"/>
          <a:stretch/>
        </p:blipFill>
        <p:spPr>
          <a:xfrm>
            <a:off x="-10633" y="3428999"/>
            <a:ext cx="3514376" cy="3429001"/>
          </a:xfrm>
          <a:custGeom>
            <a:avLst/>
            <a:gdLst>
              <a:gd name="connsiteX0" fmla="*/ 332680 w 3514376"/>
              <a:gd name="connsiteY0" fmla="*/ 0 h 3429001"/>
              <a:gd name="connsiteX1" fmla="*/ 3514376 w 3514376"/>
              <a:gd name="connsiteY1" fmla="*/ 0 h 3429001"/>
              <a:gd name="connsiteX2" fmla="*/ 3002186 w 3514376"/>
              <a:gd name="connsiteY2" fmla="*/ 3429001 h 3429001"/>
              <a:gd name="connsiteX3" fmla="*/ 0 w 3514376"/>
              <a:gd name="connsiteY3" fmla="*/ 3429001 h 3429001"/>
              <a:gd name="connsiteX4" fmla="*/ 0 w 3514376"/>
              <a:gd name="connsiteY4" fmla="*/ 2237155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4" name="Straight Connector 13">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6">
            <a:extLst>
              <a:ext uri="{FF2B5EF4-FFF2-40B4-BE49-F238E27FC236}">
                <a16:creationId xmlns:a16="http://schemas.microsoft.com/office/drawing/2014/main" id="{3A244EE1-ACA6-48F7-920E-8DE96F60D02A}"/>
              </a:ext>
            </a:extLst>
          </p:cNvPr>
          <p:cNvSpPr>
            <a:spLocks noGrp="1"/>
          </p:cNvSpPr>
          <p:nvPr>
            <p:ph idx="1"/>
          </p:nvPr>
        </p:nvSpPr>
        <p:spPr>
          <a:xfrm>
            <a:off x="4159224" y="2160589"/>
            <a:ext cx="6297381" cy="3880773"/>
          </a:xfrm>
        </p:spPr>
        <p:txBody>
          <a:bodyPr>
            <a:normAutofit/>
          </a:bodyPr>
          <a:lstStyle/>
          <a:p>
            <a:pPr>
              <a:spcBef>
                <a:spcPts val="400"/>
              </a:spcBef>
            </a:pPr>
            <a:r>
              <a:rPr lang="en-US" b="1" dirty="0"/>
              <a:t>Letter of Intent </a:t>
            </a:r>
            <a:r>
              <a:rPr lang="en-US" dirty="0"/>
              <a:t>signed outlining key areas of engagement aimed at being expanded upon in an MOU signed at an international conference</a:t>
            </a:r>
          </a:p>
          <a:p>
            <a:pPr>
              <a:spcBef>
                <a:spcPts val="400"/>
              </a:spcBef>
            </a:pPr>
            <a:endParaRPr lang="en-US" dirty="0"/>
          </a:p>
          <a:p>
            <a:pPr>
              <a:spcBef>
                <a:spcPts val="400"/>
              </a:spcBef>
            </a:pPr>
            <a:r>
              <a:rPr lang="en-US" dirty="0"/>
              <a:t>At </a:t>
            </a:r>
            <a:r>
              <a:rPr lang="en-US" b="1" dirty="0"/>
              <a:t>COP 22 in Marrakech an MOU </a:t>
            </a:r>
            <a:r>
              <a:rPr lang="en-US" dirty="0"/>
              <a:t>has been signed between Minister of Environment and Sustainable Development of Cote D’Ivoire and Minister of Environment and Energy of Costa Rica</a:t>
            </a:r>
          </a:p>
          <a:p>
            <a:pPr marL="0" indent="0">
              <a:spcBef>
                <a:spcPts val="400"/>
              </a:spcBef>
              <a:buNone/>
            </a:pPr>
            <a:endParaRPr lang="en-US" dirty="0"/>
          </a:p>
          <a:p>
            <a:pPr>
              <a:spcBef>
                <a:spcPts val="400"/>
              </a:spcBef>
            </a:pPr>
            <a:r>
              <a:rPr lang="en-US" dirty="0"/>
              <a:t>It was an engagement of further cooperation on clear identified areas defined by Letter of Intent</a:t>
            </a:r>
          </a:p>
          <a:p>
            <a:pPr>
              <a:spcBef>
                <a:spcPts val="400"/>
              </a:spcBef>
              <a:buFont typeface="+mj-lt"/>
              <a:buAutoNum type="arabicPeriod"/>
            </a:pPr>
            <a:endParaRPr lang="en-US" dirty="0">
              <a:latin typeface="Calibri" pitchFamily="34" charset="0"/>
            </a:endParaRPr>
          </a:p>
          <a:p>
            <a:endParaRPr lang="en-US" i="1" dirty="0"/>
          </a:p>
          <a:p>
            <a:endParaRPr lang="en-KE" dirty="0"/>
          </a:p>
        </p:txBody>
      </p:sp>
      <p:sp>
        <p:nvSpPr>
          <p:cNvPr id="5" name="Footer Placeholder 4">
            <a:extLst>
              <a:ext uri="{FF2B5EF4-FFF2-40B4-BE49-F238E27FC236}">
                <a16:creationId xmlns:a16="http://schemas.microsoft.com/office/drawing/2014/main" id="{8AD650DB-00A8-420B-B29B-8D131F63A8DC}"/>
              </a:ext>
            </a:extLst>
          </p:cNvPr>
          <p:cNvSpPr>
            <a:spLocks noGrp="1"/>
          </p:cNvSpPr>
          <p:nvPr>
            <p:ph type="ftr" sz="quarter" idx="11"/>
          </p:nvPr>
        </p:nvSpPr>
        <p:spPr>
          <a:xfrm>
            <a:off x="4159224" y="6041362"/>
            <a:ext cx="2405695" cy="365125"/>
          </a:xfrm>
        </p:spPr>
        <p:txBody>
          <a:bodyPr>
            <a:normAutofit/>
          </a:bodyPr>
          <a:lstStyle/>
          <a:p>
            <a:pPr>
              <a:spcAft>
                <a:spcPts val="600"/>
              </a:spcAft>
            </a:pPr>
            <a:r>
              <a:rPr lang="fr-FR"/>
              <a:t>@UNDP_REDDPlus </a:t>
            </a:r>
            <a:endParaRPr lang="en-KE"/>
          </a:p>
        </p:txBody>
      </p:sp>
    </p:spTree>
    <p:extLst>
      <p:ext uri="{BB962C8B-B14F-4D97-AF65-F5344CB8AC3E}">
        <p14:creationId xmlns:p14="http://schemas.microsoft.com/office/powerpoint/2010/main" val="3635760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F3058-94FC-4D07-AD42-DBD9C8FA4192}"/>
              </a:ext>
            </a:extLst>
          </p:cNvPr>
          <p:cNvSpPr>
            <a:spLocks noGrp="1"/>
          </p:cNvSpPr>
          <p:nvPr>
            <p:ph type="title"/>
          </p:nvPr>
        </p:nvSpPr>
        <p:spPr>
          <a:xfrm>
            <a:off x="1651819" y="604684"/>
            <a:ext cx="8259096" cy="560439"/>
          </a:xfrm>
        </p:spPr>
        <p:txBody>
          <a:bodyPr>
            <a:normAutofit fontScale="90000"/>
          </a:bodyPr>
          <a:lstStyle/>
          <a:p>
            <a:pPr algn="ctr"/>
            <a:r>
              <a:rPr lang="en-US" b="1" dirty="0"/>
              <a:t>Programme for the Operationalization of MOU</a:t>
            </a:r>
            <a:br>
              <a:rPr lang="en-US" b="1" dirty="0"/>
            </a:br>
            <a:endParaRPr lang="en-KE" dirty="0"/>
          </a:p>
        </p:txBody>
      </p:sp>
      <p:sp>
        <p:nvSpPr>
          <p:cNvPr id="7" name="Content Placeholder 6">
            <a:extLst>
              <a:ext uri="{FF2B5EF4-FFF2-40B4-BE49-F238E27FC236}">
                <a16:creationId xmlns:a16="http://schemas.microsoft.com/office/drawing/2014/main" id="{3A244EE1-ACA6-48F7-920E-8DE96F60D02A}"/>
              </a:ext>
            </a:extLst>
          </p:cNvPr>
          <p:cNvSpPr>
            <a:spLocks noGrp="1"/>
          </p:cNvSpPr>
          <p:nvPr>
            <p:ph idx="1"/>
          </p:nvPr>
        </p:nvSpPr>
        <p:spPr>
          <a:xfrm>
            <a:off x="677333" y="1165123"/>
            <a:ext cx="10324964" cy="4800780"/>
          </a:xfrm>
        </p:spPr>
        <p:txBody>
          <a:bodyPr>
            <a:normAutofit/>
          </a:bodyPr>
          <a:lstStyle/>
          <a:p>
            <a:pPr marL="0" indent="0">
              <a:spcBef>
                <a:spcPts val="400"/>
              </a:spcBef>
              <a:buNone/>
            </a:pPr>
            <a:endParaRPr lang="en-US" b="1" u="sng" dirty="0"/>
          </a:p>
          <a:p>
            <a:pPr marL="0" indent="0">
              <a:spcBef>
                <a:spcPts val="400"/>
              </a:spcBef>
              <a:buNone/>
            </a:pPr>
            <a:endParaRPr lang="en-US" b="1" u="sng" dirty="0"/>
          </a:p>
          <a:p>
            <a:pPr marL="0" indent="0">
              <a:spcBef>
                <a:spcPts val="400"/>
              </a:spcBef>
              <a:buNone/>
            </a:pPr>
            <a:endParaRPr lang="en-US" b="1" dirty="0"/>
          </a:p>
          <a:p>
            <a:pPr marL="0" indent="0">
              <a:spcBef>
                <a:spcPts val="400"/>
              </a:spcBef>
              <a:buNone/>
            </a:pPr>
            <a:r>
              <a:rPr lang="en-US" b="1" dirty="0"/>
              <a:t>Cote D’Ivoire REDD+ Strategy successfully implemented through technical cooperation, training, research and technology transfer from partner countries</a:t>
            </a:r>
          </a:p>
          <a:p>
            <a:pPr>
              <a:spcBef>
                <a:spcPts val="400"/>
              </a:spcBef>
            </a:pPr>
            <a:r>
              <a:rPr lang="en-US" dirty="0"/>
              <a:t>There is an impressive experience in forest development, in forest conservation and expansion from Costa Rica.  Bilateral cooperation aimed at improving the implementation process of the forestry targets included in the National REDD+ Strategy-  </a:t>
            </a:r>
          </a:p>
          <a:p>
            <a:pPr marL="0" indent="0">
              <a:spcBef>
                <a:spcPts val="400"/>
              </a:spcBef>
              <a:buNone/>
            </a:pPr>
            <a:endParaRPr lang="en-US" b="1" u="sng" dirty="0"/>
          </a:p>
          <a:p>
            <a:pPr marL="0" indent="0">
              <a:spcBef>
                <a:spcPts val="400"/>
              </a:spcBef>
              <a:buNone/>
            </a:pPr>
            <a:endParaRPr lang="en-US" b="1" u="sng" dirty="0"/>
          </a:p>
          <a:p>
            <a:pPr marL="0" indent="0">
              <a:spcBef>
                <a:spcPts val="400"/>
              </a:spcBef>
              <a:buNone/>
            </a:pPr>
            <a:endParaRPr lang="en-US" b="1" dirty="0"/>
          </a:p>
          <a:p>
            <a:pPr marL="0" indent="0">
              <a:spcBef>
                <a:spcPts val="400"/>
              </a:spcBef>
              <a:buNone/>
            </a:pPr>
            <a:r>
              <a:rPr lang="en-US" b="1" dirty="0"/>
              <a:t>Build Capacity for International Cooperation in the Forestry Sector </a:t>
            </a:r>
            <a:endParaRPr lang="en-KE" dirty="0"/>
          </a:p>
          <a:p>
            <a:pPr>
              <a:spcBef>
                <a:spcPts val="400"/>
              </a:spcBef>
            </a:pPr>
            <a:r>
              <a:rPr lang="en-US" dirty="0"/>
              <a:t>Implement on a larger scale policy dialogue, knowledge exchange, piloting at scale through  crossed immersion of experts from one country to another or learning visits on priority themes</a:t>
            </a:r>
            <a:endParaRPr lang="en-US" dirty="0">
              <a:solidFill>
                <a:schemeClr val="tx1">
                  <a:lumMod val="85000"/>
                  <a:lumOff val="15000"/>
                </a:schemeClr>
              </a:solidFill>
              <a:latin typeface="Calibri" pitchFamily="34" charset="0"/>
            </a:endParaRPr>
          </a:p>
          <a:p>
            <a:endParaRPr lang="en-US" i="1" dirty="0"/>
          </a:p>
          <a:p>
            <a:endParaRPr lang="en-KE" dirty="0"/>
          </a:p>
        </p:txBody>
      </p:sp>
      <p:sp>
        <p:nvSpPr>
          <p:cNvPr id="5" name="Footer Placeholder 4">
            <a:extLst>
              <a:ext uri="{FF2B5EF4-FFF2-40B4-BE49-F238E27FC236}">
                <a16:creationId xmlns:a16="http://schemas.microsoft.com/office/drawing/2014/main" id="{8AD650DB-00A8-420B-B29B-8D131F63A8DC}"/>
              </a:ext>
            </a:extLst>
          </p:cNvPr>
          <p:cNvSpPr>
            <a:spLocks noGrp="1"/>
          </p:cNvSpPr>
          <p:nvPr>
            <p:ph type="ftr" sz="quarter" idx="11"/>
          </p:nvPr>
        </p:nvSpPr>
        <p:spPr/>
        <p:txBody>
          <a:bodyPr/>
          <a:lstStyle/>
          <a:p>
            <a:r>
              <a:rPr lang="fr-FR"/>
              <a:t>@UNDP_REDDPlus </a:t>
            </a:r>
            <a:endParaRPr lang="en-KE" dirty="0"/>
          </a:p>
        </p:txBody>
      </p:sp>
    </p:spTree>
    <p:extLst>
      <p:ext uri="{BB962C8B-B14F-4D97-AF65-F5344CB8AC3E}">
        <p14:creationId xmlns:p14="http://schemas.microsoft.com/office/powerpoint/2010/main" val="2946082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F3058-94FC-4D07-AD42-DBD9C8FA4192}"/>
              </a:ext>
            </a:extLst>
          </p:cNvPr>
          <p:cNvSpPr>
            <a:spLocks noGrp="1"/>
          </p:cNvSpPr>
          <p:nvPr>
            <p:ph type="title"/>
          </p:nvPr>
        </p:nvSpPr>
        <p:spPr>
          <a:xfrm>
            <a:off x="1651819" y="604684"/>
            <a:ext cx="8259096" cy="560439"/>
          </a:xfrm>
        </p:spPr>
        <p:txBody>
          <a:bodyPr>
            <a:normAutofit fontScale="90000"/>
          </a:bodyPr>
          <a:lstStyle/>
          <a:p>
            <a:pPr algn="ctr"/>
            <a:r>
              <a:rPr lang="en-US" b="1" dirty="0"/>
              <a:t>Programme for the Operationalization of MOU</a:t>
            </a:r>
            <a:br>
              <a:rPr lang="en-US" b="1" dirty="0"/>
            </a:br>
            <a:endParaRPr lang="en-KE" dirty="0"/>
          </a:p>
        </p:txBody>
      </p:sp>
      <p:sp>
        <p:nvSpPr>
          <p:cNvPr id="7" name="Content Placeholder 6">
            <a:extLst>
              <a:ext uri="{FF2B5EF4-FFF2-40B4-BE49-F238E27FC236}">
                <a16:creationId xmlns:a16="http://schemas.microsoft.com/office/drawing/2014/main" id="{3A244EE1-ACA6-48F7-920E-8DE96F60D02A}"/>
              </a:ext>
            </a:extLst>
          </p:cNvPr>
          <p:cNvSpPr>
            <a:spLocks noGrp="1"/>
          </p:cNvSpPr>
          <p:nvPr>
            <p:ph idx="1"/>
          </p:nvPr>
        </p:nvSpPr>
        <p:spPr>
          <a:xfrm>
            <a:off x="677333" y="1165123"/>
            <a:ext cx="10324964" cy="4800780"/>
          </a:xfrm>
        </p:spPr>
        <p:txBody>
          <a:bodyPr>
            <a:normAutofit/>
          </a:bodyPr>
          <a:lstStyle/>
          <a:p>
            <a:pPr marL="0" indent="0">
              <a:spcBef>
                <a:spcPts val="400"/>
              </a:spcBef>
              <a:buNone/>
            </a:pPr>
            <a:endParaRPr lang="en-US" b="1" u="sng" dirty="0"/>
          </a:p>
          <a:p>
            <a:pPr marL="0" indent="0">
              <a:spcBef>
                <a:spcPts val="400"/>
              </a:spcBef>
              <a:buNone/>
            </a:pPr>
            <a:endParaRPr lang="en-US" b="1" dirty="0"/>
          </a:p>
          <a:p>
            <a:r>
              <a:rPr lang="en-US" dirty="0"/>
              <a:t>Design a </a:t>
            </a:r>
            <a:r>
              <a:rPr lang="en-US" b="1" dirty="0"/>
              <a:t>workable results-based finance systems </a:t>
            </a:r>
            <a:r>
              <a:rPr lang="en-US" dirty="0"/>
              <a:t>and payments systems for emissions reduction under the National REDD+ Strategy- capacities for financial management to access and manage results based finance- to attract funding to engage into investment phase</a:t>
            </a:r>
          </a:p>
          <a:p>
            <a:r>
              <a:rPr lang="en-US" dirty="0"/>
              <a:t>Support efforts in the </a:t>
            </a:r>
            <a:r>
              <a:rPr lang="en-US" b="1" dirty="0"/>
              <a:t>building of Cote d’Ivoire PES system </a:t>
            </a:r>
            <a:r>
              <a:rPr lang="en-US" dirty="0"/>
              <a:t>to conserve and regenerate ecosystem in Cote d’Ivoire-</a:t>
            </a:r>
            <a:r>
              <a:rPr lang="en-GB" dirty="0"/>
              <a:t> National PES System supported by a National REDD+ Fund</a:t>
            </a:r>
          </a:p>
          <a:p>
            <a:r>
              <a:rPr lang="en-US" dirty="0"/>
              <a:t>Coordinate negotiation of </a:t>
            </a:r>
            <a:r>
              <a:rPr lang="en-US" b="1" dirty="0"/>
              <a:t>public-private partnerships and agreements with international corporations</a:t>
            </a:r>
            <a:r>
              <a:rPr lang="en-US" dirty="0"/>
              <a:t> involved in commodities supply chain- investor roundtables to jointly identify investment opportunities and possible partner countries to participate in further discussions. </a:t>
            </a:r>
            <a:endParaRPr lang="en-KE" dirty="0"/>
          </a:p>
          <a:p>
            <a:endParaRPr lang="en-KE" dirty="0"/>
          </a:p>
        </p:txBody>
      </p:sp>
      <p:sp>
        <p:nvSpPr>
          <p:cNvPr id="5" name="Footer Placeholder 4">
            <a:extLst>
              <a:ext uri="{FF2B5EF4-FFF2-40B4-BE49-F238E27FC236}">
                <a16:creationId xmlns:a16="http://schemas.microsoft.com/office/drawing/2014/main" id="{8AD650DB-00A8-420B-B29B-8D131F63A8DC}"/>
              </a:ext>
            </a:extLst>
          </p:cNvPr>
          <p:cNvSpPr>
            <a:spLocks noGrp="1"/>
          </p:cNvSpPr>
          <p:nvPr>
            <p:ph type="ftr" sz="quarter" idx="11"/>
          </p:nvPr>
        </p:nvSpPr>
        <p:spPr/>
        <p:txBody>
          <a:bodyPr/>
          <a:lstStyle/>
          <a:p>
            <a:r>
              <a:rPr lang="fr-FR"/>
              <a:t>@UNDP_REDDPlus </a:t>
            </a:r>
            <a:endParaRPr lang="en-KE" dirty="0"/>
          </a:p>
        </p:txBody>
      </p:sp>
    </p:spTree>
    <p:extLst>
      <p:ext uri="{BB962C8B-B14F-4D97-AF65-F5344CB8AC3E}">
        <p14:creationId xmlns:p14="http://schemas.microsoft.com/office/powerpoint/2010/main" val="1859729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6F3058-94FC-4D07-AD42-DBD9C8FA4192}"/>
              </a:ext>
            </a:extLst>
          </p:cNvPr>
          <p:cNvSpPr>
            <a:spLocks noGrp="1"/>
          </p:cNvSpPr>
          <p:nvPr>
            <p:ph type="title"/>
          </p:nvPr>
        </p:nvSpPr>
        <p:spPr>
          <a:xfrm>
            <a:off x="1651819" y="604684"/>
            <a:ext cx="8111613" cy="1194619"/>
          </a:xfrm>
        </p:spPr>
        <p:txBody>
          <a:bodyPr>
            <a:normAutofit fontScale="90000"/>
          </a:bodyPr>
          <a:lstStyle/>
          <a:p>
            <a:pPr algn="ctr"/>
            <a:r>
              <a:rPr lang="en-US" b="1" dirty="0"/>
              <a:t>Programme for the Operationalization of MOU</a:t>
            </a:r>
            <a:br>
              <a:rPr lang="en-US" b="1" dirty="0"/>
            </a:br>
            <a:endParaRPr lang="en-KE" dirty="0"/>
          </a:p>
        </p:txBody>
      </p:sp>
      <p:sp>
        <p:nvSpPr>
          <p:cNvPr id="7" name="Content Placeholder 6">
            <a:extLst>
              <a:ext uri="{FF2B5EF4-FFF2-40B4-BE49-F238E27FC236}">
                <a16:creationId xmlns:a16="http://schemas.microsoft.com/office/drawing/2014/main" id="{3A244EE1-ACA6-48F7-920E-8DE96F60D02A}"/>
              </a:ext>
            </a:extLst>
          </p:cNvPr>
          <p:cNvSpPr>
            <a:spLocks noGrp="1"/>
          </p:cNvSpPr>
          <p:nvPr>
            <p:ph idx="1"/>
          </p:nvPr>
        </p:nvSpPr>
        <p:spPr>
          <a:xfrm>
            <a:off x="677333" y="1519083"/>
            <a:ext cx="10324964" cy="4446819"/>
          </a:xfrm>
        </p:spPr>
        <p:txBody>
          <a:bodyPr>
            <a:normAutofit/>
          </a:bodyPr>
          <a:lstStyle/>
          <a:p>
            <a:pPr marL="0" indent="0">
              <a:spcBef>
                <a:spcPts val="400"/>
              </a:spcBef>
              <a:buNone/>
            </a:pPr>
            <a:endParaRPr lang="en-US" b="1" u="sng" dirty="0"/>
          </a:p>
          <a:p>
            <a:pPr marL="0" indent="0">
              <a:spcBef>
                <a:spcPts val="400"/>
              </a:spcBef>
              <a:buNone/>
            </a:pPr>
            <a:endParaRPr lang="en-US" b="1" u="sng" dirty="0"/>
          </a:p>
          <a:p>
            <a:r>
              <a:rPr lang="en-US" dirty="0"/>
              <a:t>Increased technical capacities through conducting </a:t>
            </a:r>
            <a:r>
              <a:rPr lang="en-US" b="1" dirty="0"/>
              <a:t>national and regional knowledge sharing w</a:t>
            </a:r>
            <a:r>
              <a:rPr lang="en-US" dirty="0"/>
              <a:t>orkshops </a:t>
            </a:r>
          </a:p>
          <a:p>
            <a:r>
              <a:rPr lang="en-US" dirty="0"/>
              <a:t>Promote evidence-based learning through the development of </a:t>
            </a:r>
            <a:r>
              <a:rPr lang="en-US" b="1" dirty="0"/>
              <a:t>joint knowledge products</a:t>
            </a:r>
          </a:p>
          <a:p>
            <a:r>
              <a:rPr lang="en-US" dirty="0"/>
              <a:t>Promote Knowledge solutions and establish a jointly managed </a:t>
            </a:r>
            <a:r>
              <a:rPr lang="en-US" b="1" dirty="0"/>
              <a:t>knowledge-sharing platform </a:t>
            </a:r>
            <a:r>
              <a:rPr lang="en-US" dirty="0"/>
              <a:t>to impart good development practices to encourage and facilitate the effective and simple exchange of best practices, skills, knowledge transfer</a:t>
            </a:r>
          </a:p>
          <a:p>
            <a:endParaRPr lang="en-US" b="1" dirty="0"/>
          </a:p>
          <a:p>
            <a:pPr marL="0" indent="0">
              <a:buNone/>
            </a:pPr>
            <a:r>
              <a:rPr lang="en-US" b="1" dirty="0"/>
              <a:t>BUDGET: $350,000</a:t>
            </a:r>
            <a:endParaRPr lang="en-KE" b="1" dirty="0"/>
          </a:p>
          <a:p>
            <a:endParaRPr lang="en-US" i="1" dirty="0"/>
          </a:p>
          <a:p>
            <a:endParaRPr lang="en-KE" dirty="0"/>
          </a:p>
        </p:txBody>
      </p:sp>
      <p:sp>
        <p:nvSpPr>
          <p:cNvPr id="5" name="Footer Placeholder 4">
            <a:extLst>
              <a:ext uri="{FF2B5EF4-FFF2-40B4-BE49-F238E27FC236}">
                <a16:creationId xmlns:a16="http://schemas.microsoft.com/office/drawing/2014/main" id="{8AD650DB-00A8-420B-B29B-8D131F63A8DC}"/>
              </a:ext>
            </a:extLst>
          </p:cNvPr>
          <p:cNvSpPr>
            <a:spLocks noGrp="1"/>
          </p:cNvSpPr>
          <p:nvPr>
            <p:ph type="ftr" sz="quarter" idx="11"/>
          </p:nvPr>
        </p:nvSpPr>
        <p:spPr/>
        <p:txBody>
          <a:bodyPr/>
          <a:lstStyle/>
          <a:p>
            <a:r>
              <a:rPr lang="fr-FR"/>
              <a:t>@UNDP_REDDPlus </a:t>
            </a:r>
            <a:endParaRPr lang="en-KE" dirty="0"/>
          </a:p>
        </p:txBody>
      </p:sp>
    </p:spTree>
    <p:extLst>
      <p:ext uri="{BB962C8B-B14F-4D97-AF65-F5344CB8AC3E}">
        <p14:creationId xmlns:p14="http://schemas.microsoft.com/office/powerpoint/2010/main" val="1858583007"/>
      </p:ext>
    </p:extLst>
  </p:cSld>
  <p:clrMapOvr>
    <a:masterClrMapping/>
  </p:clrMapOvr>
</p:sld>
</file>

<file path=ppt/theme/theme1.xml><?xml version="1.0" encoding="utf-8"?>
<a:theme xmlns:a="http://schemas.openxmlformats.org/drawingml/2006/main" name="Facet">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510</Words>
  <Application>Microsoft Office PowerPoint</Application>
  <PresentationFormat>Widescreen</PresentationFormat>
  <Paragraphs>53</Paragraphs>
  <Slides>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Century Gothic</vt:lpstr>
      <vt:lpstr>Wingdings 3</vt:lpstr>
      <vt:lpstr>Facet</vt:lpstr>
      <vt:lpstr>  South-South Knowledge Exchange Cote D’Ivoire-Costa Rica     </vt:lpstr>
      <vt:lpstr>First South-South Knowledge Exchange of Cote D’Ivoire to Costa Rica  </vt:lpstr>
      <vt:lpstr>South-South Exchanges in the Context of South-South Cooperation </vt:lpstr>
      <vt:lpstr>South-South Exchanges in the Context of South-South Cooperation </vt:lpstr>
      <vt:lpstr>Initial Partnership Established between Cote D’Ivoire and Costa Rica in 2016 </vt:lpstr>
      <vt:lpstr>Programme for the Operationalization of MOU </vt:lpstr>
      <vt:lpstr>Programme for the Operationalization of MOU </vt:lpstr>
      <vt:lpstr>Programme for the Operationalization of MOU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Knowledge Sharing and Lessons Learned in the context of South-South Cooperation    </dc:title>
  <dc:creator>Ela Ionescu</dc:creator>
  <cp:lastModifiedBy>Ela Ionescu</cp:lastModifiedBy>
  <cp:revision>8</cp:revision>
  <dcterms:created xsi:type="dcterms:W3CDTF">2019-07-31T00:17:39Z</dcterms:created>
  <dcterms:modified xsi:type="dcterms:W3CDTF">2019-07-31T01:09:22Z</dcterms:modified>
</cp:coreProperties>
</file>