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53" r:id="rId3"/>
    <p:sldId id="354" r:id="rId4"/>
    <p:sldId id="351" r:id="rId5"/>
    <p:sldId id="339" r:id="rId6"/>
    <p:sldId id="338" r:id="rId7"/>
    <p:sldId id="355" r:id="rId8"/>
    <p:sldId id="26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924" autoAdjust="0"/>
  </p:normalViewPr>
  <p:slideViewPr>
    <p:cSldViewPr snapToGrid="0">
      <p:cViewPr varScale="1">
        <p:scale>
          <a:sx n="63" d="100"/>
          <a:sy n="63" d="100"/>
        </p:scale>
        <p:origin x="5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6B048-B6DB-47DC-94B7-5327E157D57E}" type="datetimeFigureOut">
              <a:rPr lang="en-US" smtClean="0"/>
              <a:t>13/06/2018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06500-1FA3-4E7D-B2FC-8504B775C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7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6500-1FA3-4E7D-B2FC-8504B775C9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3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REDD + Project Registration Approval Handbook (under development):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6500-1FA3-4E7D-B2FC-8504B775C9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0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6500-1FA3-4E7D-B2FC-8504B775C9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0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46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53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86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4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31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32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7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0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83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2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74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00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5.xml"/><Relationship Id="rId7" Type="http://schemas.openxmlformats.org/officeDocument/2006/relationships/image" Target="../media/image2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 bwMode="auto">
          <a:xfrm>
            <a:off x="681644" y="2330365"/>
            <a:ext cx="11038359" cy="1144353"/>
          </a:xfrm>
          <a:prstGeom prst="rect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sz="3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DESIGNING A SAFEGUARDS INFORMATION SYSTEM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5549618" y="3541243"/>
            <a:ext cx="6386511" cy="931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fr-FR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Presented</a:t>
            </a:r>
            <a:r>
              <a:rPr lang="fr-FR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by</a:t>
            </a:r>
            <a:r>
              <a:rPr lang="fr-FR" dirty="0">
                <a:latin typeface="Comic Sans MS" panose="030F0702030302020204" pitchFamily="66" charset="0"/>
                <a:cs typeface="Times New Roman" panose="02020603050405020304" pitchFamily="18" charset="0"/>
              </a:rPr>
              <a:t>: GONGBEI Gonsan Mathieu</a:t>
            </a:r>
          </a:p>
          <a:p>
            <a:pPr algn="ctr"/>
            <a:r>
              <a:rPr lang="fr-FR" sz="2000" b="1" dirty="0">
                <a:latin typeface="Comic Sans MS" pitchFamily="66" charset="0"/>
              </a:rPr>
              <a:t>PERMANENT REDD+ EXECUTIVE SECRETARIAT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995058" y="4904522"/>
            <a:ext cx="8179723" cy="1003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Africa Regional South-South Knowledge Exchange on REDD+ Safeguards and Safeguards Information Systems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Accra.  12 – 13 June 2018</a:t>
            </a:r>
          </a:p>
        </p:txBody>
      </p:sp>
    </p:spTree>
    <p:extLst>
      <p:ext uri="{BB962C8B-B14F-4D97-AF65-F5344CB8AC3E}">
        <p14:creationId xmlns:p14="http://schemas.microsoft.com/office/powerpoint/2010/main" val="233941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5"/>
          <a:stretch/>
        </p:blipFill>
        <p:spPr>
          <a:xfrm>
            <a:off x="0" y="-36871"/>
            <a:ext cx="12192000" cy="1250576"/>
          </a:xfrm>
          <a:prstGeom prst="rect">
            <a:avLst/>
          </a:prstGeom>
        </p:spPr>
      </p:pic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3192093" y="353035"/>
            <a:ext cx="5175401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(1/3)</a:t>
            </a:r>
          </a:p>
        </p:txBody>
      </p:sp>
      <p:sp>
        <p:nvSpPr>
          <p:cNvPr id="5" name="Flèche droite 4"/>
          <p:cNvSpPr/>
          <p:nvPr>
            <p:custDataLst>
              <p:tags r:id="rId3"/>
            </p:custDataLst>
          </p:nvPr>
        </p:nvSpPr>
        <p:spPr>
          <a:xfrm>
            <a:off x="4493596" y="6193463"/>
            <a:ext cx="6861598" cy="444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SIS DESIGN DOCUMENT DEVELOPMENT</a:t>
            </a:r>
          </a:p>
        </p:txBody>
      </p:sp>
      <p:grpSp>
        <p:nvGrpSpPr>
          <p:cNvPr id="7" name="Groupe 6"/>
          <p:cNvGrpSpPr/>
          <p:nvPr>
            <p:custDataLst>
              <p:tags r:id="rId4"/>
            </p:custDataLst>
          </p:nvPr>
        </p:nvGrpSpPr>
        <p:grpSpPr>
          <a:xfrm>
            <a:off x="663915" y="1296599"/>
            <a:ext cx="10858167" cy="4937943"/>
            <a:chOff x="763665" y="1363099"/>
            <a:chExt cx="10858167" cy="4937943"/>
          </a:xfrm>
        </p:grpSpPr>
        <p:grpSp>
          <p:nvGrpSpPr>
            <p:cNvPr id="8" name="Groupe 7"/>
            <p:cNvGrpSpPr/>
            <p:nvPr/>
          </p:nvGrpSpPr>
          <p:grpSpPr>
            <a:xfrm>
              <a:off x="763665" y="1363099"/>
              <a:ext cx="1900555" cy="1211565"/>
              <a:chOff x="9337" y="-469382"/>
              <a:chExt cx="1482419" cy="1604731"/>
            </a:xfrm>
          </p:grpSpPr>
          <p:sp>
            <p:nvSpPr>
              <p:cNvPr id="45" name="Rectangle à coins arrondis 44"/>
              <p:cNvSpPr/>
              <p:nvPr/>
            </p:nvSpPr>
            <p:spPr>
              <a:xfrm>
                <a:off x="9337" y="-469382"/>
                <a:ext cx="1482419" cy="160473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ZoneTexte 45"/>
              <p:cNvSpPr txBox="1"/>
              <p:nvPr/>
            </p:nvSpPr>
            <p:spPr>
              <a:xfrm>
                <a:off x="9337" y="-469382"/>
                <a:ext cx="1482419" cy="10698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99568" rIns="99568" bIns="53340" numCol="1" spcCol="1270" anchor="t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/>
                  <a:t>Recrutment of a consultant to develop SIS design document</a:t>
                </a: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3097133" y="1363099"/>
              <a:ext cx="1542114" cy="1211565"/>
              <a:chOff x="2274228" y="-272800"/>
              <a:chExt cx="1542114" cy="818402"/>
            </a:xfrm>
          </p:grpSpPr>
          <p:sp>
            <p:nvSpPr>
              <p:cNvPr id="43" name="Rectangle à coins arrondis 42"/>
              <p:cNvSpPr/>
              <p:nvPr/>
            </p:nvSpPr>
            <p:spPr>
              <a:xfrm>
                <a:off x="2274228" y="-272800"/>
                <a:ext cx="1542114" cy="81840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ZoneTexte 43"/>
              <p:cNvSpPr txBox="1"/>
              <p:nvPr/>
            </p:nvSpPr>
            <p:spPr>
              <a:xfrm>
                <a:off x="2274228" y="-272800"/>
                <a:ext cx="1542114" cy="545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99568" rIns="99568" bIns="53340" numCol="1" spcCol="1270" anchor="t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/>
                  <a:t>Inception workshop and exchanges on SIS</a:t>
                </a:r>
                <a:endParaRPr lang="en-US" sz="1600" b="1" kern="1200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5108258" y="1363099"/>
              <a:ext cx="1641681" cy="1211566"/>
              <a:chOff x="4653095" y="-272800"/>
              <a:chExt cx="1443477" cy="818402"/>
            </a:xfrm>
          </p:grpSpPr>
          <p:sp>
            <p:nvSpPr>
              <p:cNvPr id="41" name="Rectangle à coins arrondis 40"/>
              <p:cNvSpPr/>
              <p:nvPr/>
            </p:nvSpPr>
            <p:spPr>
              <a:xfrm>
                <a:off x="4653095" y="-272800"/>
                <a:ext cx="1443477" cy="81840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ZoneTexte 41"/>
              <p:cNvSpPr txBox="1"/>
              <p:nvPr/>
            </p:nvSpPr>
            <p:spPr>
              <a:xfrm>
                <a:off x="4653095" y="-272800"/>
                <a:ext cx="1443477" cy="545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99568" rIns="99568" bIns="53340" numCol="1" spcCol="1270" anchor="t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/>
                  <a:t>Establishment of a Working Group (WG)</a:t>
                </a:r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7122340" y="1363099"/>
              <a:ext cx="1905280" cy="1211565"/>
              <a:chOff x="6965986" y="-272800"/>
              <a:chExt cx="1538415" cy="818402"/>
            </a:xfrm>
          </p:grpSpPr>
          <p:sp>
            <p:nvSpPr>
              <p:cNvPr id="39" name="Rectangle à coins arrondis 38"/>
              <p:cNvSpPr/>
              <p:nvPr/>
            </p:nvSpPr>
            <p:spPr>
              <a:xfrm>
                <a:off x="6965986" y="-272800"/>
                <a:ext cx="1538415" cy="81840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ZoneTexte 39"/>
              <p:cNvSpPr txBox="1"/>
              <p:nvPr/>
            </p:nvSpPr>
            <p:spPr>
              <a:xfrm>
                <a:off x="6965986" y="-272800"/>
                <a:ext cx="1538415" cy="545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99568" rIns="99568" bIns="53340" numCol="1" spcCol="1270" anchor="t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/>
                  <a:t>Workshop to finalise the SIS document</a:t>
                </a:r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9443894" y="1363099"/>
              <a:ext cx="2011049" cy="1211565"/>
              <a:chOff x="9330636" y="-272800"/>
              <a:chExt cx="1683450" cy="818402"/>
            </a:xfrm>
          </p:grpSpPr>
          <p:sp>
            <p:nvSpPr>
              <p:cNvPr id="37" name="Rectangle à coins arrondis 36"/>
              <p:cNvSpPr/>
              <p:nvPr/>
            </p:nvSpPr>
            <p:spPr>
              <a:xfrm>
                <a:off x="9330636" y="-272800"/>
                <a:ext cx="1683450" cy="81840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ZoneTexte 37"/>
              <p:cNvSpPr txBox="1"/>
              <p:nvPr/>
            </p:nvSpPr>
            <p:spPr>
              <a:xfrm>
                <a:off x="9330636" y="-272800"/>
                <a:ext cx="1683450" cy="545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99568" rIns="99568" bIns="53340" numCol="1" spcCol="1270" anchor="t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/>
                  <a:t>Validation of the document </a:t>
                </a:r>
                <a:r>
                  <a:rPr lang="en-US" sz="1600" b="1" kern="1200">
                    <a:solidFill>
                      <a:schemeClr val="tx1"/>
                    </a:solidFill>
                  </a:rPr>
                  <a:t>(on-going process)</a:t>
                </a:r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>
              <a:off x="897775" y="2364696"/>
              <a:ext cx="1949659" cy="2660625"/>
              <a:chOff x="309909" y="963439"/>
              <a:chExt cx="1481038" cy="2660625"/>
            </a:xfrm>
          </p:grpSpPr>
          <p:sp>
            <p:nvSpPr>
              <p:cNvPr id="35" name="Rectangle à coins arrondis 34"/>
              <p:cNvSpPr/>
              <p:nvPr/>
            </p:nvSpPr>
            <p:spPr>
              <a:xfrm>
                <a:off x="309909" y="963439"/>
                <a:ext cx="1481038" cy="266062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ZoneTexte 35"/>
              <p:cNvSpPr txBox="1"/>
              <p:nvPr/>
            </p:nvSpPr>
            <p:spPr>
              <a:xfrm>
                <a:off x="353287" y="1006817"/>
                <a:ext cx="1394282" cy="25738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57150" lvl="1" indent="-5715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/>
                  <a:t>Research Centre (RC) recruted;</a:t>
                </a:r>
                <a:endParaRPr lang="en-US" sz="1600"/>
              </a:p>
              <a:p>
                <a:pPr marL="57150" lvl="1" indent="-5715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/>
                  <a:t>Mission: develop the document under the SEP REDD+ supervision and w/ support from an international expert and the UN Environment</a:t>
                </a:r>
                <a:endParaRPr lang="en-US" sz="1600" kern="1200"/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3024804" y="2331446"/>
              <a:ext cx="1947573" cy="3936353"/>
              <a:chOff x="2689029" y="937101"/>
              <a:chExt cx="1481038" cy="2660625"/>
            </a:xfrm>
          </p:grpSpPr>
          <p:sp>
            <p:nvSpPr>
              <p:cNvPr id="33" name="Rectangle à coins arrondis 32"/>
              <p:cNvSpPr/>
              <p:nvPr/>
            </p:nvSpPr>
            <p:spPr>
              <a:xfrm>
                <a:off x="2689029" y="937101"/>
                <a:ext cx="1481038" cy="266062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ZoneTexte 33"/>
              <p:cNvSpPr txBox="1"/>
              <p:nvPr/>
            </p:nvSpPr>
            <p:spPr>
              <a:xfrm>
                <a:off x="2732407" y="980479"/>
                <a:ext cx="1394282" cy="25738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/>
                  <a:t>Facilitated by a UN Environment expert</a:t>
                </a:r>
              </a:p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/>
                  <a:t> Convening SEP REDD+, RC, institutions that produce and hold data, NGOs</a:t>
                </a:r>
              </a:p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/>
                  <a:t>Safeguards and SIS treated + exercises</a:t>
                </a:r>
              </a:p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/>
                  <a:t>Workshop followed by official launch of the SIS design work</a:t>
                </a:r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5072856" y="2331438"/>
              <a:ext cx="1943732" cy="3969604"/>
              <a:chOff x="5068148" y="937101"/>
              <a:chExt cx="1481038" cy="2660625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5068148" y="937101"/>
                <a:ext cx="1481038" cy="266062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ZoneTexte 31"/>
              <p:cNvSpPr txBox="1"/>
              <p:nvPr/>
            </p:nvSpPr>
            <p:spPr>
              <a:xfrm>
                <a:off x="5111526" y="980479"/>
                <a:ext cx="1394282" cy="25738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/>
                  <a:t>WG convening</a:t>
                </a:r>
                <a:r>
                  <a:rPr lang="en-US" sz="1600"/>
                  <a:t> institutions that produce and hold data, NGOs</a:t>
                </a:r>
                <a:endParaRPr lang="en-US" sz="1600" kern="1200"/>
              </a:p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/>
                  <a:t>Mission: Provide data and participate in the development of the SIS document (amending and consolidating data progressively produced by the RC)</a:t>
                </a:r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7240021" y="2295873"/>
              <a:ext cx="1953858" cy="3905419"/>
              <a:chOff x="7447268" y="937101"/>
              <a:chExt cx="1481038" cy="2660625"/>
            </a:xfrm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7447268" y="937101"/>
                <a:ext cx="1481038" cy="266062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ZoneTexte 29"/>
              <p:cNvSpPr txBox="1"/>
              <p:nvPr/>
            </p:nvSpPr>
            <p:spPr>
              <a:xfrm>
                <a:off x="7490646" y="980479"/>
                <a:ext cx="1394282" cy="25738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/>
                  <a:t>In addition to main actors, convening civil society (representatives of customary authorities and local communities) and economic operators;</a:t>
                </a:r>
              </a:p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/>
                  <a:t>Participants comments and suggestions taken into account</a:t>
                </a:r>
                <a:endParaRPr lang="en-US" sz="1600" kern="1200"/>
              </a:p>
            </p:txBody>
          </p:sp>
        </p:grpSp>
        <p:grpSp>
          <p:nvGrpSpPr>
            <p:cNvPr id="18" name="Groupe 17"/>
            <p:cNvGrpSpPr/>
            <p:nvPr/>
          </p:nvGrpSpPr>
          <p:grpSpPr>
            <a:xfrm>
              <a:off x="9527027" y="2295874"/>
              <a:ext cx="2094805" cy="2109872"/>
              <a:chOff x="9826387" y="937101"/>
              <a:chExt cx="1481038" cy="2660625"/>
            </a:xfrm>
          </p:grpSpPr>
          <p:sp>
            <p:nvSpPr>
              <p:cNvPr id="27" name="Rectangle à coins arrondis 26"/>
              <p:cNvSpPr/>
              <p:nvPr/>
            </p:nvSpPr>
            <p:spPr>
              <a:xfrm>
                <a:off x="9826387" y="937101"/>
                <a:ext cx="1481038" cy="266062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ZoneTexte 27"/>
              <p:cNvSpPr txBox="1"/>
              <p:nvPr/>
            </p:nvSpPr>
            <p:spPr>
              <a:xfrm>
                <a:off x="9869765" y="980479"/>
                <a:ext cx="1394282" cy="25738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0" lvl="1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600" kern="1200"/>
                  <a:t>Validation by CdI</a:t>
                </a:r>
                <a:r>
                  <a:rPr lang="en-US" sz="1600"/>
                  <a:t>’s National REDD+ Commission bodies before publication and operationalising</a:t>
                </a:r>
                <a:endParaRPr lang="en-US" sz="1600" kern="1200"/>
              </a:p>
            </p:txBody>
          </p:sp>
        </p:grpSp>
        <p:grpSp>
          <p:nvGrpSpPr>
            <p:cNvPr id="19" name="Groupe 18"/>
            <p:cNvGrpSpPr/>
            <p:nvPr/>
          </p:nvGrpSpPr>
          <p:grpSpPr>
            <a:xfrm>
              <a:off x="2647316" y="1619197"/>
              <a:ext cx="476189" cy="368735"/>
              <a:chOff x="1712019" y="495493"/>
              <a:chExt cx="476189" cy="368735"/>
            </a:xfrm>
          </p:grpSpPr>
          <p:sp>
            <p:nvSpPr>
              <p:cNvPr id="25" name="Flèche droite 24"/>
              <p:cNvSpPr/>
              <p:nvPr/>
            </p:nvSpPr>
            <p:spPr>
              <a:xfrm rot="21498715">
                <a:off x="1712019" y="495493"/>
                <a:ext cx="476189" cy="368735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Flèche droite 4"/>
              <p:cNvSpPr txBox="1"/>
              <p:nvPr/>
            </p:nvSpPr>
            <p:spPr>
              <a:xfrm rot="21498715">
                <a:off x="1712043" y="570869"/>
                <a:ext cx="365569" cy="2212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kern="1200"/>
              </a:p>
            </p:txBody>
          </p:sp>
        </p:grpSp>
        <p:grpSp>
          <p:nvGrpSpPr>
            <p:cNvPr id="20" name="Groupe 19"/>
            <p:cNvGrpSpPr/>
            <p:nvPr/>
          </p:nvGrpSpPr>
          <p:grpSpPr>
            <a:xfrm>
              <a:off x="9066872" y="1685000"/>
              <a:ext cx="366521" cy="485808"/>
              <a:chOff x="1712019" y="495493"/>
              <a:chExt cx="476189" cy="368735"/>
            </a:xfrm>
          </p:grpSpPr>
          <p:sp>
            <p:nvSpPr>
              <p:cNvPr id="23" name="Flèche droite 22"/>
              <p:cNvSpPr/>
              <p:nvPr/>
            </p:nvSpPr>
            <p:spPr>
              <a:xfrm rot="21498715">
                <a:off x="1712019" y="495493"/>
                <a:ext cx="476189" cy="368735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Flèche droite 4"/>
              <p:cNvSpPr txBox="1"/>
              <p:nvPr/>
            </p:nvSpPr>
            <p:spPr>
              <a:xfrm rot="21498715">
                <a:off x="1712043" y="570869"/>
                <a:ext cx="365569" cy="2212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kern="1200"/>
              </a:p>
            </p:txBody>
          </p:sp>
        </p:grpSp>
        <p:sp>
          <p:nvSpPr>
            <p:cNvPr id="21" name="Flèche droite 20"/>
            <p:cNvSpPr/>
            <p:nvPr/>
          </p:nvSpPr>
          <p:spPr>
            <a:xfrm rot="21498715">
              <a:off x="6779880" y="1689976"/>
              <a:ext cx="343232" cy="36571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lèche droite 21"/>
            <p:cNvSpPr/>
            <p:nvPr/>
          </p:nvSpPr>
          <p:spPr>
            <a:xfrm rot="21498715">
              <a:off x="4698423" y="1654386"/>
              <a:ext cx="429359" cy="4000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9440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5"/>
          <a:stretch/>
        </p:blipFill>
        <p:spPr>
          <a:xfrm>
            <a:off x="0" y="-36871"/>
            <a:ext cx="12192000" cy="1250576"/>
          </a:xfrm>
          <a:prstGeom prst="rect">
            <a:avLst/>
          </a:prstGeom>
        </p:spPr>
      </p:pic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3192093" y="353035"/>
            <a:ext cx="5175401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</a:t>
            </a:r>
            <a:r>
              <a:rPr lang="en-GB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(2/3)</a:t>
            </a:r>
            <a:endParaRPr lang="fr-FR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lèche droite 4"/>
          <p:cNvSpPr/>
          <p:nvPr>
            <p:custDataLst>
              <p:tags r:id="rId3"/>
            </p:custDataLst>
          </p:nvPr>
        </p:nvSpPr>
        <p:spPr>
          <a:xfrm>
            <a:off x="565265" y="1213705"/>
            <a:ext cx="10149117" cy="1091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SIS DESIGN DOCUMENT DEVELOPMENT</a:t>
            </a:r>
          </a:p>
        </p:txBody>
      </p:sp>
      <p:sp>
        <p:nvSpPr>
          <p:cNvPr id="47" name="Rectangle 46"/>
          <p:cNvSpPr/>
          <p:nvPr>
            <p:custDataLst>
              <p:tags r:id="rId4"/>
            </p:custDataLst>
          </p:nvPr>
        </p:nvSpPr>
        <p:spPr>
          <a:xfrm>
            <a:off x="565265" y="2603427"/>
            <a:ext cx="108065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Builds upon the Strategic Environmental and Social Assessment (SESA) of the National REDD+ Strategy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 to focus on main policies and measures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Revue of Policies, Laws and Regulations (PLRs)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Institutional mapping</a:t>
            </a:r>
          </a:p>
        </p:txBody>
      </p:sp>
    </p:spTree>
    <p:extLst>
      <p:ext uri="{BB962C8B-B14F-4D97-AF65-F5344CB8AC3E}">
        <p14:creationId xmlns:p14="http://schemas.microsoft.com/office/powerpoint/2010/main" val="36606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5"/>
          <a:stretch/>
        </p:blipFill>
        <p:spPr>
          <a:xfrm>
            <a:off x="0" y="-36871"/>
            <a:ext cx="12192000" cy="1250576"/>
          </a:xfrm>
          <a:prstGeom prst="rect">
            <a:avLst/>
          </a:prstGeom>
        </p:spPr>
      </p:pic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2527072" y="281079"/>
            <a:ext cx="6684025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36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</a:t>
            </a:r>
            <a:r>
              <a:rPr lang="en-GB" sz="3600" b="1" cap="al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(3/3)</a:t>
            </a:r>
            <a:endParaRPr lang="fr-FR" sz="3600" b="1" cap="al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/>
          <p:cNvPicPr/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6" y="1235606"/>
            <a:ext cx="7854147" cy="52649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8445730" y="1697910"/>
            <a:ext cx="33684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Objective (SO 1)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Generate a group of indicators for self-assessment and decision-making on the risks to be addressed</a:t>
            </a:r>
          </a:p>
          <a:p>
            <a:pPr marL="457200" lvl="0" indent="-4572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2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 the implementation of PLRs and investment priorities</a:t>
            </a:r>
          </a:p>
          <a:p>
            <a:pPr marL="457200" lvl="0" indent="-4572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3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synergy between REDD + and monitoring of the National REDD+ Strategy</a:t>
            </a:r>
          </a:p>
          <a:p>
            <a:pPr marL="457200" lvl="0" indent="-4572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4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information on how safeguards are addressed and eventually respected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4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5"/>
          <a:stretch/>
        </p:blipFill>
        <p:spPr>
          <a:xfrm>
            <a:off x="0" y="-36871"/>
            <a:ext cx="12192000" cy="1250576"/>
          </a:xfrm>
          <a:prstGeom prst="rect">
            <a:avLst/>
          </a:prstGeom>
        </p:spPr>
      </p:pic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2094813" y="303160"/>
            <a:ext cx="8184608" cy="58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STRENGHTS &amp; OPPORTUNITIES</a:t>
            </a:r>
            <a:endParaRPr lang="fr-FR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565265" y="1376695"/>
            <a:ext cx="10806545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Participatory Process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Transparency, National contribution to SIS development, Anticipated stakeholder engagement in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operationalising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support from UN Environment and International Expert: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 document responds to national and international (UNFCCC) expectations</a:t>
            </a:r>
          </a:p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Environmental and Social Assessment (SESA) of the National REDD+ Strategy started before the drafting of the SIS document: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Availability of safeguards data on NS REDD+ (risks, benefits, provisions/ management mechanisms)</a:t>
            </a:r>
          </a:p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Forest Monitoring System (coordinated by SEP REDD+) in place: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information source for safeguards E, F and G </a:t>
            </a:r>
          </a:p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Manual for the Approval of REDD+ Projects in Cote d’Ivoire (under development)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Means of applying safeguard and monitoring measures (feed the SIS feed) to all REDD+ projects in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CdI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6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5"/>
          <a:stretch/>
        </p:blipFill>
        <p:spPr>
          <a:xfrm>
            <a:off x="0" y="-36871"/>
            <a:ext cx="12192000" cy="1250576"/>
          </a:xfrm>
          <a:prstGeom prst="rect">
            <a:avLst/>
          </a:prstGeom>
        </p:spPr>
      </p:pic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2060959" y="278556"/>
            <a:ext cx="7864444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WEAKNESSES &amp; CHALLENGES</a:t>
            </a:r>
            <a:endParaRPr lang="fr-F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676100" y="2116395"/>
            <a:ext cx="10839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Non-compliance with deadlines by the Consultant (weakness in the mobilization of its experts and the qualitative follow-up / delays in their respective tasks)</a:t>
            </a:r>
          </a:p>
          <a:p>
            <a:pPr marL="45720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operationalisation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budget (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beginning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not envisaged by REDD+ readiness engagements in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CdI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Majority of data (related to safeguards) chargeable/ with a fee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spcBef>
                <a:spcPts val="800"/>
              </a:spcBef>
              <a:spcAft>
                <a:spcPts val="800"/>
              </a:spcAft>
            </a:pPr>
            <a:endParaRPr lang="fr-FR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2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5"/>
          <a:stretch/>
        </p:blipFill>
        <p:spPr>
          <a:xfrm>
            <a:off x="0" y="-36871"/>
            <a:ext cx="12192000" cy="1250576"/>
          </a:xfrm>
          <a:prstGeom prst="rect">
            <a:avLst/>
          </a:prstGeom>
        </p:spPr>
      </p:pic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2527072" y="281079"/>
            <a:ext cx="6684025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36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LESSONS LEARNED</a:t>
            </a:r>
            <a:endParaRPr lang="fr-FR" sz="3600" b="1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77687" y="1936448"/>
            <a:ext cx="11436533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of progressive evolution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SIS version V1 and SIS version V2;</a:t>
            </a:r>
          </a:p>
          <a:p>
            <a:pPr marL="45720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consideration of safeguard aspects in PLRs following good knowledge of existing gaps;</a:t>
            </a:r>
          </a:p>
          <a:p>
            <a:pPr marL="45720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 of safeguard-related gaps in PLRs</a:t>
            </a:r>
          </a:p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of participatory process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facilitates SIS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operationalisation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SIS, Capacity building tool for national institutions to collect data</a:t>
            </a:r>
          </a:p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Priorities before the end of 2018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Summary of Information – Framework data-sharing agreements with institutions - Partially Operational Technological Device</a:t>
            </a:r>
          </a:p>
        </p:txBody>
      </p:sp>
    </p:spTree>
    <p:extLst>
      <p:ext uri="{BB962C8B-B14F-4D97-AF65-F5344CB8AC3E}">
        <p14:creationId xmlns:p14="http://schemas.microsoft.com/office/powerpoint/2010/main" val="251432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" y="0"/>
            <a:ext cx="12192000" cy="6858001"/>
          </a:xfr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4890766" y="2830286"/>
            <a:ext cx="5586274" cy="13136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8000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4621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16461</TotalTime>
  <Words>609</Words>
  <Application>Microsoft Office PowerPoint</Application>
  <PresentationFormat>Widescreen</PresentationFormat>
  <Paragraphs>56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Comic Sans MS</vt:lpstr>
      <vt:lpstr>Times New Roman</vt:lpstr>
      <vt:lpstr>Verdana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GONGBEI</dc:creator>
  <cp:lastModifiedBy>Thais Narciso</cp:lastModifiedBy>
  <cp:revision>609</cp:revision>
  <dcterms:created xsi:type="dcterms:W3CDTF">2015-01-19T17:27:02Z</dcterms:created>
  <dcterms:modified xsi:type="dcterms:W3CDTF">2018-06-13T07:07:10Z</dcterms:modified>
</cp:coreProperties>
</file>