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4" r:id="rId2"/>
    <p:sldId id="325" r:id="rId3"/>
    <p:sldId id="338" r:id="rId4"/>
    <p:sldId id="288" r:id="rId5"/>
    <p:sldId id="289" r:id="rId6"/>
    <p:sldId id="260" r:id="rId7"/>
    <p:sldId id="292" r:id="rId8"/>
    <p:sldId id="291" r:id="rId9"/>
    <p:sldId id="296" r:id="rId10"/>
    <p:sldId id="328" r:id="rId11"/>
    <p:sldId id="339" r:id="rId12"/>
    <p:sldId id="329" r:id="rId13"/>
    <p:sldId id="322" r:id="rId14"/>
    <p:sldId id="336" r:id="rId15"/>
    <p:sldId id="332" r:id="rId16"/>
    <p:sldId id="33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9F937-4CB7-4018-8A07-6C70488A1CA1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699F3F7-9797-476F-B903-5F5DF9D96FA5}">
      <dgm:prSet phldrT="[Texte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ctr"/>
          <a:r>
            <a:rPr lang="fr-FR" sz="2200" b="1" dirty="0">
              <a:latin typeface="Arial Narrow" panose="020B0606020202030204" pitchFamily="34" charset="0"/>
            </a:rPr>
            <a:t>Développement d'un Système national d'incitation de type PSE</a:t>
          </a:r>
        </a:p>
      </dgm:t>
    </dgm:pt>
    <dgm:pt modelId="{132228CA-4568-4055-9EFA-6E2D68D354F5}" type="parTrans" cxnId="{E6BCA256-0587-4B2A-ADD1-AE2CBC45B3B7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DAFC3003-87BE-4FDF-A6F5-2453056775EC}" type="sibTrans" cxnId="{E6BCA256-0587-4B2A-ADD1-AE2CBC45B3B7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D817B479-8BB2-4994-AE95-A69753BD6B05}">
      <dgm:prSet phldrT="[Texte]" custT="1"/>
      <dgm:spPr/>
      <dgm:t>
        <a:bodyPr/>
        <a:lstStyle/>
        <a:p>
          <a:pPr algn="ctr"/>
          <a:r>
            <a:rPr lang="fr-FR" sz="2000">
              <a:latin typeface="Arial Narrow" panose="020B0606020202030204" pitchFamily="34" charset="0"/>
            </a:rPr>
            <a:t>Gestion durable des forêts classées et des aires protégées</a:t>
          </a:r>
        </a:p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EDF99A46-DD9C-48CF-AD5A-DF1FFB8EF0CE}" type="parTrans" cxnId="{DC459058-9086-4FE9-A501-0F6A35C6A2B6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266A1E4C-1F70-4973-B0F2-5A4573D6CBB3}" type="sibTrans" cxnId="{DC459058-9086-4FE9-A501-0F6A35C6A2B6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3FBC7E34-AA53-4E87-8C2C-B9262409F4AB}">
      <dgm:prSet phldrT="[Texte]" custT="1"/>
      <dgm:spPr/>
      <dgm:t>
        <a:bodyPr/>
        <a:lstStyle/>
        <a:p>
          <a:pPr algn="ctr"/>
          <a:r>
            <a:rPr lang="fr-FR" sz="2000" b="0" dirty="0">
              <a:latin typeface="Arial Narrow" panose="020B0606020202030204" pitchFamily="34" charset="0"/>
            </a:rPr>
            <a:t>Planification nationale et réformes structurelles</a:t>
          </a:r>
          <a:endParaRPr lang="fr-FR" sz="2000" dirty="0">
            <a:latin typeface="Arial Narrow" panose="020B0606020202030204" pitchFamily="34" charset="0"/>
          </a:endParaRPr>
        </a:p>
      </dgm:t>
    </dgm:pt>
    <dgm:pt modelId="{CB89E532-9939-4722-9E69-4C6035C25B74}" type="parTrans" cxnId="{4F14CB3F-AE72-4A48-A532-218D09AF0CD7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36A776B4-D470-478B-A003-67106F863759}" type="sibTrans" cxnId="{4F14CB3F-AE72-4A48-A532-218D09AF0CD7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6EB3B74E-5D58-4D01-9EDD-08EF4C7E7951}">
      <dgm:prSet phldrT="[Texte]" custT="1"/>
      <dgm:spPr/>
      <dgm:t>
        <a:bodyPr/>
        <a:lstStyle/>
        <a:p>
          <a:pPr algn="ctr"/>
          <a:r>
            <a:rPr lang="fr-FR" sz="2000" dirty="0">
              <a:latin typeface="Arial Narrow" panose="020B0606020202030204" pitchFamily="34" charset="0"/>
            </a:rPr>
            <a:t>Aménagement du territoire et sécurisation foncière</a:t>
          </a:r>
        </a:p>
      </dgm:t>
    </dgm:pt>
    <dgm:pt modelId="{B80BE3DD-3EA1-4506-9302-3BB91F15561C}" type="parTrans" cxnId="{FC28B9C7-EC27-4444-BC3E-8A610889256F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548CCB5E-2017-4968-8690-B9A55A330566}" type="sibTrans" cxnId="{FC28B9C7-EC27-4444-BC3E-8A610889256F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9ECAB936-D598-44D3-B33D-A056D7420979}">
      <dgm:prSet phldrT="[Texte]" custT="1"/>
      <dgm:spPr/>
      <dgm:t>
        <a:bodyPr/>
        <a:lstStyle/>
        <a:p>
          <a:pPr algn="ctr"/>
          <a:r>
            <a:rPr lang="fr-FR" sz="2000">
              <a:latin typeface="Arial Narrow" panose="020B0606020202030204" pitchFamily="34" charset="0"/>
            </a:rPr>
            <a:t>Stratégie énergetique domestique durable</a:t>
          </a:r>
        </a:p>
      </dgm:t>
    </dgm:pt>
    <dgm:pt modelId="{5E64A31B-9E1C-47BC-B26E-A19277A91D63}" type="parTrans" cxnId="{68366DD5-ADC3-48AA-87CC-6B430C083A00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47F00FBD-4F15-462B-8D76-8CD839589C25}" type="sibTrans" cxnId="{68366DD5-ADC3-48AA-87CC-6B430C083A00}">
      <dgm:prSet/>
      <dgm:spPr/>
      <dgm:t>
        <a:bodyPr/>
        <a:lstStyle/>
        <a:p>
          <a:pPr algn="ctr"/>
          <a:endParaRPr lang="fr-FR" sz="2000">
            <a:latin typeface="Arial Narrow" panose="020B0606020202030204" pitchFamily="34" charset="0"/>
          </a:endParaRPr>
        </a:p>
      </dgm:t>
    </dgm:pt>
    <dgm:pt modelId="{5EE3D8C8-03BC-41E1-8C42-6295610378BD}">
      <dgm:prSet phldrT="[Texte]" custT="1"/>
      <dgm:spPr/>
      <dgm:t>
        <a:bodyPr/>
        <a:lstStyle/>
        <a:p>
          <a:r>
            <a:rPr lang="fr-FR" sz="2000">
              <a:latin typeface="Arial Narrow" panose="020B0606020202030204" pitchFamily="34" charset="0"/>
            </a:rPr>
            <a:t>Reboisement et restauration des terres dégradés</a:t>
          </a:r>
          <a:endParaRPr lang="fr-FR" sz="2000" b="0">
            <a:latin typeface="Arial Narrow" panose="020B0606020202030204" pitchFamily="34" charset="0"/>
          </a:endParaRPr>
        </a:p>
      </dgm:t>
    </dgm:pt>
    <dgm:pt modelId="{88698D18-79D9-4099-8CFF-EE1D07E93626}" type="parTrans" cxnId="{2EAE8D20-66EE-4995-8BB0-D7D069588BDA}">
      <dgm:prSet/>
      <dgm:spPr/>
      <dgm:t>
        <a:bodyPr/>
        <a:lstStyle/>
        <a:p>
          <a:endParaRPr lang="fr-FR" sz="2000"/>
        </a:p>
      </dgm:t>
    </dgm:pt>
    <dgm:pt modelId="{7E59BF8E-F8E7-4A52-8F15-B57FC6161638}" type="sibTrans" cxnId="{2EAE8D20-66EE-4995-8BB0-D7D069588BDA}">
      <dgm:prSet/>
      <dgm:spPr/>
      <dgm:t>
        <a:bodyPr/>
        <a:lstStyle/>
        <a:p>
          <a:endParaRPr lang="fr-FR" sz="2000"/>
        </a:p>
      </dgm:t>
    </dgm:pt>
    <dgm:pt modelId="{F0249FF6-03F7-49E2-BEC7-281FDFCB382A}">
      <dgm:prSet phldrT="[Texte]" custT="1"/>
      <dgm:spPr/>
      <dgm:t>
        <a:bodyPr/>
        <a:lstStyle/>
        <a:p>
          <a:r>
            <a:rPr lang="fr-FR" sz="2000" b="0" dirty="0">
              <a:latin typeface="Arial Narrow" panose="020B0606020202030204" pitchFamily="34" charset="0"/>
            </a:rPr>
            <a:t>Agriculture zéro déforestation en partenariat Public-Privé</a:t>
          </a:r>
        </a:p>
      </dgm:t>
    </dgm:pt>
    <dgm:pt modelId="{950D3301-2A2D-4E7F-A6B6-0C7195E02C24}" type="parTrans" cxnId="{91329471-552A-4A8D-96AD-A189C3C6DBDA}">
      <dgm:prSet/>
      <dgm:spPr/>
      <dgm:t>
        <a:bodyPr/>
        <a:lstStyle/>
        <a:p>
          <a:endParaRPr lang="fr-FR" sz="2000"/>
        </a:p>
      </dgm:t>
    </dgm:pt>
    <dgm:pt modelId="{FDD81CF0-859C-4C75-BAB4-38D0F382CB03}" type="sibTrans" cxnId="{91329471-552A-4A8D-96AD-A189C3C6DBDA}">
      <dgm:prSet/>
      <dgm:spPr/>
      <dgm:t>
        <a:bodyPr/>
        <a:lstStyle/>
        <a:p>
          <a:endParaRPr lang="fr-FR" sz="2000"/>
        </a:p>
      </dgm:t>
    </dgm:pt>
    <dgm:pt modelId="{F9BBBCC3-61FF-4C9C-BE32-8E608FC29087}" type="pres">
      <dgm:prSet presAssocID="{BCA9F937-4CB7-4018-8A07-6C70488A1CA1}" presName="composite" presStyleCnt="0">
        <dgm:presLayoutVars>
          <dgm:chMax val="1"/>
          <dgm:dir/>
          <dgm:resizeHandles val="exact"/>
        </dgm:presLayoutVars>
      </dgm:prSet>
      <dgm:spPr/>
    </dgm:pt>
    <dgm:pt modelId="{93DBF16B-3E5A-4D61-8840-F05AA8E30938}" type="pres">
      <dgm:prSet presAssocID="{BCA9F937-4CB7-4018-8A07-6C70488A1CA1}" presName="radial" presStyleCnt="0">
        <dgm:presLayoutVars>
          <dgm:animLvl val="ctr"/>
        </dgm:presLayoutVars>
      </dgm:prSet>
      <dgm:spPr/>
    </dgm:pt>
    <dgm:pt modelId="{21C6054F-87A0-48A6-BCB1-1EFCB64C0B5E}" type="pres">
      <dgm:prSet presAssocID="{F699F3F7-9797-476F-B903-5F5DF9D96FA5}" presName="centerShape" presStyleLbl="vennNode1" presStyleIdx="0" presStyleCnt="7" custScaleX="105676" custScaleY="106887"/>
      <dgm:spPr/>
    </dgm:pt>
    <dgm:pt modelId="{AAA525BE-EF3B-4E23-A7A2-ACE73E36D10E}" type="pres">
      <dgm:prSet presAssocID="{D817B479-8BB2-4994-AE95-A69753BD6B05}" presName="node" presStyleLbl="vennNode1" presStyleIdx="1" presStyleCnt="7" custScaleX="153161" custScaleY="151424" custRadScaleRad="104527" custRadScaleInc="2086">
        <dgm:presLayoutVars>
          <dgm:bulletEnabled val="1"/>
        </dgm:presLayoutVars>
      </dgm:prSet>
      <dgm:spPr/>
    </dgm:pt>
    <dgm:pt modelId="{BE5F5F11-974F-44A8-8FA8-F732E8CFB5C4}" type="pres">
      <dgm:prSet presAssocID="{5EE3D8C8-03BC-41E1-8C42-6295610378BD}" presName="node" presStyleLbl="vennNode1" presStyleIdx="2" presStyleCnt="7" custScaleX="153161" custScaleY="151424" custRadScaleRad="116437" custRadScaleInc="2868">
        <dgm:presLayoutVars>
          <dgm:bulletEnabled val="1"/>
        </dgm:presLayoutVars>
      </dgm:prSet>
      <dgm:spPr/>
    </dgm:pt>
    <dgm:pt modelId="{1A0F8E58-B183-4B5F-9E73-641541454DA4}" type="pres">
      <dgm:prSet presAssocID="{F0249FF6-03F7-49E2-BEC7-281FDFCB382A}" presName="node" presStyleLbl="vennNode1" presStyleIdx="3" presStyleCnt="7" custScaleX="153161" custScaleY="151424" custRadScaleRad="116437" custRadScaleInc="2868">
        <dgm:presLayoutVars>
          <dgm:bulletEnabled val="1"/>
        </dgm:presLayoutVars>
      </dgm:prSet>
      <dgm:spPr/>
    </dgm:pt>
    <dgm:pt modelId="{04422504-C1CF-48C6-B77A-73F06770D076}" type="pres">
      <dgm:prSet presAssocID="{3FBC7E34-AA53-4E87-8C2C-B9262409F4AB}" presName="node" presStyleLbl="vennNode1" presStyleIdx="4" presStyleCnt="7" custScaleX="153161" custScaleY="151424" custRadScaleRad="111673" custRadScaleInc="-1448">
        <dgm:presLayoutVars>
          <dgm:bulletEnabled val="1"/>
        </dgm:presLayoutVars>
      </dgm:prSet>
      <dgm:spPr/>
    </dgm:pt>
    <dgm:pt modelId="{61A39EEA-C4F2-46B6-9706-49D9B2BD5BF2}" type="pres">
      <dgm:prSet presAssocID="{6EB3B74E-5D58-4D01-9EDD-08EF4C7E7951}" presName="node" presStyleLbl="vennNode1" presStyleIdx="5" presStyleCnt="7" custScaleX="153161" custScaleY="151424" custRadScaleRad="110143" custRadScaleInc="878">
        <dgm:presLayoutVars>
          <dgm:bulletEnabled val="1"/>
        </dgm:presLayoutVars>
      </dgm:prSet>
      <dgm:spPr/>
    </dgm:pt>
    <dgm:pt modelId="{FF202724-B4A9-4A3E-A4AC-DD5917C20AEB}" type="pres">
      <dgm:prSet presAssocID="{9ECAB936-D598-44D3-B33D-A056D7420979}" presName="node" presStyleLbl="vennNode1" presStyleIdx="6" presStyleCnt="7" custScaleX="153161" custScaleY="151424" custRadScaleRad="120426" custRadScaleInc="212">
        <dgm:presLayoutVars>
          <dgm:bulletEnabled val="1"/>
        </dgm:presLayoutVars>
      </dgm:prSet>
      <dgm:spPr/>
    </dgm:pt>
  </dgm:ptLst>
  <dgm:cxnLst>
    <dgm:cxn modelId="{E6BCA256-0587-4B2A-ADD1-AE2CBC45B3B7}" srcId="{BCA9F937-4CB7-4018-8A07-6C70488A1CA1}" destId="{F699F3F7-9797-476F-B903-5F5DF9D96FA5}" srcOrd="0" destOrd="0" parTransId="{132228CA-4568-4055-9EFA-6E2D68D354F5}" sibTransId="{DAFC3003-87BE-4FDF-A6F5-2453056775EC}"/>
    <dgm:cxn modelId="{349D4FD3-3971-4715-A3CA-653C39770AC6}" type="presOf" srcId="{3FBC7E34-AA53-4E87-8C2C-B9262409F4AB}" destId="{04422504-C1CF-48C6-B77A-73F06770D076}" srcOrd="0" destOrd="0" presId="urn:microsoft.com/office/officeart/2005/8/layout/radial3"/>
    <dgm:cxn modelId="{A7CCAC0B-ADAF-4347-8524-AA028754728D}" type="presOf" srcId="{F0249FF6-03F7-49E2-BEC7-281FDFCB382A}" destId="{1A0F8E58-B183-4B5F-9E73-641541454DA4}" srcOrd="0" destOrd="0" presId="urn:microsoft.com/office/officeart/2005/8/layout/radial3"/>
    <dgm:cxn modelId="{4F14CB3F-AE72-4A48-A532-218D09AF0CD7}" srcId="{F699F3F7-9797-476F-B903-5F5DF9D96FA5}" destId="{3FBC7E34-AA53-4E87-8C2C-B9262409F4AB}" srcOrd="3" destOrd="0" parTransId="{CB89E532-9939-4722-9E69-4C6035C25B74}" sibTransId="{36A776B4-D470-478B-A003-67106F863759}"/>
    <dgm:cxn modelId="{F7246D7F-B1BD-4C9F-990D-7511A5C7F9F2}" type="presOf" srcId="{5EE3D8C8-03BC-41E1-8C42-6295610378BD}" destId="{BE5F5F11-974F-44A8-8FA8-F732E8CFB5C4}" srcOrd="0" destOrd="0" presId="urn:microsoft.com/office/officeart/2005/8/layout/radial3"/>
    <dgm:cxn modelId="{1176B57D-1E08-47E5-AC6C-7CF523FBBE4A}" type="presOf" srcId="{D817B479-8BB2-4994-AE95-A69753BD6B05}" destId="{AAA525BE-EF3B-4E23-A7A2-ACE73E36D10E}" srcOrd="0" destOrd="0" presId="urn:microsoft.com/office/officeart/2005/8/layout/radial3"/>
    <dgm:cxn modelId="{C162F2E9-8F38-489F-8E91-8BF1DA36B56A}" type="presOf" srcId="{6EB3B74E-5D58-4D01-9EDD-08EF4C7E7951}" destId="{61A39EEA-C4F2-46B6-9706-49D9B2BD5BF2}" srcOrd="0" destOrd="0" presId="urn:microsoft.com/office/officeart/2005/8/layout/radial3"/>
    <dgm:cxn modelId="{91329471-552A-4A8D-96AD-A189C3C6DBDA}" srcId="{F699F3F7-9797-476F-B903-5F5DF9D96FA5}" destId="{F0249FF6-03F7-49E2-BEC7-281FDFCB382A}" srcOrd="2" destOrd="0" parTransId="{950D3301-2A2D-4E7F-A6B6-0C7195E02C24}" sibTransId="{FDD81CF0-859C-4C75-BAB4-38D0F382CB03}"/>
    <dgm:cxn modelId="{4E1AB906-E059-410D-98CF-84E840598250}" type="presOf" srcId="{F699F3F7-9797-476F-B903-5F5DF9D96FA5}" destId="{21C6054F-87A0-48A6-BCB1-1EFCB64C0B5E}" srcOrd="0" destOrd="0" presId="urn:microsoft.com/office/officeart/2005/8/layout/radial3"/>
    <dgm:cxn modelId="{91BC0CED-293D-494E-B9CB-FB0A1D7121A6}" type="presOf" srcId="{BCA9F937-4CB7-4018-8A07-6C70488A1CA1}" destId="{F9BBBCC3-61FF-4C9C-BE32-8E608FC29087}" srcOrd="0" destOrd="0" presId="urn:microsoft.com/office/officeart/2005/8/layout/radial3"/>
    <dgm:cxn modelId="{68366DD5-ADC3-48AA-87CC-6B430C083A00}" srcId="{F699F3F7-9797-476F-B903-5F5DF9D96FA5}" destId="{9ECAB936-D598-44D3-B33D-A056D7420979}" srcOrd="5" destOrd="0" parTransId="{5E64A31B-9E1C-47BC-B26E-A19277A91D63}" sibTransId="{47F00FBD-4F15-462B-8D76-8CD839589C25}"/>
    <dgm:cxn modelId="{1C5763EB-94E5-4255-A04B-A113B68BDA4F}" type="presOf" srcId="{9ECAB936-D598-44D3-B33D-A056D7420979}" destId="{FF202724-B4A9-4A3E-A4AC-DD5917C20AEB}" srcOrd="0" destOrd="0" presId="urn:microsoft.com/office/officeart/2005/8/layout/radial3"/>
    <dgm:cxn modelId="{2EAE8D20-66EE-4995-8BB0-D7D069588BDA}" srcId="{F699F3F7-9797-476F-B903-5F5DF9D96FA5}" destId="{5EE3D8C8-03BC-41E1-8C42-6295610378BD}" srcOrd="1" destOrd="0" parTransId="{88698D18-79D9-4099-8CFF-EE1D07E93626}" sibTransId="{7E59BF8E-F8E7-4A52-8F15-B57FC6161638}"/>
    <dgm:cxn modelId="{DC459058-9086-4FE9-A501-0F6A35C6A2B6}" srcId="{F699F3F7-9797-476F-B903-5F5DF9D96FA5}" destId="{D817B479-8BB2-4994-AE95-A69753BD6B05}" srcOrd="0" destOrd="0" parTransId="{EDF99A46-DD9C-48CF-AD5A-DF1FFB8EF0CE}" sibTransId="{266A1E4C-1F70-4973-B0F2-5A4573D6CBB3}"/>
    <dgm:cxn modelId="{FC28B9C7-EC27-4444-BC3E-8A610889256F}" srcId="{F699F3F7-9797-476F-B903-5F5DF9D96FA5}" destId="{6EB3B74E-5D58-4D01-9EDD-08EF4C7E7951}" srcOrd="4" destOrd="0" parTransId="{B80BE3DD-3EA1-4506-9302-3BB91F15561C}" sibTransId="{548CCB5E-2017-4968-8690-B9A55A330566}"/>
    <dgm:cxn modelId="{0C8A7F60-B0FB-465B-B00D-C0080E70A56B}" type="presParOf" srcId="{F9BBBCC3-61FF-4C9C-BE32-8E608FC29087}" destId="{93DBF16B-3E5A-4D61-8840-F05AA8E30938}" srcOrd="0" destOrd="0" presId="urn:microsoft.com/office/officeart/2005/8/layout/radial3"/>
    <dgm:cxn modelId="{FAA4A234-EB05-4EA7-A0E0-09E742A52082}" type="presParOf" srcId="{93DBF16B-3E5A-4D61-8840-F05AA8E30938}" destId="{21C6054F-87A0-48A6-BCB1-1EFCB64C0B5E}" srcOrd="0" destOrd="0" presId="urn:microsoft.com/office/officeart/2005/8/layout/radial3"/>
    <dgm:cxn modelId="{6070088C-4DCA-4896-BA80-8724391C6539}" type="presParOf" srcId="{93DBF16B-3E5A-4D61-8840-F05AA8E30938}" destId="{AAA525BE-EF3B-4E23-A7A2-ACE73E36D10E}" srcOrd="1" destOrd="0" presId="urn:microsoft.com/office/officeart/2005/8/layout/radial3"/>
    <dgm:cxn modelId="{F5EC3A09-CD91-4596-A630-352BC679A80A}" type="presParOf" srcId="{93DBF16B-3E5A-4D61-8840-F05AA8E30938}" destId="{BE5F5F11-974F-44A8-8FA8-F732E8CFB5C4}" srcOrd="2" destOrd="0" presId="urn:microsoft.com/office/officeart/2005/8/layout/radial3"/>
    <dgm:cxn modelId="{E0870B81-2B4D-49A9-B878-0092363A34B3}" type="presParOf" srcId="{93DBF16B-3E5A-4D61-8840-F05AA8E30938}" destId="{1A0F8E58-B183-4B5F-9E73-641541454DA4}" srcOrd="3" destOrd="0" presId="urn:microsoft.com/office/officeart/2005/8/layout/radial3"/>
    <dgm:cxn modelId="{9AFFE7E2-9AFB-487A-9F01-AF6DD9619417}" type="presParOf" srcId="{93DBF16B-3E5A-4D61-8840-F05AA8E30938}" destId="{04422504-C1CF-48C6-B77A-73F06770D076}" srcOrd="4" destOrd="0" presId="urn:microsoft.com/office/officeart/2005/8/layout/radial3"/>
    <dgm:cxn modelId="{5DA66F7D-91A6-486C-AA5B-4912A3444EF4}" type="presParOf" srcId="{93DBF16B-3E5A-4D61-8840-F05AA8E30938}" destId="{61A39EEA-C4F2-46B6-9706-49D9B2BD5BF2}" srcOrd="5" destOrd="0" presId="urn:microsoft.com/office/officeart/2005/8/layout/radial3"/>
    <dgm:cxn modelId="{F613ABE6-43AC-40E5-B4D4-B43F46CE0E3B}" type="presParOf" srcId="{93DBF16B-3E5A-4D61-8840-F05AA8E30938}" destId="{FF202724-B4A9-4A3E-A4AC-DD5917C20AEB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364F59-99F7-4565-A690-2C124A162390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730C165D-4D12-4981-8643-826CD0099FDE}">
      <dgm:prSet phldrT="[Texte]" custT="1"/>
      <dgm:spPr/>
      <dgm:t>
        <a:bodyPr/>
        <a:lstStyle/>
        <a:p>
          <a:pPr algn="ctr"/>
          <a:r>
            <a:rPr lang="fr-FR" sz="3200">
              <a:latin typeface="Arial Narrow" panose="020B0606020202030204" pitchFamily="34" charset="0"/>
            </a:rPr>
            <a:t>Cacao-Café</a:t>
          </a:r>
        </a:p>
      </dgm:t>
    </dgm:pt>
    <dgm:pt modelId="{48F351A4-D7BC-44D7-95D9-1C22943CF259}" type="parTrans" cxnId="{D33F0927-0C37-4B77-89D3-2C29518F5A11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2ADB5CEC-996A-4026-BA86-51E35A2584FF}" type="sibTrans" cxnId="{D33F0927-0C37-4B77-89D3-2C29518F5A11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9D3B35E0-C01E-43DF-A71D-70BB52F5B743}">
      <dgm:prSet phldrT="[Texte]"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solidFill>
                <a:schemeClr val="bg1"/>
              </a:solidFill>
              <a:latin typeface="Arial Narrow" panose="020B0606020202030204" pitchFamily="34" charset="0"/>
            </a:rPr>
            <a:t>Vieillissements des plantations en plein soleil </a:t>
          </a:r>
        </a:p>
      </dgm:t>
    </dgm:pt>
    <dgm:pt modelId="{5A42E8A0-C3F9-42C2-84BB-2ECF226A0DDB}" type="parTrans" cxnId="{41FFE723-21D9-4239-9C28-C1BBB11974B6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780EA746-00B5-4E28-BA99-B956C68E3355}" type="sibTrans" cxnId="{41FFE723-21D9-4239-9C28-C1BBB11974B6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32405489-3719-4F24-A67C-B857DABFAA02}">
      <dgm:prSet phldrT="[Texte]" custT="1"/>
      <dgm:spPr/>
      <dgm:t>
        <a:bodyPr/>
        <a:lstStyle/>
        <a:p>
          <a:pPr algn="ctr"/>
          <a:r>
            <a:rPr lang="fr-FR" sz="3200">
              <a:latin typeface="Arial Narrow" panose="020B0606020202030204" pitchFamily="34" charset="0"/>
            </a:rPr>
            <a:t>Hévéa</a:t>
          </a:r>
        </a:p>
      </dgm:t>
    </dgm:pt>
    <dgm:pt modelId="{E0486D65-3536-4679-BCD9-CADE164BC30C}" type="parTrans" cxnId="{23654E89-8D8D-4E3F-933F-4B803F45C916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2E3EC3CF-180E-4BD6-AE22-869CC150E1CC}" type="sibTrans" cxnId="{23654E89-8D8D-4E3F-933F-4B803F45C916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7D108951-61C6-4B8E-AFE4-6F6CB1D42C3E}">
      <dgm:prSet phldrT="[Texte]" custT="1"/>
      <dgm:spPr/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Pas d’intensification des plantations villageoises existantes, </a:t>
          </a:r>
        </a:p>
      </dgm:t>
    </dgm:pt>
    <dgm:pt modelId="{D80E39D2-0D81-43CA-9472-580BC2FF865B}" type="parTrans" cxnId="{C328D2A6-3757-4A11-8704-0BC5F6F677CE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C8782352-7C75-4B48-819A-CE8B9B3BDC05}" type="sibTrans" cxnId="{C328D2A6-3757-4A11-8704-0BC5F6F677CE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BD1EAB03-5118-4E2F-9D65-3DBD14EA2E05}">
      <dgm:prSet phldrT="[Texte]" custT="1"/>
      <dgm:spPr/>
      <dgm:t>
        <a:bodyPr/>
        <a:lstStyle/>
        <a:p>
          <a:pPr algn="ctr"/>
          <a:r>
            <a:rPr lang="fr-FR" sz="3200">
              <a:latin typeface="Arial Narrow" panose="020B0606020202030204" pitchFamily="34" charset="0"/>
            </a:rPr>
            <a:t>Palmier à huile</a:t>
          </a:r>
        </a:p>
      </dgm:t>
    </dgm:pt>
    <dgm:pt modelId="{28A4F325-ADD1-4A1A-9E58-2246FC93C761}" type="parTrans" cxnId="{2F15DC21-4F96-4AA5-8104-168D8723AD3E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77269839-9A14-4C22-AD09-B21B67ACE11F}" type="sibTrans" cxnId="{2F15DC21-4F96-4AA5-8104-168D8723AD3E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39D04FEA-7839-41A6-91A3-920980BC7089}">
      <dgm:prSet phldrT="[Texte]" custT="1"/>
      <dgm:spPr/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Augmentation importante des surfaces, en partie du fait du 3ème Plan palmier</a:t>
          </a:r>
        </a:p>
      </dgm:t>
    </dgm:pt>
    <dgm:pt modelId="{DC1FD428-96DD-4D70-9462-EB698BCC6D0F}" type="parTrans" cxnId="{6E97A608-C094-44DE-BD49-BEC71FA6461F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3FE7962D-2EF4-4777-8C7B-9447E984ECF6}" type="sibTrans" cxnId="{6E97A608-C094-44DE-BD49-BEC71FA6461F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4A983C0B-9163-4F9F-8FFC-5D2B4B799180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solidFill>
                <a:schemeClr val="bg1"/>
              </a:solidFill>
              <a:latin typeface="Arial Narrow" panose="020B0606020202030204" pitchFamily="34" charset="0"/>
            </a:rPr>
            <a:t>Matériel végétal amélioré peu utilisé et peu de suivi et des itinéraires techniques recommandés</a:t>
          </a:r>
        </a:p>
      </dgm:t>
    </dgm:pt>
    <dgm:pt modelId="{D81E66C7-0CE6-4603-9326-780D8E0F4DE0}" type="parTrans" cxnId="{DA413E56-D0D9-46CB-B193-C864C9B4A624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5C254D19-D16F-4E52-8263-DEA3C57493B6}" type="sibTrans" cxnId="{DA413E56-D0D9-46CB-B193-C864C9B4A624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923AD980-BB12-42FD-BE22-56418623347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solidFill>
                <a:schemeClr val="bg1"/>
              </a:solidFill>
              <a:latin typeface="Arial Narrow" panose="020B0606020202030204" pitchFamily="34" charset="0"/>
            </a:rPr>
            <a:t>Augmentation des surfaces de cacaoyères dans les forêts classées, </a:t>
          </a:r>
        </a:p>
      </dgm:t>
    </dgm:pt>
    <dgm:pt modelId="{2C1A2C56-09E3-4920-B447-254D6FA92208}" type="parTrans" cxnId="{EB5DD9E2-63D6-47B9-A307-F819B06611AF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166839FB-AEB1-4BB2-B178-84562544CA7D}" type="sibTrans" cxnId="{EB5DD9E2-63D6-47B9-A307-F819B06611AF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E6CC58D2-9F4A-4542-8B94-DB1E1DF79E5F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20000"/>
            </a:lnSpc>
          </a:pPr>
          <a:r>
            <a:rPr lang="fr-FR" sz="1400">
              <a:solidFill>
                <a:schemeClr val="bg1"/>
              </a:solidFill>
              <a:latin typeface="Arial Narrow" panose="020B0606020202030204" pitchFamily="34" charset="0"/>
            </a:rPr>
            <a:t>Faiblesse des rendements</a:t>
          </a:r>
        </a:p>
      </dgm:t>
    </dgm:pt>
    <dgm:pt modelId="{D957C5A6-D327-4B9A-853E-B81B5CE28735}" type="parTrans" cxnId="{CF6AAD1F-1E85-4485-8756-59251A4B9926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D7B5FC19-D4F2-4840-8FCF-493D17638E6D}" type="sibTrans" cxnId="{CF6AAD1F-1E85-4485-8756-59251A4B9926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7257D677-EA09-4904-8253-274B608846D6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solidFill>
                <a:schemeClr val="bg1"/>
              </a:solidFill>
              <a:latin typeface="Arial Narrow" panose="020B0606020202030204" pitchFamily="34" charset="0"/>
            </a:rPr>
            <a:t>Déforestation importante et renforçant les impacts négatifs des changements climatiques sur les cacaoyères.</a:t>
          </a:r>
        </a:p>
      </dgm:t>
    </dgm:pt>
    <dgm:pt modelId="{CCD68AFE-6758-49EA-8A04-EEDB9C0B8F05}" type="parTrans" cxnId="{F1CC3195-7954-4D0F-801D-B3E45E2C3EB8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9278F06E-7A46-4100-AF41-9771F2F29F7C}" type="sibTrans" cxnId="{F1CC3195-7954-4D0F-801D-B3E45E2C3EB8}">
      <dgm:prSet/>
      <dgm:spPr/>
      <dgm:t>
        <a:bodyPr/>
        <a:lstStyle/>
        <a:p>
          <a:pPr algn="l"/>
          <a:endParaRPr lang="fr-FR" sz="1400">
            <a:latin typeface="Arial Narrow" panose="020B0606020202030204" pitchFamily="34" charset="0"/>
          </a:endParaRPr>
        </a:p>
      </dgm:t>
    </dgm:pt>
    <dgm:pt modelId="{711793AA-5DCF-4135-8B6F-6E76DEDEA1E4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Faible suivi des itinéraires techniques recommandés et sur-stimulation des saignées dans ces plantations.</a:t>
          </a:r>
        </a:p>
      </dgm:t>
    </dgm:pt>
    <dgm:pt modelId="{B85485F4-1CE4-4F82-BE08-42920E34B4EF}" type="parTrans" cxnId="{71FD1694-E1C1-4DBC-BC59-2B0F027E2042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7D9AEF1D-3B02-4B89-9C8C-ECB9982E0EC5}" type="sibTrans" cxnId="{71FD1694-E1C1-4DBC-BC59-2B0F027E2042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5849D0FF-0126-457F-8DED-60D7B5ADB909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Augmentation importante des surfaces, en partie du fait du 7ème Plan hévéa et la stabilité des prix.</a:t>
          </a:r>
        </a:p>
      </dgm:t>
    </dgm:pt>
    <dgm:pt modelId="{EA98B60D-0A2D-4C33-88FA-394E63A47B04}" type="parTrans" cxnId="{CA85ABC9-0F8E-4710-BDFE-A4E6B0DBAA12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879A192A-A2AE-4A44-8A52-2486D823D589}" type="sibTrans" cxnId="{CA85ABC9-0F8E-4710-BDFE-A4E6B0DBAA12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377C8301-54D6-4865-8B36-233824901AC9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Déforestation importante.</a:t>
          </a:r>
        </a:p>
      </dgm:t>
    </dgm:pt>
    <dgm:pt modelId="{7C836450-F681-4F2A-8704-57F21229029C}" type="parTrans" cxnId="{4A94A23C-B6DE-4753-BA6C-ECB7BCC83FAE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1AD91462-68FC-4BEB-9F14-B9B502CB3A2A}" type="sibTrans" cxnId="{4A94A23C-B6DE-4753-BA6C-ECB7BCC83FAE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D069D262-B45D-43CD-82F6-242A64F7241A}">
      <dgm:prSet phldrT="[Texte]"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20000"/>
            </a:lnSpc>
          </a:pPr>
          <a:r>
            <a:rPr lang="fr-FR" sz="1400" dirty="0">
              <a:solidFill>
                <a:schemeClr val="bg1"/>
              </a:solidFill>
              <a:latin typeface="Arial Narrow" panose="020B0606020202030204" pitchFamily="34" charset="0"/>
            </a:rPr>
            <a:t>Faible régénération des anciennes cacaoyères,</a:t>
          </a:r>
        </a:p>
      </dgm:t>
    </dgm:pt>
    <dgm:pt modelId="{DDC58049-477C-499F-990F-3CFC0C622694}" type="parTrans" cxnId="{C4DCC2BB-E682-426A-8E3A-112BEE7B15B6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B59FEBE9-157F-4425-8BEB-D561C972CC9D}" type="sibTrans" cxnId="{C4DCC2BB-E682-426A-8E3A-112BEE7B15B6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F2C4A0F7-50D5-43DE-8C72-7634637A03EA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Régénération faible des plantations villageoises.</a:t>
          </a:r>
        </a:p>
      </dgm:t>
    </dgm:pt>
    <dgm:pt modelId="{0A9CDC74-FD3F-4AD8-8BFC-75708136700A}" type="parTrans" cxnId="{14C7E632-E5EE-4592-9291-32B3F5F7D152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F30187B2-6667-4F95-AD01-938A3CE32E43}" type="sibTrans" cxnId="{14C7E632-E5EE-4592-9291-32B3F5F7D152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33424386-33EC-49ED-A5B8-76E70C7BBA63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Rendements en plantation villageoise très inférieurs aux rendements en plantations industrielles. </a:t>
          </a:r>
        </a:p>
      </dgm:t>
    </dgm:pt>
    <dgm:pt modelId="{C23DC3C0-B2E4-465F-8020-A6D3D1773D85}" type="parTrans" cxnId="{415FBE32-E106-4168-A34C-3A06A724B135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850C7F2A-EB67-4C6D-BE3C-08EFEE5B16C6}" type="sibTrans" cxnId="{415FBE32-E106-4168-A34C-3A06A724B135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52E57661-B304-452A-BA36-16E1758496E1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fr-FR" sz="1400" dirty="0">
              <a:latin typeface="Arial Narrow" panose="020B0606020202030204" pitchFamily="34" charset="0"/>
            </a:rPr>
            <a:t>Déforestation importante, renforçant les impacts négatifs du CC sur les palmeraies </a:t>
          </a:r>
        </a:p>
      </dgm:t>
    </dgm:pt>
    <dgm:pt modelId="{6F0191A5-7127-41B7-A417-F162D5B3F571}" type="parTrans" cxnId="{24D5F4B1-5161-42A2-A886-EE82567A0D4B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29C14410-5469-4CDB-AB47-A748C898B2CD}" type="sibTrans" cxnId="{24D5F4B1-5161-42A2-A886-EE82567A0D4B}">
      <dgm:prSet/>
      <dgm:spPr/>
      <dgm:t>
        <a:bodyPr/>
        <a:lstStyle/>
        <a:p>
          <a:endParaRPr lang="fr-FR" sz="1400">
            <a:latin typeface="Arial Narrow" panose="020B0606020202030204" pitchFamily="34" charset="0"/>
          </a:endParaRPr>
        </a:p>
      </dgm:t>
    </dgm:pt>
    <dgm:pt modelId="{DAA03B47-62AD-4391-B4D3-99208B8AC681}" type="pres">
      <dgm:prSet presAssocID="{F0364F59-99F7-4565-A690-2C124A162390}" presName="linearFlow" presStyleCnt="0">
        <dgm:presLayoutVars>
          <dgm:dir/>
          <dgm:animLvl val="lvl"/>
          <dgm:resizeHandles/>
        </dgm:presLayoutVars>
      </dgm:prSet>
      <dgm:spPr/>
    </dgm:pt>
    <dgm:pt modelId="{51BBC75C-CDDB-4228-9065-677A22F89C1A}" type="pres">
      <dgm:prSet presAssocID="{730C165D-4D12-4981-8643-826CD0099FDE}" presName="compositeNode" presStyleCnt="0">
        <dgm:presLayoutVars>
          <dgm:bulletEnabled val="1"/>
        </dgm:presLayoutVars>
      </dgm:prSet>
      <dgm:spPr/>
    </dgm:pt>
    <dgm:pt modelId="{961814F1-599F-4A79-BDC7-2111DDBBC944}" type="pres">
      <dgm:prSet presAssocID="{730C165D-4D12-4981-8643-826CD0099FDE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DE46F052-B470-4D7E-A104-6C1F4AD40E02}" type="pres">
      <dgm:prSet presAssocID="{730C165D-4D12-4981-8643-826CD0099FDE}" presName="childNode" presStyleLbl="node1" presStyleIdx="0" presStyleCnt="3" custScaleX="127473" custLinFactNeighborX="11639">
        <dgm:presLayoutVars>
          <dgm:bulletEnabled val="1"/>
        </dgm:presLayoutVars>
      </dgm:prSet>
      <dgm:spPr/>
    </dgm:pt>
    <dgm:pt modelId="{4D74E7B7-D7DA-453C-B8BF-AF574E3B2986}" type="pres">
      <dgm:prSet presAssocID="{730C165D-4D12-4981-8643-826CD0099FDE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3BB8E4A2-80A7-4FA3-BB38-93AD0843F08C}" type="pres">
      <dgm:prSet presAssocID="{2ADB5CEC-996A-4026-BA86-51E35A2584FF}" presName="sibTrans" presStyleCnt="0"/>
      <dgm:spPr/>
    </dgm:pt>
    <dgm:pt modelId="{061DC729-C4EA-4423-8802-78E72A266A20}" type="pres">
      <dgm:prSet presAssocID="{32405489-3719-4F24-A67C-B857DABFAA02}" presName="compositeNode" presStyleCnt="0">
        <dgm:presLayoutVars>
          <dgm:bulletEnabled val="1"/>
        </dgm:presLayoutVars>
      </dgm:prSet>
      <dgm:spPr/>
    </dgm:pt>
    <dgm:pt modelId="{3EEDC143-49BD-4160-8A91-B0C90FCCC835}" type="pres">
      <dgm:prSet presAssocID="{32405489-3719-4F24-A67C-B857DABFAA02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34C8A87-B7E1-452D-94D1-CE823C29EF72}" type="pres">
      <dgm:prSet presAssocID="{32405489-3719-4F24-A67C-B857DABFAA02}" presName="childNode" presStyleLbl="node1" presStyleIdx="1" presStyleCnt="3" custScaleX="109063">
        <dgm:presLayoutVars>
          <dgm:bulletEnabled val="1"/>
        </dgm:presLayoutVars>
      </dgm:prSet>
      <dgm:spPr/>
    </dgm:pt>
    <dgm:pt modelId="{FF43F1A5-5D3A-40FC-8F40-EAD35C6912F2}" type="pres">
      <dgm:prSet presAssocID="{32405489-3719-4F24-A67C-B857DABFAA02}" presName="parentNode" presStyleLbl="revTx" presStyleIdx="1" presStyleCnt="3" custLinFactNeighborX="-19926">
        <dgm:presLayoutVars>
          <dgm:chMax val="0"/>
          <dgm:bulletEnabled val="1"/>
        </dgm:presLayoutVars>
      </dgm:prSet>
      <dgm:spPr/>
    </dgm:pt>
    <dgm:pt modelId="{6DE5C711-690A-451C-A22D-573F6BF784AF}" type="pres">
      <dgm:prSet presAssocID="{2E3EC3CF-180E-4BD6-AE22-869CC150E1CC}" presName="sibTrans" presStyleCnt="0"/>
      <dgm:spPr/>
    </dgm:pt>
    <dgm:pt modelId="{4D7B7A5D-429C-420E-81E4-9129C3551A41}" type="pres">
      <dgm:prSet presAssocID="{BD1EAB03-5118-4E2F-9D65-3DBD14EA2E05}" presName="compositeNode" presStyleCnt="0">
        <dgm:presLayoutVars>
          <dgm:bulletEnabled val="1"/>
        </dgm:presLayoutVars>
      </dgm:prSet>
      <dgm:spPr/>
    </dgm:pt>
    <dgm:pt modelId="{41A2CFCA-152C-4142-983B-DE295BB45D4B}" type="pres">
      <dgm:prSet presAssocID="{BD1EAB03-5118-4E2F-9D65-3DBD14EA2E05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F91FB0E-D602-48A6-ACC3-C103B73448F1}" type="pres">
      <dgm:prSet presAssocID="{BD1EAB03-5118-4E2F-9D65-3DBD14EA2E05}" presName="childNode" presStyleLbl="node1" presStyleIdx="2" presStyleCnt="3" custScaleX="116510">
        <dgm:presLayoutVars>
          <dgm:bulletEnabled val="1"/>
        </dgm:presLayoutVars>
      </dgm:prSet>
      <dgm:spPr/>
    </dgm:pt>
    <dgm:pt modelId="{22FA80A1-5C4E-46BE-B51F-C46FBAB21714}" type="pres">
      <dgm:prSet presAssocID="{BD1EAB03-5118-4E2F-9D65-3DBD14EA2E05}" presName="parentNode" presStyleLbl="revTx" presStyleIdx="2" presStyleCnt="3" custLinFactNeighborX="-47502">
        <dgm:presLayoutVars>
          <dgm:chMax val="0"/>
          <dgm:bulletEnabled val="1"/>
        </dgm:presLayoutVars>
      </dgm:prSet>
      <dgm:spPr/>
    </dgm:pt>
  </dgm:ptLst>
  <dgm:cxnLst>
    <dgm:cxn modelId="{6198DC96-0B3C-4D25-B71A-A72260F19993}" type="presOf" srcId="{711793AA-5DCF-4135-8B6F-6E76DEDEA1E4}" destId="{F34C8A87-B7E1-452D-94D1-CE823C29EF72}" srcOrd="0" destOrd="1" presId="urn:microsoft.com/office/officeart/2005/8/layout/hList2"/>
    <dgm:cxn modelId="{D33F0927-0C37-4B77-89D3-2C29518F5A11}" srcId="{F0364F59-99F7-4565-A690-2C124A162390}" destId="{730C165D-4D12-4981-8643-826CD0099FDE}" srcOrd="0" destOrd="0" parTransId="{48F351A4-D7BC-44D7-95D9-1C22943CF259}" sibTransId="{2ADB5CEC-996A-4026-BA86-51E35A2584FF}"/>
    <dgm:cxn modelId="{CA85ABC9-0F8E-4710-BDFE-A4E6B0DBAA12}" srcId="{32405489-3719-4F24-A67C-B857DABFAA02}" destId="{5849D0FF-0126-457F-8DED-60D7B5ADB909}" srcOrd="2" destOrd="0" parTransId="{EA98B60D-0A2D-4C33-88FA-394E63A47B04}" sibTransId="{879A192A-A2AE-4A44-8A52-2486D823D589}"/>
    <dgm:cxn modelId="{23654E89-8D8D-4E3F-933F-4B803F45C916}" srcId="{F0364F59-99F7-4565-A690-2C124A162390}" destId="{32405489-3719-4F24-A67C-B857DABFAA02}" srcOrd="1" destOrd="0" parTransId="{E0486D65-3536-4679-BCD9-CADE164BC30C}" sibTransId="{2E3EC3CF-180E-4BD6-AE22-869CC150E1CC}"/>
    <dgm:cxn modelId="{A15AD0CA-74EB-4B7A-BB1B-1AAAA120D72E}" type="presOf" srcId="{7257D677-EA09-4904-8253-274B608846D6}" destId="{DE46F052-B470-4D7E-A104-6C1F4AD40E02}" srcOrd="0" destOrd="5" presId="urn:microsoft.com/office/officeart/2005/8/layout/hList2"/>
    <dgm:cxn modelId="{318DE331-345D-454D-A3C0-D88FA8B2DDED}" type="presOf" srcId="{39D04FEA-7839-41A6-91A3-920980BC7089}" destId="{7F91FB0E-D602-48A6-ACC3-C103B73448F1}" srcOrd="0" destOrd="0" presId="urn:microsoft.com/office/officeart/2005/8/layout/hList2"/>
    <dgm:cxn modelId="{37CBE664-A472-418A-9910-69824FD060C6}" type="presOf" srcId="{4A983C0B-9163-4F9F-8FFC-5D2B4B799180}" destId="{DE46F052-B470-4D7E-A104-6C1F4AD40E02}" srcOrd="0" destOrd="2" presId="urn:microsoft.com/office/officeart/2005/8/layout/hList2"/>
    <dgm:cxn modelId="{F146CE30-A500-4C99-BE1A-B4E7BBF89967}" type="presOf" srcId="{7D108951-61C6-4B8E-AFE4-6F6CB1D42C3E}" destId="{F34C8A87-B7E1-452D-94D1-CE823C29EF72}" srcOrd="0" destOrd="0" presId="urn:microsoft.com/office/officeart/2005/8/layout/hList2"/>
    <dgm:cxn modelId="{41FFE723-21D9-4239-9C28-C1BBB11974B6}" srcId="{730C165D-4D12-4981-8643-826CD0099FDE}" destId="{9D3B35E0-C01E-43DF-A71D-70BB52F5B743}" srcOrd="0" destOrd="0" parTransId="{5A42E8A0-C3F9-42C2-84BB-2ECF226A0DDB}" sibTransId="{780EA746-00B5-4E28-BA99-B956C68E3355}"/>
    <dgm:cxn modelId="{F1CC3195-7954-4D0F-801D-B3E45E2C3EB8}" srcId="{730C165D-4D12-4981-8643-826CD0099FDE}" destId="{7257D677-EA09-4904-8253-274B608846D6}" srcOrd="5" destOrd="0" parTransId="{CCD68AFE-6758-49EA-8A04-EEDB9C0B8F05}" sibTransId="{9278F06E-7A46-4100-AF41-9771F2F29F7C}"/>
    <dgm:cxn modelId="{C6DD845C-0ED2-47EA-A2E6-1F6E596D65D5}" type="presOf" srcId="{377C8301-54D6-4865-8B36-233824901AC9}" destId="{F34C8A87-B7E1-452D-94D1-CE823C29EF72}" srcOrd="0" destOrd="3" presId="urn:microsoft.com/office/officeart/2005/8/layout/hList2"/>
    <dgm:cxn modelId="{FD395962-37B7-417D-8E2B-F4F6A0363C37}" type="presOf" srcId="{D069D262-B45D-43CD-82F6-242A64F7241A}" destId="{DE46F052-B470-4D7E-A104-6C1F4AD40E02}" srcOrd="0" destOrd="1" presId="urn:microsoft.com/office/officeart/2005/8/layout/hList2"/>
    <dgm:cxn modelId="{71FD1694-E1C1-4DBC-BC59-2B0F027E2042}" srcId="{32405489-3719-4F24-A67C-B857DABFAA02}" destId="{711793AA-5DCF-4135-8B6F-6E76DEDEA1E4}" srcOrd="1" destOrd="0" parTransId="{B85485F4-1CE4-4F82-BE08-42920E34B4EF}" sibTransId="{7D9AEF1D-3B02-4B89-9C8C-ECB9982E0EC5}"/>
    <dgm:cxn modelId="{EB5DD9E2-63D6-47B9-A307-F819B06611AF}" srcId="{730C165D-4D12-4981-8643-826CD0099FDE}" destId="{923AD980-BB12-42FD-BE22-56418623347C}" srcOrd="3" destOrd="0" parTransId="{2C1A2C56-09E3-4920-B447-254D6FA92208}" sibTransId="{166839FB-AEB1-4BB2-B178-84562544CA7D}"/>
    <dgm:cxn modelId="{C328D2A6-3757-4A11-8704-0BC5F6F677CE}" srcId="{32405489-3719-4F24-A67C-B857DABFAA02}" destId="{7D108951-61C6-4B8E-AFE4-6F6CB1D42C3E}" srcOrd="0" destOrd="0" parTransId="{D80E39D2-0D81-43CA-9472-580BC2FF865B}" sibTransId="{C8782352-7C75-4B48-819A-CE8B9B3BDC05}"/>
    <dgm:cxn modelId="{C4DCC2BB-E682-426A-8E3A-112BEE7B15B6}" srcId="{730C165D-4D12-4981-8643-826CD0099FDE}" destId="{D069D262-B45D-43CD-82F6-242A64F7241A}" srcOrd="1" destOrd="0" parTransId="{DDC58049-477C-499F-990F-3CFC0C622694}" sibTransId="{B59FEBE9-157F-4425-8BEB-D561C972CC9D}"/>
    <dgm:cxn modelId="{DA413E56-D0D9-46CB-B193-C864C9B4A624}" srcId="{730C165D-4D12-4981-8643-826CD0099FDE}" destId="{4A983C0B-9163-4F9F-8FFC-5D2B4B799180}" srcOrd="2" destOrd="0" parTransId="{D81E66C7-0CE6-4603-9326-780D8E0F4DE0}" sibTransId="{5C254D19-D16F-4E52-8263-DEA3C57493B6}"/>
    <dgm:cxn modelId="{9F338C38-0BEC-48E6-85B7-74C8AD343DD3}" type="presOf" srcId="{32405489-3719-4F24-A67C-B857DABFAA02}" destId="{FF43F1A5-5D3A-40FC-8F40-EAD35C6912F2}" srcOrd="0" destOrd="0" presId="urn:microsoft.com/office/officeart/2005/8/layout/hList2"/>
    <dgm:cxn modelId="{D1ADE65B-6C01-41E3-8FD4-2172124A14D9}" type="presOf" srcId="{33424386-33EC-49ED-A5B8-76E70C7BBA63}" destId="{7F91FB0E-D602-48A6-ACC3-C103B73448F1}" srcOrd="0" destOrd="2" presId="urn:microsoft.com/office/officeart/2005/8/layout/hList2"/>
    <dgm:cxn modelId="{4C1F2E1B-6CDB-461F-92EB-29C3BB817C27}" type="presOf" srcId="{BD1EAB03-5118-4E2F-9D65-3DBD14EA2E05}" destId="{22FA80A1-5C4E-46BE-B51F-C46FBAB21714}" srcOrd="0" destOrd="0" presId="urn:microsoft.com/office/officeart/2005/8/layout/hList2"/>
    <dgm:cxn modelId="{4A94A23C-B6DE-4753-BA6C-ECB7BCC83FAE}" srcId="{32405489-3719-4F24-A67C-B857DABFAA02}" destId="{377C8301-54D6-4865-8B36-233824901AC9}" srcOrd="3" destOrd="0" parTransId="{7C836450-F681-4F2A-8704-57F21229029C}" sibTransId="{1AD91462-68FC-4BEB-9F14-B9B502CB3A2A}"/>
    <dgm:cxn modelId="{24D5F4B1-5161-42A2-A886-EE82567A0D4B}" srcId="{BD1EAB03-5118-4E2F-9D65-3DBD14EA2E05}" destId="{52E57661-B304-452A-BA36-16E1758496E1}" srcOrd="3" destOrd="0" parTransId="{6F0191A5-7127-41B7-A417-F162D5B3F571}" sibTransId="{29C14410-5469-4CDB-AB47-A748C898B2CD}"/>
    <dgm:cxn modelId="{D888DC59-E641-480C-BB91-0F3AE147A60D}" type="presOf" srcId="{9D3B35E0-C01E-43DF-A71D-70BB52F5B743}" destId="{DE46F052-B470-4D7E-A104-6C1F4AD40E02}" srcOrd="0" destOrd="0" presId="urn:microsoft.com/office/officeart/2005/8/layout/hList2"/>
    <dgm:cxn modelId="{602086C6-5438-4893-BD89-A72A906031C6}" type="presOf" srcId="{730C165D-4D12-4981-8643-826CD0099FDE}" destId="{4D74E7B7-D7DA-453C-B8BF-AF574E3B2986}" srcOrd="0" destOrd="0" presId="urn:microsoft.com/office/officeart/2005/8/layout/hList2"/>
    <dgm:cxn modelId="{17513756-9824-4D24-BB5F-7397B0E104F2}" type="presOf" srcId="{52E57661-B304-452A-BA36-16E1758496E1}" destId="{7F91FB0E-D602-48A6-ACC3-C103B73448F1}" srcOrd="0" destOrd="3" presId="urn:microsoft.com/office/officeart/2005/8/layout/hList2"/>
    <dgm:cxn modelId="{14C7E632-E5EE-4592-9291-32B3F5F7D152}" srcId="{BD1EAB03-5118-4E2F-9D65-3DBD14EA2E05}" destId="{F2C4A0F7-50D5-43DE-8C72-7634637A03EA}" srcOrd="1" destOrd="0" parTransId="{0A9CDC74-FD3F-4AD8-8BFC-75708136700A}" sibTransId="{F30187B2-6667-4F95-AD01-938A3CE32E43}"/>
    <dgm:cxn modelId="{CF6AAD1F-1E85-4485-8756-59251A4B9926}" srcId="{730C165D-4D12-4981-8643-826CD0099FDE}" destId="{E6CC58D2-9F4A-4542-8B94-DB1E1DF79E5F}" srcOrd="4" destOrd="0" parTransId="{D957C5A6-D327-4B9A-853E-B81B5CE28735}" sibTransId="{D7B5FC19-D4F2-4840-8FCF-493D17638E6D}"/>
    <dgm:cxn modelId="{22819AEE-9531-4C2C-9F8A-BBB808E757AC}" type="presOf" srcId="{5849D0FF-0126-457F-8DED-60D7B5ADB909}" destId="{F34C8A87-B7E1-452D-94D1-CE823C29EF72}" srcOrd="0" destOrd="2" presId="urn:microsoft.com/office/officeart/2005/8/layout/hList2"/>
    <dgm:cxn modelId="{38FB6824-FFF2-45E7-B2FA-A7530AA3FC78}" type="presOf" srcId="{F0364F59-99F7-4565-A690-2C124A162390}" destId="{DAA03B47-62AD-4391-B4D3-99208B8AC681}" srcOrd="0" destOrd="0" presId="urn:microsoft.com/office/officeart/2005/8/layout/hList2"/>
    <dgm:cxn modelId="{6E97A608-C094-44DE-BD49-BEC71FA6461F}" srcId="{BD1EAB03-5118-4E2F-9D65-3DBD14EA2E05}" destId="{39D04FEA-7839-41A6-91A3-920980BC7089}" srcOrd="0" destOrd="0" parTransId="{DC1FD428-96DD-4D70-9462-EB698BCC6D0F}" sibTransId="{3FE7962D-2EF4-4777-8C7B-9447E984ECF6}"/>
    <dgm:cxn modelId="{415FBE32-E106-4168-A34C-3A06A724B135}" srcId="{BD1EAB03-5118-4E2F-9D65-3DBD14EA2E05}" destId="{33424386-33EC-49ED-A5B8-76E70C7BBA63}" srcOrd="2" destOrd="0" parTransId="{C23DC3C0-B2E4-465F-8020-A6D3D1773D85}" sibTransId="{850C7F2A-EB67-4C6D-BE3C-08EFEE5B16C6}"/>
    <dgm:cxn modelId="{25C6B722-EA3B-4A6C-AC8E-4D06C2A0F3DE}" type="presOf" srcId="{E6CC58D2-9F4A-4542-8B94-DB1E1DF79E5F}" destId="{DE46F052-B470-4D7E-A104-6C1F4AD40E02}" srcOrd="0" destOrd="4" presId="urn:microsoft.com/office/officeart/2005/8/layout/hList2"/>
    <dgm:cxn modelId="{E24E56CF-9CE9-4BEA-B1D9-C16C061A9C4F}" type="presOf" srcId="{923AD980-BB12-42FD-BE22-56418623347C}" destId="{DE46F052-B470-4D7E-A104-6C1F4AD40E02}" srcOrd="0" destOrd="3" presId="urn:microsoft.com/office/officeart/2005/8/layout/hList2"/>
    <dgm:cxn modelId="{787E8BAA-D1D5-4809-AF33-6CBCAB31A5B1}" type="presOf" srcId="{F2C4A0F7-50D5-43DE-8C72-7634637A03EA}" destId="{7F91FB0E-D602-48A6-ACC3-C103B73448F1}" srcOrd="0" destOrd="1" presId="urn:microsoft.com/office/officeart/2005/8/layout/hList2"/>
    <dgm:cxn modelId="{2F15DC21-4F96-4AA5-8104-168D8723AD3E}" srcId="{F0364F59-99F7-4565-A690-2C124A162390}" destId="{BD1EAB03-5118-4E2F-9D65-3DBD14EA2E05}" srcOrd="2" destOrd="0" parTransId="{28A4F325-ADD1-4A1A-9E58-2246FC93C761}" sibTransId="{77269839-9A14-4C22-AD09-B21B67ACE11F}"/>
    <dgm:cxn modelId="{B6ECF903-26BE-4ACF-A48F-26BB990E2CFF}" type="presParOf" srcId="{DAA03B47-62AD-4391-B4D3-99208B8AC681}" destId="{51BBC75C-CDDB-4228-9065-677A22F89C1A}" srcOrd="0" destOrd="0" presId="urn:microsoft.com/office/officeart/2005/8/layout/hList2"/>
    <dgm:cxn modelId="{4F02395A-30EB-4DBB-9B48-4A56D1E4714F}" type="presParOf" srcId="{51BBC75C-CDDB-4228-9065-677A22F89C1A}" destId="{961814F1-599F-4A79-BDC7-2111DDBBC944}" srcOrd="0" destOrd="0" presId="urn:microsoft.com/office/officeart/2005/8/layout/hList2"/>
    <dgm:cxn modelId="{B04A4543-E907-4413-9CE2-395BE4D47500}" type="presParOf" srcId="{51BBC75C-CDDB-4228-9065-677A22F89C1A}" destId="{DE46F052-B470-4D7E-A104-6C1F4AD40E02}" srcOrd="1" destOrd="0" presId="urn:microsoft.com/office/officeart/2005/8/layout/hList2"/>
    <dgm:cxn modelId="{EB8E588D-6F70-436D-9BB1-1702F0FC55B9}" type="presParOf" srcId="{51BBC75C-CDDB-4228-9065-677A22F89C1A}" destId="{4D74E7B7-D7DA-453C-B8BF-AF574E3B2986}" srcOrd="2" destOrd="0" presId="urn:microsoft.com/office/officeart/2005/8/layout/hList2"/>
    <dgm:cxn modelId="{2907108A-5238-46C2-8262-309EA7DDC373}" type="presParOf" srcId="{DAA03B47-62AD-4391-B4D3-99208B8AC681}" destId="{3BB8E4A2-80A7-4FA3-BB38-93AD0843F08C}" srcOrd="1" destOrd="0" presId="urn:microsoft.com/office/officeart/2005/8/layout/hList2"/>
    <dgm:cxn modelId="{8A9FCC56-9089-42E7-99CB-2CD7F3EE2B4F}" type="presParOf" srcId="{DAA03B47-62AD-4391-B4D3-99208B8AC681}" destId="{061DC729-C4EA-4423-8802-78E72A266A20}" srcOrd="2" destOrd="0" presId="urn:microsoft.com/office/officeart/2005/8/layout/hList2"/>
    <dgm:cxn modelId="{17BABE91-86C2-430B-B58E-79169E40FB04}" type="presParOf" srcId="{061DC729-C4EA-4423-8802-78E72A266A20}" destId="{3EEDC143-49BD-4160-8A91-B0C90FCCC835}" srcOrd="0" destOrd="0" presId="urn:microsoft.com/office/officeart/2005/8/layout/hList2"/>
    <dgm:cxn modelId="{23A7285A-6F0B-49D3-8218-DBBE369204A4}" type="presParOf" srcId="{061DC729-C4EA-4423-8802-78E72A266A20}" destId="{F34C8A87-B7E1-452D-94D1-CE823C29EF72}" srcOrd="1" destOrd="0" presId="urn:microsoft.com/office/officeart/2005/8/layout/hList2"/>
    <dgm:cxn modelId="{B037AD35-5016-417B-B3AA-3AD93BF1B072}" type="presParOf" srcId="{061DC729-C4EA-4423-8802-78E72A266A20}" destId="{FF43F1A5-5D3A-40FC-8F40-EAD35C6912F2}" srcOrd="2" destOrd="0" presId="urn:microsoft.com/office/officeart/2005/8/layout/hList2"/>
    <dgm:cxn modelId="{D05BF1A6-1331-4A2F-B638-7B1599FD0581}" type="presParOf" srcId="{DAA03B47-62AD-4391-B4D3-99208B8AC681}" destId="{6DE5C711-690A-451C-A22D-573F6BF784AF}" srcOrd="3" destOrd="0" presId="urn:microsoft.com/office/officeart/2005/8/layout/hList2"/>
    <dgm:cxn modelId="{48700923-5DAB-4FA8-8F53-6A7AC34140E1}" type="presParOf" srcId="{DAA03B47-62AD-4391-B4D3-99208B8AC681}" destId="{4D7B7A5D-429C-420E-81E4-9129C3551A41}" srcOrd="4" destOrd="0" presId="urn:microsoft.com/office/officeart/2005/8/layout/hList2"/>
    <dgm:cxn modelId="{3DF8F497-0ECF-4E83-AC96-09D8873D6F09}" type="presParOf" srcId="{4D7B7A5D-429C-420E-81E4-9129C3551A41}" destId="{41A2CFCA-152C-4142-983B-DE295BB45D4B}" srcOrd="0" destOrd="0" presId="urn:microsoft.com/office/officeart/2005/8/layout/hList2"/>
    <dgm:cxn modelId="{012322F4-02F6-42AC-A955-FF0F4A43664E}" type="presParOf" srcId="{4D7B7A5D-429C-420E-81E4-9129C3551A41}" destId="{7F91FB0E-D602-48A6-ACC3-C103B73448F1}" srcOrd="1" destOrd="0" presId="urn:microsoft.com/office/officeart/2005/8/layout/hList2"/>
    <dgm:cxn modelId="{8A3DC0FF-D7EF-47D8-BD38-BFC691886E41}" type="presParOf" srcId="{4D7B7A5D-429C-420E-81E4-9129C3551A41}" destId="{22FA80A1-5C4E-46BE-B51F-C46FBAB2171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6054F-87A0-48A6-BCB1-1EFCB64C0B5E}">
      <dsp:nvSpPr>
        <dsp:cNvPr id="0" name=""/>
        <dsp:cNvSpPr/>
      </dsp:nvSpPr>
      <dsp:spPr>
        <a:xfrm>
          <a:off x="3099809" y="1076599"/>
          <a:ext cx="3100245" cy="3135773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>
              <a:latin typeface="Arial Narrow" panose="020B0606020202030204" pitchFamily="34" charset="0"/>
            </a:rPr>
            <a:t>Développement d'un Système national d'incitation de type PSE</a:t>
          </a:r>
        </a:p>
      </dsp:txBody>
      <dsp:txXfrm>
        <a:off x="3553829" y="1535822"/>
        <a:ext cx="2192205" cy="2217327"/>
      </dsp:txXfrm>
    </dsp:sp>
    <dsp:sp modelId="{AAA525BE-EF3B-4E23-A7A2-ACE73E36D10E}">
      <dsp:nvSpPr>
        <dsp:cNvPr id="0" name=""/>
        <dsp:cNvSpPr/>
      </dsp:nvSpPr>
      <dsp:spPr>
        <a:xfrm>
          <a:off x="3570221" y="-376636"/>
          <a:ext cx="2246662" cy="222118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>
              <a:latin typeface="Arial Narrow" panose="020B0606020202030204" pitchFamily="34" charset="0"/>
            </a:rPr>
            <a:t>Gestion durable des forêts classées et des aires protégées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>
            <a:latin typeface="Arial Narrow" panose="020B0606020202030204" pitchFamily="34" charset="0"/>
          </a:endParaRPr>
        </a:p>
      </dsp:txBody>
      <dsp:txXfrm>
        <a:off x="3899237" y="-51351"/>
        <a:ext cx="1588630" cy="1570613"/>
      </dsp:txXfrm>
    </dsp:sp>
    <dsp:sp modelId="{BE5F5F11-974F-44A8-8FA8-F732E8CFB5C4}">
      <dsp:nvSpPr>
        <dsp:cNvPr id="0" name=""/>
        <dsp:cNvSpPr/>
      </dsp:nvSpPr>
      <dsp:spPr>
        <a:xfrm>
          <a:off x="5485662" y="479965"/>
          <a:ext cx="2246662" cy="222118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>
              <a:latin typeface="Arial Narrow" panose="020B0606020202030204" pitchFamily="34" charset="0"/>
            </a:rPr>
            <a:t>Reboisement et restauration des terres dégradés</a:t>
          </a:r>
          <a:endParaRPr lang="fr-FR" sz="2000" b="0" kern="1200">
            <a:latin typeface="Arial Narrow" panose="020B0606020202030204" pitchFamily="34" charset="0"/>
          </a:endParaRPr>
        </a:p>
      </dsp:txBody>
      <dsp:txXfrm>
        <a:off x="5814678" y="805250"/>
        <a:ext cx="1588630" cy="1570613"/>
      </dsp:txXfrm>
    </dsp:sp>
    <dsp:sp modelId="{1A0F8E58-B183-4B5F-9E73-641541454DA4}">
      <dsp:nvSpPr>
        <dsp:cNvPr id="0" name=""/>
        <dsp:cNvSpPr/>
      </dsp:nvSpPr>
      <dsp:spPr>
        <a:xfrm>
          <a:off x="5418860" y="2703527"/>
          <a:ext cx="2246662" cy="222118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kern="1200" dirty="0">
              <a:latin typeface="Arial Narrow" panose="020B0606020202030204" pitchFamily="34" charset="0"/>
            </a:rPr>
            <a:t>Agriculture zéro déforestation en partenariat Public-Privé</a:t>
          </a:r>
        </a:p>
      </dsp:txBody>
      <dsp:txXfrm>
        <a:off x="5747876" y="3028812"/>
        <a:ext cx="1588630" cy="1570613"/>
      </dsp:txXfrm>
    </dsp:sp>
    <dsp:sp modelId="{04422504-C1CF-48C6-B77A-73F06770D076}">
      <dsp:nvSpPr>
        <dsp:cNvPr id="0" name=""/>
        <dsp:cNvSpPr/>
      </dsp:nvSpPr>
      <dsp:spPr>
        <a:xfrm>
          <a:off x="3558951" y="3444425"/>
          <a:ext cx="2246662" cy="222118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kern="1200" dirty="0">
              <a:latin typeface="Arial Narrow" panose="020B0606020202030204" pitchFamily="34" charset="0"/>
            </a:rPr>
            <a:t>Planification nationale et réformes structurelles</a:t>
          </a:r>
          <a:endParaRPr lang="fr-FR" sz="2000" kern="1200" dirty="0">
            <a:latin typeface="Arial Narrow" panose="020B0606020202030204" pitchFamily="34" charset="0"/>
          </a:endParaRPr>
        </a:p>
      </dsp:txBody>
      <dsp:txXfrm>
        <a:off x="3887967" y="3769710"/>
        <a:ext cx="1588630" cy="1570613"/>
      </dsp:txXfrm>
    </dsp:sp>
    <dsp:sp modelId="{61A39EEA-C4F2-46B6-9706-49D9B2BD5BF2}">
      <dsp:nvSpPr>
        <dsp:cNvPr id="0" name=""/>
        <dsp:cNvSpPr/>
      </dsp:nvSpPr>
      <dsp:spPr>
        <a:xfrm>
          <a:off x="1694612" y="2569252"/>
          <a:ext cx="2246662" cy="222118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Arial Narrow" panose="020B0606020202030204" pitchFamily="34" charset="0"/>
            </a:rPr>
            <a:t>Aménagement du territoire et sécurisation foncière</a:t>
          </a:r>
        </a:p>
      </dsp:txBody>
      <dsp:txXfrm>
        <a:off x="2023628" y="2894537"/>
        <a:ext cx="1588630" cy="1570613"/>
      </dsp:txXfrm>
    </dsp:sp>
    <dsp:sp modelId="{FF202724-B4A9-4A3E-A4AC-DD5917C20AEB}">
      <dsp:nvSpPr>
        <dsp:cNvPr id="0" name=""/>
        <dsp:cNvSpPr/>
      </dsp:nvSpPr>
      <dsp:spPr>
        <a:xfrm>
          <a:off x="1536628" y="379085"/>
          <a:ext cx="2246662" cy="222118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>
              <a:latin typeface="Arial Narrow" panose="020B0606020202030204" pitchFamily="34" charset="0"/>
            </a:rPr>
            <a:t>Stratégie énergetique domestique durable</a:t>
          </a:r>
        </a:p>
      </dsp:txBody>
      <dsp:txXfrm>
        <a:off x="1865644" y="704370"/>
        <a:ext cx="1588630" cy="15706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4E7B7-D7DA-453C-B8BF-AF574E3B2986}">
      <dsp:nvSpPr>
        <dsp:cNvPr id="0" name=""/>
        <dsp:cNvSpPr/>
      </dsp:nvSpPr>
      <dsp:spPr>
        <a:xfrm rot="16200000">
          <a:off x="-1535441" y="2569350"/>
          <a:ext cx="3887798" cy="48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5386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>
              <a:latin typeface="Arial Narrow" panose="020B0606020202030204" pitchFamily="34" charset="0"/>
            </a:rPr>
            <a:t>Cacao-Café</a:t>
          </a:r>
        </a:p>
      </dsp:txBody>
      <dsp:txXfrm>
        <a:off x="-1535441" y="2569350"/>
        <a:ext cx="3887798" cy="482327"/>
      </dsp:txXfrm>
    </dsp:sp>
    <dsp:sp modelId="{DE46F052-B470-4D7E-A104-6C1F4AD40E02}">
      <dsp:nvSpPr>
        <dsp:cNvPr id="0" name=""/>
        <dsp:cNvSpPr/>
      </dsp:nvSpPr>
      <dsp:spPr>
        <a:xfrm>
          <a:off x="599228" y="866615"/>
          <a:ext cx="3062544" cy="388779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25386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solidFill>
                <a:schemeClr val="bg1"/>
              </a:solidFill>
              <a:latin typeface="Arial Narrow" panose="020B0606020202030204" pitchFamily="34" charset="0"/>
            </a:rPr>
            <a:t>Vieillissements des plantations en plein soleil 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solidFill>
                <a:schemeClr val="bg1"/>
              </a:solidFill>
              <a:latin typeface="Arial Narrow" panose="020B0606020202030204" pitchFamily="34" charset="0"/>
            </a:rPr>
            <a:t>Faible régénération des anciennes cacaoyères,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solidFill>
                <a:schemeClr val="bg1"/>
              </a:solidFill>
              <a:latin typeface="Arial Narrow" panose="020B0606020202030204" pitchFamily="34" charset="0"/>
            </a:rPr>
            <a:t>Matériel végétal amélioré peu utilisé et peu de suivi et des itinéraires techniques recommandés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solidFill>
                <a:schemeClr val="bg1"/>
              </a:solidFill>
              <a:latin typeface="Arial Narrow" panose="020B0606020202030204" pitchFamily="34" charset="0"/>
            </a:rPr>
            <a:t>Augmentation des surfaces de cacaoyères dans les forêts classées, 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>
              <a:solidFill>
                <a:schemeClr val="bg1"/>
              </a:solidFill>
              <a:latin typeface="Arial Narrow" panose="020B0606020202030204" pitchFamily="34" charset="0"/>
            </a:rPr>
            <a:t>Faiblesse des rendements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solidFill>
                <a:schemeClr val="bg1"/>
              </a:solidFill>
              <a:latin typeface="Arial Narrow" panose="020B0606020202030204" pitchFamily="34" charset="0"/>
            </a:rPr>
            <a:t>Déforestation importante et renforçant les impacts négatifs des changements climatiques sur les cacaoyères.</a:t>
          </a:r>
        </a:p>
      </dsp:txBody>
      <dsp:txXfrm>
        <a:off x="599228" y="866615"/>
        <a:ext cx="3062544" cy="3887798"/>
      </dsp:txXfrm>
    </dsp:sp>
    <dsp:sp modelId="{961814F1-599F-4A79-BDC7-2111DDBBC944}">
      <dsp:nvSpPr>
        <dsp:cNvPr id="0" name=""/>
        <dsp:cNvSpPr/>
      </dsp:nvSpPr>
      <dsp:spPr>
        <a:xfrm>
          <a:off x="167293" y="229942"/>
          <a:ext cx="964655" cy="9646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3F1A5-5D3A-40FC-8F40-EAD35C6912F2}">
      <dsp:nvSpPr>
        <dsp:cNvPr id="0" name=""/>
        <dsp:cNvSpPr/>
      </dsp:nvSpPr>
      <dsp:spPr>
        <a:xfrm rot="16200000">
          <a:off x="2214988" y="2569350"/>
          <a:ext cx="3887798" cy="48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5386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>
              <a:latin typeface="Arial Narrow" panose="020B0606020202030204" pitchFamily="34" charset="0"/>
            </a:rPr>
            <a:t>Hévéa</a:t>
          </a:r>
        </a:p>
      </dsp:txBody>
      <dsp:txXfrm>
        <a:off x="2214988" y="2569350"/>
        <a:ext cx="3887798" cy="482327"/>
      </dsp:txXfrm>
    </dsp:sp>
    <dsp:sp modelId="{F34C8A87-B7E1-452D-94D1-CE823C29EF72}">
      <dsp:nvSpPr>
        <dsp:cNvPr id="0" name=""/>
        <dsp:cNvSpPr/>
      </dsp:nvSpPr>
      <dsp:spPr>
        <a:xfrm>
          <a:off x="4387290" y="866615"/>
          <a:ext cx="2620243" cy="3887798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25386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Pas d’intensification des plantations villageoises existantes, 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Faible suivi des itinéraires techniques recommandés et sur-stimulation des saignées dans ces plantations.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Augmentation importante des surfaces, en partie du fait du 7ème Plan hévéa et la stabilité des prix.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Déforestation importante.</a:t>
          </a:r>
        </a:p>
      </dsp:txBody>
      <dsp:txXfrm>
        <a:off x="4387290" y="866615"/>
        <a:ext cx="2620243" cy="3887798"/>
      </dsp:txXfrm>
    </dsp:sp>
    <dsp:sp modelId="{3EEDC143-49BD-4160-8A91-B0C90FCCC835}">
      <dsp:nvSpPr>
        <dsp:cNvPr id="0" name=""/>
        <dsp:cNvSpPr/>
      </dsp:nvSpPr>
      <dsp:spPr>
        <a:xfrm>
          <a:off x="4013832" y="229942"/>
          <a:ext cx="964655" cy="96465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A80A1-5C4E-46BE-B51F-C46FBAB21714}">
      <dsp:nvSpPr>
        <dsp:cNvPr id="0" name=""/>
        <dsp:cNvSpPr/>
      </dsp:nvSpPr>
      <dsp:spPr>
        <a:xfrm rot="16200000">
          <a:off x="5707369" y="2569350"/>
          <a:ext cx="3887798" cy="48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5386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>
              <a:latin typeface="Arial Narrow" panose="020B0606020202030204" pitchFamily="34" charset="0"/>
            </a:rPr>
            <a:t>Palmier à huile</a:t>
          </a:r>
        </a:p>
      </dsp:txBody>
      <dsp:txXfrm>
        <a:off x="5707369" y="2569350"/>
        <a:ext cx="3887798" cy="482327"/>
      </dsp:txXfrm>
    </dsp:sp>
    <dsp:sp modelId="{7F91FB0E-D602-48A6-ACC3-C103B73448F1}">
      <dsp:nvSpPr>
        <dsp:cNvPr id="0" name=""/>
        <dsp:cNvSpPr/>
      </dsp:nvSpPr>
      <dsp:spPr>
        <a:xfrm>
          <a:off x="7923221" y="866615"/>
          <a:ext cx="2799158" cy="3887798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25386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Augmentation importante des surfaces, en partie du fait du 3ème Plan palmier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Régénération faible des plantations villageoises.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Rendements en plantation villageoise très inférieurs aux rendements en plantations industrielles. </a:t>
          </a:r>
        </a:p>
        <a:p>
          <a:pPr marL="114300" lvl="1" indent="-114300" algn="l" defTabSz="62230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Arial Narrow" panose="020B0606020202030204" pitchFamily="34" charset="0"/>
            </a:rPr>
            <a:t>Déforestation importante, renforçant les impacts négatifs du CC sur les palmeraies </a:t>
          </a:r>
        </a:p>
      </dsp:txBody>
      <dsp:txXfrm>
        <a:off x="7923221" y="866615"/>
        <a:ext cx="2799158" cy="3887798"/>
      </dsp:txXfrm>
    </dsp:sp>
    <dsp:sp modelId="{41A2CFCA-152C-4142-983B-DE295BB45D4B}">
      <dsp:nvSpPr>
        <dsp:cNvPr id="0" name=""/>
        <dsp:cNvSpPr/>
      </dsp:nvSpPr>
      <dsp:spPr>
        <a:xfrm>
          <a:off x="7639220" y="229942"/>
          <a:ext cx="964655" cy="9646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876B2-6EBF-4199-ABA1-827B4E57ED2A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05430-650F-4D71-A330-7B1552B2FB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6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1746D-E5D1-4384-BCE2-BE3C49FDD04B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4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1746D-E5D1-4384-BCE2-BE3C49FDD04B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77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81E99-42A3-41A1-877C-96265ECC3B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87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81E99-42A3-41A1-877C-96265ECC3B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36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81E99-42A3-41A1-877C-96265ECC3B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07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30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93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90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22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51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26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6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51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3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5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34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71E9-BFFD-4618-85B6-BF770B5975E8}" type="datetimeFigureOut">
              <a:rPr lang="fr-FR" smtClean="0"/>
              <a:t>19/09/2016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806FC-D2EC-4D9D-8BEA-B8C010CDF7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66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7.png"/><Relationship Id="rId5" Type="http://schemas.openxmlformats.org/officeDocument/2006/relationships/tags" Target="../tags/tag26.xml"/><Relationship Id="rId10" Type="http://schemas.openxmlformats.org/officeDocument/2006/relationships/image" Target="../media/image16.png"/><Relationship Id="rId4" Type="http://schemas.openxmlformats.org/officeDocument/2006/relationships/tags" Target="../tags/tag25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21.png"/><Relationship Id="rId39" Type="http://schemas.openxmlformats.org/officeDocument/2006/relationships/image" Target="../media/image34.jpeg"/><Relationship Id="rId3" Type="http://schemas.openxmlformats.org/officeDocument/2006/relationships/tags" Target="../tags/tag33.xml"/><Relationship Id="rId21" Type="http://schemas.openxmlformats.org/officeDocument/2006/relationships/tags" Target="../tags/tag51.xml"/><Relationship Id="rId34" Type="http://schemas.openxmlformats.org/officeDocument/2006/relationships/image" Target="../media/image29.jpeg"/><Relationship Id="rId42" Type="http://schemas.openxmlformats.org/officeDocument/2006/relationships/image" Target="../media/image37.jpe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38" Type="http://schemas.openxmlformats.org/officeDocument/2006/relationships/image" Target="../media/image33.png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24.png"/><Relationship Id="rId41" Type="http://schemas.openxmlformats.org/officeDocument/2006/relationships/image" Target="../media/image36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37" Type="http://schemas.openxmlformats.org/officeDocument/2006/relationships/image" Target="../media/image32.emf"/><Relationship Id="rId40" Type="http://schemas.openxmlformats.org/officeDocument/2006/relationships/image" Target="../media/image35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image" Target="../media/image26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43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9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11"/>
          <a:stretch/>
        </p:blipFill>
        <p:spPr>
          <a:xfrm>
            <a:off x="-41564" y="0"/>
            <a:ext cx="12233564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0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339469" y="6400111"/>
            <a:ext cx="2743200" cy="365125"/>
          </a:xfrm>
        </p:spPr>
        <p:txBody>
          <a:bodyPr/>
          <a:lstStyle/>
          <a:p>
            <a:fld id="{BEBB7E99-5A38-4EB4-8969-F488AF995AC7}" type="slidenum">
              <a:rPr lang="fr-FR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-1" y="1803"/>
            <a:ext cx="93240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SYSTÈME PSE AU CŒUR DE LA STRATEGIE NATIONALE REDD+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279370513"/>
              </p:ext>
            </p:extLst>
          </p:nvPr>
        </p:nvGraphicFramePr>
        <p:xfrm>
          <a:off x="1236519" y="1018309"/>
          <a:ext cx="9299864" cy="5288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15049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>
            <p:custDataLst>
              <p:tags r:id="rId1"/>
            </p:custDataLst>
          </p:nvPr>
        </p:nvSpPr>
        <p:spPr>
          <a:xfrm>
            <a:off x="0" y="0"/>
            <a:ext cx="8010206" cy="553998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fr-FR" sz="3000" b="1" u="sng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CONTEXTE DE L’	AGRICULTURE EN CÔTE D’IVOIRE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4020237286"/>
              </p:ext>
            </p:extLst>
          </p:nvPr>
        </p:nvGraphicFramePr>
        <p:xfrm>
          <a:off x="633844" y="512434"/>
          <a:ext cx="10889673" cy="4984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245177" y="5308888"/>
            <a:ext cx="10112086" cy="15179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Petits producteurs souvent dépourvus de moyens</a:t>
            </a:r>
            <a:endParaRPr lang="fr-FR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Insécurité Foncière</a:t>
            </a:r>
            <a:endParaRPr lang="fr-FR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Absence d’un schéma d’aménagement du territoire</a:t>
            </a:r>
            <a:endParaRPr lang="fr-FR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Absence d’incitation et sécurité sur la propriété de l’arbre</a:t>
            </a:r>
            <a:endParaRPr lang="fr-FR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3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>
            <p:custDataLst>
              <p:tags r:id="rId1"/>
            </p:custDataLst>
          </p:nvPr>
        </p:nvSpPr>
        <p:spPr>
          <a:xfrm>
            <a:off x="8940" y="15234"/>
            <a:ext cx="11791691" cy="553998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fr-FR" sz="3000" b="1" u="sng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 ZERO DEFORESTATION : PILIER CENTRALE DE REDD+ EN CI</a:t>
            </a: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978910" y="5935800"/>
            <a:ext cx="5905500" cy="7334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8" name="Groupe 7"/>
          <p:cNvGrpSpPr/>
          <p:nvPr>
            <p:custDataLst>
              <p:tags r:id="rId3"/>
            </p:custDataLst>
          </p:nvPr>
        </p:nvGrpSpPr>
        <p:grpSpPr>
          <a:xfrm>
            <a:off x="150867" y="2271633"/>
            <a:ext cx="5790556" cy="3545437"/>
            <a:chOff x="141103" y="2203086"/>
            <a:chExt cx="5790556" cy="354543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6091" y="2219895"/>
              <a:ext cx="4973298" cy="3528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 rot="16200000">
              <a:off x="-1440779" y="3784968"/>
              <a:ext cx="3545437" cy="381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>
                  <a:latin typeface="Cambria" panose="02040503050406030204" pitchFamily="18" charset="0"/>
                </a:rPr>
                <a:t>Déforestation (ha)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3968105" y="3784967"/>
              <a:ext cx="3545436" cy="381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>
                  <a:latin typeface="Cambria" panose="02040503050406030204" pitchFamily="18" charset="0"/>
                </a:rPr>
                <a:t>Production agricole (t)</a:t>
              </a:r>
            </a:p>
          </p:txBody>
        </p:sp>
      </p:grpSp>
      <p:grpSp>
        <p:nvGrpSpPr>
          <p:cNvPr id="13" name="Groupe 12"/>
          <p:cNvGrpSpPr/>
          <p:nvPr>
            <p:custDataLst>
              <p:tags r:id="rId4"/>
            </p:custDataLst>
          </p:nvPr>
        </p:nvGrpSpPr>
        <p:grpSpPr>
          <a:xfrm>
            <a:off x="6226819" y="2263791"/>
            <a:ext cx="5805321" cy="3554400"/>
            <a:chOff x="6522653" y="2198605"/>
            <a:chExt cx="5805321" cy="35544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40792" y="2219894"/>
              <a:ext cx="4973298" cy="3528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 rot="16200000">
              <a:off x="4940772" y="3789450"/>
              <a:ext cx="3545436" cy="381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>
                  <a:latin typeface="Cambria" panose="02040503050406030204" pitchFamily="18" charset="0"/>
                </a:rPr>
                <a:t>Déforestation (ha)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10364420" y="3780486"/>
              <a:ext cx="3545436" cy="381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>
                  <a:latin typeface="Cambria" panose="02040503050406030204" pitchFamily="18" charset="0"/>
                </a:rPr>
                <a:t>Production agricole (t)</a:t>
              </a:r>
            </a:p>
          </p:txBody>
        </p:sp>
      </p:grpSp>
      <p:sp>
        <p:nvSpPr>
          <p:cNvPr id="17" name="Rectangle 16"/>
          <p:cNvSpPr/>
          <p:nvPr>
            <p:custDataLst>
              <p:tags r:id="rId5"/>
            </p:custDataLst>
          </p:nvPr>
        </p:nvSpPr>
        <p:spPr>
          <a:xfrm>
            <a:off x="552407" y="1839164"/>
            <a:ext cx="4986746" cy="411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Poursuite du modèle agricole actuel</a:t>
            </a:r>
          </a:p>
        </p:txBody>
      </p:sp>
      <p:sp>
        <p:nvSpPr>
          <p:cNvPr id="18" name="Rectangle 17"/>
          <p:cNvSpPr/>
          <p:nvPr>
            <p:custDataLst>
              <p:tags r:id="rId6"/>
            </p:custDataLst>
          </p:nvPr>
        </p:nvSpPr>
        <p:spPr>
          <a:xfrm>
            <a:off x="6634963" y="1857094"/>
            <a:ext cx="4986746" cy="411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Découplage agriculture - déforestation</a:t>
            </a:r>
          </a:p>
        </p:txBody>
      </p:sp>
      <p:sp>
        <p:nvSpPr>
          <p:cNvPr id="19" name="Rectangle 18"/>
          <p:cNvSpPr/>
          <p:nvPr>
            <p:custDataLst>
              <p:tags r:id="rId7"/>
            </p:custDataLst>
          </p:nvPr>
        </p:nvSpPr>
        <p:spPr>
          <a:xfrm>
            <a:off x="115260" y="495820"/>
            <a:ext cx="11650467" cy="1132618"/>
          </a:xfrm>
          <a:prstGeom prst="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8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Le découplage entre la production agricole et la déforestation</a:t>
            </a:r>
            <a:r>
              <a:rPr lang="fr-FR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« Agriculture zéro déforestation » en Côte d’Ivoire</a:t>
            </a:r>
          </a:p>
        </p:txBody>
      </p:sp>
    </p:spTree>
    <p:extLst>
      <p:ext uri="{BB962C8B-B14F-4D97-AF65-F5344CB8AC3E}">
        <p14:creationId xmlns:p14="http://schemas.microsoft.com/office/powerpoint/2010/main" val="26689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0" y="-5548"/>
            <a:ext cx="7684796" cy="553998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3000" b="1" u="sng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 ZERO DEFORSTATION : Définition</a:t>
            </a:r>
            <a:endParaRPr lang="fr-FR" sz="30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9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2836"/>
            <a:ext cx="6920345" cy="50707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128163" y="1516377"/>
            <a:ext cx="506383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31F20"/>
                </a:solidFill>
                <a:latin typeface="Arial Narrow" panose="020B0606020202030204" pitchFamily="34" charset="0"/>
              </a:rPr>
              <a:t>Amélioration de la productivité agricole,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31F20"/>
                </a:solidFill>
                <a:latin typeface="Arial Narrow" panose="020B0606020202030204" pitchFamily="34" charset="0"/>
              </a:rPr>
              <a:t>la conservation de la biodiversité,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31F20"/>
                </a:solidFill>
                <a:latin typeface="Arial Narrow" panose="020B0606020202030204" pitchFamily="34" charset="0"/>
              </a:rPr>
              <a:t>Mise en œuvre d’un système de traçabilité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31F20"/>
                </a:solidFill>
                <a:latin typeface="Arial Narrow" panose="020B0606020202030204" pitchFamily="34" charset="0"/>
              </a:rPr>
              <a:t>l’amélioration des conditions de vie des producteurs dans le domaine rural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31F20"/>
                </a:solidFill>
                <a:latin typeface="Arial Narrow" panose="020B0606020202030204" pitchFamily="34" charset="0"/>
              </a:rPr>
              <a:t>Contribution à l’effort de reconstitution du couvert forestier.</a:t>
            </a:r>
            <a:endParaRPr lang="fr-FR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65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6215" y="1640886"/>
            <a:ext cx="11509619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r-FR" sz="2800" dirty="0">
                <a:latin typeface="Arial Narrow" panose="020B0606020202030204" pitchFamily="34" charset="0"/>
              </a:rPr>
              <a:t>Aider les « petits » à </a:t>
            </a:r>
            <a:r>
              <a:rPr lang="fr-FR" sz="3200" dirty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latin typeface="Arial Narrow" panose="020B0606020202030204" pitchFamily="34" charset="0"/>
              </a:rPr>
              <a:t>investir</a:t>
            </a:r>
            <a:r>
              <a:rPr lang="fr-FR" sz="2800" dirty="0">
                <a:latin typeface="Arial Narrow" panose="020B0606020202030204" pitchFamily="34" charset="0"/>
              </a:rPr>
              <a:t> dans: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3959" y="844257"/>
            <a:ext cx="11391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latin typeface="Arial Narrow" panose="020B0606020202030204" pitchFamily="34" charset="0"/>
              </a:rPr>
              <a:t>Dispositif national PSE </a:t>
            </a:r>
            <a:r>
              <a:rPr lang="fr-FR" sz="3200" dirty="0">
                <a:latin typeface="Arial Narrow" panose="020B0606020202030204" pitchFamily="34" charset="0"/>
              </a:rPr>
              <a:t>= </a:t>
            </a:r>
            <a:r>
              <a:rPr lang="fr-FR" sz="3200" dirty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latin typeface="Arial Narrow" panose="020B0606020202030204" pitchFamily="34" charset="0"/>
              </a:rPr>
              <a:t>P</a:t>
            </a:r>
            <a:r>
              <a:rPr lang="fr-FR" sz="3200" dirty="0">
                <a:latin typeface="Arial Narrow" panose="020B0606020202030204" pitchFamily="34" charset="0"/>
              </a:rPr>
              <a:t>ayer pour des </a:t>
            </a:r>
            <a:r>
              <a:rPr lang="fr-FR" sz="3200" dirty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latin typeface="Arial Narrow" panose="020B0606020202030204" pitchFamily="34" charset="0"/>
              </a:rPr>
              <a:t>S</a:t>
            </a:r>
            <a:r>
              <a:rPr lang="fr-FR" sz="3200" dirty="0">
                <a:latin typeface="Arial Narrow" panose="020B0606020202030204" pitchFamily="34" charset="0"/>
              </a:rPr>
              <a:t>ervices rendu à l’</a:t>
            </a:r>
            <a:r>
              <a:rPr lang="fr-FR" sz="3200" dirty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latin typeface="Arial Narrow" panose="020B0606020202030204" pitchFamily="34" charset="0"/>
              </a:rPr>
              <a:t>E</a:t>
            </a:r>
            <a:r>
              <a:rPr lang="fr-FR" sz="3200" dirty="0">
                <a:latin typeface="Arial Narrow" panose="020B0606020202030204" pitchFamily="34" charset="0"/>
              </a:rPr>
              <a:t>nvironnement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9930" y="2738673"/>
            <a:ext cx="1116105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Itinéraires techniques agricoles intensifs et l’agroforesterie, </a:t>
            </a:r>
          </a:p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L’énergie domestique durable</a:t>
            </a:r>
          </a:p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Reboisement villageois </a:t>
            </a:r>
          </a:p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le tout, combiner à des incitations directes liées à la préservation des forêts restantes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0623" y="5568245"/>
            <a:ext cx="10445488" cy="721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r-FR" sz="2800" dirty="0">
                <a:latin typeface="Arial Narrow" panose="020B0606020202030204" pitchFamily="34" charset="0"/>
              </a:rPr>
              <a:t>avec une</a:t>
            </a:r>
            <a:r>
              <a:rPr lang="fr-FR" sz="2800" dirty="0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  <a:latin typeface="Arial Narrow" panose="020B0606020202030204" pitchFamily="34" charset="0"/>
              </a:rPr>
              <a:t> conditionnalité </a:t>
            </a:r>
            <a:r>
              <a:rPr lang="fr-FR" sz="2800" dirty="0">
                <a:ln>
                  <a:solidFill>
                    <a:schemeClr val="tx1"/>
                  </a:solidFill>
                </a:ln>
                <a:latin typeface="Arial Narrow" panose="020B0606020202030204" pitchFamily="34" charset="0"/>
              </a:rPr>
              <a:t>: Paiement basé sur des résultats après vérification</a:t>
            </a:r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-5548"/>
            <a:ext cx="11725005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2800" b="1" u="sng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 POUR APPUYER LES PETITS PRODUCTEURS DANS LA STRATEGIE </a:t>
            </a:r>
            <a:r>
              <a:rPr lang="fr-FR" sz="2800" b="1" u="sng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REDD+c</a:t>
            </a:r>
            <a:endParaRPr lang="fr-FR" sz="28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3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>
            <p:custDataLst>
              <p:tags r:id="rId1"/>
            </p:custDataLst>
          </p:nvPr>
        </p:nvSpPr>
        <p:spPr>
          <a:xfrm>
            <a:off x="0" y="-5548"/>
            <a:ext cx="8024248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2800" b="1" u="sng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PARTENAIRES MECANISME REDD+ EN CÔTE D’IVOIRE</a:t>
            </a:r>
            <a:endParaRPr lang="fr-FR" sz="28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ZoneTexte 7"/>
          <p:cNvSpPr txBox="1"/>
          <p:nvPr>
            <p:custDataLst>
              <p:tags r:id="rId2"/>
            </p:custDataLst>
          </p:nvPr>
        </p:nvSpPr>
        <p:spPr>
          <a:xfrm>
            <a:off x="1804734" y="924574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Ministère du Plan et du Développement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Ministère de l’Environnement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Ministère de l’économie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Ministère de l’Agriculture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Ministère des Eaux et Forêts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Ministère des Mines</a:t>
            </a:r>
          </a:p>
        </p:txBody>
      </p:sp>
      <p:pic>
        <p:nvPicPr>
          <p:cNvPr id="10" name="Picture 2" descr="https://upload.wikimedia.org/wikipedia/fr/f/fc/Armoiries_de_la_C%C3%B4te_d'Ivoire_de_1964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6" y="945356"/>
            <a:ext cx="1672449" cy="14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617023" y="5773398"/>
            <a:ext cx="986124" cy="4953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92502" y="4705984"/>
            <a:ext cx="1119188" cy="5876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094912" y="4922758"/>
            <a:ext cx="1438275" cy="4610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8"/>
          <a:srcRect l="28334" t="15714" r="28333" b="27143"/>
          <a:stretch/>
        </p:blipFill>
        <p:spPr>
          <a:xfrm>
            <a:off x="202910" y="5604285"/>
            <a:ext cx="1295400" cy="6227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702925" y="4774732"/>
            <a:ext cx="769442" cy="67929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056496" y="4774732"/>
            <a:ext cx="751704" cy="72216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631289" y="5772421"/>
            <a:ext cx="2853871" cy="4339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2"/>
          <a:srcRect t="16361" b="22100"/>
          <a:stretch/>
        </p:blipFill>
        <p:spPr>
          <a:xfrm>
            <a:off x="7683348" y="5348005"/>
            <a:ext cx="2047875" cy="8382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6190023" y="3146005"/>
            <a:ext cx="1086967" cy="936000"/>
          </a:xfrm>
          <a:prstGeom prst="rect">
            <a:avLst/>
          </a:prstGeom>
        </p:spPr>
      </p:pic>
      <p:pic>
        <p:nvPicPr>
          <p:cNvPr id="20" name="Picture 2" descr="http://www.224digitalmedia.com/wp-content/uploads/2016/04/logo_worldbank-600x336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8" y="2945577"/>
            <a:ext cx="1656000" cy="9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afdb.org/fileadmin/assets/afdb/img/logo_print.gif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15" y="3122921"/>
            <a:ext cx="1800000" cy="9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web.undp.org/french/geneva/images/logo_un-redd_fr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96" y="3098296"/>
            <a:ext cx="119842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296547" y="4773666"/>
            <a:ext cx="1436618" cy="1440000"/>
          </a:xfrm>
          <a:prstGeom prst="rect">
            <a:avLst/>
          </a:prstGeom>
        </p:spPr>
      </p:pic>
      <p:pic>
        <p:nvPicPr>
          <p:cNvPr id="24" name="Picture 14" descr="http://www.solidaridadnetwork.org/sites/all/themes/solidaridad/logo.png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95" y="5541841"/>
            <a:ext cx="2268000" cy="5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>
            <p:custDataLst>
              <p:tags r:id="rId18"/>
            </p:custDataLst>
          </p:nvPr>
        </p:nvSpPr>
        <p:spPr>
          <a:xfrm>
            <a:off x="7733165" y="4830306"/>
            <a:ext cx="2278686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</a:rPr>
              <a:t>Chefferie traditionnelle</a:t>
            </a:r>
            <a:endParaRPr lang="fr-FR" dirty="0"/>
          </a:p>
        </p:txBody>
      </p:sp>
      <p:sp>
        <p:nvSpPr>
          <p:cNvPr id="26" name="ZoneTexte 25"/>
          <p:cNvSpPr txBox="1"/>
          <p:nvPr>
            <p:custDataLst>
              <p:tags r:id="rId19"/>
            </p:custDataLst>
          </p:nvPr>
        </p:nvSpPr>
        <p:spPr>
          <a:xfrm>
            <a:off x="10263689" y="4812921"/>
            <a:ext cx="18165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CI" b="1" dirty="0">
                <a:solidFill>
                  <a:schemeClr val="bg1"/>
                </a:solidFill>
                <a:latin typeface="Arial Narrow" panose="020B0606020202030204" pitchFamily="34" charset="0"/>
              </a:rPr>
              <a:t>Plateforme OIREN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7" name="Picture 16" descr="http://www.shinegroup-ci.com/img/logos_partenaires/sodefor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26" y="2937878"/>
            <a:ext cx="1044000" cy="16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0639491" y="2851937"/>
            <a:ext cx="1188000" cy="1196102"/>
          </a:xfrm>
          <a:prstGeom prst="rect">
            <a:avLst/>
          </a:prstGeom>
        </p:spPr>
      </p:pic>
      <p:pic>
        <p:nvPicPr>
          <p:cNvPr id="29" name="Picture 2" descr="http://fondationparc.ci/wp-content/uploads/2014/03/logo-fondationparcetreserve.pn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41" y="1090213"/>
            <a:ext cx="15430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icre8.eu/sites/default/files/efi_logo_leaf_abbreviation_rgb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552" y="1491931"/>
            <a:ext cx="870596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52" y="1551755"/>
            <a:ext cx="1224000" cy="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9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276109"/>
            <a:ext cx="12192000" cy="702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JE VOUS REMERCIE</a:t>
            </a:r>
          </a:p>
        </p:txBody>
      </p:sp>
    </p:spTree>
    <p:extLst>
      <p:ext uri="{BB962C8B-B14F-4D97-AF65-F5344CB8AC3E}">
        <p14:creationId xmlns:p14="http://schemas.microsoft.com/office/powerpoint/2010/main" val="131877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>
            <p:custDataLst>
              <p:tags r:id="rId1"/>
            </p:custDataLst>
          </p:nvPr>
        </p:nvCxnSpPr>
        <p:spPr>
          <a:xfrm>
            <a:off x="10381129" y="9608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0" y="-5548"/>
            <a:ext cx="6459845" cy="58477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PRESENTATION DE LA CÔTE D’IVOIRE</a:t>
            </a:r>
            <a:endParaRPr lang="fr-FR" sz="32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6" descr="http://upload.wikimedia.org/wikipedia/commons/thumb/6/6b/IvoryCoastEthno.jpg/532px-IvoryCoastEthn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12126" r="1810" b="1064"/>
          <a:stretch/>
        </p:blipFill>
        <p:spPr bwMode="auto">
          <a:xfrm>
            <a:off x="116301" y="803886"/>
            <a:ext cx="5144935" cy="561073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80344" y="1122582"/>
            <a:ext cx="648987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200" u="sng" dirty="0">
                <a:ln>
                  <a:solidFill>
                    <a:srgbClr val="002060"/>
                  </a:solidFill>
                </a:ln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Superficie</a:t>
            </a:r>
            <a:r>
              <a:rPr lang="fr-FR" sz="2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322 462 km² (32,24 </a:t>
            </a:r>
            <a:r>
              <a:rPr lang="fr-FR" sz="2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Mha</a:t>
            </a:r>
            <a:r>
              <a:rPr lang="fr-FR" sz="2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et 22 400 835 habitants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63066" y="2269223"/>
            <a:ext cx="6538283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200" u="sng" dirty="0">
                <a:ln>
                  <a:solidFill>
                    <a:srgbClr val="002060"/>
                  </a:solidFill>
                </a:ln>
                <a:latin typeface="Arial Narrow" panose="020B0606020202030204" pitchFamily="34" charset="0"/>
                <a:cs typeface="Times New Roman" panose="02020603050405020304" pitchFamily="18" charset="0"/>
              </a:rPr>
              <a:t>Grandes réformes en cours</a:t>
            </a:r>
            <a:r>
              <a:rPr lang="fr-FR" sz="2200" u="sng" dirty="0">
                <a:ln>
                  <a:solidFill>
                    <a:sysClr val="windowText" lastClr="000000"/>
                  </a:solidFill>
                </a:ln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58223" y="2956705"/>
            <a:ext cx="6255291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"/>
            </a:pPr>
            <a:r>
              <a:rPr lang="fr-FR" sz="2200" dirty="0">
                <a:ln>
                  <a:solidFill>
                    <a:sysClr val="windowText" lastClr="000000"/>
                  </a:solidFill>
                </a:ln>
                <a:latin typeface="Arial Narrow" panose="020B0606020202030204" pitchFamily="34" charset="0"/>
                <a:cs typeface="Times New Roman" panose="02020603050405020304" pitchFamily="18" charset="0"/>
              </a:rPr>
              <a:t>Secteur Agricole: </a:t>
            </a:r>
            <a:r>
              <a:rPr lang="fr-FR" sz="2200" dirty="0">
                <a:latin typeface="Arial Narrow" panose="020B0606020202030204" pitchFamily="34" charset="0"/>
                <a:cs typeface="Times New Roman" panose="02020603050405020304" pitchFamily="18" charset="0"/>
              </a:rPr>
              <a:t>PNIA, programme 2QC, Loi foncière, etc.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8729" y="3997036"/>
            <a:ext cx="6255291" cy="117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"/>
            </a:pPr>
            <a:r>
              <a:rPr lang="fr-FR" sz="2200" dirty="0">
                <a:ln>
                  <a:solidFill>
                    <a:sysClr val="windowText" lastClr="000000"/>
                  </a:solidFill>
                </a:ln>
                <a:latin typeface="Arial Narrow" panose="020B0606020202030204" pitchFamily="34" charset="0"/>
                <a:cs typeface="Times New Roman" panose="02020603050405020304" pitchFamily="18" charset="0"/>
              </a:rPr>
              <a:t>Secteur Forestier: </a:t>
            </a:r>
            <a:r>
              <a:rPr lang="fr-FR" sz="2200" dirty="0">
                <a:latin typeface="Arial Narrow" panose="020B0606020202030204" pitchFamily="34" charset="0"/>
                <a:cs typeface="Times New Roman" panose="02020603050405020304" pitchFamily="18" charset="0"/>
              </a:rPr>
              <a:t>Plan Directeur Forestier, Processus FLEGT, La nouvelle loi forestière (Propriété de l’arbre au propriétaire terrien)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3066" y="5509758"/>
            <a:ext cx="6657942" cy="86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fr-FR" sz="2200" u="sng" dirty="0">
                <a:ln>
                  <a:solidFill>
                    <a:srgbClr val="002060"/>
                  </a:solidFill>
                </a:ln>
                <a:latin typeface="Arial Narrow" panose="020B0606020202030204" pitchFamily="34" charset="0"/>
                <a:cs typeface="Times New Roman" panose="02020603050405020304" pitchFamily="18" charset="0"/>
              </a:rPr>
              <a:t>Objectif du Gouvernement</a:t>
            </a:r>
            <a:r>
              <a:rPr lang="fr-FR" sz="2200" dirty="0">
                <a:latin typeface="Arial Narrow" panose="020B0606020202030204" pitchFamily="34" charset="0"/>
                <a:cs typeface="Times New Roman" panose="02020603050405020304" pitchFamily="18" charset="0"/>
              </a:rPr>
              <a:t>: Côte d’Ivoire Pays </a:t>
            </a:r>
            <a:r>
              <a:rPr lang="fr-FR" sz="2200" dirty="0">
                <a:ln>
                  <a:solidFill>
                    <a:schemeClr val="tx1"/>
                  </a:solidFill>
                </a:ln>
                <a:latin typeface="Arial Narrow" panose="020B0606020202030204" pitchFamily="34" charset="0"/>
                <a:cs typeface="Times New Roman" panose="02020603050405020304" pitchFamily="18" charset="0"/>
              </a:rPr>
              <a:t>émergeant horizon 2020</a:t>
            </a:r>
            <a:endParaRPr lang="fr-FR" sz="2200" dirty="0">
              <a:ln>
                <a:solidFill>
                  <a:schemeClr val="tx1"/>
                </a:solidFill>
              </a:ln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9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>
            <p:custDataLst>
              <p:tags r:id="rId1"/>
            </p:custDataLst>
          </p:nvPr>
        </p:nvCxnSpPr>
        <p:spPr>
          <a:xfrm>
            <a:off x="10381129" y="9608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0" y="-5548"/>
            <a:ext cx="11318548" cy="58477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PRESENTATION ECOLOGIQUE DE LA CÔTE D’IVOIRE FORESTIERE</a:t>
            </a:r>
            <a:endParaRPr lang="fr-FR" sz="32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0786" y="779254"/>
            <a:ext cx="5743575" cy="100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400" dirty="0">
                <a:solidFill>
                  <a:srgbClr val="231F20"/>
                </a:solidFill>
                <a:latin typeface="Arial Narrow" panose="020B0606020202030204" pitchFamily="34" charset="0"/>
              </a:rPr>
              <a:t>On trouve également d’autres types de forêts,</a:t>
            </a:r>
            <a:br>
              <a:rPr lang="fr-FR" sz="2400" dirty="0">
                <a:solidFill>
                  <a:srgbClr val="231F20"/>
                </a:solidFill>
                <a:latin typeface="Arial Narrow" panose="020B0606020202030204" pitchFamily="34" charset="0"/>
              </a:rPr>
            </a:br>
            <a:r>
              <a:rPr lang="fr-FR" sz="2400" dirty="0">
                <a:solidFill>
                  <a:srgbClr val="231F20"/>
                </a:solidFill>
                <a:latin typeface="Arial Narrow" panose="020B0606020202030204" pitchFamily="34" charset="0"/>
              </a:rPr>
              <a:t>caractéristiques d’écosystèmes particuliers,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8936" y="1966751"/>
            <a:ext cx="53654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1F20"/>
                </a:solidFill>
                <a:latin typeface="Arial Narrow" panose="020B0606020202030204" pitchFamily="34" charset="0"/>
              </a:rPr>
              <a:t>les forêts de mangroves (8 700 km2),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1F20"/>
                </a:solidFill>
                <a:latin typeface="Arial Narrow" panose="020B0606020202030204" pitchFamily="34" charset="0"/>
              </a:rPr>
              <a:t>les forêts marécageuses (450 km2),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1F20"/>
                </a:solidFill>
                <a:latin typeface="Arial Narrow" panose="020B0606020202030204" pitchFamily="34" charset="0"/>
              </a:rPr>
              <a:t>et les forêts de montagne dans l’ouest du pays (480 km2). </a:t>
            </a:r>
            <a:endParaRPr lang="fr-FR" sz="2400" dirty="0">
              <a:latin typeface="Arial Narrow" panose="020B0606020202030204" pitchFamily="34" charset="0"/>
            </a:endParaRPr>
          </a:p>
        </p:txBody>
      </p:sp>
      <p:pic>
        <p:nvPicPr>
          <p:cNvPr id="9" name="Picture 2" descr="http://www.parcnationaltai.com/media/k2/items/cache/c82e68ecc91a6115905b52a4dab0ec5b_X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t="22366" r="6959" b="47628"/>
          <a:stretch/>
        </p:blipFill>
        <p:spPr bwMode="auto">
          <a:xfrm>
            <a:off x="5988053" y="4100513"/>
            <a:ext cx="1812925" cy="26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71440" y="638170"/>
            <a:ext cx="5902325" cy="6105526"/>
            <a:chOff x="0" y="638170"/>
            <a:chExt cx="5902325" cy="6105526"/>
          </a:xfrm>
        </p:grpSpPr>
        <p:pic>
          <p:nvPicPr>
            <p:cNvPr id="1026" name="Picture 2" descr="http://www.parcnationaltai.com/media/k2/items/cache/c82e68ecc91a6115905b52a4dab0ec5b_XL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48"/>
            <a:stretch/>
          </p:blipFill>
          <p:spPr bwMode="auto">
            <a:xfrm>
              <a:off x="0" y="638170"/>
              <a:ext cx="5902325" cy="610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parcnationaltai.com/media/k2/items/cache/c82e68ecc91a6115905b52a4dab0ec5b_XL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35" t="4479" r="12326" b="82869"/>
            <a:stretch/>
          </p:blipFill>
          <p:spPr bwMode="auto">
            <a:xfrm>
              <a:off x="5451708" y="638170"/>
              <a:ext cx="415132" cy="89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88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>
            <p:custDataLst>
              <p:tags r:id="rId1"/>
            </p:custDataLst>
          </p:nvPr>
        </p:nvCxnSpPr>
        <p:spPr>
          <a:xfrm>
            <a:off x="10381129" y="9608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postconflict.unep.ch/fr-cote-divoire-PCEA-photoessay-2015/img/photo_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/>
          <a:stretch/>
        </p:blipFill>
        <p:spPr bwMode="auto">
          <a:xfrm>
            <a:off x="-1" y="0"/>
            <a:ext cx="12192001" cy="686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0" y="-5548"/>
            <a:ext cx="6414385" cy="58477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ETAT DES FORÊTS EN CÔTE D’IVOIRE</a:t>
            </a:r>
            <a:endParaRPr lang="fr-FR" sz="32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2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>
            <p:custDataLst>
              <p:tags r:id="rId1"/>
            </p:custDataLst>
          </p:nvPr>
        </p:nvCxnSpPr>
        <p:spPr>
          <a:xfrm>
            <a:off x="10381129" y="9608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0" y="-5548"/>
            <a:ext cx="9877127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2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DYNAMIQUE DE LA DEFORESTATION EN CÔTE </a:t>
            </a:r>
            <a:r>
              <a:rPr lang="fr-FR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D’IVOIRE</a:t>
            </a:r>
            <a:r>
              <a:rPr lang="fr-FR" sz="2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 (2000-2015)</a:t>
            </a:r>
            <a:endParaRPr lang="fr-FR" sz="28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84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70"/>
          <a:stretch/>
        </p:blipFill>
        <p:spPr>
          <a:xfrm>
            <a:off x="2576945" y="504312"/>
            <a:ext cx="6328064" cy="63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" y="1623686"/>
            <a:ext cx="6172200" cy="47435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6"/>
          <a:stretch/>
        </p:blipFill>
        <p:spPr>
          <a:xfrm>
            <a:off x="0" y="6494928"/>
            <a:ext cx="12192000" cy="3630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5864" y="691476"/>
            <a:ext cx="119391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700" b="1" dirty="0">
                <a:solidFill>
                  <a:srgbClr val="FF0000"/>
                </a:solidFill>
                <a:latin typeface="Arial Narrow" panose="020B0606020202030204" pitchFamily="34" charset="0"/>
              </a:rPr>
              <a:t>Dynamique de l’occupation du sol (1986-2015) de la zone sud-ouest de la Côte d’Ivoire</a:t>
            </a:r>
            <a:endParaRPr lang="fr-FR" sz="27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-5548"/>
            <a:ext cx="8884612" cy="58477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DYNAMIQUE DE DEFORESTATION EN CÔTE D’IVOIRE</a:t>
            </a:r>
            <a:endParaRPr lang="fr-FR" sz="32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837" y="1623686"/>
            <a:ext cx="6066754" cy="47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9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>
            <p:custDataLst>
              <p:tags r:id="rId1"/>
            </p:custDataLst>
          </p:nvPr>
        </p:nvCxnSpPr>
        <p:spPr>
          <a:xfrm>
            <a:off x="10381129" y="9608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8177733" y="185904"/>
            <a:ext cx="351736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800" b="1" u="sng" dirty="0">
                <a:solidFill>
                  <a:srgbClr val="FF0000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FACTEURS INDIRECTS</a:t>
            </a:r>
            <a:endParaRPr lang="fr-FR" sz="2800" u="sng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7677871" y="889586"/>
            <a:ext cx="4384141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r>
              <a:rPr lang="fr-FR" sz="23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Pression démographique et Immigration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endParaRPr lang="fr-F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r>
              <a:rPr lang="fr-FR" sz="23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Manque d’information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endParaRPr lang="fr-FR" sz="16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r>
              <a:rPr lang="fr-FR" sz="2300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Absence d’un schéma régional d’aménagement du territoire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endParaRPr lang="fr-FR" sz="1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r>
              <a:rPr lang="fr-FR" sz="23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implication des collectivités territoriales et des autorités traditionnelles dans la gestion des forêts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endParaRPr lang="fr-FR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r>
              <a:rPr lang="fr-FR" sz="2300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Insécurité foncière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endParaRPr lang="fr-FR" sz="16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Calibri" panose="020F0502020204030204" pitchFamily="34" charset="0"/>
              <a:buChar char="•"/>
            </a:pPr>
            <a:r>
              <a:rPr lang="fr-FR" sz="23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Infrastructures (routes, habitat, etc.)</a:t>
            </a:r>
          </a:p>
        </p:txBody>
      </p:sp>
      <p:sp>
        <p:nvSpPr>
          <p:cNvPr id="12" name="Rectangle 11"/>
          <p:cNvSpPr/>
          <p:nvPr>
            <p:custDataLst>
              <p:tags r:id="rId4"/>
            </p:custDataLst>
          </p:nvPr>
        </p:nvSpPr>
        <p:spPr>
          <a:xfrm>
            <a:off x="498345" y="6176717"/>
            <a:ext cx="6918103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800" b="1" u="sng" dirty="0">
                <a:solidFill>
                  <a:srgbClr val="FF0000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FACTEURS DIRECTS DE LA DEFORESTATION</a:t>
            </a:r>
            <a:endParaRPr lang="fr-FR" sz="2800" u="sng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0" y="-5548"/>
            <a:ext cx="8144153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FACTEURS DE LA DÉFORESTATION EN CÔTE D’IVOIRE</a:t>
            </a:r>
            <a:endParaRPr lang="fr-FR" sz="28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Image 12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49" r="11614"/>
          <a:stretch/>
        </p:blipFill>
        <p:spPr bwMode="auto">
          <a:xfrm>
            <a:off x="872836" y="682526"/>
            <a:ext cx="5808519" cy="5494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17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6"/>
          <a:stretch/>
        </p:blipFill>
        <p:spPr>
          <a:xfrm>
            <a:off x="0" y="6494928"/>
            <a:ext cx="12192000" cy="36307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339469" y="6400111"/>
            <a:ext cx="2743200" cy="365125"/>
          </a:xfrm>
        </p:spPr>
        <p:txBody>
          <a:bodyPr/>
          <a:lstStyle/>
          <a:p>
            <a:fld id="{BEBB7E99-5A38-4EB4-8969-F488AF995AC7}" type="slidenum">
              <a:rPr lang="fr-FR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-1" y="1803"/>
            <a:ext cx="6872289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 DE LA REDD+ EN CÔTE D’IVOIRE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00605" y="2842040"/>
            <a:ext cx="727233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Stopper la déforestation et la dégradation des forêts classées et reconquérir les zones protégées du Domaine Forestier Permanent de l’État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0605" y="4736919"/>
            <a:ext cx="727233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Réintroduire la forêt au cœur des économies et paysages ruraux à travers la promotion du reboisement et de l’agroforesterie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5518" y="699822"/>
            <a:ext cx="740742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3200" b="1" dirty="0">
                <a:latin typeface="Arial Narrow" panose="020B0606020202030204" pitchFamily="34" charset="0"/>
              </a:rPr>
              <a:t>Deux lignes de front REDD+ pour tenir les engagements nationaux de reconquête du couvert forestier</a:t>
            </a:r>
          </a:p>
        </p:txBody>
      </p:sp>
      <p:pic>
        <p:nvPicPr>
          <p:cNvPr id="10" name="Image 9" descr="C:\Users\Projet REDD\Documents\DOSSIER BUREAU PC\ETUDE STRATEGIE\Contributions Strategie Nationale REDD+\REDD+8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292" r="2884" b="1034"/>
          <a:stretch/>
        </p:blipFill>
        <p:spPr bwMode="auto">
          <a:xfrm>
            <a:off x="118375" y="560685"/>
            <a:ext cx="4370498" cy="6248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776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339469" y="6400111"/>
            <a:ext cx="2743200" cy="365125"/>
          </a:xfrm>
        </p:spPr>
        <p:txBody>
          <a:bodyPr/>
          <a:lstStyle/>
          <a:p>
            <a:fld id="{BEBB7E99-5A38-4EB4-8969-F488AF995AC7}" type="slidenum">
              <a:rPr lang="fr-FR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-1" y="1803"/>
            <a:ext cx="11401425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AXES STRATÉGIQUES ANCRÉS DANS LES MOTEURS DE LA DÉFORESTATION</a:t>
            </a:r>
          </a:p>
        </p:txBody>
      </p:sp>
      <p:pic>
        <p:nvPicPr>
          <p:cNvPr id="5" name="Imag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0" y="1154696"/>
            <a:ext cx="11644829" cy="5058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911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687</Words>
  <Application>Microsoft Office PowerPoint</Application>
  <PresentationFormat>Widescreen</PresentationFormat>
  <Paragraphs>105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Andalus</vt:lpstr>
      <vt:lpstr>Arial</vt:lpstr>
      <vt:lpstr>Arial Narrow</vt:lpstr>
      <vt:lpstr>Calibri</vt:lpstr>
      <vt:lpstr>Calibri Light</vt:lpstr>
      <vt:lpstr>Cambria</vt:lpstr>
      <vt:lpstr>Symbol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AKA JP</dc:creator>
  <cp:lastModifiedBy>Ela Ionescu</cp:lastModifiedBy>
  <cp:revision>68</cp:revision>
  <dcterms:created xsi:type="dcterms:W3CDTF">2016-07-01T23:49:25Z</dcterms:created>
  <dcterms:modified xsi:type="dcterms:W3CDTF">2016-09-19T14:45:40Z</dcterms:modified>
</cp:coreProperties>
</file>