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19" r:id="rId2"/>
  </p:sldMasterIdLst>
  <p:notesMasterIdLst>
    <p:notesMasterId r:id="rId15"/>
  </p:notesMasterIdLst>
  <p:sldIdLst>
    <p:sldId id="289" r:id="rId3"/>
    <p:sldId id="315" r:id="rId4"/>
    <p:sldId id="323" r:id="rId5"/>
    <p:sldId id="324" r:id="rId6"/>
    <p:sldId id="308" r:id="rId7"/>
    <p:sldId id="319" r:id="rId8"/>
    <p:sldId id="320" r:id="rId9"/>
    <p:sldId id="316" r:id="rId10"/>
    <p:sldId id="321" r:id="rId11"/>
    <p:sldId id="325" r:id="rId12"/>
    <p:sldId id="322" r:id="rId13"/>
    <p:sldId id="29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B01C2D-F2FB-467E-B3A4-D32C2786F360}">
          <p14:sldIdLst>
            <p14:sldId id="289"/>
            <p14:sldId id="315"/>
            <p14:sldId id="323"/>
            <p14:sldId id="324"/>
            <p14:sldId id="308"/>
            <p14:sldId id="319"/>
            <p14:sldId id="320"/>
            <p14:sldId id="316"/>
            <p14:sldId id="321"/>
            <p14:sldId id="325"/>
            <p14:sldId id="322"/>
            <p14:sldId id="291"/>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sé Carlos Fernández" initials="JCF" lastIdx="1" clrIdx="0"/>
  <p:cmAuthor id="1" name="José Carlos Fernández" initials="JCF [3]" lastIdx="1" clrIdx="1"/>
  <p:cmAuthor id="2" name="José Carlos Fernández" initials="JCF [4]"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98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49" autoAdjust="0"/>
    <p:restoredTop sz="97576" autoAdjust="0"/>
  </p:normalViewPr>
  <p:slideViewPr>
    <p:cSldViewPr showGuides="1">
      <p:cViewPr>
        <p:scale>
          <a:sx n="90" d="100"/>
          <a:sy n="90" d="100"/>
        </p:scale>
        <p:origin x="-528" y="104"/>
      </p:cViewPr>
      <p:guideLst>
        <p:guide orient="horz" pos="2160"/>
        <p:guide pos="2880"/>
      </p:guideLst>
    </p:cSldViewPr>
  </p:slideViewPr>
  <p:outlineViewPr>
    <p:cViewPr>
      <p:scale>
        <a:sx n="33" d="100"/>
        <a:sy n="33" d="100"/>
      </p:scale>
      <p:origin x="0" y="22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96337D-D2E0-B842-B2E3-9903958BB285}" type="datetimeFigureOut">
              <a:rPr lang="en-US" smtClean="0"/>
              <a:t>30/09/17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06979E-2B7D-7A4A-B633-373DC72BFE5F}" type="slidenum">
              <a:rPr lang="en-US" smtClean="0"/>
              <a:t>‹#›</a:t>
            </a:fld>
            <a:endParaRPr lang="en-US"/>
          </a:p>
        </p:txBody>
      </p:sp>
    </p:spTree>
    <p:extLst>
      <p:ext uri="{BB962C8B-B14F-4D97-AF65-F5344CB8AC3E}">
        <p14:creationId xmlns:p14="http://schemas.microsoft.com/office/powerpoint/2010/main" val="15585443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06979E-2B7D-7A4A-B633-373DC72BFE5F}" type="slidenum">
              <a:rPr lang="en-US" smtClean="0"/>
              <a:t>1</a:t>
            </a:fld>
            <a:endParaRPr lang="en-US"/>
          </a:p>
        </p:txBody>
      </p:sp>
    </p:spTree>
    <p:extLst>
      <p:ext uri="{BB962C8B-B14F-4D97-AF65-F5344CB8AC3E}">
        <p14:creationId xmlns:p14="http://schemas.microsoft.com/office/powerpoint/2010/main" val="1742223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Opportunities: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No real consensus on the best implementation of a benefit sharing scheme, but still seen as a opportunity for future work</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Ethiopia : simple solution to the issue of leakage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Côte d’Ivoire/Madagascar: approach to managing sub-national and project level programs with regards to the establishing FRELs and or baselines. But also difficulties associated with the unified guidelines</a:t>
            </a:r>
            <a:r>
              <a:rPr lang="en-US" dirty="0" smtClean="0">
                <a:effectLst/>
              </a:rPr>
              <a:t> </a:t>
            </a:r>
            <a:r>
              <a:rPr lang="en-US" sz="1200" kern="1200" baseline="0" dirty="0" smtClean="0">
                <a:solidFill>
                  <a:schemeClr val="tx1"/>
                </a:solidFill>
                <a:effectLst/>
                <a:latin typeface="+mn-lt"/>
                <a:ea typeface="+mn-ea"/>
                <a:cs typeface="+mn-cs"/>
              </a:rPr>
              <a:t>.</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Challenges: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tx1"/>
                </a:solidFill>
                <a:effectLst/>
                <a:latin typeface="+mn-lt"/>
                <a:ea typeface="+mn-ea"/>
                <a:cs typeface="+mn-cs"/>
              </a:rPr>
              <a:t>OK </a:t>
            </a:r>
            <a:r>
              <a:rPr lang="en-US" sz="1200" kern="1200" baseline="0" dirty="0" err="1" smtClean="0">
                <a:solidFill>
                  <a:schemeClr val="tx1"/>
                </a:solidFill>
                <a:effectLst/>
                <a:latin typeface="+mn-lt"/>
                <a:ea typeface="+mn-ea"/>
                <a:cs typeface="+mn-cs"/>
              </a:rPr>
              <a:t>Gov’s</a:t>
            </a:r>
            <a:r>
              <a:rPr lang="en-US" sz="1200" kern="1200" baseline="0" dirty="0" smtClean="0">
                <a:solidFill>
                  <a:schemeClr val="tx1"/>
                </a:solidFill>
                <a:effectLst/>
                <a:latin typeface="+mn-lt"/>
                <a:ea typeface="+mn-ea"/>
                <a:cs typeface="+mn-cs"/>
              </a:rPr>
              <a:t> to </a:t>
            </a:r>
            <a:r>
              <a:rPr lang="en-US" sz="1200" kern="1200" dirty="0" smtClean="0">
                <a:solidFill>
                  <a:schemeClr val="tx1"/>
                </a:solidFill>
                <a:effectLst/>
                <a:latin typeface="+mn-lt"/>
                <a:ea typeface="+mn-ea"/>
                <a:cs typeface="+mn-cs"/>
              </a:rPr>
              <a:t>take the lead with regards to implementing guidelines, but need more (UN-REDD)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support to develop</a:t>
            </a:r>
            <a:r>
              <a:rPr lang="en-US" sz="1200" kern="1200" baseline="0" dirty="0" smtClean="0">
                <a:solidFill>
                  <a:schemeClr val="tx1"/>
                </a:solidFill>
                <a:effectLst/>
                <a:latin typeface="+mn-lt"/>
                <a:ea typeface="+mn-ea"/>
                <a:cs typeface="+mn-cs"/>
              </a:rPr>
              <a:t> higher-level</a:t>
            </a:r>
            <a:r>
              <a:rPr lang="en-US" sz="1200" kern="1200" dirty="0" smtClean="0">
                <a:solidFill>
                  <a:schemeClr val="tx1"/>
                </a:solidFill>
                <a:effectLst/>
                <a:latin typeface="+mn-lt"/>
                <a:ea typeface="+mn-ea"/>
                <a:cs typeface="+mn-cs"/>
              </a:rPr>
              <a:t> guidelines for reconciling REDD+ monitoring.</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Leakage: examples from </a:t>
            </a:r>
            <a:r>
              <a:rPr lang="en-US" sz="1200" kern="1200" dirty="0" err="1" smtClean="0">
                <a:solidFill>
                  <a:schemeClr val="tx1"/>
                </a:solidFill>
                <a:effectLst/>
                <a:latin typeface="+mn-lt"/>
                <a:ea typeface="+mn-ea"/>
                <a:cs typeface="+mn-cs"/>
              </a:rPr>
              <a:t>Mada</a:t>
            </a:r>
            <a:r>
              <a:rPr lang="en-US" sz="1200" kern="1200" baseline="0" dirty="0" smtClean="0">
                <a:solidFill>
                  <a:schemeClr val="tx1"/>
                </a:solidFill>
                <a:effectLst/>
                <a:latin typeface="+mn-lt"/>
                <a:ea typeface="+mn-ea"/>
                <a:cs typeface="+mn-cs"/>
              </a:rPr>
              <a:t> and Ethiopia</a:t>
            </a:r>
            <a:endParaRPr lang="en-US"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406979E-2B7D-7A4A-B633-373DC72BFE5F}" type="slidenum">
              <a:rPr lang="en-US" smtClean="0"/>
              <a:t>10</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 new reflections you haven’t thought of before the event. New linkages,</a:t>
            </a:r>
            <a:r>
              <a:rPr lang="en-US" baseline="0" dirty="0" smtClean="0"/>
              <a:t> issues, ideas?</a:t>
            </a:r>
          </a:p>
          <a:p>
            <a:endParaRPr lang="en-US" baseline="0" dirty="0" smtClean="0"/>
          </a:p>
          <a:p>
            <a:r>
              <a:rPr lang="en-US" baseline="0" dirty="0" smtClean="0"/>
              <a:t>Areas of UN-REDD Global </a:t>
            </a:r>
            <a:r>
              <a:rPr lang="en-US" baseline="0" dirty="0" err="1" smtClean="0"/>
              <a:t>Programme</a:t>
            </a:r>
            <a:r>
              <a:rPr lang="en-US" baseline="0" dirty="0" smtClean="0"/>
              <a:t> on which you need more support: technical support, knowledge </a:t>
            </a:r>
            <a:r>
              <a:rPr lang="en-US" baseline="0" dirty="0" err="1" smtClean="0"/>
              <a:t>mngm</a:t>
            </a:r>
            <a:r>
              <a:rPr lang="en-US" baseline="0" dirty="0" smtClean="0"/>
              <a:t>, etc.</a:t>
            </a:r>
            <a:endParaRPr lang="en-US" dirty="0"/>
          </a:p>
        </p:txBody>
      </p:sp>
      <p:sp>
        <p:nvSpPr>
          <p:cNvPr id="4" name="Slide Number Placeholder 3"/>
          <p:cNvSpPr>
            <a:spLocks noGrp="1"/>
          </p:cNvSpPr>
          <p:nvPr>
            <p:ph type="sldNum" sz="quarter" idx="10"/>
          </p:nvPr>
        </p:nvSpPr>
        <p:spPr/>
        <p:txBody>
          <a:bodyPr/>
          <a:lstStyle/>
          <a:p>
            <a:fld id="{D406979E-2B7D-7A4A-B633-373DC72BFE5F}" type="slidenum">
              <a:rPr lang="en-US" smtClean="0"/>
              <a:t>11</a:t>
            </a:fld>
            <a:endParaRPr lang="en-US"/>
          </a:p>
        </p:txBody>
      </p:sp>
    </p:spTree>
    <p:extLst>
      <p:ext uri="{BB962C8B-B14F-4D97-AF65-F5344CB8AC3E}">
        <p14:creationId xmlns:p14="http://schemas.microsoft.com/office/powerpoint/2010/main" val="3011433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latin typeface="Calibri"/>
                <a:cs typeface="Calibri"/>
              </a:rPr>
              <a:t>While general progress across first 3 pillars, some challenges</a:t>
            </a:r>
            <a:r>
              <a:rPr lang="en-GB" baseline="0" dirty="0" smtClean="0">
                <a:latin typeface="Calibri"/>
                <a:cs typeface="Calibri"/>
              </a:rPr>
              <a:t> for Safeguards</a:t>
            </a:r>
            <a:r>
              <a:rPr lang="en-GB" dirty="0" smtClean="0">
                <a:latin typeface="Calibri"/>
                <a:cs typeface="Calibri"/>
              </a:rPr>
              <a:t>:</a:t>
            </a:r>
          </a:p>
          <a:p>
            <a:pPr marL="171450" indent="-171450">
              <a:buFontTx/>
              <a:buChar char="-"/>
            </a:pPr>
            <a:r>
              <a:rPr lang="en-US" sz="1200" kern="1200" dirty="0" smtClean="0">
                <a:solidFill>
                  <a:schemeClr val="tx1"/>
                </a:solidFill>
                <a:effectLst/>
                <a:latin typeface="Calibri"/>
                <a:ea typeface="+mn-ea"/>
                <a:cs typeface="Calibri"/>
              </a:rPr>
              <a:t>NS</a:t>
            </a:r>
            <a:r>
              <a:rPr lang="en-US" sz="1200" kern="1200" dirty="0" smtClean="0">
                <a:solidFill>
                  <a:schemeClr val="tx1"/>
                </a:solidFill>
                <a:effectLst/>
                <a:latin typeface="Calibri"/>
                <a:ea typeface="+mn-ea"/>
                <a:cs typeface="Calibri"/>
              </a:rPr>
              <a:t>/</a:t>
            </a:r>
            <a:r>
              <a:rPr lang="en-US" sz="1200" kern="1200" dirty="0" smtClean="0">
                <a:solidFill>
                  <a:schemeClr val="tx1"/>
                </a:solidFill>
                <a:effectLst/>
                <a:latin typeface="Calibri"/>
                <a:ea typeface="+mn-ea"/>
                <a:cs typeface="Calibri"/>
              </a:rPr>
              <a:t>APs developed</a:t>
            </a:r>
          </a:p>
          <a:p>
            <a:pPr marL="171450" indent="-171450">
              <a:buFontTx/>
              <a:buChar char="-"/>
            </a:pPr>
            <a:r>
              <a:rPr lang="en-US" sz="1200" kern="1200" dirty="0" smtClean="0">
                <a:solidFill>
                  <a:schemeClr val="tx1"/>
                </a:solidFill>
                <a:effectLst/>
                <a:latin typeface="Calibri"/>
                <a:ea typeface="+mn-ea"/>
                <a:cs typeface="Calibri"/>
              </a:rPr>
              <a:t>Most </a:t>
            </a:r>
            <a:r>
              <a:rPr lang="en-US" sz="1200" kern="1200" dirty="0" smtClean="0">
                <a:solidFill>
                  <a:schemeClr val="tx1"/>
                </a:solidFill>
                <a:effectLst/>
                <a:latin typeface="Calibri"/>
                <a:ea typeface="+mn-ea"/>
                <a:cs typeface="Calibri"/>
              </a:rPr>
              <a:t>countries have also started developing their </a:t>
            </a:r>
            <a:r>
              <a:rPr lang="en-US" sz="1200" b="1" kern="1200" dirty="0" smtClean="0">
                <a:solidFill>
                  <a:schemeClr val="tx1"/>
                </a:solidFill>
                <a:effectLst/>
                <a:latin typeface="Calibri"/>
                <a:ea typeface="+mn-ea"/>
                <a:cs typeface="Calibri"/>
              </a:rPr>
              <a:t>NFMSs</a:t>
            </a:r>
            <a:r>
              <a:rPr lang="en-US" sz="1200" kern="1200" dirty="0" smtClean="0">
                <a:solidFill>
                  <a:schemeClr val="tx1"/>
                </a:solidFill>
                <a:effectLst/>
                <a:latin typeface="Calibri"/>
                <a:ea typeface="+mn-ea"/>
                <a:cs typeface="Calibri"/>
              </a:rPr>
              <a:t>, and several submitted their </a:t>
            </a:r>
            <a:r>
              <a:rPr lang="en-US" sz="1200" b="1" kern="1200" dirty="0" smtClean="0">
                <a:solidFill>
                  <a:schemeClr val="tx1"/>
                </a:solidFill>
                <a:effectLst/>
                <a:latin typeface="Calibri"/>
                <a:ea typeface="+mn-ea"/>
                <a:cs typeface="Calibri"/>
              </a:rPr>
              <a:t>FRELs</a:t>
            </a:r>
            <a:r>
              <a:rPr lang="en-US" sz="1200" kern="1200" dirty="0" smtClean="0">
                <a:solidFill>
                  <a:schemeClr val="tx1"/>
                </a:solidFill>
                <a:effectLst/>
                <a:latin typeface="Calibri"/>
                <a:ea typeface="+mn-ea"/>
                <a:cs typeface="Calibri"/>
              </a:rPr>
              <a:t> to the UNFCCC. </a:t>
            </a:r>
          </a:p>
          <a:p>
            <a:pPr marL="171450" indent="-171450">
              <a:buFontTx/>
              <a:buChar char="-"/>
            </a:pPr>
            <a:r>
              <a:rPr lang="en-US" sz="1200" kern="1200" dirty="0" smtClean="0">
                <a:solidFill>
                  <a:schemeClr val="tx1"/>
                </a:solidFill>
                <a:effectLst/>
                <a:latin typeface="Calibri"/>
                <a:ea typeface="+mn-ea"/>
                <a:cs typeface="Calibri"/>
              </a:rPr>
              <a:t>However, as most countries had to wait until the identification of PAMs, the development of </a:t>
            </a:r>
            <a:r>
              <a:rPr lang="en-US" sz="1200" b="1" kern="1200" dirty="0" smtClean="0">
                <a:solidFill>
                  <a:schemeClr val="tx1"/>
                </a:solidFill>
                <a:effectLst/>
                <a:latin typeface="Calibri"/>
                <a:ea typeface="+mn-ea"/>
                <a:cs typeface="Calibri"/>
              </a:rPr>
              <a:t>SIS</a:t>
            </a:r>
            <a:r>
              <a:rPr lang="en-US" sz="1200" kern="1200" dirty="0" smtClean="0">
                <a:solidFill>
                  <a:schemeClr val="tx1"/>
                </a:solidFill>
                <a:effectLst/>
                <a:latin typeface="Calibri"/>
                <a:ea typeface="+mn-ea"/>
                <a:cs typeface="Calibri"/>
              </a:rPr>
              <a:t> have lagged a little behind.</a:t>
            </a:r>
          </a:p>
          <a:p>
            <a:pPr marL="171450" indent="-171450">
              <a:buFontTx/>
              <a:buChar char="-"/>
            </a:pPr>
            <a:endParaRPr lang="en-US" sz="1200" kern="1200" dirty="0" smtClean="0">
              <a:solidFill>
                <a:schemeClr val="tx1"/>
              </a:solidFill>
              <a:effectLst/>
              <a:latin typeface="Calibri"/>
              <a:ea typeface="+mn-ea"/>
              <a:cs typeface="Calibri"/>
            </a:endParaRPr>
          </a:p>
          <a:p>
            <a:pPr marL="171450" indent="-171450">
              <a:buFontTx/>
              <a:buChar char="-"/>
            </a:pPr>
            <a:r>
              <a:rPr lang="en-GB" dirty="0" smtClean="0">
                <a:latin typeface="Calibri"/>
                <a:cs typeface="Calibri"/>
              </a:rPr>
              <a:t>Opportunity:</a:t>
            </a:r>
            <a:r>
              <a:rPr lang="en-GB" baseline="0" dirty="0" smtClean="0">
                <a:latin typeface="Calibri"/>
                <a:cs typeface="Calibri"/>
              </a:rPr>
              <a:t> Anchor issues of deforestation within two main strategies: CC strategy &amp; agriculture strategy </a:t>
            </a:r>
            <a:r>
              <a:rPr lang="en-GB" dirty="0" smtClean="0">
                <a:latin typeface="Calibri"/>
                <a:cs typeface="Calibri"/>
              </a:rPr>
              <a:t>: </a:t>
            </a:r>
            <a:r>
              <a:rPr lang="en-GB" dirty="0" smtClean="0">
                <a:latin typeface="Calibri"/>
                <a:cs typeface="Calibri"/>
              </a:rPr>
              <a:t>Similar comments from </a:t>
            </a:r>
            <a:r>
              <a:rPr lang="en-GB" sz="1200" dirty="0" smtClean="0">
                <a:latin typeface="Calibri"/>
                <a:cs typeface="Calibri"/>
              </a:rPr>
              <a:t>Kenya, Ethiopia, DRC, Uganda </a:t>
            </a:r>
          </a:p>
          <a:p>
            <a:endParaRPr lang="en-GB" sz="1200" dirty="0" smtClean="0">
              <a:latin typeface="Myriad Pro" pitchFamily="34" charset="0"/>
            </a:endParaRPr>
          </a:p>
        </p:txBody>
      </p:sp>
      <p:sp>
        <p:nvSpPr>
          <p:cNvPr id="4" name="Slide Number Placeholder 3"/>
          <p:cNvSpPr>
            <a:spLocks noGrp="1"/>
          </p:cNvSpPr>
          <p:nvPr>
            <p:ph type="sldNum" sz="quarter" idx="10"/>
          </p:nvPr>
        </p:nvSpPr>
        <p:spPr/>
        <p:txBody>
          <a:bodyPr/>
          <a:lstStyle/>
          <a:p>
            <a:fld id="{D406979E-2B7D-7A4A-B633-373DC72BFE5F}" type="slidenum">
              <a:rPr lang="en-US" smtClean="0"/>
              <a:t>2</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Challenge 2: Mitigation potential of REDD+ activity may be high but not always possible to MRV with available data</a:t>
            </a:r>
          </a:p>
          <a:p>
            <a:r>
              <a:rPr lang="en-GB" dirty="0" smtClean="0"/>
              <a:t>-&gt; </a:t>
            </a:r>
            <a:r>
              <a:rPr lang="en-GB" dirty="0" err="1" smtClean="0"/>
              <a:t>eg</a:t>
            </a:r>
            <a:r>
              <a:rPr lang="en-GB" dirty="0" smtClean="0"/>
              <a:t> </a:t>
            </a:r>
            <a:r>
              <a:rPr lang="en-GB" b="1" dirty="0" smtClean="0"/>
              <a:t>Uganda</a:t>
            </a:r>
            <a:r>
              <a:rPr lang="en-GB" dirty="0" smtClean="0"/>
              <a:t> has biomass inventories since as far back as 1980s, however these were not always in line with IPCC principles and it is challenging for the country to take advantage of the existing data for the specific REDD+ purpose</a:t>
            </a:r>
          </a:p>
          <a:p>
            <a:endParaRPr lang="en-GB" dirty="0" smtClean="0"/>
          </a:p>
          <a:p>
            <a:r>
              <a:rPr lang="en-GB" dirty="0" smtClean="0"/>
              <a:t>Challenge 3: Level of implementation not always well reflected in national level data – E.g. Uganda wants to recognize efforts by small landholders but the level of detail is not reflected in national data (scale issue, how to balance capturing action and cost-effective MRV)</a:t>
            </a:r>
          </a:p>
          <a:p>
            <a:endParaRPr lang="en-GB" dirty="0" smtClean="0"/>
          </a:p>
          <a:p>
            <a:r>
              <a:rPr lang="en-GB" dirty="0" smtClean="0"/>
              <a:t>Challenge 4: Nigeria</a:t>
            </a:r>
          </a:p>
          <a:p>
            <a:endParaRPr lang="en-GB" dirty="0" smtClean="0"/>
          </a:p>
        </p:txBody>
      </p:sp>
      <p:sp>
        <p:nvSpPr>
          <p:cNvPr id="4" name="Slide Number Placeholder 3"/>
          <p:cNvSpPr>
            <a:spLocks noGrp="1"/>
          </p:cNvSpPr>
          <p:nvPr>
            <p:ph type="sldNum" sz="quarter" idx="10"/>
          </p:nvPr>
        </p:nvSpPr>
        <p:spPr/>
        <p:txBody>
          <a:bodyPr/>
          <a:lstStyle/>
          <a:p>
            <a:fld id="{D406979E-2B7D-7A4A-B633-373DC72BFE5F}" type="slidenum">
              <a:rPr lang="en-US" smtClean="0"/>
              <a:t>3</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Lesson </a:t>
            </a:r>
            <a:r>
              <a:rPr lang="en-GB" dirty="0" smtClean="0"/>
              <a:t>on Involvement of communities in FLR development =&gt; country ownership: </a:t>
            </a:r>
            <a:r>
              <a:rPr lang="en-GB" dirty="0" smtClean="0"/>
              <a:t>Nigeria o</a:t>
            </a:r>
            <a:r>
              <a:rPr lang="en-GB" baseline="0" dirty="0" smtClean="0"/>
              <a:t>n Involvement of communities in FLR development</a:t>
            </a:r>
          </a:p>
          <a:p>
            <a:r>
              <a:rPr lang="en-GB" baseline="0" dirty="0" smtClean="0"/>
              <a:t>Lesson on Importance of costing the entire investment plan: </a:t>
            </a:r>
            <a:r>
              <a:rPr lang="en-GB" baseline="0" dirty="0" smtClean="0"/>
              <a:t>Uganda</a:t>
            </a:r>
          </a:p>
          <a:p>
            <a:endParaRPr lang="en-GB" dirty="0" smtClean="0"/>
          </a:p>
          <a:p>
            <a:endParaRPr lang="en-GB" dirty="0" smtClean="0"/>
          </a:p>
        </p:txBody>
      </p:sp>
      <p:sp>
        <p:nvSpPr>
          <p:cNvPr id="4" name="Slide Number Placeholder 3"/>
          <p:cNvSpPr>
            <a:spLocks noGrp="1"/>
          </p:cNvSpPr>
          <p:nvPr>
            <p:ph type="sldNum" sz="quarter" idx="10"/>
          </p:nvPr>
        </p:nvSpPr>
        <p:spPr/>
        <p:txBody>
          <a:bodyPr/>
          <a:lstStyle/>
          <a:p>
            <a:fld id="{D406979E-2B7D-7A4A-B633-373DC72BFE5F}" type="slidenum">
              <a:rPr lang="en-US" smtClean="0"/>
              <a:t>4</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Challenge </a:t>
            </a:r>
            <a:r>
              <a:rPr lang="en-GB" dirty="0" smtClean="0"/>
              <a:t>related to </a:t>
            </a:r>
            <a:r>
              <a:rPr lang="en-GB" dirty="0" smtClean="0"/>
              <a:t>linking NFMS, PAMs monitoring and SIS (e.g. Institutional arrangements for SIS development given SIS/MRV linkages but different government entities handling them): </a:t>
            </a:r>
            <a:r>
              <a:rPr lang="en-GB" dirty="0" smtClean="0"/>
              <a:t>Ethiopia</a:t>
            </a:r>
            <a:endParaRPr lang="en-GB" dirty="0"/>
          </a:p>
        </p:txBody>
      </p:sp>
      <p:sp>
        <p:nvSpPr>
          <p:cNvPr id="4" name="Slide Number Placeholder 3"/>
          <p:cNvSpPr>
            <a:spLocks noGrp="1"/>
          </p:cNvSpPr>
          <p:nvPr>
            <p:ph type="sldNum" sz="quarter" idx="10"/>
          </p:nvPr>
        </p:nvSpPr>
        <p:spPr/>
        <p:txBody>
          <a:bodyPr/>
          <a:lstStyle/>
          <a:p>
            <a:fld id="{D406979E-2B7D-7A4A-B633-373DC72BFE5F}" type="slidenum">
              <a:rPr lang="en-US" smtClean="0"/>
              <a:t>5</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smtClean="0"/>
              <a:t>Ethiopia:</a:t>
            </a:r>
            <a:r>
              <a:rPr lang="en-GB" baseline="0" dirty="0" smtClean="0"/>
              <a:t> </a:t>
            </a:r>
            <a:r>
              <a:rPr lang="en-GB" dirty="0" smtClean="0"/>
              <a:t>development of an overall Climate Resilient Green Economy Strategy and creation of accompanying Facility to fund this.</a:t>
            </a:r>
          </a:p>
          <a:p>
            <a:pPr marL="171450" indent="-171450">
              <a:buFontTx/>
              <a:buChar char="-"/>
            </a:pPr>
            <a:r>
              <a:rPr lang="en-GB" dirty="0" smtClean="0"/>
              <a:t>Zambia brought many Partners together to build a REDD+  Investment plan which can be presented to many potential donors. It went through a stakeholder engagement process to review the core investment priorities in light of potential risks and benefits. </a:t>
            </a:r>
            <a:endParaRPr lang="en-GB" dirty="0"/>
          </a:p>
        </p:txBody>
      </p:sp>
      <p:sp>
        <p:nvSpPr>
          <p:cNvPr id="4" name="Slide Number Placeholder 3"/>
          <p:cNvSpPr>
            <a:spLocks noGrp="1"/>
          </p:cNvSpPr>
          <p:nvPr>
            <p:ph type="sldNum" sz="quarter" idx="10"/>
          </p:nvPr>
        </p:nvSpPr>
        <p:spPr/>
        <p:txBody>
          <a:bodyPr/>
          <a:lstStyle/>
          <a:p>
            <a:fld id="{D406979E-2B7D-7A4A-B633-373DC72BFE5F}" type="slidenum">
              <a:rPr lang="en-US" smtClean="0"/>
              <a:t>6</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The upcoming RBPs window is not the only option under the GCF, African countries should make use of all windows: Readiness, Project Preparation Facility (PPF), Concept note review, fully fledged proposals. There will be other RBPs pilots under the GCF.</a:t>
            </a:r>
          </a:p>
          <a:p>
            <a:r>
              <a:rPr lang="en-GB" dirty="0" smtClean="0"/>
              <a:t>•	GCF funding for Phase 2 (investment/implementation) is particularly relevant for countries with mid-forest cover that are less competitive in terms of emission reduction potential. African countries with this type of forest cover should lobby for a cap in this space. Predictability of GCF funds for Phase 2 in African countries should be discussed. </a:t>
            </a:r>
          </a:p>
          <a:p>
            <a:r>
              <a:rPr lang="en-GB" dirty="0" smtClean="0"/>
              <a:t>•	Pilot project experience is crucial for positioning in terms of planning, but also acceding to REDD+ finance</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D406979E-2B7D-7A4A-B633-373DC72BFE5F}" type="slidenum">
              <a:rPr lang="en-US" smtClean="0"/>
              <a:t>7</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06979E-2B7D-7A4A-B633-373DC72BFE5F}" type="slidenum">
              <a:rPr lang="en-US" smtClean="0"/>
              <a:t>8</a:t>
            </a:fld>
            <a:endParaRPr lang="en-US"/>
          </a:p>
        </p:txBody>
      </p:sp>
    </p:spTree>
    <p:extLst>
      <p:ext uri="{BB962C8B-B14F-4D97-AF65-F5344CB8AC3E}">
        <p14:creationId xmlns:p14="http://schemas.microsoft.com/office/powerpoint/2010/main" val="2526898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Opportunities: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No real consensus on the best implementation of a benefit sharing scheme, but still seen as a opportunity for future work</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Ethiopia : simple solution to the issue of leakage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Côte d’Ivoire/Madagascar: approach to managing sub-national and project level programs with regards to the establishing FRELs and or baselines. But also difficulties associated with the unified guidelines</a:t>
            </a:r>
            <a:r>
              <a:rPr lang="en-US" dirty="0" smtClean="0">
                <a:effectLst/>
              </a:rPr>
              <a:t> </a:t>
            </a:r>
            <a:r>
              <a:rPr lang="en-US" sz="1200" kern="1200" baseline="0" dirty="0" smtClean="0">
                <a:solidFill>
                  <a:schemeClr val="tx1"/>
                </a:solidFill>
                <a:effectLst/>
                <a:latin typeface="+mn-lt"/>
                <a:ea typeface="+mn-ea"/>
                <a:cs typeface="+mn-cs"/>
              </a:rPr>
              <a:t>.</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Challenges: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tx1"/>
                </a:solidFill>
                <a:effectLst/>
                <a:latin typeface="+mn-lt"/>
                <a:ea typeface="+mn-ea"/>
                <a:cs typeface="+mn-cs"/>
              </a:rPr>
              <a:t>OK </a:t>
            </a:r>
            <a:r>
              <a:rPr lang="en-US" sz="1200" kern="1200" baseline="0" dirty="0" err="1" smtClean="0">
                <a:solidFill>
                  <a:schemeClr val="tx1"/>
                </a:solidFill>
                <a:effectLst/>
                <a:latin typeface="+mn-lt"/>
                <a:ea typeface="+mn-ea"/>
                <a:cs typeface="+mn-cs"/>
              </a:rPr>
              <a:t>Gov’s</a:t>
            </a:r>
            <a:r>
              <a:rPr lang="en-US" sz="1200" kern="1200" baseline="0" dirty="0" smtClean="0">
                <a:solidFill>
                  <a:schemeClr val="tx1"/>
                </a:solidFill>
                <a:effectLst/>
                <a:latin typeface="+mn-lt"/>
                <a:ea typeface="+mn-ea"/>
                <a:cs typeface="+mn-cs"/>
              </a:rPr>
              <a:t> to </a:t>
            </a:r>
            <a:r>
              <a:rPr lang="en-US" sz="1200" kern="1200" dirty="0" smtClean="0">
                <a:solidFill>
                  <a:schemeClr val="tx1"/>
                </a:solidFill>
                <a:effectLst/>
                <a:latin typeface="+mn-lt"/>
                <a:ea typeface="+mn-ea"/>
                <a:cs typeface="+mn-cs"/>
              </a:rPr>
              <a:t>take the lead with regards to implementing guidelines, but need more (UN-REDD)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support to develop</a:t>
            </a:r>
            <a:r>
              <a:rPr lang="en-US" sz="1200" kern="1200" baseline="0" dirty="0" smtClean="0">
                <a:solidFill>
                  <a:schemeClr val="tx1"/>
                </a:solidFill>
                <a:effectLst/>
                <a:latin typeface="+mn-lt"/>
                <a:ea typeface="+mn-ea"/>
                <a:cs typeface="+mn-cs"/>
              </a:rPr>
              <a:t> higher-level</a:t>
            </a:r>
            <a:r>
              <a:rPr lang="en-US" sz="1200" kern="1200" dirty="0" smtClean="0">
                <a:solidFill>
                  <a:schemeClr val="tx1"/>
                </a:solidFill>
                <a:effectLst/>
                <a:latin typeface="+mn-lt"/>
                <a:ea typeface="+mn-ea"/>
                <a:cs typeface="+mn-cs"/>
              </a:rPr>
              <a:t> guidelines for reconciling REDD+ monitoring.</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Leakage: examples from </a:t>
            </a:r>
            <a:r>
              <a:rPr lang="en-US" sz="1200" kern="1200" dirty="0" err="1" smtClean="0">
                <a:solidFill>
                  <a:schemeClr val="tx1"/>
                </a:solidFill>
                <a:effectLst/>
                <a:latin typeface="+mn-lt"/>
                <a:ea typeface="+mn-ea"/>
                <a:cs typeface="+mn-cs"/>
              </a:rPr>
              <a:t>Mada</a:t>
            </a:r>
            <a:r>
              <a:rPr lang="en-US" sz="1200" kern="1200" baseline="0" dirty="0" smtClean="0">
                <a:solidFill>
                  <a:schemeClr val="tx1"/>
                </a:solidFill>
                <a:effectLst/>
                <a:latin typeface="+mn-lt"/>
                <a:ea typeface="+mn-ea"/>
                <a:cs typeface="+mn-cs"/>
              </a:rPr>
              <a:t> and Ethiopia</a:t>
            </a:r>
            <a:endParaRPr lang="en-US"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406979E-2B7D-7A4A-B633-373DC72BFE5F}" type="slidenum">
              <a:rPr lang="en-US" smtClean="0"/>
              <a:t>9</a:t>
            </a:fld>
            <a:endParaRPr lang="en-US"/>
          </a:p>
        </p:txBody>
      </p:sp>
    </p:spTree>
    <p:extLst>
      <p:ext uri="{BB962C8B-B14F-4D97-AF65-F5344CB8AC3E}">
        <p14:creationId xmlns:p14="http://schemas.microsoft.com/office/powerpoint/2010/main" val="252689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8BB7F6A-2867-439C-9A4D-2FD0E495E445}" type="datetimeFigureOut">
              <a:rPr lang="en-US" smtClean="0"/>
              <a:t>30/09/17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F837113-2F3E-4400-9792-506CD95B94E0}" type="slidenum">
              <a:rPr lang="en-US" smtClean="0"/>
              <a:t>‹#›</a:t>
            </a:fld>
            <a:endParaRPr lang="en-US"/>
          </a:p>
        </p:txBody>
      </p:sp>
    </p:spTree>
    <p:extLst>
      <p:ext uri="{BB962C8B-B14F-4D97-AF65-F5344CB8AC3E}">
        <p14:creationId xmlns:p14="http://schemas.microsoft.com/office/powerpoint/2010/main" val="1047244229"/>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1273EF2-3846-4EE4-8945-D4DD53CBC62D}" type="datetimeFigureOut">
              <a:rPr lang="en-US" smtClean="0"/>
              <a:t>30/09/17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5470E9-CD58-4B1E-AD27-812AEDC7ECFB}" type="slidenum">
              <a:rPr lang="en-US" smtClean="0"/>
              <a:t>‹#›</a:t>
            </a:fld>
            <a:endParaRPr lang="en-US"/>
          </a:p>
        </p:txBody>
      </p:sp>
    </p:spTree>
    <p:extLst>
      <p:ext uri="{BB962C8B-B14F-4D97-AF65-F5344CB8AC3E}">
        <p14:creationId xmlns:p14="http://schemas.microsoft.com/office/powerpoint/2010/main" val="261494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1273EF2-3846-4EE4-8945-D4DD53CBC62D}" type="datetimeFigureOut">
              <a:rPr lang="en-US" smtClean="0"/>
              <a:t>30/09/17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5470E9-CD58-4B1E-AD27-812AEDC7ECFB}" type="slidenum">
              <a:rPr lang="en-US" smtClean="0"/>
              <a:t>‹#›</a:t>
            </a:fld>
            <a:endParaRPr lang="en-US"/>
          </a:p>
        </p:txBody>
      </p:sp>
    </p:spTree>
    <p:extLst>
      <p:ext uri="{BB962C8B-B14F-4D97-AF65-F5344CB8AC3E}">
        <p14:creationId xmlns:p14="http://schemas.microsoft.com/office/powerpoint/2010/main" val="4405737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1273EF2-3846-4EE4-8945-D4DD53CBC62D}" type="datetimeFigureOut">
              <a:rPr lang="en-US" smtClean="0"/>
              <a:t>30/09/17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5470E9-CD58-4B1E-AD27-812AEDC7ECFB}" type="slidenum">
              <a:rPr lang="en-US" smtClean="0"/>
              <a:t>‹#›</a:t>
            </a:fld>
            <a:endParaRPr lang="en-US"/>
          </a:p>
        </p:txBody>
      </p:sp>
    </p:spTree>
    <p:extLst>
      <p:ext uri="{BB962C8B-B14F-4D97-AF65-F5344CB8AC3E}">
        <p14:creationId xmlns:p14="http://schemas.microsoft.com/office/powerpoint/2010/main" val="825056733"/>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1273EF2-3846-4EE4-8945-D4DD53CBC62D}" type="datetimeFigureOut">
              <a:rPr lang="en-US" smtClean="0"/>
              <a:t>30/09/17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5470E9-CD58-4B1E-AD27-812AEDC7ECFB}" type="slidenum">
              <a:rPr lang="en-US" smtClean="0"/>
              <a:t>‹#›</a:t>
            </a:fld>
            <a:endParaRPr lang="en-US"/>
          </a:p>
        </p:txBody>
      </p:sp>
    </p:spTree>
    <p:extLst>
      <p:ext uri="{BB962C8B-B14F-4D97-AF65-F5344CB8AC3E}">
        <p14:creationId xmlns:p14="http://schemas.microsoft.com/office/powerpoint/2010/main" val="2614944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1273EF2-3846-4EE4-8945-D4DD53CBC62D}" type="datetimeFigureOut">
              <a:rPr lang="en-US" smtClean="0"/>
              <a:pPr/>
              <a:t>30/09/17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45470E9-CD58-4B1E-AD27-812AEDC7ECFB}" type="slidenum">
              <a:rPr lang="en-US" smtClean="0"/>
              <a:pPr/>
              <a:t>‹#›</a:t>
            </a:fld>
            <a:endParaRPr lang="en-US"/>
          </a:p>
        </p:txBody>
      </p:sp>
    </p:spTree>
    <p:extLst>
      <p:ext uri="{BB962C8B-B14F-4D97-AF65-F5344CB8AC3E}">
        <p14:creationId xmlns:p14="http://schemas.microsoft.com/office/powerpoint/2010/main" val="13091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BA800B9-7D6A-634A-B40E-312344DFAB7D}" type="datetimeFigureOut">
              <a:rPr lang="en-US" smtClean="0"/>
              <a:t>30/09/17</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7D548461-B9D7-C240-AA45-A385BA32C161}" type="slidenum">
              <a:rPr lang="en-US" smtClean="0"/>
              <a:t>‹#›</a:t>
            </a:fld>
            <a:endParaRPr lang="en-US"/>
          </a:p>
        </p:txBody>
      </p:sp>
    </p:spTree>
    <p:extLst>
      <p:ext uri="{BB962C8B-B14F-4D97-AF65-F5344CB8AC3E}">
        <p14:creationId xmlns:p14="http://schemas.microsoft.com/office/powerpoint/2010/main" val="227029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1273EF2-3846-4EE4-8945-D4DD53CBC62D}" type="datetimeFigureOut">
              <a:rPr lang="en-US" smtClean="0"/>
              <a:pPr/>
              <a:t>30/09/17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5470E9-CD58-4B1E-AD27-812AEDC7ECFB}" type="slidenum">
              <a:rPr lang="en-US" smtClean="0"/>
              <a:pPr/>
              <a:t>‹#›</a:t>
            </a:fld>
            <a:endParaRPr lang="en-US"/>
          </a:p>
        </p:txBody>
      </p:sp>
    </p:spTree>
    <p:extLst>
      <p:ext uri="{BB962C8B-B14F-4D97-AF65-F5344CB8AC3E}">
        <p14:creationId xmlns:p14="http://schemas.microsoft.com/office/powerpoint/2010/main" val="2212211067"/>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theme" Target="../theme/theme2.xml"/><Relationship Id="rId8" Type="http://schemas.openxmlformats.org/officeDocument/2006/relationships/image" Target="../media/image1.jpe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8393568"/>
      </p:ext>
    </p:extLst>
  </p:cSld>
  <p:clrMap bg1="lt1" tx1="dk1" bg2="lt2" tx2="dk2" accent1="accent1" accent2="accent2" accent3="accent3" accent4="accent4" accent5="accent5" accent6="accent6" hlink="hlink" folHlink="folHlink"/>
  <p:sldLayoutIdLst>
    <p:sldLayoutId id="2147483649" r:id="rId1"/>
    <p:sldLayoutId id="2147483831" r:id="rId2"/>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9860513"/>
      </p:ext>
    </p:extLst>
  </p:cSld>
  <p:clrMap bg1="lt1" tx1="dk1" bg2="lt2" tx2="dk2" accent1="accent1" accent2="accent2" accent3="accent3" accent4="accent4" accent5="accent5" accent6="accent6" hlink="hlink" folHlink="folHlink"/>
  <p:sldLayoutIdLst>
    <p:sldLayoutId id="2147483821" r:id="rId1"/>
    <p:sldLayoutId id="2147483823" r:id="rId2"/>
    <p:sldLayoutId id="2147483827" r:id="rId3"/>
    <p:sldLayoutId id="2147483828" r:id="rId4"/>
    <p:sldLayoutId id="2147483829" r:id="rId5"/>
    <p:sldLayoutId id="2147483830" r:id="rId6"/>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mailto:steven.swan@un-redd.org" TargetMode="External"/><Relationship Id="rId3"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5550" y="1295400"/>
            <a:ext cx="6019800" cy="3581400"/>
          </a:xfrm>
          <a:ln>
            <a:noFill/>
          </a:ln>
        </p:spPr>
        <p:txBody>
          <a:bodyPr>
            <a:noAutofit/>
          </a:bodyPr>
          <a:lstStyle/>
          <a:p>
            <a:pPr>
              <a:spcBef>
                <a:spcPts val="400"/>
              </a:spcBef>
            </a:pPr>
            <a:endParaRPr lang="en-US" sz="1800" dirty="0" smtClean="0"/>
          </a:p>
          <a:p>
            <a:pPr>
              <a:spcBef>
                <a:spcPts val="400"/>
              </a:spcBef>
            </a:pPr>
            <a:endParaRPr lang="en-US" sz="1800" dirty="0" smtClean="0">
              <a:solidFill>
                <a:schemeClr val="tx1">
                  <a:lumMod val="85000"/>
                  <a:lumOff val="15000"/>
                </a:schemeClr>
              </a:solidFill>
              <a:latin typeface="Calibri" pitchFamily="34" charset="0"/>
            </a:endParaRPr>
          </a:p>
        </p:txBody>
      </p:sp>
      <p:pic>
        <p:nvPicPr>
          <p:cNvPr id="4" name="Picture 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33400" y="445826"/>
            <a:ext cx="3070747" cy="5076967"/>
          </a:xfrm>
          <a:prstGeom prst="rect">
            <a:avLst/>
          </a:prstGeom>
        </p:spPr>
      </p:pic>
      <p:sp>
        <p:nvSpPr>
          <p:cNvPr id="5" name="TextBox 4"/>
          <p:cNvSpPr txBox="1"/>
          <p:nvPr/>
        </p:nvSpPr>
        <p:spPr>
          <a:xfrm>
            <a:off x="3808228" y="1254948"/>
            <a:ext cx="4495800" cy="2554545"/>
          </a:xfrm>
          <a:prstGeom prst="rect">
            <a:avLst/>
          </a:prstGeom>
          <a:noFill/>
        </p:spPr>
        <p:txBody>
          <a:bodyPr wrap="square" rtlCol="0">
            <a:spAutoFit/>
          </a:bodyPr>
          <a:lstStyle/>
          <a:p>
            <a:r>
              <a:rPr lang="en-GB" sz="3200" b="1" dirty="0">
                <a:latin typeface="Myriad Pro" pitchFamily="34" charset="0"/>
              </a:rPr>
              <a:t>S</a:t>
            </a:r>
            <a:r>
              <a:rPr lang="en-GB" sz="3200" b="1" dirty="0" smtClean="0">
                <a:latin typeface="Myriad Pro" pitchFamily="34" charset="0"/>
              </a:rPr>
              <a:t>tock</a:t>
            </a:r>
            <a:r>
              <a:rPr lang="en-GB" sz="3200" b="1" dirty="0">
                <a:latin typeface="Myriad Pro" pitchFamily="34" charset="0"/>
              </a:rPr>
              <a:t>-taking on lessons learned in </a:t>
            </a:r>
            <a:r>
              <a:rPr lang="en-GB" sz="3200" b="1" dirty="0" smtClean="0">
                <a:latin typeface="Myriad Pro" pitchFamily="34" charset="0"/>
              </a:rPr>
              <a:t>the Africa </a:t>
            </a:r>
            <a:r>
              <a:rPr lang="en-GB" sz="3200" b="1" dirty="0">
                <a:latin typeface="Myriad Pro" pitchFamily="34" charset="0"/>
              </a:rPr>
              <a:t>k</a:t>
            </a:r>
            <a:r>
              <a:rPr lang="en-GB" sz="3200" b="1" dirty="0" smtClean="0">
                <a:latin typeface="Myriad Pro" pitchFamily="34" charset="0"/>
              </a:rPr>
              <a:t>nowledge </a:t>
            </a:r>
            <a:r>
              <a:rPr lang="en-GB" sz="3200" b="1" dirty="0">
                <a:latin typeface="Myriad Pro" pitchFamily="34" charset="0"/>
              </a:rPr>
              <a:t>e</a:t>
            </a:r>
            <a:r>
              <a:rPr lang="en-GB" sz="3200" b="1" dirty="0" smtClean="0">
                <a:latin typeface="Myriad Pro" pitchFamily="34" charset="0"/>
              </a:rPr>
              <a:t>xchange </a:t>
            </a:r>
            <a:r>
              <a:rPr lang="en-GB" sz="3200" b="1" dirty="0">
                <a:latin typeface="Myriad Pro" pitchFamily="34" charset="0"/>
              </a:rPr>
              <a:t>and next steps</a:t>
            </a:r>
            <a:endParaRPr lang="en-GB" sz="3200" b="1" dirty="0" smtClean="0">
              <a:latin typeface="Myriad Pro" pitchFamily="34" charset="0"/>
            </a:endParaRPr>
          </a:p>
        </p:txBody>
      </p:sp>
      <p:sp>
        <p:nvSpPr>
          <p:cNvPr id="7" name="TextBox 6"/>
          <p:cNvSpPr txBox="1"/>
          <p:nvPr/>
        </p:nvSpPr>
        <p:spPr>
          <a:xfrm>
            <a:off x="3810000" y="4413450"/>
            <a:ext cx="3581400" cy="369332"/>
          </a:xfrm>
          <a:prstGeom prst="rect">
            <a:avLst/>
          </a:prstGeom>
          <a:noFill/>
        </p:spPr>
        <p:txBody>
          <a:bodyPr wrap="square" rtlCol="0">
            <a:spAutoFit/>
          </a:bodyPr>
          <a:lstStyle/>
          <a:p>
            <a:r>
              <a:rPr lang="en-GB" b="1" dirty="0" smtClean="0">
                <a:latin typeface="Myriad Pro" pitchFamily="34" charset="0"/>
              </a:rPr>
              <a:t>Mihaela Secrieru</a:t>
            </a:r>
            <a:endParaRPr lang="en-US" b="1" dirty="0">
              <a:latin typeface="Myriad Pro" pitchFamily="34" charset="0"/>
            </a:endParaRPr>
          </a:p>
        </p:txBody>
      </p:sp>
      <p:sp>
        <p:nvSpPr>
          <p:cNvPr id="8" name="TextBox 7"/>
          <p:cNvSpPr txBox="1"/>
          <p:nvPr/>
        </p:nvSpPr>
        <p:spPr>
          <a:xfrm>
            <a:off x="3829334" y="4832403"/>
            <a:ext cx="3581400" cy="338554"/>
          </a:xfrm>
          <a:prstGeom prst="rect">
            <a:avLst/>
          </a:prstGeom>
          <a:noFill/>
        </p:spPr>
        <p:txBody>
          <a:bodyPr wrap="square" rtlCol="0">
            <a:spAutoFit/>
          </a:bodyPr>
          <a:lstStyle/>
          <a:p>
            <a:r>
              <a:rPr lang="en-GB" sz="1600" dirty="0" smtClean="0">
                <a:latin typeface="Myriad Pro" pitchFamily="34" charset="0"/>
              </a:rPr>
              <a:t>21 September 2017 | Nairobi</a:t>
            </a:r>
            <a:endParaRPr lang="en-US" sz="1600" dirty="0">
              <a:latin typeface="Myriad Pro" pitchFamily="34" charset="0"/>
            </a:endParaRPr>
          </a:p>
        </p:txBody>
      </p:sp>
    </p:spTree>
    <p:extLst>
      <p:ext uri="{BB962C8B-B14F-4D97-AF65-F5344CB8AC3E}">
        <p14:creationId xmlns:p14="http://schemas.microsoft.com/office/powerpoint/2010/main" val="13082148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19200"/>
            <a:ext cx="8458200" cy="4648200"/>
          </a:xfrm>
          <a:prstGeom prst="rect">
            <a:avLst/>
          </a:prstGeom>
          <a:noFill/>
        </p:spPr>
        <p:txBody>
          <a:bodyPr wrap="square" rtlCol="0">
            <a:normAutofit fontScale="85000" lnSpcReduction="20000"/>
          </a:bodyPr>
          <a:lstStyle/>
          <a:p>
            <a:pPr marL="457200" indent="-457200">
              <a:buFont typeface="+mj-lt"/>
              <a:buAutoNum type="arabicPeriod"/>
            </a:pPr>
            <a:r>
              <a:rPr lang="en-GB" sz="2400" dirty="0">
                <a:solidFill>
                  <a:schemeClr val="accent6">
                    <a:lumMod val="75000"/>
                  </a:schemeClr>
                </a:solidFill>
                <a:latin typeface="Myriad Pro" pitchFamily="34" charset="0"/>
              </a:rPr>
              <a:t>Opportunities</a:t>
            </a:r>
          </a:p>
          <a:p>
            <a:pPr marL="914400" lvl="1" indent="-457200">
              <a:buFont typeface="Arial" panose="020B0604020202020204" pitchFamily="34" charset="0"/>
              <a:buChar char="•"/>
            </a:pPr>
            <a:r>
              <a:rPr lang="en-GB" sz="2000" dirty="0" smtClean="0">
                <a:latin typeface="Myriad Pro" pitchFamily="34" charset="0"/>
              </a:rPr>
              <a:t>Countries </a:t>
            </a:r>
            <a:r>
              <a:rPr lang="en-GB" sz="2000" dirty="0">
                <a:latin typeface="Myriad Pro" pitchFamily="34" charset="0"/>
              </a:rPr>
              <a:t>that are developing their FREL/FRLs now </a:t>
            </a:r>
            <a:r>
              <a:rPr lang="en-GB" sz="2000" dirty="0" smtClean="0">
                <a:latin typeface="Myriad Pro" pitchFamily="34" charset="0"/>
              </a:rPr>
              <a:t>can take </a:t>
            </a:r>
            <a:r>
              <a:rPr lang="en-GB" sz="2000" dirty="0">
                <a:latin typeface="Myriad Pro" pitchFamily="34" charset="0"/>
              </a:rPr>
              <a:t>into account the scorecards which are being negotiated at the GCF to ensure their FREL/FRL lives up to donor expectations and will be eligible for </a:t>
            </a:r>
            <a:r>
              <a:rPr lang="en-GB" sz="2000" dirty="0" smtClean="0">
                <a:latin typeface="Myriad Pro" pitchFamily="34" charset="0"/>
              </a:rPr>
              <a:t>RBPs</a:t>
            </a:r>
          </a:p>
          <a:p>
            <a:pPr marL="914400" lvl="1" indent="-457200">
              <a:buFont typeface="Arial" panose="020B0604020202020204" pitchFamily="34" charset="0"/>
              <a:buChar char="•"/>
            </a:pPr>
            <a:r>
              <a:rPr lang="en-GB" sz="2000" dirty="0" smtClean="0">
                <a:latin typeface="Myriad Pro" pitchFamily="34" charset="0"/>
              </a:rPr>
              <a:t>Difference </a:t>
            </a:r>
            <a:r>
              <a:rPr lang="en-GB" sz="2000" dirty="0">
                <a:latin typeface="Myriad Pro" pitchFamily="34" charset="0"/>
              </a:rPr>
              <a:t>between FCPF and UNFCCC vs. VCS review </a:t>
            </a:r>
            <a:r>
              <a:rPr lang="en-GB" sz="2000" dirty="0" smtClean="0">
                <a:latin typeface="Myriad Pro" pitchFamily="34" charset="0"/>
              </a:rPr>
              <a:t>process</a:t>
            </a:r>
          </a:p>
          <a:p>
            <a:pPr marL="914400" lvl="1" indent="-457200">
              <a:buFont typeface="Arial" panose="020B0604020202020204" pitchFamily="34" charset="0"/>
              <a:buChar char="•"/>
            </a:pPr>
            <a:r>
              <a:rPr lang="en-GB" sz="2000" dirty="0" smtClean="0">
                <a:latin typeface="Myriad Pro" pitchFamily="34" charset="0"/>
              </a:rPr>
              <a:t>Linking FREL &amp; PAMs especially </a:t>
            </a:r>
            <a:r>
              <a:rPr lang="en-GB" sz="2000" dirty="0">
                <a:latin typeface="Myriad Pro" pitchFamily="34" charset="0"/>
              </a:rPr>
              <a:t>with regards to reporting results</a:t>
            </a:r>
            <a:endParaRPr lang="en-GB" sz="2000" dirty="0" smtClean="0">
              <a:latin typeface="Myriad Pro" pitchFamily="34" charset="0"/>
            </a:endParaRPr>
          </a:p>
          <a:p>
            <a:pPr lvl="1"/>
            <a:endParaRPr lang="en-GB" sz="2000" dirty="0">
              <a:latin typeface="Myriad Pro" pitchFamily="34" charset="0"/>
            </a:endParaRPr>
          </a:p>
          <a:p>
            <a:pPr marL="457200" indent="-457200">
              <a:buFont typeface="+mj-lt"/>
              <a:buAutoNum type="arabicPeriod"/>
            </a:pPr>
            <a:r>
              <a:rPr lang="en-GB" sz="2400" dirty="0" smtClean="0">
                <a:solidFill>
                  <a:srgbClr val="FF0000"/>
                </a:solidFill>
                <a:latin typeface="Myriad Pro" pitchFamily="34" charset="0"/>
              </a:rPr>
              <a:t>Challenges</a:t>
            </a:r>
          </a:p>
          <a:p>
            <a:pPr marL="914400" lvl="1" indent="-457200">
              <a:buFont typeface="Arial" panose="020B0604020202020204" pitchFamily="34" charset="0"/>
              <a:buChar char="•"/>
            </a:pPr>
            <a:r>
              <a:rPr lang="en-GB" sz="2000" dirty="0" smtClean="0">
                <a:latin typeface="Myriad Pro" pitchFamily="34" charset="0"/>
              </a:rPr>
              <a:t>Finding </a:t>
            </a:r>
            <a:r>
              <a:rPr lang="en-GB" sz="2000" dirty="0">
                <a:latin typeface="Myriad Pro" pitchFamily="34" charset="0"/>
              </a:rPr>
              <a:t>balance </a:t>
            </a:r>
            <a:r>
              <a:rPr lang="en-GB" sz="2000" dirty="0" smtClean="0">
                <a:latin typeface="Myriad Pro" pitchFamily="34" charset="0"/>
              </a:rPr>
              <a:t>between </a:t>
            </a:r>
            <a:r>
              <a:rPr lang="en-GB" sz="2000" dirty="0">
                <a:latin typeface="Myriad Pro" pitchFamily="34" charset="0"/>
              </a:rPr>
              <a:t>forest definition that is operational/practical in terms of MRV and </a:t>
            </a:r>
            <a:r>
              <a:rPr lang="en-GB" sz="2000" dirty="0" smtClean="0">
                <a:latin typeface="Myriad Pro" pitchFamily="34" charset="0"/>
              </a:rPr>
              <a:t>also represents forest </a:t>
            </a:r>
            <a:r>
              <a:rPr lang="en-GB" sz="2000" dirty="0">
                <a:latin typeface="Myriad Pro" pitchFamily="34" charset="0"/>
              </a:rPr>
              <a:t>conditions in the </a:t>
            </a:r>
            <a:r>
              <a:rPr lang="en-GB" sz="2000" dirty="0" smtClean="0">
                <a:latin typeface="Myriad Pro" pitchFamily="34" charset="0"/>
              </a:rPr>
              <a:t>country</a:t>
            </a:r>
          </a:p>
          <a:p>
            <a:pPr marL="914400" lvl="1" indent="-457200">
              <a:buFont typeface="Arial" panose="020B0604020202020204" pitchFamily="34" charset="0"/>
              <a:buChar char="•"/>
            </a:pPr>
            <a:r>
              <a:rPr lang="en-GB" sz="2000" dirty="0" smtClean="0">
                <a:latin typeface="Myriad Pro" pitchFamily="34" charset="0"/>
              </a:rPr>
              <a:t>Accurately capturing </a:t>
            </a:r>
            <a:r>
              <a:rPr lang="en-GB" sz="2000" dirty="0">
                <a:latin typeface="Myriad Pro" pitchFamily="34" charset="0"/>
              </a:rPr>
              <a:t>all performance under REDD+ with sufficiently robust data in the FRL</a:t>
            </a:r>
            <a:endParaRPr lang="en-GB" sz="2000" dirty="0" smtClean="0">
              <a:latin typeface="Myriad Pro" pitchFamily="34" charset="0"/>
            </a:endParaRPr>
          </a:p>
          <a:p>
            <a:pPr marL="914400" lvl="1" indent="-457200">
              <a:buFont typeface="Arial" panose="020B0604020202020204" pitchFamily="34" charset="0"/>
              <a:buChar char="•"/>
            </a:pPr>
            <a:r>
              <a:rPr lang="en-GB" sz="2000" dirty="0" smtClean="0">
                <a:latin typeface="Myriad Pro" pitchFamily="34" charset="0"/>
              </a:rPr>
              <a:t>Assessing </a:t>
            </a:r>
            <a:r>
              <a:rPr lang="en-GB" sz="2000" dirty="0">
                <a:latin typeface="Myriad Pro" pitchFamily="34" charset="0"/>
              </a:rPr>
              <a:t>emissions from fire distinguishing </a:t>
            </a:r>
            <a:r>
              <a:rPr lang="en-GB" sz="2000" dirty="0" smtClean="0">
                <a:latin typeface="Myriad Pro" pitchFamily="34" charset="0"/>
              </a:rPr>
              <a:t>b/w </a:t>
            </a:r>
            <a:r>
              <a:rPr lang="en-GB" sz="2000" dirty="0">
                <a:latin typeface="Myriad Pro" pitchFamily="34" charset="0"/>
              </a:rPr>
              <a:t>fire resulting in deforestation and fire resulting in forest degradation while recognizing fire to be an endemic feature in some forest types</a:t>
            </a:r>
            <a:endParaRPr lang="en-GB" sz="2000" dirty="0" smtClean="0">
              <a:latin typeface="Myriad Pro" pitchFamily="34" charset="0"/>
            </a:endParaRPr>
          </a:p>
          <a:p>
            <a:pPr marL="457200" indent="-457200">
              <a:buFont typeface="+mj-lt"/>
              <a:buAutoNum type="arabicPeriod"/>
            </a:pPr>
            <a:endParaRPr lang="en-GB" sz="2400" dirty="0" smtClean="0">
              <a:latin typeface="Myriad Pro" pitchFamily="34" charset="0"/>
            </a:endParaRPr>
          </a:p>
          <a:p>
            <a:pPr marL="457200" indent="-457200">
              <a:buFont typeface="+mj-lt"/>
              <a:buAutoNum type="arabicPeriod"/>
            </a:pPr>
            <a:r>
              <a:rPr lang="en-GB" sz="2400" dirty="0" smtClean="0">
                <a:solidFill>
                  <a:schemeClr val="accent1"/>
                </a:solidFill>
                <a:latin typeface="Myriad Pro" pitchFamily="34" charset="0"/>
              </a:rPr>
              <a:t>Lessons</a:t>
            </a:r>
          </a:p>
          <a:p>
            <a:pPr marL="914400" lvl="1" indent="-457200">
              <a:buFont typeface="Arial" panose="020B0604020202020204" pitchFamily="34" charset="0"/>
              <a:buChar char="•"/>
            </a:pPr>
            <a:r>
              <a:rPr lang="en-GB" sz="2000" dirty="0" smtClean="0">
                <a:latin typeface="Myriad Pro" pitchFamily="34" charset="0"/>
              </a:rPr>
              <a:t>Countries should be </a:t>
            </a:r>
            <a:r>
              <a:rPr lang="en-GB" sz="2000" dirty="0">
                <a:latin typeface="Myriad Pro" pitchFamily="34" charset="0"/>
              </a:rPr>
              <a:t>realistic in what </a:t>
            </a:r>
            <a:r>
              <a:rPr lang="en-GB" sz="2000" dirty="0" smtClean="0">
                <a:latin typeface="Myriad Pro" pitchFamily="34" charset="0"/>
              </a:rPr>
              <a:t>they </a:t>
            </a:r>
            <a:r>
              <a:rPr lang="en-GB" sz="2000" dirty="0">
                <a:latin typeface="Myriad Pro" pitchFamily="34" charset="0"/>
              </a:rPr>
              <a:t>put forward in their FRELs as </a:t>
            </a:r>
            <a:r>
              <a:rPr lang="en-GB" sz="2000" dirty="0" smtClean="0">
                <a:latin typeface="Myriad Pro" pitchFamily="34" charset="0"/>
              </a:rPr>
              <a:t>monitoring </a:t>
            </a:r>
            <a:r>
              <a:rPr lang="en-GB" sz="2000" dirty="0">
                <a:latin typeface="Myriad Pro" pitchFamily="34" charset="0"/>
              </a:rPr>
              <a:t>component may become debilitating with regards to costs</a:t>
            </a:r>
            <a:endParaRPr lang="en-GB" sz="2000" dirty="0" smtClean="0">
              <a:latin typeface="Myriad Pro" pitchFamily="34" charset="0"/>
            </a:endParaRPr>
          </a:p>
          <a:p>
            <a:pPr marL="457200" indent="-457200">
              <a:buFont typeface="+mj-lt"/>
              <a:buAutoNum type="arabicPeriod"/>
            </a:pPr>
            <a:endParaRPr lang="en-US" sz="2400" dirty="0">
              <a:latin typeface="Myriad Pro" pitchFamily="34" charset="0"/>
            </a:endParaRPr>
          </a:p>
        </p:txBody>
      </p:sp>
      <p:sp>
        <p:nvSpPr>
          <p:cNvPr id="4" name="TextBox 3"/>
          <p:cNvSpPr txBox="1"/>
          <p:nvPr/>
        </p:nvSpPr>
        <p:spPr>
          <a:xfrm>
            <a:off x="609600" y="381000"/>
            <a:ext cx="8153400" cy="707886"/>
          </a:xfrm>
          <a:prstGeom prst="rect">
            <a:avLst/>
          </a:prstGeom>
          <a:noFill/>
        </p:spPr>
        <p:txBody>
          <a:bodyPr wrap="square" rtlCol="0">
            <a:spAutoFit/>
          </a:bodyPr>
          <a:lstStyle/>
          <a:p>
            <a:r>
              <a:rPr lang="en-GB" sz="2000" b="1" dirty="0">
                <a:latin typeface="Myriad Pro" pitchFamily="34" charset="0"/>
              </a:rPr>
              <a:t>Part </a:t>
            </a:r>
            <a:r>
              <a:rPr lang="en-GB" sz="2000" b="1" dirty="0" smtClean="0">
                <a:latin typeface="Myriad Pro" pitchFamily="34" charset="0"/>
              </a:rPr>
              <a:t>2</a:t>
            </a:r>
            <a:r>
              <a:rPr lang="en-GB" sz="2000" b="1" dirty="0">
                <a:latin typeface="Myriad Pro" pitchFamily="34" charset="0"/>
              </a:rPr>
              <a:t>: Transitioning from readiness to implementation</a:t>
            </a:r>
            <a:endParaRPr lang="en-GB" sz="2000" b="1" dirty="0" smtClean="0">
              <a:latin typeface="Myriad Pro" pitchFamily="34" charset="0"/>
            </a:endParaRPr>
          </a:p>
          <a:p>
            <a:r>
              <a:rPr lang="en-GB" sz="2000" b="1" dirty="0" smtClean="0">
                <a:solidFill>
                  <a:schemeClr val="tx2">
                    <a:lumMod val="60000"/>
                    <a:lumOff val="40000"/>
                  </a:schemeClr>
                </a:solidFill>
                <a:latin typeface="Myriad Pro" pitchFamily="34" charset="0"/>
              </a:rPr>
              <a:t>(v</a:t>
            </a:r>
            <a:r>
              <a:rPr lang="en-GB" sz="2000" b="1" dirty="0">
                <a:solidFill>
                  <a:schemeClr val="tx2">
                    <a:lumMod val="60000"/>
                    <a:lumOff val="40000"/>
                  </a:schemeClr>
                </a:solidFill>
                <a:latin typeface="Myriad Pro" pitchFamily="34" charset="0"/>
              </a:rPr>
              <a:t>) From reference levels to results </a:t>
            </a:r>
            <a:r>
              <a:rPr lang="en-GB" sz="2000" b="1" dirty="0" smtClean="0">
                <a:solidFill>
                  <a:schemeClr val="tx2">
                    <a:lumMod val="60000"/>
                    <a:lumOff val="40000"/>
                  </a:schemeClr>
                </a:solidFill>
                <a:latin typeface="Myriad Pro" pitchFamily="34" charset="0"/>
              </a:rPr>
              <a:t>reporting</a:t>
            </a:r>
          </a:p>
        </p:txBody>
      </p:sp>
    </p:spTree>
    <p:extLst>
      <p:ext uri="{BB962C8B-B14F-4D97-AF65-F5344CB8AC3E}">
        <p14:creationId xmlns:p14="http://schemas.microsoft.com/office/powerpoint/2010/main" val="16535180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486400" y="457200"/>
            <a:ext cx="3070747" cy="5076967"/>
          </a:xfrm>
          <a:prstGeom prst="rect">
            <a:avLst/>
          </a:prstGeom>
        </p:spPr>
      </p:pic>
      <p:sp>
        <p:nvSpPr>
          <p:cNvPr id="3" name="TextBox 2"/>
          <p:cNvSpPr txBox="1"/>
          <p:nvPr/>
        </p:nvSpPr>
        <p:spPr>
          <a:xfrm>
            <a:off x="609600" y="381000"/>
            <a:ext cx="4114800" cy="461665"/>
          </a:xfrm>
          <a:prstGeom prst="rect">
            <a:avLst/>
          </a:prstGeom>
          <a:noFill/>
        </p:spPr>
        <p:txBody>
          <a:bodyPr wrap="square" rtlCol="0">
            <a:spAutoFit/>
          </a:bodyPr>
          <a:lstStyle/>
          <a:p>
            <a:r>
              <a:rPr lang="en-GB" sz="2400" b="1" dirty="0" smtClean="0">
                <a:latin typeface="Myriad Pro" pitchFamily="34" charset="0"/>
              </a:rPr>
              <a:t>Reflections and N</a:t>
            </a:r>
            <a:r>
              <a:rPr lang="en-GB" sz="2400" b="1" dirty="0" smtClean="0">
                <a:latin typeface="Myriad Pro" pitchFamily="34" charset="0"/>
              </a:rPr>
              <a:t>ext </a:t>
            </a:r>
            <a:r>
              <a:rPr lang="en-GB" sz="2400" b="1" dirty="0" smtClean="0">
                <a:latin typeface="Myriad Pro" pitchFamily="34" charset="0"/>
              </a:rPr>
              <a:t>steps</a:t>
            </a:r>
          </a:p>
        </p:txBody>
      </p:sp>
      <p:sp>
        <p:nvSpPr>
          <p:cNvPr id="4" name="TextBox 3"/>
          <p:cNvSpPr txBox="1"/>
          <p:nvPr/>
        </p:nvSpPr>
        <p:spPr>
          <a:xfrm>
            <a:off x="533400" y="1219201"/>
            <a:ext cx="4267200" cy="4495800"/>
          </a:xfrm>
          <a:prstGeom prst="rect">
            <a:avLst/>
          </a:prstGeom>
          <a:noFill/>
        </p:spPr>
        <p:txBody>
          <a:bodyPr wrap="square" rtlCol="0">
            <a:normAutofit fontScale="92500" lnSpcReduction="20000"/>
          </a:bodyPr>
          <a:lstStyle/>
          <a:p>
            <a:pPr marL="342900" indent="-342900">
              <a:buFont typeface="Arial"/>
              <a:buChar char="•"/>
            </a:pPr>
            <a:r>
              <a:rPr lang="en-GB" sz="2400" dirty="0" smtClean="0">
                <a:latin typeface="Myriad Pro" pitchFamily="34" charset="0"/>
              </a:rPr>
              <a:t>Post-event </a:t>
            </a:r>
            <a:r>
              <a:rPr lang="en-GB" sz="2400" dirty="0" smtClean="0">
                <a:latin typeface="Myriad Pro" pitchFamily="34" charset="0"/>
              </a:rPr>
              <a:t>reflections</a:t>
            </a:r>
            <a:endParaRPr lang="en-GB" sz="2400" dirty="0" smtClean="0">
              <a:latin typeface="Myriad Pro" pitchFamily="34" charset="0"/>
            </a:endParaRPr>
          </a:p>
          <a:p>
            <a:endParaRPr lang="en-GB" sz="2400" dirty="0" smtClean="0">
              <a:latin typeface="Myriad Pro" pitchFamily="34" charset="0"/>
            </a:endParaRPr>
          </a:p>
          <a:p>
            <a:pPr marL="342900" indent="-342900">
              <a:buFont typeface="Arial"/>
              <a:buChar char="•"/>
            </a:pPr>
            <a:r>
              <a:rPr lang="en-GB" sz="2400" dirty="0" smtClean="0">
                <a:latin typeface="Myriad Pro" pitchFamily="34" charset="0"/>
              </a:rPr>
              <a:t>Ideas on technical areas/issues on which UN-REDD can support moving forward, including through South-South exchanges</a:t>
            </a:r>
          </a:p>
          <a:p>
            <a:endParaRPr lang="en-GB" sz="2400" dirty="0" smtClean="0">
              <a:latin typeface="Myriad Pro" pitchFamily="34" charset="0"/>
            </a:endParaRPr>
          </a:p>
          <a:p>
            <a:pPr marL="342900" indent="-342900">
              <a:buFont typeface="Arial"/>
              <a:buChar char="•"/>
            </a:pPr>
            <a:r>
              <a:rPr lang="en-GB" sz="2400" dirty="0" smtClean="0">
                <a:latin typeface="Myriad Pro" pitchFamily="34" charset="0"/>
              </a:rPr>
              <a:t>Knowledge management: </a:t>
            </a:r>
            <a:r>
              <a:rPr lang="en-GB" sz="2400" dirty="0">
                <a:latin typeface="Myriad Pro" pitchFamily="34" charset="0"/>
              </a:rPr>
              <a:t>Explore </a:t>
            </a:r>
            <a:r>
              <a:rPr lang="en-GB" sz="2400" dirty="0" smtClean="0">
                <a:latin typeface="Myriad Pro" pitchFamily="34" charset="0"/>
              </a:rPr>
              <a:t>options for a </a:t>
            </a:r>
            <a:r>
              <a:rPr lang="en-GB" sz="2400" b="1" dirty="0" smtClean="0">
                <a:latin typeface="Myriad Pro" pitchFamily="34" charset="0"/>
              </a:rPr>
              <a:t>UN</a:t>
            </a:r>
            <a:r>
              <a:rPr lang="en-GB" sz="2400" b="1" dirty="0">
                <a:latin typeface="Myriad Pro" pitchFamily="34" charset="0"/>
              </a:rPr>
              <a:t>-REDD online community of practice</a:t>
            </a:r>
            <a:r>
              <a:rPr lang="en-GB" sz="2400" dirty="0">
                <a:latin typeface="Myriad Pro" pitchFamily="34" charset="0"/>
              </a:rPr>
              <a:t> </a:t>
            </a:r>
            <a:r>
              <a:rPr lang="en-GB" sz="2400" smtClean="0">
                <a:latin typeface="Myriad Pro" pitchFamily="34" charset="0"/>
              </a:rPr>
              <a:t>(or moderated </a:t>
            </a:r>
            <a:r>
              <a:rPr lang="en-GB" sz="2400" dirty="0" smtClean="0">
                <a:latin typeface="Myriad Pro" pitchFamily="34" charset="0"/>
              </a:rPr>
              <a:t>mailing list) </a:t>
            </a:r>
            <a:r>
              <a:rPr lang="en-GB" sz="2400" dirty="0">
                <a:latin typeface="Myriad Pro" pitchFamily="34" charset="0"/>
              </a:rPr>
              <a:t>to allow continuous and fruitful knowledge sharing among African countries</a:t>
            </a:r>
            <a:endParaRPr lang="en-GB" sz="2400" dirty="0">
              <a:latin typeface="Myriad Pro" pitchFamily="34" charset="0"/>
            </a:endParaRPr>
          </a:p>
          <a:p>
            <a:pPr marL="342900" indent="-342900">
              <a:buFont typeface="Arial"/>
              <a:buChar char="•"/>
            </a:pPr>
            <a:endParaRPr lang="en-GB" sz="2400" dirty="0" smtClean="0">
              <a:latin typeface="Myriad Pro" pitchFamily="34" charset="0"/>
            </a:endParaRPr>
          </a:p>
          <a:p>
            <a:pPr marL="342900" indent="-342900">
              <a:buFont typeface="Arial"/>
              <a:buChar char="•"/>
            </a:pPr>
            <a:endParaRPr lang="en-GB" sz="2400" dirty="0">
              <a:latin typeface="Myriad Pro" pitchFamily="34" charset="0"/>
            </a:endParaRPr>
          </a:p>
          <a:p>
            <a:pPr marL="342900" indent="-342900">
              <a:buFont typeface="Arial"/>
              <a:buChar char="•"/>
            </a:pPr>
            <a:endParaRPr lang="en-GB" sz="2400" dirty="0" smtClean="0">
              <a:latin typeface="Myriad Pro" pitchFamily="34" charset="0"/>
            </a:endParaRPr>
          </a:p>
        </p:txBody>
      </p:sp>
    </p:spTree>
    <p:extLst>
      <p:ext uri="{BB962C8B-B14F-4D97-AF65-F5344CB8AC3E}">
        <p14:creationId xmlns:p14="http://schemas.microsoft.com/office/powerpoint/2010/main" val="25687177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755725"/>
            <a:ext cx="4495800" cy="584775"/>
          </a:xfrm>
          <a:prstGeom prst="rect">
            <a:avLst/>
          </a:prstGeom>
          <a:noFill/>
        </p:spPr>
        <p:txBody>
          <a:bodyPr wrap="square" rtlCol="0">
            <a:spAutoFit/>
          </a:bodyPr>
          <a:lstStyle/>
          <a:p>
            <a:r>
              <a:rPr lang="en-GB" sz="3200" b="1" dirty="0" smtClean="0">
                <a:latin typeface="Myriad Pro" pitchFamily="34" charset="0"/>
              </a:rPr>
              <a:t>Thank you!</a:t>
            </a:r>
          </a:p>
        </p:txBody>
      </p:sp>
      <p:sp>
        <p:nvSpPr>
          <p:cNvPr id="3" name="TextBox 2"/>
          <p:cNvSpPr txBox="1"/>
          <p:nvPr/>
        </p:nvSpPr>
        <p:spPr>
          <a:xfrm>
            <a:off x="533400" y="3424535"/>
            <a:ext cx="6553200" cy="461665"/>
          </a:xfrm>
          <a:prstGeom prst="rect">
            <a:avLst/>
          </a:prstGeom>
          <a:noFill/>
        </p:spPr>
        <p:txBody>
          <a:bodyPr wrap="square" rtlCol="0">
            <a:spAutoFit/>
          </a:bodyPr>
          <a:lstStyle/>
          <a:p>
            <a:r>
              <a:rPr lang="en-GB" sz="2400" dirty="0" smtClean="0">
                <a:latin typeface="Myriad Pro" pitchFamily="34" charset="0"/>
              </a:rPr>
              <a:t>Mihaela Secrieru | </a:t>
            </a:r>
            <a:r>
              <a:rPr lang="en-GB" sz="2400" dirty="0" smtClean="0">
                <a:latin typeface="Myriad Pro" pitchFamily="34" charset="0"/>
                <a:hlinkClick r:id="rId2"/>
              </a:rPr>
              <a:t>Mihaela.Secrieru@unep.org</a:t>
            </a:r>
            <a:r>
              <a:rPr lang="en-GB" sz="2400" dirty="0" smtClean="0">
                <a:latin typeface="Myriad Pro" pitchFamily="34" charset="0"/>
              </a:rPr>
              <a:t> </a:t>
            </a:r>
            <a:endParaRPr lang="en-US" sz="2400" dirty="0">
              <a:latin typeface="Myriad Pro" pitchFamily="34" charset="0"/>
            </a:endParaRPr>
          </a:p>
        </p:txBody>
      </p:sp>
      <p:sp>
        <p:nvSpPr>
          <p:cNvPr id="4" name="TextBox 3"/>
          <p:cNvSpPr txBox="1"/>
          <p:nvPr/>
        </p:nvSpPr>
        <p:spPr>
          <a:xfrm>
            <a:off x="533400" y="4242137"/>
            <a:ext cx="5486400" cy="1015663"/>
          </a:xfrm>
          <a:prstGeom prst="rect">
            <a:avLst/>
          </a:prstGeom>
          <a:noFill/>
        </p:spPr>
        <p:txBody>
          <a:bodyPr wrap="square" rtlCol="0">
            <a:spAutoFit/>
          </a:bodyPr>
          <a:lstStyle/>
          <a:p>
            <a:r>
              <a:rPr lang="en-GB" sz="2000" b="1" dirty="0" smtClean="0">
                <a:latin typeface="Myriad Pro" pitchFamily="34" charset="0"/>
              </a:rPr>
              <a:t>Connect with us online</a:t>
            </a:r>
            <a:r>
              <a:rPr lang="en-GB" sz="2000" dirty="0" smtClean="0">
                <a:latin typeface="Myriad Pro" pitchFamily="34" charset="0"/>
              </a:rPr>
              <a:t>:</a:t>
            </a:r>
          </a:p>
          <a:p>
            <a:r>
              <a:rPr lang="en-GB" sz="2000" dirty="0" smtClean="0">
                <a:latin typeface="Myriad Pro" pitchFamily="34" charset="0"/>
              </a:rPr>
              <a:t>www.un-redd.org</a:t>
            </a:r>
          </a:p>
          <a:p>
            <a:r>
              <a:rPr lang="en-GB" sz="2000" dirty="0" smtClean="0">
                <a:latin typeface="Myriad Pro" pitchFamily="34" charset="0"/>
              </a:rPr>
              <a:t>www.unredd.net </a:t>
            </a:r>
            <a:endParaRPr lang="en-US" sz="2000" dirty="0">
              <a:latin typeface="Myriad Pro" pitchFamily="34" charset="0"/>
            </a:endParaRP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457727"/>
            <a:ext cx="9144000" cy="1977872"/>
          </a:xfrm>
          <a:prstGeom prst="rect">
            <a:avLst/>
          </a:prstGeom>
        </p:spPr>
      </p:pic>
    </p:spTree>
    <p:extLst>
      <p:ext uri="{BB962C8B-B14F-4D97-AF65-F5344CB8AC3E}">
        <p14:creationId xmlns:p14="http://schemas.microsoft.com/office/powerpoint/2010/main" val="37453822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47800"/>
            <a:ext cx="8153400" cy="4188023"/>
          </a:xfrm>
          <a:prstGeom prst="rect">
            <a:avLst/>
          </a:prstGeom>
          <a:noFill/>
        </p:spPr>
        <p:txBody>
          <a:bodyPr wrap="square" rtlCol="0">
            <a:normAutofit fontScale="92500" lnSpcReduction="10000"/>
          </a:bodyPr>
          <a:lstStyle/>
          <a:p>
            <a:pPr marL="457200" indent="-457200">
              <a:spcAft>
                <a:spcPts val="400"/>
              </a:spcAft>
              <a:buFont typeface="+mj-lt"/>
              <a:buAutoNum type="arabicPeriod"/>
            </a:pPr>
            <a:r>
              <a:rPr lang="en-GB" sz="2400" dirty="0">
                <a:solidFill>
                  <a:schemeClr val="accent6">
                    <a:lumMod val="75000"/>
                  </a:schemeClr>
                </a:solidFill>
                <a:latin typeface="Myriad Pro" pitchFamily="34" charset="0"/>
              </a:rPr>
              <a:t>Opportunities</a:t>
            </a:r>
          </a:p>
          <a:p>
            <a:pPr marL="914400" lvl="1" indent="-457200">
              <a:spcAft>
                <a:spcPts val="400"/>
              </a:spcAft>
              <a:buFont typeface="Arial" panose="020B0604020202020204" pitchFamily="34" charset="0"/>
              <a:buChar char="•"/>
            </a:pPr>
            <a:r>
              <a:rPr lang="en-GB" sz="2000" dirty="0">
                <a:latin typeface="Myriad Pro" pitchFamily="34" charset="0"/>
              </a:rPr>
              <a:t>Warsaw pillars need to be interlinked and </a:t>
            </a:r>
            <a:r>
              <a:rPr lang="en-GB" sz="2000" dirty="0" smtClean="0">
                <a:latin typeface="Myriad Pro" pitchFamily="34" charset="0"/>
              </a:rPr>
              <a:t>coherent!</a:t>
            </a:r>
          </a:p>
          <a:p>
            <a:pPr marL="914400" lvl="1" indent="-457200">
              <a:spcAft>
                <a:spcPts val="400"/>
              </a:spcAft>
              <a:buFont typeface="Arial" panose="020B0604020202020204" pitchFamily="34" charset="0"/>
              <a:buChar char="•"/>
            </a:pPr>
            <a:r>
              <a:rPr lang="en-GB" sz="2000" dirty="0" smtClean="0">
                <a:latin typeface="Myriad Pro" pitchFamily="34" charset="0"/>
              </a:rPr>
              <a:t>All </a:t>
            </a:r>
            <a:r>
              <a:rPr lang="en-GB" sz="2000" dirty="0">
                <a:latin typeface="Myriad Pro" pitchFamily="34" charset="0"/>
              </a:rPr>
              <a:t>countries </a:t>
            </a:r>
            <a:r>
              <a:rPr lang="en-GB" sz="2000" dirty="0" smtClean="0">
                <a:latin typeface="Myriad Pro" pitchFamily="34" charset="0"/>
              </a:rPr>
              <a:t>completed NS/APs through </a:t>
            </a:r>
            <a:r>
              <a:rPr lang="en-GB" sz="2000" dirty="0">
                <a:latin typeface="Myriad Pro" pitchFamily="34" charset="0"/>
              </a:rPr>
              <a:t>multi-stakeholder participatory process, providing the framework for REDD</a:t>
            </a:r>
            <a:r>
              <a:rPr lang="en-GB" sz="2000" dirty="0" smtClean="0">
                <a:latin typeface="Myriad Pro" pitchFamily="34" charset="0"/>
              </a:rPr>
              <a:t>+</a:t>
            </a:r>
          </a:p>
          <a:p>
            <a:pPr marL="914400" lvl="1" indent="-457200">
              <a:spcAft>
                <a:spcPts val="400"/>
              </a:spcAft>
              <a:buFont typeface="Arial" panose="020B0604020202020204" pitchFamily="34" charset="0"/>
              <a:buChar char="•"/>
            </a:pPr>
            <a:r>
              <a:rPr lang="en-GB" sz="2000" dirty="0" smtClean="0">
                <a:latin typeface="Myriad Pro" pitchFamily="34" charset="0"/>
              </a:rPr>
              <a:t>NS/APs as basis </a:t>
            </a:r>
            <a:r>
              <a:rPr lang="en-GB" sz="2000" dirty="0">
                <a:latin typeface="Myriad Pro" pitchFamily="34" charset="0"/>
              </a:rPr>
              <a:t>for </a:t>
            </a:r>
            <a:r>
              <a:rPr lang="en-GB" sz="2000" dirty="0" err="1" smtClean="0">
                <a:latin typeface="Myriad Pro" pitchFamily="34" charset="0"/>
              </a:rPr>
              <a:t>dev</a:t>
            </a:r>
            <a:r>
              <a:rPr lang="en-GB" sz="2000" dirty="0" smtClean="0">
                <a:latin typeface="Myriad Pro" pitchFamily="34" charset="0"/>
              </a:rPr>
              <a:t>/implementation </a:t>
            </a:r>
            <a:r>
              <a:rPr lang="en-GB" sz="2000" dirty="0">
                <a:latin typeface="Myriad Pro" pitchFamily="34" charset="0"/>
              </a:rPr>
              <a:t>of investment </a:t>
            </a:r>
            <a:r>
              <a:rPr lang="en-GB" sz="2000" dirty="0" smtClean="0">
                <a:latin typeface="Myriad Pro" pitchFamily="34" charset="0"/>
              </a:rPr>
              <a:t>plans</a:t>
            </a:r>
          </a:p>
          <a:p>
            <a:pPr marL="914400" lvl="1" indent="-457200">
              <a:spcAft>
                <a:spcPts val="400"/>
              </a:spcAft>
              <a:buFont typeface="Arial" panose="020B0604020202020204" pitchFamily="34" charset="0"/>
              <a:buChar char="•"/>
            </a:pPr>
            <a:r>
              <a:rPr lang="en-GB" sz="2000" dirty="0">
                <a:latin typeface="Myriad Pro" pitchFamily="34" charset="0"/>
              </a:rPr>
              <a:t>Learning from others =&gt; </a:t>
            </a:r>
            <a:r>
              <a:rPr lang="en-GB" sz="2000" dirty="0" smtClean="0">
                <a:latin typeface="Myriad Pro" pitchFamily="34" charset="0"/>
              </a:rPr>
              <a:t>detailed </a:t>
            </a:r>
            <a:r>
              <a:rPr lang="en-GB" sz="2000" dirty="0">
                <a:latin typeface="Myriad Pro" pitchFamily="34" charset="0"/>
              </a:rPr>
              <a:t>NS/APs and </a:t>
            </a:r>
            <a:r>
              <a:rPr lang="en-GB" sz="2000" dirty="0" err="1">
                <a:latin typeface="Myriad Pro" pitchFamily="34" charset="0"/>
              </a:rPr>
              <a:t>costed</a:t>
            </a:r>
            <a:r>
              <a:rPr lang="en-GB" sz="2000" dirty="0">
                <a:latin typeface="Myriad Pro" pitchFamily="34" charset="0"/>
              </a:rPr>
              <a:t> </a:t>
            </a:r>
            <a:r>
              <a:rPr lang="en-GB" sz="2000" dirty="0" smtClean="0">
                <a:latin typeface="Myriad Pro" pitchFamily="34" charset="0"/>
              </a:rPr>
              <a:t>PAMs</a:t>
            </a:r>
            <a:endParaRPr lang="en-GB" sz="2000" dirty="0">
              <a:latin typeface="Myriad Pro" pitchFamily="34" charset="0"/>
            </a:endParaRPr>
          </a:p>
          <a:p>
            <a:pPr marL="914400" lvl="1" indent="-457200">
              <a:spcAft>
                <a:spcPts val="400"/>
              </a:spcAft>
              <a:buFont typeface="Arial" panose="020B0604020202020204" pitchFamily="34" charset="0"/>
              <a:buChar char="•"/>
            </a:pPr>
            <a:r>
              <a:rPr lang="en-GB" sz="2000" dirty="0" smtClean="0">
                <a:latin typeface="Myriad Pro" pitchFamily="34" charset="0"/>
              </a:rPr>
              <a:t>Most </a:t>
            </a:r>
            <a:r>
              <a:rPr lang="en-GB" sz="2000" dirty="0">
                <a:latin typeface="Myriad Pro" pitchFamily="34" charset="0"/>
              </a:rPr>
              <a:t>countries have started developing NFMS and submitted FRELs </a:t>
            </a:r>
          </a:p>
          <a:p>
            <a:pPr marL="914400" lvl="1" indent="-457200">
              <a:spcAft>
                <a:spcPts val="400"/>
              </a:spcAft>
              <a:buFont typeface="Arial" panose="020B0604020202020204" pitchFamily="34" charset="0"/>
              <a:buChar char="•"/>
            </a:pPr>
            <a:r>
              <a:rPr lang="en-GB" sz="2000" dirty="0">
                <a:latin typeface="Myriad Pro" pitchFamily="34" charset="0"/>
              </a:rPr>
              <a:t>Not only forests</a:t>
            </a:r>
            <a:r>
              <a:rPr lang="en-GB" sz="2000" dirty="0" smtClean="0">
                <a:latin typeface="Myriad Pro" pitchFamily="34" charset="0"/>
              </a:rPr>
              <a:t>! DD </a:t>
            </a:r>
            <a:r>
              <a:rPr lang="en-GB" sz="2000" dirty="0">
                <a:latin typeface="Myriad Pro" pitchFamily="34" charset="0"/>
              </a:rPr>
              <a:t>outside </a:t>
            </a:r>
            <a:r>
              <a:rPr lang="en-GB" sz="2000" dirty="0" smtClean="0">
                <a:latin typeface="Myriad Pro" pitchFamily="34" charset="0"/>
              </a:rPr>
              <a:t>of forest </a:t>
            </a:r>
            <a:r>
              <a:rPr lang="en-GB" sz="2000" dirty="0">
                <a:latin typeface="Myriad Pro" pitchFamily="34" charset="0"/>
              </a:rPr>
              <a:t>sector </a:t>
            </a:r>
            <a:r>
              <a:rPr lang="en-GB" sz="2000" dirty="0" smtClean="0">
                <a:latin typeface="Myriad Pro" pitchFamily="34" charset="0"/>
              </a:rPr>
              <a:t>(mostly agriculture). So </a:t>
            </a:r>
            <a:r>
              <a:rPr lang="en-GB" sz="2000" dirty="0">
                <a:latin typeface="Myriad Pro" pitchFamily="34" charset="0"/>
              </a:rPr>
              <a:t>a</a:t>
            </a:r>
            <a:r>
              <a:rPr lang="en-GB" sz="2000" dirty="0" smtClean="0">
                <a:latin typeface="Myriad Pro" pitchFamily="34" charset="0"/>
              </a:rPr>
              <a:t>nchor </a:t>
            </a:r>
            <a:r>
              <a:rPr lang="en-GB" sz="2000" dirty="0">
                <a:latin typeface="Myriad Pro" pitchFamily="34" charset="0"/>
              </a:rPr>
              <a:t>issues of deforestation within CC &amp; Ag. s</a:t>
            </a:r>
            <a:r>
              <a:rPr lang="en-GB" sz="2000" dirty="0" smtClean="0">
                <a:latin typeface="Myriad Pro" pitchFamily="34" charset="0"/>
              </a:rPr>
              <a:t>trategies.</a:t>
            </a:r>
            <a:endParaRPr lang="en-GB" sz="2000" dirty="0">
              <a:latin typeface="Myriad Pro" pitchFamily="34" charset="0"/>
            </a:endParaRPr>
          </a:p>
          <a:p>
            <a:pPr marL="914400" lvl="1" indent="-457200">
              <a:spcAft>
                <a:spcPts val="400"/>
              </a:spcAft>
              <a:buFont typeface="Arial" panose="020B0604020202020204" pitchFamily="34" charset="0"/>
              <a:buChar char="•"/>
            </a:pPr>
            <a:r>
              <a:rPr lang="en-GB" sz="2000" dirty="0">
                <a:latin typeface="Myriad Pro" pitchFamily="34" charset="0"/>
              </a:rPr>
              <a:t>Choose forest definition carefully considering existing definitions (CDM, project, etc.) for different purposes</a:t>
            </a:r>
          </a:p>
          <a:p>
            <a:pPr marL="914400" lvl="1" indent="-457200">
              <a:spcAft>
                <a:spcPts val="400"/>
              </a:spcAft>
              <a:buFont typeface="Arial" panose="020B0604020202020204" pitchFamily="34" charset="0"/>
              <a:buChar char="•"/>
            </a:pPr>
            <a:r>
              <a:rPr lang="en-GB" sz="2000" dirty="0">
                <a:latin typeface="Myriad Pro" pitchFamily="34" charset="0"/>
              </a:rPr>
              <a:t>Looking towards the private sector for funding of REDD+ </a:t>
            </a:r>
            <a:r>
              <a:rPr lang="en-GB" sz="2000" dirty="0" smtClean="0">
                <a:latin typeface="Myriad Pro" pitchFamily="34" charset="0"/>
              </a:rPr>
              <a:t>activities</a:t>
            </a:r>
            <a:endParaRPr lang="en-GB" sz="2000" dirty="0">
              <a:latin typeface="Myriad Pro" pitchFamily="34" charset="0"/>
            </a:endParaRPr>
          </a:p>
        </p:txBody>
      </p:sp>
      <p:sp>
        <p:nvSpPr>
          <p:cNvPr id="3" name="TextBox 2"/>
          <p:cNvSpPr txBox="1"/>
          <p:nvPr/>
        </p:nvSpPr>
        <p:spPr>
          <a:xfrm>
            <a:off x="609600" y="381000"/>
            <a:ext cx="8153400" cy="830997"/>
          </a:xfrm>
          <a:prstGeom prst="rect">
            <a:avLst/>
          </a:prstGeom>
          <a:noFill/>
        </p:spPr>
        <p:txBody>
          <a:bodyPr wrap="square" rtlCol="0">
            <a:spAutoFit/>
          </a:bodyPr>
          <a:lstStyle/>
          <a:p>
            <a:r>
              <a:rPr lang="en-GB" sz="2400" b="1" dirty="0">
                <a:latin typeface="Myriad Pro" pitchFamily="34" charset="0"/>
              </a:rPr>
              <a:t>Part 1: Setting the scene: readiness stock-</a:t>
            </a:r>
            <a:r>
              <a:rPr lang="en-GB" sz="2400" b="1" dirty="0" smtClean="0">
                <a:latin typeface="Myriad Pro" pitchFamily="34" charset="0"/>
              </a:rPr>
              <a:t>taking</a:t>
            </a:r>
          </a:p>
          <a:p>
            <a:r>
              <a:rPr lang="en-GB" sz="2400" b="1" dirty="0" smtClean="0">
                <a:solidFill>
                  <a:schemeClr val="tx2">
                    <a:lumMod val="60000"/>
                    <a:lumOff val="40000"/>
                  </a:schemeClr>
                </a:solidFill>
                <a:latin typeface="Myriad Pro" pitchFamily="34" charset="0"/>
              </a:rPr>
              <a:t>General progress across first 3 pillars</a:t>
            </a:r>
            <a:endParaRPr lang="en-GB" sz="2400" b="1" dirty="0" smtClean="0">
              <a:latin typeface="Myriad Pro" pitchFamily="34" charset="0"/>
            </a:endParaRPr>
          </a:p>
        </p:txBody>
      </p:sp>
    </p:spTree>
    <p:extLst>
      <p:ext uri="{BB962C8B-B14F-4D97-AF65-F5344CB8AC3E}">
        <p14:creationId xmlns:p14="http://schemas.microsoft.com/office/powerpoint/2010/main" val="39355588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153400" cy="4416623"/>
          </a:xfrm>
          <a:prstGeom prst="rect">
            <a:avLst/>
          </a:prstGeom>
          <a:noFill/>
        </p:spPr>
        <p:txBody>
          <a:bodyPr wrap="square" rtlCol="0">
            <a:normAutofit/>
          </a:bodyPr>
          <a:lstStyle/>
          <a:p>
            <a:pPr>
              <a:spcAft>
                <a:spcPts val="400"/>
              </a:spcAft>
            </a:pPr>
            <a:r>
              <a:rPr lang="en-GB" sz="2400" dirty="0" smtClean="0">
                <a:solidFill>
                  <a:srgbClr val="FF0000"/>
                </a:solidFill>
                <a:latin typeface="Myriad Pro" pitchFamily="34" charset="0"/>
              </a:rPr>
              <a:t>2. Challenges</a:t>
            </a:r>
          </a:p>
          <a:p>
            <a:pPr marL="914400" lvl="1" indent="-457200">
              <a:spcAft>
                <a:spcPts val="400"/>
              </a:spcAft>
              <a:buFont typeface="Arial" panose="020B0604020202020204" pitchFamily="34" charset="0"/>
              <a:buChar char="•"/>
            </a:pPr>
            <a:r>
              <a:rPr lang="en-GB" sz="2000" dirty="0" smtClean="0">
                <a:latin typeface="Myriad Pro" pitchFamily="34" charset="0"/>
              </a:rPr>
              <a:t>Coordination of multiple sectors &amp; key </a:t>
            </a:r>
            <a:r>
              <a:rPr lang="en-GB" sz="2000" dirty="0">
                <a:latin typeface="Myriad Pro" pitchFamily="34" charset="0"/>
              </a:rPr>
              <a:t>role of </a:t>
            </a:r>
            <a:r>
              <a:rPr lang="en-GB" sz="2000" dirty="0" err="1" smtClean="0">
                <a:latin typeface="Myriad Pro" pitchFamily="34" charset="0"/>
              </a:rPr>
              <a:t>gov.</a:t>
            </a:r>
            <a:endParaRPr lang="en-GB" sz="2000" dirty="0" smtClean="0">
              <a:latin typeface="Myriad Pro" pitchFamily="34" charset="0"/>
            </a:endParaRPr>
          </a:p>
          <a:p>
            <a:pPr marL="914400" lvl="1" indent="-457200">
              <a:spcAft>
                <a:spcPts val="400"/>
              </a:spcAft>
              <a:buFont typeface="Arial" panose="020B0604020202020204" pitchFamily="34" charset="0"/>
              <a:buChar char="•"/>
            </a:pPr>
            <a:r>
              <a:rPr lang="en-GB" sz="2000" dirty="0">
                <a:latin typeface="Myriad Pro" pitchFamily="34" charset="0"/>
              </a:rPr>
              <a:t>Mitigation potential of REDD+ activity may be high but not always possible to MRV with available </a:t>
            </a:r>
            <a:r>
              <a:rPr lang="en-GB" sz="2000" dirty="0" smtClean="0">
                <a:latin typeface="Myriad Pro" pitchFamily="34" charset="0"/>
              </a:rPr>
              <a:t>data</a:t>
            </a:r>
          </a:p>
          <a:p>
            <a:pPr marL="914400" lvl="1" indent="-457200">
              <a:spcAft>
                <a:spcPts val="400"/>
              </a:spcAft>
              <a:buFont typeface="Arial" panose="020B0604020202020204" pitchFamily="34" charset="0"/>
              <a:buChar char="•"/>
            </a:pPr>
            <a:r>
              <a:rPr lang="en-GB" sz="2000" dirty="0">
                <a:latin typeface="Myriad Pro" pitchFamily="34" charset="0"/>
              </a:rPr>
              <a:t>Level of implementation not always well reflected in national </a:t>
            </a:r>
            <a:r>
              <a:rPr lang="en-GB" sz="2000" dirty="0" smtClean="0">
                <a:latin typeface="Myriad Pro" pitchFamily="34" charset="0"/>
              </a:rPr>
              <a:t>data</a:t>
            </a:r>
          </a:p>
          <a:p>
            <a:pPr marL="914400" lvl="1" indent="-457200">
              <a:spcAft>
                <a:spcPts val="400"/>
              </a:spcAft>
              <a:buFont typeface="Arial" panose="020B0604020202020204" pitchFamily="34" charset="0"/>
              <a:buChar char="•"/>
            </a:pPr>
            <a:r>
              <a:rPr lang="en-GB" sz="2000" dirty="0">
                <a:latin typeface="Myriad Pro" pitchFamily="34" charset="0"/>
              </a:rPr>
              <a:t>Challenges of implementing REDD+ at scales </a:t>
            </a:r>
            <a:r>
              <a:rPr lang="en-GB" sz="2000" dirty="0" smtClean="0">
                <a:latin typeface="Myriad Pro" pitchFamily="34" charset="0"/>
              </a:rPr>
              <a:t>w/n </a:t>
            </a:r>
            <a:r>
              <a:rPr lang="en-GB" sz="2000" dirty="0">
                <a:latin typeface="Myriad Pro" pitchFamily="34" charset="0"/>
              </a:rPr>
              <a:t>a federal </a:t>
            </a:r>
            <a:r>
              <a:rPr lang="en-GB" sz="2000" dirty="0" smtClean="0">
                <a:latin typeface="Myriad Pro" pitchFamily="34" charset="0"/>
              </a:rPr>
              <a:t>state </a:t>
            </a:r>
          </a:p>
          <a:p>
            <a:pPr marL="914400" lvl="1" indent="-457200">
              <a:spcAft>
                <a:spcPts val="400"/>
              </a:spcAft>
              <a:buFont typeface="Arial" panose="020B0604020202020204" pitchFamily="34" charset="0"/>
              <a:buChar char="•"/>
            </a:pPr>
            <a:r>
              <a:rPr lang="en-GB" sz="2000" dirty="0" smtClean="0">
                <a:latin typeface="Myriad Pro" pitchFamily="34" charset="0"/>
              </a:rPr>
              <a:t>Land </a:t>
            </a:r>
            <a:r>
              <a:rPr lang="en-GB" sz="2000" dirty="0">
                <a:latin typeface="Myriad Pro" pitchFamily="34" charset="0"/>
              </a:rPr>
              <a:t>use </a:t>
            </a:r>
            <a:r>
              <a:rPr lang="en-GB" sz="2000" dirty="0" smtClean="0">
                <a:latin typeface="Myriad Pro" pitchFamily="34" charset="0"/>
              </a:rPr>
              <a:t>management issue, esp. for planning </a:t>
            </a:r>
            <a:r>
              <a:rPr lang="en-GB" sz="2000" dirty="0">
                <a:latin typeface="Myriad Pro" pitchFamily="34" charset="0"/>
              </a:rPr>
              <a:t>around mining activities </a:t>
            </a:r>
            <a:endParaRPr lang="en-GB" sz="2000" dirty="0" smtClean="0">
              <a:latin typeface="Myriad Pro" pitchFamily="34" charset="0"/>
            </a:endParaRPr>
          </a:p>
        </p:txBody>
      </p:sp>
      <p:sp>
        <p:nvSpPr>
          <p:cNvPr id="3" name="TextBox 2"/>
          <p:cNvSpPr txBox="1"/>
          <p:nvPr/>
        </p:nvSpPr>
        <p:spPr>
          <a:xfrm>
            <a:off x="609600" y="381000"/>
            <a:ext cx="8153400" cy="830997"/>
          </a:xfrm>
          <a:prstGeom prst="rect">
            <a:avLst/>
          </a:prstGeom>
          <a:noFill/>
        </p:spPr>
        <p:txBody>
          <a:bodyPr wrap="square" rtlCol="0">
            <a:spAutoFit/>
          </a:bodyPr>
          <a:lstStyle/>
          <a:p>
            <a:r>
              <a:rPr lang="en-GB" sz="2400" b="1" dirty="0">
                <a:latin typeface="Myriad Pro" pitchFamily="34" charset="0"/>
              </a:rPr>
              <a:t>Part 1: Setting the scene: readiness stock-</a:t>
            </a:r>
            <a:r>
              <a:rPr lang="en-GB" sz="2400" b="1" dirty="0" smtClean="0">
                <a:latin typeface="Myriad Pro" pitchFamily="34" charset="0"/>
              </a:rPr>
              <a:t>taking</a:t>
            </a:r>
          </a:p>
          <a:p>
            <a:r>
              <a:rPr lang="en-GB" sz="2400" b="1" dirty="0" smtClean="0">
                <a:solidFill>
                  <a:schemeClr val="tx2">
                    <a:lumMod val="60000"/>
                    <a:lumOff val="40000"/>
                  </a:schemeClr>
                </a:solidFill>
                <a:latin typeface="Myriad Pro" pitchFamily="34" charset="0"/>
              </a:rPr>
              <a:t>General progress across first 3 pillars</a:t>
            </a:r>
            <a:endParaRPr lang="en-GB" sz="2400" b="1" dirty="0" smtClean="0">
              <a:latin typeface="Myriad Pro" pitchFamily="34" charset="0"/>
            </a:endParaRPr>
          </a:p>
        </p:txBody>
      </p:sp>
    </p:spTree>
    <p:extLst>
      <p:ext uri="{BB962C8B-B14F-4D97-AF65-F5344CB8AC3E}">
        <p14:creationId xmlns:p14="http://schemas.microsoft.com/office/powerpoint/2010/main" val="7462544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153400" cy="4416623"/>
          </a:xfrm>
          <a:prstGeom prst="rect">
            <a:avLst/>
          </a:prstGeom>
          <a:noFill/>
        </p:spPr>
        <p:txBody>
          <a:bodyPr wrap="square" rtlCol="0">
            <a:normAutofit fontScale="92500" lnSpcReduction="10000"/>
          </a:bodyPr>
          <a:lstStyle/>
          <a:p>
            <a:pPr>
              <a:spcAft>
                <a:spcPts val="400"/>
              </a:spcAft>
            </a:pPr>
            <a:r>
              <a:rPr lang="en-GB" sz="2400" dirty="0" smtClean="0">
                <a:solidFill>
                  <a:schemeClr val="accent1"/>
                </a:solidFill>
                <a:latin typeface="Myriad Pro" pitchFamily="34" charset="0"/>
              </a:rPr>
              <a:t>3. Lessons</a:t>
            </a:r>
          </a:p>
          <a:p>
            <a:pPr marL="914400" lvl="1" indent="-457200">
              <a:spcAft>
                <a:spcPts val="400"/>
              </a:spcAft>
              <a:buFont typeface="Arial" panose="020B0604020202020204" pitchFamily="34" charset="0"/>
              <a:buChar char="•"/>
            </a:pPr>
            <a:r>
              <a:rPr lang="en-GB" sz="2000" dirty="0" smtClean="0">
                <a:latin typeface="Myriad Pro" pitchFamily="34" charset="0"/>
              </a:rPr>
              <a:t>Importance of securing </a:t>
            </a:r>
            <a:r>
              <a:rPr lang="en-GB" sz="2000" dirty="0">
                <a:latin typeface="Myriad Pro" pitchFamily="34" charset="0"/>
              </a:rPr>
              <a:t>political will at </a:t>
            </a:r>
            <a:r>
              <a:rPr lang="en-GB" sz="2000" dirty="0" smtClean="0">
                <a:latin typeface="Myriad Pro" pitchFamily="34" charset="0"/>
              </a:rPr>
              <a:t>highest levels</a:t>
            </a:r>
            <a:endParaRPr lang="en-GB" sz="2000" dirty="0">
              <a:latin typeface="Myriad Pro" pitchFamily="34" charset="0"/>
            </a:endParaRPr>
          </a:p>
          <a:p>
            <a:pPr marL="914400" lvl="1" indent="-457200">
              <a:spcAft>
                <a:spcPts val="400"/>
              </a:spcAft>
              <a:buFont typeface="Arial" panose="020B0604020202020204" pitchFamily="34" charset="0"/>
              <a:buChar char="•"/>
            </a:pPr>
            <a:r>
              <a:rPr lang="en-GB" sz="2000" dirty="0" smtClean="0">
                <a:latin typeface="Myriad Pro" pitchFamily="34" charset="0"/>
              </a:rPr>
              <a:t>Integrating of REDD+ into </a:t>
            </a:r>
            <a:r>
              <a:rPr lang="en-GB" sz="2000" dirty="0">
                <a:latin typeface="Myriad Pro" pitchFamily="34" charset="0"/>
              </a:rPr>
              <a:t>national </a:t>
            </a:r>
            <a:r>
              <a:rPr lang="en-GB" sz="2000" dirty="0" err="1" smtClean="0">
                <a:latin typeface="Myriad Pro" pitchFamily="34" charset="0"/>
              </a:rPr>
              <a:t>dev</a:t>
            </a:r>
            <a:r>
              <a:rPr lang="en-GB" sz="2000" dirty="0" smtClean="0">
                <a:latin typeface="Myriad Pro" pitchFamily="34" charset="0"/>
              </a:rPr>
              <a:t> </a:t>
            </a:r>
            <a:r>
              <a:rPr lang="en-GB" sz="2000" dirty="0">
                <a:latin typeface="Myriad Pro" pitchFamily="34" charset="0"/>
              </a:rPr>
              <a:t>plans and policies</a:t>
            </a:r>
          </a:p>
          <a:p>
            <a:pPr marL="914400" lvl="1" indent="-457200">
              <a:spcAft>
                <a:spcPts val="400"/>
              </a:spcAft>
              <a:buFont typeface="Arial" panose="020B0604020202020204" pitchFamily="34" charset="0"/>
              <a:buChar char="•"/>
            </a:pPr>
            <a:r>
              <a:rPr lang="en-GB" sz="2000" dirty="0">
                <a:latin typeface="Myriad Pro" pitchFamily="34" charset="0"/>
              </a:rPr>
              <a:t>Managing community expectations of REDD+ </a:t>
            </a:r>
            <a:r>
              <a:rPr lang="en-GB" sz="2000" dirty="0" smtClean="0">
                <a:latin typeface="Myriad Pro" pitchFamily="34" charset="0"/>
              </a:rPr>
              <a:t>crucial</a:t>
            </a:r>
          </a:p>
          <a:p>
            <a:pPr marL="914400" lvl="1" indent="-457200">
              <a:spcAft>
                <a:spcPts val="400"/>
              </a:spcAft>
              <a:buFont typeface="Arial" panose="020B0604020202020204" pitchFamily="34" charset="0"/>
              <a:buChar char="•"/>
            </a:pPr>
            <a:r>
              <a:rPr lang="en-GB" sz="2000" dirty="0" smtClean="0">
                <a:latin typeface="Myriad Pro" pitchFamily="34" charset="0"/>
              </a:rPr>
              <a:t>Implementation </a:t>
            </a:r>
            <a:r>
              <a:rPr lang="en-GB" sz="2000" dirty="0">
                <a:latin typeface="Myriad Pro" pitchFamily="34" charset="0"/>
              </a:rPr>
              <a:t>phase has to consider </a:t>
            </a:r>
            <a:r>
              <a:rPr lang="en-GB" sz="2000" dirty="0" smtClean="0">
                <a:latin typeface="Myriad Pro" pitchFamily="34" charset="0"/>
              </a:rPr>
              <a:t>short-term </a:t>
            </a:r>
            <a:r>
              <a:rPr lang="en-GB" sz="2000" dirty="0">
                <a:latin typeface="Myriad Pro" pitchFamily="34" charset="0"/>
              </a:rPr>
              <a:t>needs at </a:t>
            </a:r>
            <a:r>
              <a:rPr lang="en-GB" sz="2000" dirty="0" smtClean="0">
                <a:latin typeface="Myriad Pro" pitchFamily="34" charset="0"/>
              </a:rPr>
              <a:t>local </a:t>
            </a:r>
            <a:r>
              <a:rPr lang="en-GB" sz="2000" dirty="0">
                <a:latin typeface="Myriad Pro" pitchFamily="34" charset="0"/>
              </a:rPr>
              <a:t>level </a:t>
            </a:r>
          </a:p>
          <a:p>
            <a:pPr marL="914400" lvl="1" indent="-457200">
              <a:spcAft>
                <a:spcPts val="400"/>
              </a:spcAft>
              <a:buFont typeface="Arial" panose="020B0604020202020204" pitchFamily="34" charset="0"/>
              <a:buChar char="•"/>
            </a:pPr>
            <a:r>
              <a:rPr lang="en-GB" sz="2000" dirty="0">
                <a:latin typeface="Myriad Pro" pitchFamily="34" charset="0"/>
              </a:rPr>
              <a:t>Many </a:t>
            </a:r>
            <a:r>
              <a:rPr lang="en-GB" sz="2000" dirty="0" smtClean="0">
                <a:latin typeface="Myriad Pro" pitchFamily="34" charset="0"/>
              </a:rPr>
              <a:t>PAMs targeted </a:t>
            </a:r>
            <a:r>
              <a:rPr lang="en-GB" sz="2000" dirty="0">
                <a:latin typeface="Myriad Pro" pitchFamily="34" charset="0"/>
              </a:rPr>
              <a:t>to community management of natural </a:t>
            </a:r>
            <a:r>
              <a:rPr lang="en-GB" sz="2000" dirty="0" smtClean="0">
                <a:latin typeface="Myriad Pro" pitchFamily="34" charset="0"/>
              </a:rPr>
              <a:t>resources</a:t>
            </a:r>
            <a:endParaRPr lang="en-GB" sz="2000" dirty="0">
              <a:latin typeface="Myriad Pro" pitchFamily="34" charset="0"/>
            </a:endParaRPr>
          </a:p>
          <a:p>
            <a:pPr marL="914400" lvl="1" indent="-457200">
              <a:spcAft>
                <a:spcPts val="400"/>
              </a:spcAft>
              <a:buFont typeface="Arial" panose="020B0604020202020204" pitchFamily="34" charset="0"/>
              <a:buChar char="•"/>
            </a:pPr>
            <a:r>
              <a:rPr lang="en-GB" sz="2000" dirty="0" smtClean="0">
                <a:latin typeface="Myriad Pro" pitchFamily="34" charset="0"/>
              </a:rPr>
              <a:t>Benefit </a:t>
            </a:r>
            <a:r>
              <a:rPr lang="en-GB" sz="2000" dirty="0">
                <a:latin typeface="Myriad Pro" pitchFamily="34" charset="0"/>
              </a:rPr>
              <a:t>sharing </a:t>
            </a:r>
            <a:r>
              <a:rPr lang="en-GB" sz="2000" dirty="0" smtClean="0">
                <a:latin typeface="Myriad Pro" pitchFamily="34" charset="0"/>
              </a:rPr>
              <a:t>is </a:t>
            </a:r>
            <a:r>
              <a:rPr lang="en-GB" sz="2000" dirty="0">
                <a:latin typeface="Myriad Pro" pitchFamily="34" charset="0"/>
              </a:rPr>
              <a:t>difficult area but needs to be addressed taking into account social and economic issues and the PLR framework within the REDD+ </a:t>
            </a:r>
            <a:r>
              <a:rPr lang="en-GB" sz="2000" dirty="0" smtClean="0">
                <a:latin typeface="Myriad Pro" pitchFamily="34" charset="0"/>
              </a:rPr>
              <a:t>context</a:t>
            </a:r>
            <a:endParaRPr lang="en-GB" sz="2000" dirty="0">
              <a:latin typeface="Myriad Pro" pitchFamily="34" charset="0"/>
            </a:endParaRPr>
          </a:p>
          <a:p>
            <a:pPr marL="914400" lvl="1" indent="-457200">
              <a:spcAft>
                <a:spcPts val="400"/>
              </a:spcAft>
              <a:buFont typeface="Arial" panose="020B0604020202020204" pitchFamily="34" charset="0"/>
              <a:buChar char="•"/>
            </a:pPr>
            <a:r>
              <a:rPr lang="en-GB" sz="2000" dirty="0" smtClean="0">
                <a:latin typeface="Myriad Pro" pitchFamily="34" charset="0"/>
              </a:rPr>
              <a:t>Involvement </a:t>
            </a:r>
            <a:r>
              <a:rPr lang="en-GB" sz="2000" dirty="0">
                <a:latin typeface="Myriad Pro" pitchFamily="34" charset="0"/>
              </a:rPr>
              <a:t>of </a:t>
            </a:r>
            <a:r>
              <a:rPr lang="en-GB" sz="2000" dirty="0" smtClean="0">
                <a:latin typeface="Myriad Pro" pitchFamily="34" charset="0"/>
              </a:rPr>
              <a:t>communities in FLR development =&gt; country ownership</a:t>
            </a:r>
          </a:p>
          <a:p>
            <a:pPr marL="914400" lvl="1" indent="-457200">
              <a:spcAft>
                <a:spcPts val="400"/>
              </a:spcAft>
              <a:buFont typeface="Arial" panose="020B0604020202020204" pitchFamily="34" charset="0"/>
              <a:buChar char="•"/>
            </a:pPr>
            <a:r>
              <a:rPr lang="en-GB" sz="2000" dirty="0" smtClean="0">
                <a:latin typeface="Myriad Pro" pitchFamily="34" charset="0"/>
              </a:rPr>
              <a:t>Importance of costing </a:t>
            </a:r>
            <a:r>
              <a:rPr lang="en-GB" sz="2000" dirty="0">
                <a:latin typeface="Myriad Pro" pitchFamily="34" charset="0"/>
              </a:rPr>
              <a:t>the entire investment </a:t>
            </a:r>
            <a:r>
              <a:rPr lang="en-GB" sz="2000" dirty="0" smtClean="0">
                <a:latin typeface="Myriad Pro" pitchFamily="34" charset="0"/>
              </a:rPr>
              <a:t>plan</a:t>
            </a:r>
            <a:endParaRPr lang="en-GB" sz="2000" dirty="0">
              <a:latin typeface="Myriad Pro" pitchFamily="34" charset="0"/>
            </a:endParaRPr>
          </a:p>
        </p:txBody>
      </p:sp>
      <p:sp>
        <p:nvSpPr>
          <p:cNvPr id="3" name="TextBox 2"/>
          <p:cNvSpPr txBox="1"/>
          <p:nvPr/>
        </p:nvSpPr>
        <p:spPr>
          <a:xfrm>
            <a:off x="609600" y="381000"/>
            <a:ext cx="8153400" cy="830997"/>
          </a:xfrm>
          <a:prstGeom prst="rect">
            <a:avLst/>
          </a:prstGeom>
          <a:noFill/>
        </p:spPr>
        <p:txBody>
          <a:bodyPr wrap="square" rtlCol="0">
            <a:spAutoFit/>
          </a:bodyPr>
          <a:lstStyle/>
          <a:p>
            <a:r>
              <a:rPr lang="en-GB" sz="2400" b="1" dirty="0">
                <a:latin typeface="Myriad Pro" pitchFamily="34" charset="0"/>
              </a:rPr>
              <a:t>Part 1: Setting the scene: readiness stock-</a:t>
            </a:r>
            <a:r>
              <a:rPr lang="en-GB" sz="2400" b="1" dirty="0" smtClean="0">
                <a:latin typeface="Myriad Pro" pitchFamily="34" charset="0"/>
              </a:rPr>
              <a:t>taking</a:t>
            </a:r>
          </a:p>
          <a:p>
            <a:r>
              <a:rPr lang="en-GB" sz="2400" b="1" dirty="0" smtClean="0">
                <a:solidFill>
                  <a:schemeClr val="tx2">
                    <a:lumMod val="60000"/>
                    <a:lumOff val="40000"/>
                  </a:schemeClr>
                </a:solidFill>
                <a:latin typeface="Myriad Pro" pitchFamily="34" charset="0"/>
              </a:rPr>
              <a:t>General progress across first 3 pillars</a:t>
            </a:r>
            <a:endParaRPr lang="en-GB" sz="2400" b="1" dirty="0" smtClean="0">
              <a:latin typeface="Myriad Pro" pitchFamily="34" charset="0"/>
            </a:endParaRPr>
          </a:p>
        </p:txBody>
      </p:sp>
    </p:spTree>
    <p:extLst>
      <p:ext uri="{BB962C8B-B14F-4D97-AF65-F5344CB8AC3E}">
        <p14:creationId xmlns:p14="http://schemas.microsoft.com/office/powerpoint/2010/main" val="1936822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153400" cy="4416623"/>
          </a:xfrm>
          <a:prstGeom prst="rect">
            <a:avLst/>
          </a:prstGeom>
          <a:noFill/>
        </p:spPr>
        <p:txBody>
          <a:bodyPr wrap="square" rtlCol="0">
            <a:normAutofit fontScale="92500" lnSpcReduction="20000"/>
          </a:bodyPr>
          <a:lstStyle/>
          <a:p>
            <a:pPr marL="457200" indent="-457200">
              <a:buFont typeface="+mj-lt"/>
              <a:buAutoNum type="arabicPeriod"/>
            </a:pPr>
            <a:r>
              <a:rPr lang="en-GB" sz="2400" dirty="0">
                <a:solidFill>
                  <a:schemeClr val="accent6">
                    <a:lumMod val="75000"/>
                  </a:schemeClr>
                </a:solidFill>
                <a:latin typeface="Myriad Pro" pitchFamily="34" charset="0"/>
              </a:rPr>
              <a:t>Opportunities</a:t>
            </a:r>
          </a:p>
          <a:p>
            <a:pPr marL="914400" lvl="1" indent="-457200">
              <a:buFont typeface="Arial" panose="020B0604020202020204" pitchFamily="34" charset="0"/>
              <a:buChar char="•"/>
            </a:pPr>
            <a:r>
              <a:rPr lang="en-GB" sz="2000" dirty="0">
                <a:latin typeface="Myriad Pro" pitchFamily="34" charset="0"/>
              </a:rPr>
              <a:t>Assessing benefits/risks of </a:t>
            </a:r>
            <a:r>
              <a:rPr lang="en-GB" sz="2000" dirty="0" smtClean="0">
                <a:latin typeface="Myriad Pro" pitchFamily="34" charset="0"/>
              </a:rPr>
              <a:t>PAMs </a:t>
            </a:r>
            <a:r>
              <a:rPr lang="en-GB" sz="2000" dirty="0">
                <a:latin typeface="Myriad Pro" pitchFamily="34" charset="0"/>
              </a:rPr>
              <a:t>can inform SIS structure</a:t>
            </a:r>
          </a:p>
          <a:p>
            <a:pPr marL="914400" lvl="1" indent="-457200">
              <a:buFont typeface="Arial" panose="020B0604020202020204" pitchFamily="34" charset="0"/>
              <a:buChar char="•"/>
            </a:pPr>
            <a:r>
              <a:rPr lang="en-GB" sz="2000" dirty="0">
                <a:latin typeface="Myriad Pro" pitchFamily="34" charset="0"/>
              </a:rPr>
              <a:t>Pioneering subnational efforts can inform national SIS</a:t>
            </a:r>
          </a:p>
          <a:p>
            <a:pPr marL="914400" lvl="1" indent="-457200">
              <a:buFont typeface="Arial" panose="020B0604020202020204" pitchFamily="34" charset="0"/>
              <a:buChar char="•"/>
            </a:pPr>
            <a:r>
              <a:rPr lang="en-GB" sz="2000" dirty="0">
                <a:latin typeface="Myriad Pro" pitchFamily="34" charset="0"/>
              </a:rPr>
              <a:t>NFMS / </a:t>
            </a:r>
            <a:r>
              <a:rPr lang="en-GB" sz="2000" dirty="0" err="1">
                <a:latin typeface="Myriad Pro" pitchFamily="34" charset="0"/>
              </a:rPr>
              <a:t>PaMs</a:t>
            </a:r>
            <a:r>
              <a:rPr lang="en-GB" sz="2000" dirty="0">
                <a:latin typeface="Myriad Pro" pitchFamily="34" charset="0"/>
              </a:rPr>
              <a:t> monitoring: informational/institutional </a:t>
            </a:r>
            <a:r>
              <a:rPr lang="en-GB" sz="2000" dirty="0" smtClean="0">
                <a:latin typeface="Myriad Pro" pitchFamily="34" charset="0"/>
              </a:rPr>
              <a:t>synergies</a:t>
            </a:r>
          </a:p>
          <a:p>
            <a:pPr lvl="1"/>
            <a:endParaRPr lang="en-GB" sz="2000" dirty="0">
              <a:latin typeface="Myriad Pro" pitchFamily="34" charset="0"/>
            </a:endParaRPr>
          </a:p>
          <a:p>
            <a:pPr marL="457200" indent="-457200">
              <a:buFont typeface="+mj-lt"/>
              <a:buAutoNum type="arabicPeriod"/>
            </a:pPr>
            <a:r>
              <a:rPr lang="en-GB" sz="2400" dirty="0" smtClean="0">
                <a:solidFill>
                  <a:srgbClr val="FF0000"/>
                </a:solidFill>
                <a:latin typeface="Myriad Pro" pitchFamily="34" charset="0"/>
              </a:rPr>
              <a:t>Challenges</a:t>
            </a:r>
          </a:p>
          <a:p>
            <a:pPr marL="914400" lvl="1" indent="-457200">
              <a:buFont typeface="Arial" panose="020B0604020202020204" pitchFamily="34" charset="0"/>
              <a:buChar char="•"/>
            </a:pPr>
            <a:r>
              <a:rPr lang="en-GB" sz="2000" dirty="0" smtClean="0">
                <a:latin typeface="Myriad Pro" pitchFamily="34" charset="0"/>
              </a:rPr>
              <a:t>Designing a SIS before clarity on PAMs</a:t>
            </a:r>
          </a:p>
          <a:p>
            <a:pPr marL="914400" lvl="1" indent="-457200">
              <a:buFont typeface="Arial" panose="020B0604020202020204" pitchFamily="34" charset="0"/>
              <a:buChar char="•"/>
            </a:pPr>
            <a:r>
              <a:rPr lang="en-GB" sz="2000" dirty="0" smtClean="0">
                <a:latin typeface="Myriad Pro" pitchFamily="34" charset="0"/>
              </a:rPr>
              <a:t>Parallel processes: NS/AP and investment plans; SIS</a:t>
            </a:r>
          </a:p>
          <a:p>
            <a:pPr marL="914400" lvl="1" indent="-457200">
              <a:buFont typeface="Arial" panose="020B0604020202020204" pitchFamily="34" charset="0"/>
              <a:buChar char="•"/>
            </a:pPr>
            <a:r>
              <a:rPr lang="en-GB" sz="2000" dirty="0" smtClean="0">
                <a:latin typeface="Myriad Pro" pitchFamily="34" charset="0"/>
              </a:rPr>
              <a:t>Linking NFMS, PAMs monitoring and SIS </a:t>
            </a:r>
            <a:r>
              <a:rPr lang="en-GB" sz="2000" dirty="0">
                <a:latin typeface="Myriad Pro" pitchFamily="34" charset="0"/>
              </a:rPr>
              <a:t>(e.g. Institutional arrangements for SIS development given SIS/MRV linkages but different government entities handling </a:t>
            </a:r>
            <a:r>
              <a:rPr lang="en-GB" sz="2000" dirty="0" smtClean="0">
                <a:latin typeface="Myriad Pro" pitchFamily="34" charset="0"/>
              </a:rPr>
              <a:t>them)</a:t>
            </a:r>
          </a:p>
          <a:p>
            <a:pPr marL="914400" lvl="1" indent="-457200">
              <a:buFont typeface="Arial" panose="020B0604020202020204" pitchFamily="34" charset="0"/>
              <a:buChar char="•"/>
            </a:pPr>
            <a:endParaRPr lang="en-GB" sz="2400" dirty="0" smtClean="0">
              <a:latin typeface="Myriad Pro" pitchFamily="34" charset="0"/>
            </a:endParaRPr>
          </a:p>
          <a:p>
            <a:pPr marL="457200" indent="-457200">
              <a:buFont typeface="+mj-lt"/>
              <a:buAutoNum type="arabicPeriod"/>
            </a:pPr>
            <a:r>
              <a:rPr lang="en-GB" sz="2400" dirty="0" smtClean="0">
                <a:solidFill>
                  <a:schemeClr val="accent1"/>
                </a:solidFill>
                <a:latin typeface="Myriad Pro" pitchFamily="34" charset="0"/>
              </a:rPr>
              <a:t>Lessons</a:t>
            </a:r>
          </a:p>
          <a:p>
            <a:pPr marL="914400" lvl="1" indent="-457200">
              <a:buFont typeface="Arial" panose="020B0604020202020204" pitchFamily="34" charset="0"/>
              <a:buChar char="•"/>
            </a:pPr>
            <a:r>
              <a:rPr lang="en-GB" sz="2000" dirty="0" smtClean="0">
                <a:latin typeface="Myriad Pro" pitchFamily="34" charset="0"/>
              </a:rPr>
              <a:t>Need to invest in capacity before/during process</a:t>
            </a:r>
          </a:p>
          <a:p>
            <a:pPr marL="914400" lvl="1" indent="-457200">
              <a:buFont typeface="Arial" panose="020B0604020202020204" pitchFamily="34" charset="0"/>
              <a:buChar char="•"/>
            </a:pPr>
            <a:r>
              <a:rPr lang="en-GB" sz="2000" dirty="0" smtClean="0">
                <a:latin typeface="Myriad Pro" pitchFamily="34" charset="0"/>
              </a:rPr>
              <a:t>SIS ≠ web interface (…more to it than that…)</a:t>
            </a:r>
          </a:p>
          <a:p>
            <a:pPr marL="914400" lvl="1" indent="-457200">
              <a:buFont typeface="Arial" panose="020B0604020202020204" pitchFamily="34" charset="0"/>
              <a:buChar char="•"/>
            </a:pPr>
            <a:r>
              <a:rPr lang="en-GB" sz="2000" dirty="0" smtClean="0">
                <a:latin typeface="Myriad Pro" pitchFamily="34" charset="0"/>
              </a:rPr>
              <a:t>Need to cost SIS operations in plans (cost are not high)</a:t>
            </a:r>
          </a:p>
          <a:p>
            <a:pPr marL="457200" indent="-457200">
              <a:buFont typeface="+mj-lt"/>
              <a:buAutoNum type="arabicPeriod"/>
            </a:pPr>
            <a:endParaRPr lang="en-US" sz="2400" dirty="0">
              <a:latin typeface="Myriad Pro" pitchFamily="34" charset="0"/>
            </a:endParaRPr>
          </a:p>
        </p:txBody>
      </p:sp>
      <p:sp>
        <p:nvSpPr>
          <p:cNvPr id="3" name="TextBox 2"/>
          <p:cNvSpPr txBox="1"/>
          <p:nvPr/>
        </p:nvSpPr>
        <p:spPr>
          <a:xfrm>
            <a:off x="609600" y="381000"/>
            <a:ext cx="8153400" cy="707886"/>
          </a:xfrm>
          <a:prstGeom prst="rect">
            <a:avLst/>
          </a:prstGeom>
          <a:noFill/>
        </p:spPr>
        <p:txBody>
          <a:bodyPr wrap="square" rtlCol="0">
            <a:spAutoFit/>
          </a:bodyPr>
          <a:lstStyle/>
          <a:p>
            <a:r>
              <a:rPr lang="en-GB" sz="2000" b="1" dirty="0">
                <a:latin typeface="Myriad Pro" pitchFamily="34" charset="0"/>
              </a:rPr>
              <a:t>Part 1: Setting the scene: readiness stock-</a:t>
            </a:r>
            <a:r>
              <a:rPr lang="en-GB" sz="2000" b="1" dirty="0" smtClean="0">
                <a:latin typeface="Myriad Pro" pitchFamily="34" charset="0"/>
              </a:rPr>
              <a:t>taking</a:t>
            </a:r>
          </a:p>
          <a:p>
            <a:r>
              <a:rPr lang="en-GB" sz="2000" b="1" dirty="0">
                <a:solidFill>
                  <a:schemeClr val="tx2">
                    <a:lumMod val="60000"/>
                    <a:lumOff val="40000"/>
                  </a:schemeClr>
                </a:solidFill>
                <a:latin typeface="Myriad Pro" pitchFamily="34" charset="0"/>
              </a:rPr>
              <a:t>(iv) Safeguards Information System (SIS)</a:t>
            </a:r>
            <a:endParaRPr lang="en-GB" sz="2000" b="1" dirty="0" smtClean="0">
              <a:solidFill>
                <a:schemeClr val="tx2">
                  <a:lumMod val="60000"/>
                  <a:lumOff val="40000"/>
                </a:schemeClr>
              </a:solidFill>
              <a:latin typeface="Myriad Pro" pitchFamily="34" charset="0"/>
            </a:endParaRPr>
          </a:p>
        </p:txBody>
      </p:sp>
    </p:spTree>
    <p:extLst>
      <p:ext uri="{BB962C8B-B14F-4D97-AF65-F5344CB8AC3E}">
        <p14:creationId xmlns:p14="http://schemas.microsoft.com/office/powerpoint/2010/main" val="34803742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066800"/>
            <a:ext cx="8153400" cy="4800600"/>
          </a:xfrm>
          <a:prstGeom prst="rect">
            <a:avLst/>
          </a:prstGeom>
          <a:noFill/>
        </p:spPr>
        <p:txBody>
          <a:bodyPr wrap="square" rtlCol="0">
            <a:normAutofit fontScale="85000" lnSpcReduction="10000"/>
          </a:bodyPr>
          <a:lstStyle/>
          <a:p>
            <a:pPr marL="457200" indent="-457200">
              <a:buFont typeface="+mj-lt"/>
              <a:buAutoNum type="arabicPeriod"/>
            </a:pPr>
            <a:r>
              <a:rPr lang="en-GB" sz="2400" dirty="0" smtClean="0">
                <a:solidFill>
                  <a:schemeClr val="accent6">
                    <a:lumMod val="75000"/>
                  </a:schemeClr>
                </a:solidFill>
                <a:latin typeface="Myriad Pro" pitchFamily="34" charset="0"/>
              </a:rPr>
              <a:t>Opportunities</a:t>
            </a:r>
          </a:p>
          <a:p>
            <a:pPr marL="914400" lvl="1" indent="-457200">
              <a:buFont typeface="Arial" panose="020B0604020202020204" pitchFamily="34" charset="0"/>
              <a:buChar char="•"/>
            </a:pPr>
            <a:r>
              <a:rPr lang="en-GB" sz="2000" dirty="0" smtClean="0">
                <a:latin typeface="Myriad Pro" pitchFamily="34" charset="0"/>
              </a:rPr>
              <a:t>Build </a:t>
            </a:r>
            <a:r>
              <a:rPr lang="en-GB" sz="2000" dirty="0">
                <a:latin typeface="Myriad Pro" pitchFamily="34" charset="0"/>
              </a:rPr>
              <a:t>on </a:t>
            </a:r>
            <a:r>
              <a:rPr lang="en-GB" sz="2000" dirty="0" smtClean="0">
                <a:latin typeface="Myriad Pro" pitchFamily="34" charset="0"/>
              </a:rPr>
              <a:t>substantive </a:t>
            </a:r>
            <a:r>
              <a:rPr lang="en-GB" sz="2000" dirty="0">
                <a:latin typeface="Myriad Pro" pitchFamily="34" charset="0"/>
              </a:rPr>
              <a:t>participatory work </a:t>
            </a:r>
            <a:r>
              <a:rPr lang="en-GB" sz="2000" dirty="0" smtClean="0">
                <a:latin typeface="Myriad Pro" pitchFamily="34" charset="0"/>
              </a:rPr>
              <a:t>for NS/AP as </a:t>
            </a:r>
            <a:r>
              <a:rPr lang="en-GB" sz="2000" dirty="0">
                <a:latin typeface="Myriad Pro" pitchFamily="34" charset="0"/>
              </a:rPr>
              <a:t>basis for investment </a:t>
            </a:r>
            <a:r>
              <a:rPr lang="en-GB" sz="2000" dirty="0" smtClean="0">
                <a:latin typeface="Myriad Pro" pitchFamily="34" charset="0"/>
              </a:rPr>
              <a:t>planning</a:t>
            </a:r>
          </a:p>
          <a:p>
            <a:pPr marL="914400" lvl="1" indent="-457200">
              <a:buFont typeface="Arial" panose="020B0604020202020204" pitchFamily="34" charset="0"/>
              <a:buChar char="•"/>
            </a:pPr>
            <a:r>
              <a:rPr lang="en-GB" sz="2000" dirty="0" smtClean="0">
                <a:latin typeface="Myriad Pro" pitchFamily="34" charset="0"/>
              </a:rPr>
              <a:t>Tap </a:t>
            </a:r>
            <a:r>
              <a:rPr lang="en-GB" sz="2000" dirty="0">
                <a:latin typeface="Myriad Pro" pitchFamily="34" charset="0"/>
              </a:rPr>
              <a:t>into </a:t>
            </a:r>
            <a:r>
              <a:rPr lang="en-GB" sz="2000" dirty="0" smtClean="0">
                <a:latin typeface="Myriad Pro" pitchFamily="34" charset="0"/>
              </a:rPr>
              <a:t>all funding </a:t>
            </a:r>
            <a:r>
              <a:rPr lang="en-GB" sz="2000" dirty="0">
                <a:latin typeface="Myriad Pro" pitchFamily="34" charset="0"/>
              </a:rPr>
              <a:t>windows </a:t>
            </a:r>
            <a:r>
              <a:rPr lang="en-GB" sz="2000" dirty="0" smtClean="0">
                <a:latin typeface="Myriad Pro" pitchFamily="34" charset="0"/>
              </a:rPr>
              <a:t>REDD</a:t>
            </a:r>
            <a:r>
              <a:rPr lang="en-GB" sz="2000" dirty="0">
                <a:latin typeface="Myriad Pro" pitchFamily="34" charset="0"/>
              </a:rPr>
              <a:t>+ </a:t>
            </a:r>
            <a:r>
              <a:rPr lang="en-GB" sz="2000" dirty="0" smtClean="0">
                <a:latin typeface="Myriad Pro" pitchFamily="34" charset="0"/>
              </a:rPr>
              <a:t>implementation (GCF</a:t>
            </a:r>
            <a:r>
              <a:rPr lang="en-GB" sz="2000" dirty="0">
                <a:latin typeface="Myriad Pro" pitchFamily="34" charset="0"/>
              </a:rPr>
              <a:t>, </a:t>
            </a:r>
            <a:r>
              <a:rPr lang="en-GB" sz="2000" dirty="0" err="1">
                <a:latin typeface="Myriad Pro" pitchFamily="34" charset="0"/>
              </a:rPr>
              <a:t>Biocarbon</a:t>
            </a:r>
            <a:r>
              <a:rPr lang="en-GB" sz="2000" dirty="0">
                <a:latin typeface="Myriad Pro" pitchFamily="34" charset="0"/>
              </a:rPr>
              <a:t> Fund, </a:t>
            </a:r>
            <a:r>
              <a:rPr lang="en-GB" sz="2000" dirty="0" smtClean="0">
                <a:latin typeface="Myriad Pro" pitchFamily="34" charset="0"/>
              </a:rPr>
              <a:t>bilateral sources)</a:t>
            </a:r>
          </a:p>
          <a:p>
            <a:pPr marL="914400" lvl="1" indent="-457200">
              <a:buFont typeface="Arial" panose="020B0604020202020204" pitchFamily="34" charset="0"/>
              <a:buChar char="•"/>
            </a:pPr>
            <a:r>
              <a:rPr lang="en-GB" sz="2000" dirty="0" smtClean="0">
                <a:latin typeface="Myriad Pro" pitchFamily="34" charset="0"/>
              </a:rPr>
              <a:t>Respond </a:t>
            </a:r>
            <a:r>
              <a:rPr lang="en-GB" sz="2000" dirty="0">
                <a:latin typeface="Myriad Pro" pitchFamily="34" charset="0"/>
              </a:rPr>
              <a:t>to cross </a:t>
            </a:r>
            <a:r>
              <a:rPr lang="en-GB" sz="2000" dirty="0" err="1">
                <a:latin typeface="Myriad Pro" pitchFamily="34" charset="0"/>
              </a:rPr>
              <a:t>sectoral</a:t>
            </a:r>
            <a:r>
              <a:rPr lang="en-GB" sz="2000" dirty="0">
                <a:latin typeface="Myriad Pro" pitchFamily="34" charset="0"/>
              </a:rPr>
              <a:t> </a:t>
            </a:r>
            <a:r>
              <a:rPr lang="en-GB" sz="2000" dirty="0" smtClean="0">
                <a:latin typeface="Myriad Pro" pitchFamily="34" charset="0"/>
              </a:rPr>
              <a:t>drivers so to </a:t>
            </a:r>
            <a:r>
              <a:rPr lang="en-GB" sz="2000" dirty="0">
                <a:latin typeface="Myriad Pro" pitchFamily="34" charset="0"/>
              </a:rPr>
              <a:t>enable long-standing issues around </a:t>
            </a:r>
            <a:r>
              <a:rPr lang="en-GB" sz="2000" dirty="0" smtClean="0">
                <a:latin typeface="Myriad Pro" pitchFamily="34" charset="0"/>
              </a:rPr>
              <a:t>land </a:t>
            </a:r>
            <a:r>
              <a:rPr lang="en-GB" sz="2000" dirty="0">
                <a:latin typeface="Myriad Pro" pitchFamily="34" charset="0"/>
              </a:rPr>
              <a:t>ownership &amp; transformative </a:t>
            </a:r>
            <a:r>
              <a:rPr lang="en-GB" sz="2000" dirty="0" smtClean="0">
                <a:latin typeface="Myriad Pro" pitchFamily="34" charset="0"/>
              </a:rPr>
              <a:t>change</a:t>
            </a:r>
          </a:p>
          <a:p>
            <a:pPr lvl="1"/>
            <a:endParaRPr lang="en-GB" sz="2400" dirty="0" smtClean="0">
              <a:latin typeface="Myriad Pro" pitchFamily="34" charset="0"/>
            </a:endParaRPr>
          </a:p>
          <a:p>
            <a:pPr marL="457200" indent="-457200">
              <a:buFont typeface="+mj-lt"/>
              <a:buAutoNum type="arabicPeriod"/>
            </a:pPr>
            <a:r>
              <a:rPr lang="en-GB" sz="2400" dirty="0">
                <a:solidFill>
                  <a:srgbClr val="FF0000"/>
                </a:solidFill>
                <a:latin typeface="Myriad Pro" pitchFamily="34" charset="0"/>
              </a:rPr>
              <a:t>Challenges</a:t>
            </a:r>
          </a:p>
          <a:p>
            <a:pPr marL="914400" lvl="1" indent="-457200">
              <a:buFont typeface="Arial" panose="020B0604020202020204" pitchFamily="34" charset="0"/>
              <a:buChar char="•"/>
            </a:pPr>
            <a:r>
              <a:rPr lang="en-GB" sz="2000" dirty="0">
                <a:latin typeface="Myriad Pro" pitchFamily="34" charset="0"/>
              </a:rPr>
              <a:t>Funding and capacity to develop investment plans and access resources</a:t>
            </a:r>
          </a:p>
          <a:p>
            <a:pPr marL="914400" lvl="1" indent="-457200">
              <a:buFont typeface="Arial" panose="020B0604020202020204" pitchFamily="34" charset="0"/>
              <a:buChar char="•"/>
            </a:pPr>
            <a:r>
              <a:rPr lang="en-GB" sz="2000" dirty="0">
                <a:latin typeface="Myriad Pro" pitchFamily="34" charset="0"/>
              </a:rPr>
              <a:t>GCF increasingly difficult requirements and hurdles to access funding</a:t>
            </a:r>
          </a:p>
          <a:p>
            <a:pPr marL="914400" lvl="1" indent="-457200">
              <a:buFont typeface="Arial" panose="020B0604020202020204" pitchFamily="34" charset="0"/>
              <a:buChar char="•"/>
            </a:pPr>
            <a:r>
              <a:rPr lang="en-GB" sz="2000" dirty="0">
                <a:latin typeface="Myriad Pro" pitchFamily="34" charset="0"/>
              </a:rPr>
              <a:t>Progress with finalizing the four </a:t>
            </a:r>
            <a:r>
              <a:rPr lang="en-GB" sz="2000" dirty="0" smtClean="0">
                <a:latin typeface="Myriad Pro" pitchFamily="34" charset="0"/>
              </a:rPr>
              <a:t>pillars – </a:t>
            </a:r>
            <a:r>
              <a:rPr lang="en-GB" sz="2000" dirty="0">
                <a:latin typeface="Myriad Pro" pitchFamily="34" charset="0"/>
              </a:rPr>
              <a:t>and funding </a:t>
            </a:r>
            <a:r>
              <a:rPr lang="en-GB" sz="2000" dirty="0" smtClean="0">
                <a:latin typeface="Myriad Pro" pitchFamily="34" charset="0"/>
              </a:rPr>
              <a:t>for </a:t>
            </a:r>
            <a:r>
              <a:rPr lang="en-GB" sz="2000" dirty="0">
                <a:latin typeface="Myriad Pro" pitchFamily="34" charset="0"/>
              </a:rPr>
              <a:t>readiness </a:t>
            </a:r>
          </a:p>
          <a:p>
            <a:pPr marL="914400" lvl="1" indent="-457200">
              <a:buFont typeface="Arial" panose="020B0604020202020204" pitchFamily="34" charset="0"/>
              <a:buChar char="•"/>
            </a:pPr>
            <a:r>
              <a:rPr lang="en-GB" sz="2000" dirty="0">
                <a:latin typeface="Myriad Pro" pitchFamily="34" charset="0"/>
              </a:rPr>
              <a:t>Securing political and strategic buy in at the highest political level </a:t>
            </a:r>
            <a:endParaRPr lang="en-GB" sz="2000" dirty="0" smtClean="0">
              <a:latin typeface="Myriad Pro" pitchFamily="34" charset="0"/>
            </a:endParaRPr>
          </a:p>
          <a:p>
            <a:pPr lvl="1"/>
            <a:endParaRPr lang="en-GB" sz="2000" dirty="0">
              <a:latin typeface="Myriad Pro" pitchFamily="34" charset="0"/>
            </a:endParaRPr>
          </a:p>
          <a:p>
            <a:pPr marL="457200" indent="-457200">
              <a:buFont typeface="+mj-lt"/>
              <a:buAutoNum type="arabicPeriod"/>
            </a:pPr>
            <a:r>
              <a:rPr lang="en-GB" sz="2400" dirty="0" smtClean="0">
                <a:solidFill>
                  <a:schemeClr val="accent1"/>
                </a:solidFill>
                <a:latin typeface="Myriad Pro" pitchFamily="34" charset="0"/>
              </a:rPr>
              <a:t>Lessons</a:t>
            </a:r>
          </a:p>
          <a:p>
            <a:pPr marL="914400" lvl="1" indent="-457200">
              <a:buFont typeface="Arial" panose="020B0604020202020204" pitchFamily="34" charset="0"/>
              <a:buChar char="•"/>
            </a:pPr>
            <a:r>
              <a:rPr lang="en-GB" sz="2000" dirty="0">
                <a:latin typeface="Myriad Pro" pitchFamily="34" charset="0"/>
              </a:rPr>
              <a:t>Integrate REDD+ into national policy and planning processes =&gt; overarching investment </a:t>
            </a:r>
            <a:r>
              <a:rPr lang="en-GB" sz="2000" dirty="0" smtClean="0">
                <a:latin typeface="Myriad Pro" pitchFamily="34" charset="0"/>
              </a:rPr>
              <a:t>plans</a:t>
            </a:r>
          </a:p>
          <a:p>
            <a:pPr marL="914400" lvl="1" indent="-457200">
              <a:buFont typeface="Arial" panose="020B0604020202020204" pitchFamily="34" charset="0"/>
              <a:buChar char="•"/>
            </a:pPr>
            <a:r>
              <a:rPr lang="en-GB" sz="2000" dirty="0">
                <a:latin typeface="Myriad Pro" pitchFamily="34" charset="0"/>
              </a:rPr>
              <a:t>Enable capacity and resources for land use planning as a primary tool to address drivers and achieve </a:t>
            </a:r>
            <a:r>
              <a:rPr lang="en-GB" sz="2000" dirty="0" smtClean="0">
                <a:latin typeface="Myriad Pro" pitchFamily="34" charset="0"/>
              </a:rPr>
              <a:t>objectives</a:t>
            </a:r>
            <a:endParaRPr lang="en-US" sz="2400" dirty="0">
              <a:latin typeface="Myriad Pro" pitchFamily="34" charset="0"/>
            </a:endParaRPr>
          </a:p>
        </p:txBody>
      </p:sp>
      <p:sp>
        <p:nvSpPr>
          <p:cNvPr id="3" name="TextBox 2"/>
          <p:cNvSpPr txBox="1"/>
          <p:nvPr/>
        </p:nvSpPr>
        <p:spPr>
          <a:xfrm>
            <a:off x="609600" y="381000"/>
            <a:ext cx="8153400" cy="707886"/>
          </a:xfrm>
          <a:prstGeom prst="rect">
            <a:avLst/>
          </a:prstGeom>
          <a:noFill/>
        </p:spPr>
        <p:txBody>
          <a:bodyPr wrap="square" rtlCol="0">
            <a:spAutoFit/>
          </a:bodyPr>
          <a:lstStyle/>
          <a:p>
            <a:r>
              <a:rPr lang="en-GB" sz="2000" b="1" dirty="0">
                <a:latin typeface="Myriad Pro" pitchFamily="34" charset="0"/>
              </a:rPr>
              <a:t>Part </a:t>
            </a:r>
            <a:r>
              <a:rPr lang="en-GB" sz="2000" b="1" dirty="0" smtClean="0">
                <a:latin typeface="Myriad Pro" pitchFamily="34" charset="0"/>
              </a:rPr>
              <a:t>2</a:t>
            </a:r>
            <a:r>
              <a:rPr lang="en-GB" sz="2000" b="1" dirty="0">
                <a:latin typeface="Myriad Pro" pitchFamily="34" charset="0"/>
              </a:rPr>
              <a:t>: Transitioning from readiness to implementation</a:t>
            </a:r>
            <a:endParaRPr lang="en-GB" sz="2000" b="1" dirty="0" smtClean="0">
              <a:latin typeface="Myriad Pro" pitchFamily="34" charset="0"/>
            </a:endParaRPr>
          </a:p>
          <a:p>
            <a:r>
              <a:rPr lang="en-GB" sz="2000" b="1" dirty="0">
                <a:solidFill>
                  <a:schemeClr val="tx2">
                    <a:lumMod val="60000"/>
                    <a:lumOff val="40000"/>
                  </a:schemeClr>
                </a:solidFill>
                <a:latin typeface="Myriad Pro" pitchFamily="34" charset="0"/>
              </a:rPr>
              <a:t>(</a:t>
            </a:r>
            <a:r>
              <a:rPr lang="en-GB" sz="2000" b="1" dirty="0" err="1" smtClean="0">
                <a:solidFill>
                  <a:schemeClr val="tx2">
                    <a:lumMod val="60000"/>
                    <a:lumOff val="40000"/>
                  </a:schemeClr>
                </a:solidFill>
                <a:latin typeface="Myriad Pro" pitchFamily="34" charset="0"/>
              </a:rPr>
              <a:t>i</a:t>
            </a:r>
            <a:r>
              <a:rPr lang="en-GB" sz="2000" b="1" dirty="0">
                <a:solidFill>
                  <a:schemeClr val="tx2">
                    <a:lumMod val="60000"/>
                    <a:lumOff val="40000"/>
                  </a:schemeClr>
                </a:solidFill>
                <a:latin typeface="Myriad Pro" pitchFamily="34" charset="0"/>
              </a:rPr>
              <a:t>) Investment Planning</a:t>
            </a:r>
            <a:endParaRPr lang="en-GB" sz="2000" b="1" dirty="0" smtClean="0">
              <a:solidFill>
                <a:schemeClr val="tx2">
                  <a:lumMod val="60000"/>
                  <a:lumOff val="40000"/>
                </a:schemeClr>
              </a:solidFill>
              <a:latin typeface="Myriad Pro" pitchFamily="34" charset="0"/>
            </a:endParaRPr>
          </a:p>
        </p:txBody>
      </p:sp>
    </p:spTree>
    <p:extLst>
      <p:ext uri="{BB962C8B-B14F-4D97-AF65-F5344CB8AC3E}">
        <p14:creationId xmlns:p14="http://schemas.microsoft.com/office/powerpoint/2010/main" val="14867564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153400" cy="4953000"/>
          </a:xfrm>
          <a:prstGeom prst="rect">
            <a:avLst/>
          </a:prstGeom>
          <a:noFill/>
        </p:spPr>
        <p:txBody>
          <a:bodyPr wrap="square" rtlCol="0">
            <a:normAutofit fontScale="77500" lnSpcReduction="20000"/>
          </a:bodyPr>
          <a:lstStyle/>
          <a:p>
            <a:pPr marL="457200" indent="-457200">
              <a:buFont typeface="+mj-lt"/>
              <a:buAutoNum type="arabicPeriod"/>
            </a:pPr>
            <a:r>
              <a:rPr lang="en-GB" sz="2400" dirty="0">
                <a:solidFill>
                  <a:schemeClr val="accent6">
                    <a:lumMod val="75000"/>
                  </a:schemeClr>
                </a:solidFill>
                <a:latin typeface="Myriad Pro" pitchFamily="34" charset="0"/>
              </a:rPr>
              <a:t>Opportunities</a:t>
            </a:r>
          </a:p>
          <a:p>
            <a:pPr marL="914400" lvl="1" indent="-457200">
              <a:buFont typeface="Arial" panose="020B0604020202020204" pitchFamily="34" charset="0"/>
              <a:buChar char="•"/>
            </a:pPr>
            <a:r>
              <a:rPr lang="en-GB" sz="2000" dirty="0">
                <a:latin typeface="Myriad Pro" pitchFamily="34" charset="0"/>
              </a:rPr>
              <a:t>Upcoming RBPs window not only option under the GCF</a:t>
            </a:r>
          </a:p>
          <a:p>
            <a:pPr marL="914400" lvl="1" indent="-457200">
              <a:buFont typeface="Arial" panose="020B0604020202020204" pitchFamily="34" charset="0"/>
              <a:buChar char="•"/>
            </a:pPr>
            <a:r>
              <a:rPr lang="en-GB" sz="2000" dirty="0">
                <a:latin typeface="Myriad Pro" pitchFamily="34" charset="0"/>
              </a:rPr>
              <a:t>GCF funding for Phase 2 (investment/implementation): for mid-forest cover countries/ less competitive ER potential </a:t>
            </a:r>
          </a:p>
          <a:p>
            <a:pPr marL="914400" lvl="1" indent="-457200">
              <a:buFont typeface="Arial" panose="020B0604020202020204" pitchFamily="34" charset="0"/>
              <a:buChar char="•"/>
            </a:pPr>
            <a:r>
              <a:rPr lang="en-GB" sz="2000" dirty="0">
                <a:latin typeface="Myriad Pro" pitchFamily="34" charset="0"/>
              </a:rPr>
              <a:t>Pilot project experience crucial for positioning in terms of planning, but also acceding to REDD+ </a:t>
            </a:r>
            <a:r>
              <a:rPr lang="en-GB" sz="2000" dirty="0" smtClean="0">
                <a:latin typeface="Myriad Pro" pitchFamily="34" charset="0"/>
              </a:rPr>
              <a:t>finance</a:t>
            </a:r>
          </a:p>
          <a:p>
            <a:pPr lvl="1"/>
            <a:endParaRPr lang="en-GB" sz="2000" dirty="0">
              <a:latin typeface="Myriad Pro" pitchFamily="34" charset="0"/>
            </a:endParaRPr>
          </a:p>
          <a:p>
            <a:pPr marL="457200" indent="-457200">
              <a:buFont typeface="+mj-lt"/>
              <a:buAutoNum type="arabicPeriod"/>
            </a:pPr>
            <a:r>
              <a:rPr lang="en-GB" sz="2400" dirty="0" smtClean="0">
                <a:solidFill>
                  <a:srgbClr val="FF0000"/>
                </a:solidFill>
                <a:latin typeface="Myriad Pro" pitchFamily="34" charset="0"/>
              </a:rPr>
              <a:t>Challenges</a:t>
            </a:r>
          </a:p>
          <a:p>
            <a:pPr marL="914400" lvl="1" indent="-457200">
              <a:buFont typeface="Arial" panose="020B0604020202020204" pitchFamily="34" charset="0"/>
              <a:buChar char="•"/>
            </a:pPr>
            <a:r>
              <a:rPr lang="en-GB" sz="2000" dirty="0" smtClean="0">
                <a:latin typeface="Myriad Pro" pitchFamily="34" charset="0"/>
              </a:rPr>
              <a:t>Cross</a:t>
            </a:r>
            <a:r>
              <a:rPr lang="en-GB" sz="2000" dirty="0">
                <a:latin typeface="Myriad Pro" pitchFamily="34" charset="0"/>
              </a:rPr>
              <a:t>-</a:t>
            </a:r>
            <a:r>
              <a:rPr lang="en-GB" sz="2000" dirty="0" err="1">
                <a:latin typeface="Myriad Pro" pitchFamily="34" charset="0"/>
              </a:rPr>
              <a:t>sectoral</a:t>
            </a:r>
            <a:r>
              <a:rPr lang="en-GB" sz="2000" dirty="0">
                <a:latin typeface="Myriad Pro" pitchFamily="34" charset="0"/>
              </a:rPr>
              <a:t> coordination for implementation</a:t>
            </a:r>
          </a:p>
          <a:p>
            <a:pPr marL="914400" lvl="1" indent="-457200">
              <a:buFont typeface="Arial" panose="020B0604020202020204" pitchFamily="34" charset="0"/>
              <a:buChar char="•"/>
            </a:pPr>
            <a:r>
              <a:rPr lang="en-GB" sz="2000" dirty="0" smtClean="0">
                <a:latin typeface="Myriad Pro" pitchFamily="34" charset="0"/>
              </a:rPr>
              <a:t>Predictability </a:t>
            </a:r>
            <a:r>
              <a:rPr lang="en-GB" sz="2000" dirty="0">
                <a:latin typeface="Myriad Pro" pitchFamily="34" charset="0"/>
              </a:rPr>
              <a:t>of </a:t>
            </a:r>
            <a:r>
              <a:rPr lang="en-GB" sz="2000" dirty="0" smtClean="0">
                <a:latin typeface="Myriad Pro" pitchFamily="34" charset="0"/>
              </a:rPr>
              <a:t>finance </a:t>
            </a:r>
            <a:r>
              <a:rPr lang="en-GB" sz="2000" dirty="0">
                <a:latin typeface="Myriad Pro" pitchFamily="34" charset="0"/>
              </a:rPr>
              <a:t>&amp; </a:t>
            </a:r>
            <a:r>
              <a:rPr lang="en-GB" sz="2000" dirty="0" smtClean="0">
                <a:latin typeface="Myriad Pro" pitchFamily="34" charset="0"/>
              </a:rPr>
              <a:t>Managing </a:t>
            </a:r>
            <a:r>
              <a:rPr lang="en-GB" sz="2000" dirty="0">
                <a:latin typeface="Myriad Pro" pitchFamily="34" charset="0"/>
              </a:rPr>
              <a:t>expectations </a:t>
            </a:r>
            <a:r>
              <a:rPr lang="en-GB" sz="2000" dirty="0" smtClean="0">
                <a:latin typeface="Myriad Pro" pitchFamily="34" charset="0"/>
              </a:rPr>
              <a:t>(</a:t>
            </a:r>
            <a:r>
              <a:rPr lang="en-GB" sz="2000" dirty="0">
                <a:latin typeface="Myriad Pro" pitchFamily="34" charset="0"/>
              </a:rPr>
              <a:t>communities, </a:t>
            </a:r>
            <a:r>
              <a:rPr lang="en-GB" sz="2000" dirty="0" err="1" smtClean="0">
                <a:latin typeface="Myriad Pro" pitchFamily="34" charset="0"/>
              </a:rPr>
              <a:t>gov.</a:t>
            </a:r>
            <a:r>
              <a:rPr lang="en-GB" sz="2000" dirty="0" smtClean="0">
                <a:latin typeface="Myriad Pro" pitchFamily="34" charset="0"/>
              </a:rPr>
              <a:t> </a:t>
            </a:r>
            <a:r>
              <a:rPr lang="en-GB" sz="2000" dirty="0">
                <a:latin typeface="Myriad Pro" pitchFamily="34" charset="0"/>
              </a:rPr>
              <a:t>and partners</a:t>
            </a:r>
            <a:r>
              <a:rPr lang="en-GB" sz="2000" dirty="0" smtClean="0">
                <a:latin typeface="Myriad Pro" pitchFamily="34" charset="0"/>
              </a:rPr>
              <a:t>)</a:t>
            </a:r>
          </a:p>
          <a:p>
            <a:pPr marL="914400" lvl="1" indent="-457200">
              <a:buFont typeface="Arial" panose="020B0604020202020204" pitchFamily="34" charset="0"/>
              <a:buChar char="•"/>
            </a:pPr>
            <a:r>
              <a:rPr lang="en-GB" sz="2000" dirty="0" smtClean="0">
                <a:latin typeface="Myriad Pro" pitchFamily="34" charset="0"/>
              </a:rPr>
              <a:t>Investments </a:t>
            </a:r>
            <a:r>
              <a:rPr lang="en-GB" sz="2000" dirty="0">
                <a:latin typeface="Myriad Pro" pitchFamily="34" charset="0"/>
              </a:rPr>
              <a:t>needed from onset to compensate local communities for not deforesting</a:t>
            </a:r>
            <a:endParaRPr lang="en-GB" sz="2000" dirty="0">
              <a:latin typeface="Myriad Pro" pitchFamily="34" charset="0"/>
            </a:endParaRPr>
          </a:p>
          <a:p>
            <a:pPr marL="914400" lvl="1" indent="-457200">
              <a:buFont typeface="Arial" panose="020B0604020202020204" pitchFamily="34" charset="0"/>
              <a:buChar char="•"/>
            </a:pPr>
            <a:r>
              <a:rPr lang="en-GB" sz="2000" dirty="0" smtClean="0">
                <a:latin typeface="Myriad Pro" pitchFamily="34" charset="0"/>
              </a:rPr>
              <a:t>Balancing advantages </a:t>
            </a:r>
            <a:r>
              <a:rPr lang="en-GB" sz="2000" dirty="0">
                <a:latin typeface="Myriad Pro" pitchFamily="34" charset="0"/>
              </a:rPr>
              <a:t>of being a pioneer in finalizing UNFCCC assessment and analysis processes for REDD+ </a:t>
            </a:r>
            <a:r>
              <a:rPr lang="en-GB" sz="2000" dirty="0" smtClean="0">
                <a:latin typeface="Myriad Pro" pitchFamily="34" charset="0"/>
              </a:rPr>
              <a:t>results </a:t>
            </a:r>
            <a:r>
              <a:rPr lang="en-GB" sz="2000" i="1" dirty="0" smtClean="0">
                <a:latin typeface="Myriad Pro" pitchFamily="34" charset="0"/>
              </a:rPr>
              <a:t>vs.</a:t>
            </a:r>
            <a:r>
              <a:rPr lang="en-GB" sz="2000" dirty="0" smtClean="0">
                <a:latin typeface="Myriad Pro" pitchFamily="34" charset="0"/>
              </a:rPr>
              <a:t> Ensuring </a:t>
            </a:r>
            <a:r>
              <a:rPr lang="en-GB" sz="2000" dirty="0">
                <a:latin typeface="Myriad Pro" pitchFamily="34" charset="0"/>
              </a:rPr>
              <a:t>full stakeholder involvement and in-country capacity development</a:t>
            </a:r>
            <a:endParaRPr lang="en-GB" sz="2400" dirty="0" smtClean="0">
              <a:latin typeface="Myriad Pro" pitchFamily="34" charset="0"/>
            </a:endParaRPr>
          </a:p>
          <a:p>
            <a:pPr marL="457200" indent="-457200">
              <a:buFont typeface="+mj-lt"/>
              <a:buAutoNum type="arabicPeriod"/>
            </a:pPr>
            <a:endParaRPr lang="en-GB" sz="2400" dirty="0" smtClean="0">
              <a:latin typeface="Myriad Pro" pitchFamily="34" charset="0"/>
            </a:endParaRPr>
          </a:p>
          <a:p>
            <a:pPr marL="457200" indent="-457200">
              <a:buFont typeface="+mj-lt"/>
              <a:buAutoNum type="arabicPeriod"/>
            </a:pPr>
            <a:r>
              <a:rPr lang="en-GB" sz="2400" dirty="0" smtClean="0">
                <a:solidFill>
                  <a:schemeClr val="accent1"/>
                </a:solidFill>
                <a:latin typeface="Myriad Pro" pitchFamily="34" charset="0"/>
              </a:rPr>
              <a:t>Lessons</a:t>
            </a:r>
          </a:p>
          <a:p>
            <a:pPr marL="914400" lvl="1" indent="-457200">
              <a:buFont typeface="Arial" panose="020B0604020202020204" pitchFamily="34" charset="0"/>
              <a:buChar char="•"/>
            </a:pPr>
            <a:r>
              <a:rPr lang="en-GB" sz="2000" dirty="0" smtClean="0">
                <a:latin typeface="Myriad Pro" pitchFamily="34" charset="0"/>
              </a:rPr>
              <a:t>Management </a:t>
            </a:r>
            <a:r>
              <a:rPr lang="en-GB" sz="2000" dirty="0">
                <a:latin typeface="Myriad Pro" pitchFamily="34" charset="0"/>
              </a:rPr>
              <a:t>of expectations </a:t>
            </a:r>
            <a:r>
              <a:rPr lang="en-GB" sz="2000" dirty="0" smtClean="0">
                <a:latin typeface="Myriad Pro" pitchFamily="34" charset="0"/>
              </a:rPr>
              <a:t>to access REDD+ finance </a:t>
            </a:r>
            <a:endParaRPr lang="en-GB" sz="2000" dirty="0">
              <a:latin typeface="Myriad Pro" pitchFamily="34" charset="0"/>
            </a:endParaRPr>
          </a:p>
          <a:p>
            <a:pPr marL="914400" lvl="1" indent="-457200">
              <a:buFont typeface="Arial" panose="020B0604020202020204" pitchFamily="34" charset="0"/>
              <a:buChar char="•"/>
            </a:pPr>
            <a:r>
              <a:rPr lang="en-GB" sz="2000" dirty="0" smtClean="0">
                <a:latin typeface="Myriad Pro" pitchFamily="34" charset="0"/>
              </a:rPr>
              <a:t>Planning </a:t>
            </a:r>
            <a:r>
              <a:rPr lang="en-GB" sz="2000" dirty="0">
                <a:latin typeface="Myriad Pro" pitchFamily="34" charset="0"/>
              </a:rPr>
              <a:t>financing schemes </a:t>
            </a:r>
            <a:r>
              <a:rPr lang="en-GB" sz="2000" dirty="0" smtClean="0">
                <a:latin typeface="Myriad Pro" pitchFamily="34" charset="0"/>
              </a:rPr>
              <a:t>to start </a:t>
            </a:r>
            <a:r>
              <a:rPr lang="en-GB" sz="2000" dirty="0">
                <a:latin typeface="Myriad Pro" pitchFamily="34" charset="0"/>
              </a:rPr>
              <a:t>with local priorities</a:t>
            </a:r>
          </a:p>
          <a:p>
            <a:pPr marL="914400" lvl="1" indent="-457200">
              <a:buFont typeface="Arial" panose="020B0604020202020204" pitchFamily="34" charset="0"/>
              <a:buChar char="•"/>
            </a:pPr>
            <a:r>
              <a:rPr lang="en-GB" sz="2000" dirty="0" smtClean="0">
                <a:latin typeface="Myriad Pro" pitchFamily="34" charset="0"/>
              </a:rPr>
              <a:t>Build </a:t>
            </a:r>
            <a:r>
              <a:rPr lang="en-GB" sz="2000" dirty="0">
                <a:latin typeface="Myriad Pro" pitchFamily="34" charset="0"/>
              </a:rPr>
              <a:t>cohesive voice before donors and the </a:t>
            </a:r>
            <a:r>
              <a:rPr lang="en-GB" sz="2000" dirty="0" smtClean="0">
                <a:latin typeface="Myriad Pro" pitchFamily="34" charset="0"/>
              </a:rPr>
              <a:t>GCF by </a:t>
            </a:r>
            <a:r>
              <a:rPr lang="en-GB" sz="2000" dirty="0">
                <a:latin typeface="Myriad Pro" pitchFamily="34" charset="0"/>
              </a:rPr>
              <a:t>strengthening REDD+ community of </a:t>
            </a:r>
            <a:r>
              <a:rPr lang="en-GB" sz="2000" dirty="0" smtClean="0">
                <a:latin typeface="Myriad Pro" pitchFamily="34" charset="0"/>
              </a:rPr>
              <a:t>practice</a:t>
            </a:r>
            <a:endParaRPr lang="en-GB" sz="2000" dirty="0">
              <a:latin typeface="Myriad Pro" pitchFamily="34" charset="0"/>
            </a:endParaRPr>
          </a:p>
          <a:p>
            <a:pPr marL="914400" lvl="1" indent="-457200">
              <a:buFont typeface="Arial" panose="020B0604020202020204" pitchFamily="34" charset="0"/>
              <a:buChar char="•"/>
            </a:pPr>
            <a:r>
              <a:rPr lang="en-GB" sz="2000" dirty="0" smtClean="0">
                <a:latin typeface="Myriad Pro" pitchFamily="34" charset="0"/>
              </a:rPr>
              <a:t>Anticipate needs, </a:t>
            </a:r>
            <a:r>
              <a:rPr lang="en-GB" sz="2000" dirty="0">
                <a:latin typeface="Myriad Pro" pitchFamily="34" charset="0"/>
              </a:rPr>
              <a:t>not wait for each phase to be </a:t>
            </a:r>
            <a:r>
              <a:rPr lang="en-GB" sz="2000" dirty="0" smtClean="0">
                <a:latin typeface="Myriad Pro" pitchFamily="34" charset="0"/>
              </a:rPr>
              <a:t>completed</a:t>
            </a:r>
            <a:endParaRPr lang="en-US" sz="2400" dirty="0">
              <a:latin typeface="Myriad Pro" pitchFamily="34" charset="0"/>
            </a:endParaRPr>
          </a:p>
        </p:txBody>
      </p:sp>
      <p:sp>
        <p:nvSpPr>
          <p:cNvPr id="3" name="TextBox 2"/>
          <p:cNvSpPr txBox="1"/>
          <p:nvPr/>
        </p:nvSpPr>
        <p:spPr>
          <a:xfrm>
            <a:off x="609600" y="381000"/>
            <a:ext cx="8153400" cy="707886"/>
          </a:xfrm>
          <a:prstGeom prst="rect">
            <a:avLst/>
          </a:prstGeom>
          <a:noFill/>
        </p:spPr>
        <p:txBody>
          <a:bodyPr wrap="square" rtlCol="0">
            <a:spAutoFit/>
          </a:bodyPr>
          <a:lstStyle/>
          <a:p>
            <a:r>
              <a:rPr lang="en-GB" sz="2000" b="1" dirty="0">
                <a:latin typeface="Myriad Pro" pitchFamily="34" charset="0"/>
              </a:rPr>
              <a:t>Part </a:t>
            </a:r>
            <a:r>
              <a:rPr lang="en-GB" sz="2000" b="1" dirty="0" smtClean="0">
                <a:latin typeface="Myriad Pro" pitchFamily="34" charset="0"/>
              </a:rPr>
              <a:t>2</a:t>
            </a:r>
            <a:r>
              <a:rPr lang="en-GB" sz="2000" b="1" dirty="0">
                <a:latin typeface="Myriad Pro" pitchFamily="34" charset="0"/>
              </a:rPr>
              <a:t>: Transitioning from readiness to implementation</a:t>
            </a:r>
            <a:endParaRPr lang="en-GB" sz="2000" b="1" dirty="0" smtClean="0">
              <a:latin typeface="Myriad Pro" pitchFamily="34" charset="0"/>
            </a:endParaRPr>
          </a:p>
          <a:p>
            <a:r>
              <a:rPr lang="en-GB" sz="2000" b="1" dirty="0">
                <a:solidFill>
                  <a:schemeClr val="tx2">
                    <a:lumMod val="60000"/>
                    <a:lumOff val="40000"/>
                  </a:schemeClr>
                </a:solidFill>
                <a:latin typeface="Myriad Pro" pitchFamily="34" charset="0"/>
              </a:rPr>
              <a:t>(</a:t>
            </a:r>
            <a:r>
              <a:rPr lang="en-GB" sz="2000" b="1" dirty="0" smtClean="0">
                <a:solidFill>
                  <a:schemeClr val="tx2">
                    <a:lumMod val="60000"/>
                    <a:lumOff val="40000"/>
                  </a:schemeClr>
                </a:solidFill>
                <a:latin typeface="Myriad Pro" pitchFamily="34" charset="0"/>
              </a:rPr>
              <a:t>ii</a:t>
            </a:r>
            <a:r>
              <a:rPr lang="en-GB" sz="2000" b="1" dirty="0">
                <a:solidFill>
                  <a:schemeClr val="tx2">
                    <a:lumMod val="60000"/>
                    <a:lumOff val="40000"/>
                  </a:schemeClr>
                </a:solidFill>
                <a:latin typeface="Myriad Pro" pitchFamily="34" charset="0"/>
              </a:rPr>
              <a:t>) Access to REDD+ Finance</a:t>
            </a:r>
            <a:endParaRPr lang="en-GB" sz="2000" b="1" dirty="0" smtClean="0">
              <a:solidFill>
                <a:schemeClr val="tx2">
                  <a:lumMod val="60000"/>
                  <a:lumOff val="40000"/>
                </a:schemeClr>
              </a:solidFill>
              <a:latin typeface="Myriad Pro" pitchFamily="34" charset="0"/>
            </a:endParaRPr>
          </a:p>
        </p:txBody>
      </p:sp>
    </p:spTree>
    <p:extLst>
      <p:ext uri="{BB962C8B-B14F-4D97-AF65-F5344CB8AC3E}">
        <p14:creationId xmlns:p14="http://schemas.microsoft.com/office/powerpoint/2010/main" val="19950310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19200"/>
            <a:ext cx="8458200" cy="4648200"/>
          </a:xfrm>
          <a:prstGeom prst="rect">
            <a:avLst/>
          </a:prstGeom>
          <a:noFill/>
        </p:spPr>
        <p:txBody>
          <a:bodyPr wrap="square" rtlCol="0">
            <a:normAutofit/>
          </a:bodyPr>
          <a:lstStyle/>
          <a:p>
            <a:pPr marL="457200" indent="-457200">
              <a:buFont typeface="+mj-lt"/>
              <a:buAutoNum type="arabicPeriod"/>
            </a:pPr>
            <a:r>
              <a:rPr lang="en-GB" sz="2400" dirty="0" smtClean="0">
                <a:solidFill>
                  <a:srgbClr val="FF0000"/>
                </a:solidFill>
                <a:latin typeface="Myriad Pro" pitchFamily="34" charset="0"/>
              </a:rPr>
              <a:t>Challenges</a:t>
            </a:r>
          </a:p>
          <a:p>
            <a:pPr marL="914400" lvl="1" indent="-457200">
              <a:buFont typeface="Arial" panose="020B0604020202020204" pitchFamily="34" charset="0"/>
              <a:buChar char="•"/>
            </a:pPr>
            <a:r>
              <a:rPr lang="en-GB" sz="2000" dirty="0" smtClean="0">
                <a:latin typeface="Myriad Pro" pitchFamily="34" charset="0"/>
              </a:rPr>
              <a:t>Estimating SIS operational costs (</a:t>
            </a:r>
            <a:r>
              <a:rPr lang="en-GB" sz="2000" i="1" dirty="0" smtClean="0">
                <a:latin typeface="Myriad Pro" pitchFamily="34" charset="0"/>
              </a:rPr>
              <a:t>ex ante</a:t>
            </a:r>
            <a:r>
              <a:rPr lang="en-GB" sz="2000" dirty="0" smtClean="0">
                <a:latin typeface="Myriad Pro" pitchFamily="34" charset="0"/>
              </a:rPr>
              <a:t>)</a:t>
            </a:r>
          </a:p>
          <a:p>
            <a:pPr marL="914400" lvl="1" indent="-457200">
              <a:buFont typeface="Arial" panose="020B0604020202020204" pitchFamily="34" charset="0"/>
              <a:buChar char="•"/>
            </a:pPr>
            <a:r>
              <a:rPr lang="en-GB" sz="2000" dirty="0" smtClean="0">
                <a:latin typeface="Myriad Pro" pitchFamily="34" charset="0"/>
              </a:rPr>
              <a:t>Engaging, capacitating and sustaining institutional arrangements </a:t>
            </a:r>
          </a:p>
          <a:p>
            <a:pPr marL="914400" lvl="1" indent="-457200">
              <a:buFont typeface="Arial" panose="020B0604020202020204" pitchFamily="34" charset="0"/>
              <a:buChar char="•"/>
            </a:pPr>
            <a:r>
              <a:rPr lang="en-GB" sz="2000" dirty="0" smtClean="0">
                <a:latin typeface="Myriad Pro" pitchFamily="34" charset="0"/>
              </a:rPr>
              <a:t>Different requirements of different donors/investors</a:t>
            </a:r>
          </a:p>
          <a:p>
            <a:pPr marL="914400" lvl="1" indent="-457200">
              <a:buFont typeface="Arial" panose="020B0604020202020204" pitchFamily="34" charset="0"/>
              <a:buChar char="•"/>
            </a:pPr>
            <a:endParaRPr lang="en-GB" sz="2000" dirty="0" smtClean="0">
              <a:latin typeface="Myriad Pro" pitchFamily="34" charset="0"/>
            </a:endParaRPr>
          </a:p>
          <a:p>
            <a:pPr marL="457200" indent="-457200">
              <a:buFont typeface="+mj-lt"/>
              <a:buAutoNum type="arabicPeriod"/>
            </a:pPr>
            <a:r>
              <a:rPr lang="en-GB" sz="2400" dirty="0" smtClean="0">
                <a:solidFill>
                  <a:schemeClr val="accent6">
                    <a:lumMod val="75000"/>
                  </a:schemeClr>
                </a:solidFill>
                <a:latin typeface="Myriad Pro" pitchFamily="34" charset="0"/>
              </a:rPr>
              <a:t>Opportunities</a:t>
            </a:r>
          </a:p>
          <a:p>
            <a:pPr marL="914400" lvl="1" indent="-457200">
              <a:buFont typeface="Arial" panose="020B0604020202020204" pitchFamily="34" charset="0"/>
              <a:buChar char="•"/>
            </a:pPr>
            <a:r>
              <a:rPr lang="en-GB" sz="2000" dirty="0" smtClean="0">
                <a:latin typeface="Myriad Pro" pitchFamily="34" charset="0"/>
              </a:rPr>
              <a:t>Pioneering subnational efforts can inform national SIS</a:t>
            </a:r>
          </a:p>
          <a:p>
            <a:pPr marL="914400" lvl="1" indent="-457200">
              <a:buFont typeface="Arial" panose="020B0604020202020204" pitchFamily="34" charset="0"/>
              <a:buChar char="•"/>
            </a:pPr>
            <a:r>
              <a:rPr lang="en-GB" sz="2000" dirty="0" smtClean="0">
                <a:latin typeface="Myriad Pro" pitchFamily="34" charset="0"/>
              </a:rPr>
              <a:t>Iterative approach - opportunities for continual improvements</a:t>
            </a:r>
          </a:p>
          <a:p>
            <a:pPr marL="914400" lvl="1" indent="-457200">
              <a:buFont typeface="Arial" panose="020B0604020202020204" pitchFamily="34" charset="0"/>
              <a:buChar char="•"/>
            </a:pPr>
            <a:r>
              <a:rPr lang="en-GB" sz="2000" dirty="0">
                <a:latin typeface="Myriad Pro" pitchFamily="34" charset="0"/>
              </a:rPr>
              <a:t>As a region we know how to design a SIS (but need FA/TA</a:t>
            </a:r>
            <a:r>
              <a:rPr lang="en-GB" sz="2000" dirty="0" smtClean="0">
                <a:latin typeface="Myriad Pro" pitchFamily="34" charset="0"/>
              </a:rPr>
              <a:t>)</a:t>
            </a:r>
          </a:p>
          <a:p>
            <a:pPr marL="457200" indent="-457200">
              <a:buFont typeface="+mj-lt"/>
              <a:buAutoNum type="arabicPeriod"/>
            </a:pPr>
            <a:endParaRPr lang="en-GB" sz="2400" dirty="0" smtClean="0">
              <a:latin typeface="Myriad Pro" pitchFamily="34" charset="0"/>
            </a:endParaRPr>
          </a:p>
          <a:p>
            <a:pPr marL="457200" indent="-457200">
              <a:buFont typeface="+mj-lt"/>
              <a:buAutoNum type="arabicPeriod"/>
            </a:pPr>
            <a:r>
              <a:rPr lang="en-GB" sz="2400" dirty="0" smtClean="0">
                <a:solidFill>
                  <a:schemeClr val="accent1"/>
                </a:solidFill>
                <a:latin typeface="Myriad Pro" pitchFamily="34" charset="0"/>
              </a:rPr>
              <a:t>Lessons</a:t>
            </a:r>
          </a:p>
          <a:p>
            <a:pPr marL="914400" lvl="1" indent="-457200">
              <a:buFont typeface="Arial" panose="020B0604020202020204" pitchFamily="34" charset="0"/>
              <a:buChar char="•"/>
            </a:pPr>
            <a:r>
              <a:rPr lang="en-GB" sz="2000" dirty="0" smtClean="0">
                <a:latin typeface="Myriad Pro" pitchFamily="34" charset="0"/>
              </a:rPr>
              <a:t>Need more South-South exchange on safeguards/SIS</a:t>
            </a:r>
          </a:p>
          <a:p>
            <a:pPr marL="914400" lvl="1" indent="-457200">
              <a:buFont typeface="Arial" panose="020B0604020202020204" pitchFamily="34" charset="0"/>
              <a:buChar char="•"/>
            </a:pPr>
            <a:r>
              <a:rPr lang="en-GB" sz="2000" dirty="0">
                <a:latin typeface="Myriad Pro" pitchFamily="34" charset="0"/>
              </a:rPr>
              <a:t>Multi-stakeholder working group is essential to guide process</a:t>
            </a:r>
          </a:p>
          <a:p>
            <a:pPr marL="914400" lvl="1" indent="-457200">
              <a:buFont typeface="Arial" panose="020B0604020202020204" pitchFamily="34" charset="0"/>
              <a:buChar char="•"/>
            </a:pPr>
            <a:r>
              <a:rPr lang="en-GB" sz="2000" dirty="0" smtClean="0">
                <a:latin typeface="Myriad Pro" pitchFamily="34" charset="0"/>
              </a:rPr>
              <a:t>Need to analyse safeguards requirements of different donors</a:t>
            </a:r>
          </a:p>
          <a:p>
            <a:pPr marL="457200" indent="-457200">
              <a:buFont typeface="+mj-lt"/>
              <a:buAutoNum type="arabicPeriod"/>
            </a:pPr>
            <a:endParaRPr lang="en-US" sz="2400" dirty="0">
              <a:latin typeface="Myriad Pro" pitchFamily="34" charset="0"/>
            </a:endParaRPr>
          </a:p>
        </p:txBody>
      </p:sp>
      <p:sp>
        <p:nvSpPr>
          <p:cNvPr id="4" name="TextBox 3"/>
          <p:cNvSpPr txBox="1"/>
          <p:nvPr/>
        </p:nvSpPr>
        <p:spPr>
          <a:xfrm>
            <a:off x="609600" y="381000"/>
            <a:ext cx="8153400" cy="707886"/>
          </a:xfrm>
          <a:prstGeom prst="rect">
            <a:avLst/>
          </a:prstGeom>
          <a:noFill/>
        </p:spPr>
        <p:txBody>
          <a:bodyPr wrap="square" rtlCol="0">
            <a:spAutoFit/>
          </a:bodyPr>
          <a:lstStyle/>
          <a:p>
            <a:r>
              <a:rPr lang="en-GB" sz="2000" b="1" dirty="0">
                <a:latin typeface="Myriad Pro" pitchFamily="34" charset="0"/>
              </a:rPr>
              <a:t>Part </a:t>
            </a:r>
            <a:r>
              <a:rPr lang="en-GB" sz="2000" b="1" dirty="0" smtClean="0">
                <a:latin typeface="Myriad Pro" pitchFamily="34" charset="0"/>
              </a:rPr>
              <a:t>2</a:t>
            </a:r>
            <a:r>
              <a:rPr lang="en-GB" sz="2000" b="1" dirty="0">
                <a:latin typeface="Myriad Pro" pitchFamily="34" charset="0"/>
              </a:rPr>
              <a:t>: Transitioning from readiness to implementation</a:t>
            </a:r>
            <a:endParaRPr lang="en-GB" sz="2000" b="1" dirty="0" smtClean="0">
              <a:latin typeface="Myriad Pro" pitchFamily="34" charset="0"/>
            </a:endParaRPr>
          </a:p>
          <a:p>
            <a:r>
              <a:rPr lang="en-GB" sz="2000" b="1" dirty="0">
                <a:solidFill>
                  <a:schemeClr val="tx2">
                    <a:lumMod val="60000"/>
                    <a:lumOff val="40000"/>
                  </a:schemeClr>
                </a:solidFill>
                <a:latin typeface="Myriad Pro" pitchFamily="34" charset="0"/>
              </a:rPr>
              <a:t>(</a:t>
            </a:r>
            <a:r>
              <a:rPr lang="en-GB" sz="2000" b="1" dirty="0" smtClean="0">
                <a:solidFill>
                  <a:schemeClr val="tx2">
                    <a:lumMod val="60000"/>
                    <a:lumOff val="40000"/>
                  </a:schemeClr>
                </a:solidFill>
                <a:latin typeface="Myriad Pro" pitchFamily="34" charset="0"/>
              </a:rPr>
              <a:t>iii</a:t>
            </a:r>
            <a:r>
              <a:rPr lang="en-GB" sz="2000" b="1" dirty="0">
                <a:solidFill>
                  <a:schemeClr val="tx2">
                    <a:lumMod val="60000"/>
                    <a:lumOff val="40000"/>
                  </a:schemeClr>
                </a:solidFill>
                <a:latin typeface="Myriad Pro" pitchFamily="34" charset="0"/>
              </a:rPr>
              <a:t>) SIS: design, operation and application</a:t>
            </a:r>
            <a:endParaRPr lang="en-GB" sz="2000" b="1" dirty="0" smtClean="0">
              <a:solidFill>
                <a:schemeClr val="tx2">
                  <a:lumMod val="60000"/>
                  <a:lumOff val="40000"/>
                </a:schemeClr>
              </a:solidFill>
              <a:latin typeface="Myriad Pro" pitchFamily="34" charset="0"/>
            </a:endParaRPr>
          </a:p>
        </p:txBody>
      </p:sp>
    </p:spTree>
    <p:extLst>
      <p:ext uri="{BB962C8B-B14F-4D97-AF65-F5344CB8AC3E}">
        <p14:creationId xmlns:p14="http://schemas.microsoft.com/office/powerpoint/2010/main" val="4994670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19200"/>
            <a:ext cx="8458200" cy="4648200"/>
          </a:xfrm>
          <a:prstGeom prst="rect">
            <a:avLst/>
          </a:prstGeom>
          <a:noFill/>
        </p:spPr>
        <p:txBody>
          <a:bodyPr wrap="square" rtlCol="0">
            <a:normAutofit fontScale="92500" lnSpcReduction="20000"/>
          </a:bodyPr>
          <a:lstStyle/>
          <a:p>
            <a:pPr marL="457200" indent="-457200">
              <a:buFont typeface="+mj-lt"/>
              <a:buAutoNum type="arabicPeriod"/>
            </a:pPr>
            <a:r>
              <a:rPr lang="en-GB" sz="2400" dirty="0">
                <a:solidFill>
                  <a:schemeClr val="accent6">
                    <a:lumMod val="75000"/>
                  </a:schemeClr>
                </a:solidFill>
                <a:latin typeface="Myriad Pro" pitchFamily="34" charset="0"/>
              </a:rPr>
              <a:t>Opportunities</a:t>
            </a:r>
          </a:p>
          <a:p>
            <a:pPr marL="914400" lvl="1" indent="-457200">
              <a:buFont typeface="Arial" panose="020B0604020202020204" pitchFamily="34" charset="0"/>
              <a:buChar char="•"/>
            </a:pPr>
            <a:r>
              <a:rPr lang="en-GB" sz="2000" dirty="0">
                <a:latin typeface="Myriad Pro" pitchFamily="34" charset="0"/>
              </a:rPr>
              <a:t>Benefit sharing </a:t>
            </a:r>
            <a:r>
              <a:rPr lang="en-GB" sz="2000" dirty="0" smtClean="0">
                <a:latin typeface="Myriad Pro" pitchFamily="34" charset="0"/>
              </a:rPr>
              <a:t>is </a:t>
            </a:r>
            <a:r>
              <a:rPr lang="en-GB" sz="2000" dirty="0">
                <a:latin typeface="Myriad Pro" pitchFamily="34" charset="0"/>
              </a:rPr>
              <a:t>key opportunity </a:t>
            </a:r>
            <a:r>
              <a:rPr lang="en-GB" sz="2000" dirty="0" smtClean="0">
                <a:latin typeface="Myriad Pro" pitchFamily="34" charset="0"/>
              </a:rPr>
              <a:t>moving forward</a:t>
            </a:r>
          </a:p>
          <a:p>
            <a:pPr marL="914400" lvl="1" indent="-457200">
              <a:buFont typeface="Arial" panose="020B0604020202020204" pitchFamily="34" charset="0"/>
              <a:buChar char="•"/>
            </a:pPr>
            <a:r>
              <a:rPr lang="en-GB" sz="2000" dirty="0" smtClean="0">
                <a:latin typeface="Myriad Pro" pitchFamily="34" charset="0"/>
              </a:rPr>
              <a:t>Ethiopia: simple </a:t>
            </a:r>
            <a:r>
              <a:rPr lang="en-GB" sz="2000" dirty="0">
                <a:latin typeface="Myriad Pro" pitchFamily="34" charset="0"/>
              </a:rPr>
              <a:t>solution to </a:t>
            </a:r>
            <a:r>
              <a:rPr lang="en-GB" sz="2000" dirty="0" smtClean="0">
                <a:latin typeface="Myriad Pro" pitchFamily="34" charset="0"/>
              </a:rPr>
              <a:t>issue </a:t>
            </a:r>
            <a:r>
              <a:rPr lang="en-GB" sz="2000" dirty="0">
                <a:latin typeface="Myriad Pro" pitchFamily="34" charset="0"/>
              </a:rPr>
              <a:t>of </a:t>
            </a:r>
            <a:r>
              <a:rPr lang="en-GB" sz="2000" dirty="0" smtClean="0">
                <a:latin typeface="Myriad Pro" pitchFamily="34" charset="0"/>
              </a:rPr>
              <a:t>leakage: others to emulate?</a:t>
            </a:r>
          </a:p>
          <a:p>
            <a:pPr marL="914400" lvl="1" indent="-457200">
              <a:buFont typeface="Arial" panose="020B0604020202020204" pitchFamily="34" charset="0"/>
              <a:buChar char="•"/>
            </a:pPr>
            <a:r>
              <a:rPr lang="en-GB" sz="2000" dirty="0" smtClean="0">
                <a:latin typeface="Myriad Pro" pitchFamily="34" charset="0"/>
              </a:rPr>
              <a:t>Importance </a:t>
            </a:r>
            <a:r>
              <a:rPr lang="en-GB" sz="2000" dirty="0">
                <a:latin typeface="Myriad Pro" pitchFamily="34" charset="0"/>
              </a:rPr>
              <a:t>of unified approach to managing sub-national and project level programs with regards to the establishing FRELs </a:t>
            </a:r>
            <a:r>
              <a:rPr lang="en-GB" sz="2000" dirty="0" smtClean="0">
                <a:latin typeface="Myriad Pro" pitchFamily="34" charset="0"/>
              </a:rPr>
              <a:t>and/or baselines</a:t>
            </a:r>
          </a:p>
          <a:p>
            <a:pPr lvl="1"/>
            <a:endParaRPr lang="en-GB" sz="2000" dirty="0">
              <a:latin typeface="Myriad Pro" pitchFamily="34" charset="0"/>
            </a:endParaRPr>
          </a:p>
          <a:p>
            <a:pPr marL="457200" indent="-457200">
              <a:buFont typeface="+mj-lt"/>
              <a:buAutoNum type="arabicPeriod"/>
            </a:pPr>
            <a:r>
              <a:rPr lang="en-GB" sz="2400" dirty="0" smtClean="0">
                <a:solidFill>
                  <a:srgbClr val="FF0000"/>
                </a:solidFill>
                <a:latin typeface="Myriad Pro" pitchFamily="34" charset="0"/>
              </a:rPr>
              <a:t>Challenges</a:t>
            </a:r>
          </a:p>
          <a:p>
            <a:pPr marL="914400" lvl="1" indent="-457200">
              <a:buFont typeface="Arial" panose="020B0604020202020204" pitchFamily="34" charset="0"/>
              <a:buChar char="•"/>
            </a:pPr>
            <a:r>
              <a:rPr lang="en-GB" sz="2000" dirty="0" smtClean="0">
                <a:latin typeface="Myriad Pro" pitchFamily="34" charset="0"/>
              </a:rPr>
              <a:t>Developing higher-level guidelines </a:t>
            </a:r>
            <a:r>
              <a:rPr lang="en-GB" sz="2000" dirty="0">
                <a:latin typeface="Myriad Pro" pitchFamily="34" charset="0"/>
              </a:rPr>
              <a:t>for reconciling REDD+ </a:t>
            </a:r>
            <a:r>
              <a:rPr lang="en-GB" sz="2000" dirty="0" smtClean="0">
                <a:latin typeface="Myriad Pro" pitchFamily="34" charset="0"/>
              </a:rPr>
              <a:t>monitoring</a:t>
            </a:r>
          </a:p>
          <a:p>
            <a:pPr marL="914400" lvl="1" indent="-457200">
              <a:buFont typeface="Arial" panose="020B0604020202020204" pitchFamily="34" charset="0"/>
              <a:buChar char="•"/>
            </a:pPr>
            <a:r>
              <a:rPr lang="en-GB" sz="2000" dirty="0" smtClean="0">
                <a:latin typeface="Myriad Pro" pitchFamily="34" charset="0"/>
              </a:rPr>
              <a:t>Leakage: need to develop set of guidelines?</a:t>
            </a:r>
          </a:p>
          <a:p>
            <a:pPr marL="914400" lvl="1" indent="-457200">
              <a:buFont typeface="Arial" panose="020B0604020202020204" pitchFamily="34" charset="0"/>
              <a:buChar char="•"/>
            </a:pPr>
            <a:r>
              <a:rPr lang="en-GB" sz="2000" dirty="0" smtClean="0">
                <a:latin typeface="Myriad Pro" pitchFamily="34" charset="0"/>
              </a:rPr>
              <a:t>Integrating </a:t>
            </a:r>
            <a:r>
              <a:rPr lang="en-GB" sz="2000" dirty="0">
                <a:latin typeface="Myriad Pro" pitchFamily="34" charset="0"/>
              </a:rPr>
              <a:t>cook stove (CDM) projects into the REDD+ process </a:t>
            </a:r>
            <a:endParaRPr lang="en-GB" sz="2000" dirty="0" smtClean="0">
              <a:latin typeface="Myriad Pro" pitchFamily="34" charset="0"/>
            </a:endParaRPr>
          </a:p>
          <a:p>
            <a:pPr marL="914400" lvl="1" indent="-457200">
              <a:buFont typeface="Arial" panose="020B0604020202020204" pitchFamily="34" charset="0"/>
              <a:buChar char="•"/>
            </a:pPr>
            <a:r>
              <a:rPr lang="en-GB" sz="2000" dirty="0" smtClean="0">
                <a:latin typeface="Myriad Pro" pitchFamily="34" charset="0"/>
              </a:rPr>
              <a:t>Implementation of </a:t>
            </a:r>
            <a:r>
              <a:rPr lang="en-GB" sz="2000" dirty="0">
                <a:latin typeface="Myriad Pro" pitchFamily="34" charset="0"/>
              </a:rPr>
              <a:t>unified accounting </a:t>
            </a:r>
            <a:r>
              <a:rPr lang="en-GB" sz="2000" dirty="0" smtClean="0">
                <a:latin typeface="Myriad Pro" pitchFamily="34" charset="0"/>
              </a:rPr>
              <a:t>systems by federated states</a:t>
            </a:r>
          </a:p>
          <a:p>
            <a:pPr marL="457200" indent="-457200">
              <a:buFont typeface="+mj-lt"/>
              <a:buAutoNum type="arabicPeriod"/>
            </a:pPr>
            <a:endParaRPr lang="en-GB" sz="2400" dirty="0" smtClean="0">
              <a:latin typeface="Myriad Pro" pitchFamily="34" charset="0"/>
            </a:endParaRPr>
          </a:p>
          <a:p>
            <a:pPr marL="457200" indent="-457200">
              <a:buFont typeface="+mj-lt"/>
              <a:buAutoNum type="arabicPeriod"/>
            </a:pPr>
            <a:r>
              <a:rPr lang="en-GB" sz="2400" dirty="0" smtClean="0">
                <a:solidFill>
                  <a:schemeClr val="accent1"/>
                </a:solidFill>
                <a:latin typeface="Myriad Pro" pitchFamily="34" charset="0"/>
              </a:rPr>
              <a:t>Lessons</a:t>
            </a:r>
          </a:p>
          <a:p>
            <a:pPr marL="914400" lvl="1" indent="-457200">
              <a:buFont typeface="Arial" panose="020B0604020202020204" pitchFamily="34" charset="0"/>
              <a:buChar char="•"/>
            </a:pPr>
            <a:r>
              <a:rPr lang="en-GB" sz="2000" dirty="0" smtClean="0">
                <a:latin typeface="Myriad Pro" pitchFamily="34" charset="0"/>
              </a:rPr>
              <a:t>Need for </a:t>
            </a:r>
            <a:r>
              <a:rPr lang="en-GB" sz="2000" dirty="0">
                <a:latin typeface="Myriad Pro" pitchFamily="34" charset="0"/>
              </a:rPr>
              <a:t>centralized registry to manage credit generation and trading within a </a:t>
            </a:r>
            <a:r>
              <a:rPr lang="en-GB" sz="2000" dirty="0" smtClean="0">
                <a:latin typeface="Myriad Pro" pitchFamily="34" charset="0"/>
              </a:rPr>
              <a:t>country</a:t>
            </a:r>
          </a:p>
          <a:p>
            <a:pPr marL="914400" lvl="1" indent="-457200">
              <a:buFont typeface="Arial" panose="020B0604020202020204" pitchFamily="34" charset="0"/>
              <a:buChar char="•"/>
            </a:pPr>
            <a:r>
              <a:rPr lang="en-GB" sz="2000" dirty="0">
                <a:latin typeface="Myriad Pro" pitchFamily="34" charset="0"/>
              </a:rPr>
              <a:t>National scale FRELs </a:t>
            </a:r>
            <a:r>
              <a:rPr lang="en-GB" sz="2000" dirty="0" smtClean="0">
                <a:latin typeface="Myriad Pro" pitchFamily="34" charset="0"/>
              </a:rPr>
              <a:t>to be </a:t>
            </a:r>
            <a:r>
              <a:rPr lang="en-GB" sz="2000" dirty="0">
                <a:latin typeface="Myriad Pro" pitchFamily="34" charset="0"/>
              </a:rPr>
              <a:t>informed by sub-national implementation of </a:t>
            </a:r>
            <a:r>
              <a:rPr lang="en-GB" sz="2000" dirty="0" smtClean="0">
                <a:latin typeface="Myriad Pro" pitchFamily="34" charset="0"/>
              </a:rPr>
              <a:t>FRELs</a:t>
            </a:r>
          </a:p>
          <a:p>
            <a:pPr marL="457200" indent="-457200">
              <a:buFont typeface="+mj-lt"/>
              <a:buAutoNum type="arabicPeriod"/>
            </a:pPr>
            <a:endParaRPr lang="en-US" sz="2400" dirty="0">
              <a:latin typeface="Myriad Pro" pitchFamily="34" charset="0"/>
            </a:endParaRPr>
          </a:p>
        </p:txBody>
      </p:sp>
      <p:sp>
        <p:nvSpPr>
          <p:cNvPr id="4" name="TextBox 3"/>
          <p:cNvSpPr txBox="1"/>
          <p:nvPr/>
        </p:nvSpPr>
        <p:spPr>
          <a:xfrm>
            <a:off x="609600" y="381000"/>
            <a:ext cx="8153400" cy="707886"/>
          </a:xfrm>
          <a:prstGeom prst="rect">
            <a:avLst/>
          </a:prstGeom>
          <a:noFill/>
        </p:spPr>
        <p:txBody>
          <a:bodyPr wrap="square" rtlCol="0">
            <a:spAutoFit/>
          </a:bodyPr>
          <a:lstStyle/>
          <a:p>
            <a:r>
              <a:rPr lang="en-GB" sz="2000" b="1" dirty="0">
                <a:latin typeface="Myriad Pro" pitchFamily="34" charset="0"/>
              </a:rPr>
              <a:t>Part </a:t>
            </a:r>
            <a:r>
              <a:rPr lang="en-GB" sz="2000" b="1" dirty="0" smtClean="0">
                <a:latin typeface="Myriad Pro" pitchFamily="34" charset="0"/>
              </a:rPr>
              <a:t>2</a:t>
            </a:r>
            <a:r>
              <a:rPr lang="en-GB" sz="2000" b="1" dirty="0">
                <a:latin typeface="Myriad Pro" pitchFamily="34" charset="0"/>
              </a:rPr>
              <a:t>: Transitioning from readiness to implementation</a:t>
            </a:r>
            <a:endParaRPr lang="en-GB" sz="2000" b="1" dirty="0" smtClean="0">
              <a:latin typeface="Myriad Pro" pitchFamily="34" charset="0"/>
            </a:endParaRPr>
          </a:p>
          <a:p>
            <a:r>
              <a:rPr lang="en-GB" sz="2000" b="1" dirty="0" smtClean="0">
                <a:solidFill>
                  <a:schemeClr val="tx2">
                    <a:lumMod val="60000"/>
                    <a:lumOff val="40000"/>
                  </a:schemeClr>
                </a:solidFill>
                <a:latin typeface="Myriad Pro" pitchFamily="34" charset="0"/>
              </a:rPr>
              <a:t>(iv) </a:t>
            </a:r>
            <a:r>
              <a:rPr lang="en-GB" sz="2000" b="1" dirty="0">
                <a:solidFill>
                  <a:schemeClr val="tx2">
                    <a:lumMod val="60000"/>
                    <a:lumOff val="40000"/>
                  </a:schemeClr>
                </a:solidFill>
                <a:latin typeface="Myriad Pro" pitchFamily="34" charset="0"/>
              </a:rPr>
              <a:t>Reconciling REDD+ monitoring at scale</a:t>
            </a:r>
            <a:endParaRPr lang="en-GB" sz="2000" b="1" dirty="0" smtClean="0">
              <a:solidFill>
                <a:schemeClr val="tx2">
                  <a:lumMod val="60000"/>
                  <a:lumOff val="40000"/>
                </a:schemeClr>
              </a:solidFill>
              <a:latin typeface="Myriad Pro" pitchFamily="34" charset="0"/>
            </a:endParaRPr>
          </a:p>
        </p:txBody>
      </p:sp>
    </p:spTree>
    <p:extLst>
      <p:ext uri="{BB962C8B-B14F-4D97-AF65-F5344CB8AC3E}">
        <p14:creationId xmlns:p14="http://schemas.microsoft.com/office/powerpoint/2010/main" val="31670648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45849</TotalTime>
  <Words>1861</Words>
  <Application>Microsoft Macintosh PowerPoint</Application>
  <PresentationFormat>On-screen Show (4:3)</PresentationFormat>
  <Paragraphs>191</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10_Custom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Mumoki</dc:creator>
  <cp:lastModifiedBy>Mihaela Secrieru</cp:lastModifiedBy>
  <cp:revision>264</cp:revision>
  <dcterms:created xsi:type="dcterms:W3CDTF">2012-09-11T07:20:24Z</dcterms:created>
  <dcterms:modified xsi:type="dcterms:W3CDTF">2017-09-29T18:53:00Z</dcterms:modified>
</cp:coreProperties>
</file>