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77" r:id="rId3"/>
    <p:sldId id="278" r:id="rId4"/>
    <p:sldId id="281" r:id="rId5"/>
    <p:sldId id="282" r:id="rId6"/>
    <p:sldId id="283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B3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2580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6FFC9-34BE-2C4C-BB67-FB08D7AAABC8}" type="datetimeFigureOut">
              <a:rPr/>
              <a:pPr/>
              <a:t>27/11/2015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39B1E-5E65-4048-9193-ABE0A1F1DCDA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6208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ACD13-062A-3B44-86FE-24D5AB7D39F2}" type="datetimeFigureOut">
              <a:rPr/>
              <a:pPr/>
              <a:t>27/11/2015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DFA46-1167-5248-87B4-2396E4CDC704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5359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dirty="0" smtClean="0"/>
          </a:p>
          <a:p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especially those which are not otherwise involved much in REDD+ and possibly don’t understand it or are not motivated</a:t>
            </a:r>
            <a:endParaRPr lang="en-GB" sz="1200" dirty="0" smtClean="0"/>
          </a:p>
          <a:p>
            <a:r>
              <a:rPr lang="en-GB" sz="1200" dirty="0" smtClean="0"/>
              <a:t>2. SIS</a:t>
            </a:r>
            <a:r>
              <a:rPr lang="en-GB" sz="1200" baseline="0" dirty="0" smtClean="0"/>
              <a:t> </a:t>
            </a:r>
            <a:r>
              <a:rPr lang="en-GB" sz="1200" baseline="0" dirty="0" smtClean="0"/>
              <a:t>description, link to NFMS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How SIS will inform future summaries when it comes to implementation?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the most challenging section and one that needs the most work…on respecting issues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3. </a:t>
            </a:r>
            <a:r>
              <a:rPr lang="en-AU" dirty="0" smtClean="0">
                <a:latin typeface="Calibri" pitchFamily="34" charset="0"/>
              </a:rPr>
              <a:t>How </a:t>
            </a:r>
            <a:r>
              <a:rPr lang="en-AU" dirty="0" smtClean="0">
                <a:latin typeface="Calibri" pitchFamily="34" charset="0"/>
              </a:rPr>
              <a:t>to structure the SOI? Table format, narrative?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 smtClean="0"/>
          </a:p>
          <a:p>
            <a:endParaRPr lang="en-GB" sz="120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DFA46-1167-5248-87B4-2396E4CDC704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including specific mention of the SOI and the development of guidelines and regulations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DFA46-1167-5248-87B4-2396E4CDC704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order to add the Policies and Measures set out in the </a:t>
            </a:r>
            <a:r>
              <a:rPr lang="en-GB" dirty="0" smtClean="0"/>
              <a:t>NRIP</a:t>
            </a:r>
          </a:p>
          <a:p>
            <a:endParaRPr lang="en-GB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>
                <a:solidFill>
                  <a:srgbClr val="008B39"/>
                </a:solidFill>
              </a:rPr>
              <a:t>Engage different ministries and line agencies within Government, building their capacity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DFA46-1167-5248-87B4-2396E4CDC704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DFA46-1167-5248-87B4-2396E4CDC704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5123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55EE-1A0C-EC49-B0F3-3DFE9FEBF3F7}" type="datetime1">
              <a:rPr/>
              <a:pPr/>
              <a:t>27/11/2015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EBF3-BC4A-E64C-9B42-98C8BB291CA2}" type="slidenum">
              <a:rPr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2907188" y="262570"/>
            <a:ext cx="62368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1600" b="1" i="0" u="none" strike="noStrike" kern="120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MINISTRY OF</a:t>
            </a:r>
            <a:r>
              <a:rPr lang="en-US" sz="1600" b="1" i="0" u="none" strike="noStrike" kern="1200" baseline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AGRICULTURE AND RURAL DEVELOPMENT</a:t>
            </a:r>
          </a:p>
          <a:p>
            <a:pPr algn="ctr" fontAlgn="base"/>
            <a:r>
              <a:rPr lang="en-US" sz="1600" b="1" i="0" u="none" kern="1200" smtClean="0">
                <a:solidFill>
                  <a:srgbClr val="008B39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VIET NAM ADMINSTRATION OF</a:t>
            </a:r>
            <a:r>
              <a:rPr lang="en-US" sz="1600" b="1" i="0" u="none" kern="1200" baseline="0" smtClean="0">
                <a:solidFill>
                  <a:srgbClr val="008B39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FORESTRY</a:t>
            </a:r>
            <a:endParaRPr lang="en-US" sz="1600" b="1" i="0" u="none" kern="1200" smtClean="0">
              <a:solidFill>
                <a:srgbClr val="008B39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ctr"/>
            <a:r>
              <a:rPr lang="en-US" sz="1600" b="1" baseline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VIET NAM REDD+ OFFICE</a:t>
            </a:r>
            <a:endParaRPr lang="en-US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1452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31F2-90D4-714C-BD6E-A7F8DC1A35CC}" type="datetime1">
              <a:rPr/>
              <a:pPr/>
              <a:t>27/11/2015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www.vietnam-redd.org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EBF3-BC4A-E64C-9B42-98C8BB291CA2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5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BEDB6-A725-6F49-AB92-8D0EF7398A4C}" type="datetime1">
              <a:rPr/>
              <a:pPr/>
              <a:t>27/11/2015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www.vietnam-redd.org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EBF3-BC4A-E64C-9B42-98C8BB291CA2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394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AAA3-48E2-FD49-B88F-64B110E3EF38}" type="datetime1">
              <a:rPr/>
              <a:pPr/>
              <a:t>27/11/2015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www.vietnam-redd.org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EBF3-BC4A-E64C-9B42-98C8BB291CA2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150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5A13-8F0B-4045-889C-3F90D8FF03DB}" type="datetime1">
              <a:rPr/>
              <a:pPr/>
              <a:t>27/11/2015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www.vietnam-redd.org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EBF3-BC4A-E64C-9B42-98C8BB291CA2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515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BE1F-4365-C14F-B942-8859A464B543}" type="datetime1">
              <a:rPr/>
              <a:pPr/>
              <a:t>27/11/2015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www.vietnam-redd.org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EBF3-BC4A-E64C-9B42-98C8BB291CA2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9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584A-F45F-F140-9D6E-53AF8DFD5549}" type="datetime1">
              <a:rPr/>
              <a:pPr/>
              <a:t>27/11/2015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www.vietnam-redd.org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EBF3-BC4A-E64C-9B42-98C8BB291CA2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614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001" y="1193513"/>
            <a:ext cx="8459999" cy="89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001" y="2250953"/>
            <a:ext cx="8459999" cy="4139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96576"/>
            <a:ext cx="9144000" cy="357647"/>
          </a:xfrm>
          <a:prstGeom prst="rect">
            <a:avLst/>
          </a:prstGeom>
          <a:solidFill>
            <a:srgbClr val="008B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8400" y="6531400"/>
            <a:ext cx="2133600" cy="287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F3281562-E6CC-CA44-BF46-A5A25632E2D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001" y="6531400"/>
            <a:ext cx="2133600" cy="287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2DA5C54F-11F6-CA42-ABA4-B93E772EC9AB}" type="datetime1">
              <a:rPr/>
              <a:pPr/>
              <a:t>27/11/2015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31400"/>
            <a:ext cx="2895600" cy="287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www.vietnam-redd.org</a:t>
            </a:r>
          </a:p>
        </p:txBody>
      </p:sp>
      <p:pic>
        <p:nvPicPr>
          <p:cNvPr id="1026" name="Picture 2" descr="C:\Users\FAO\Desktop\Untitled.jp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0"/>
            <a:ext cx="1724025" cy="16862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4193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ehaphuong2009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Vietnam Summary of Information (SOI)</a:t>
            </a:r>
            <a:br>
              <a:rPr lang="en-US" sz="4000" b="1" dirty="0" smtClean="0"/>
            </a:br>
            <a:r>
              <a:rPr lang="en-US" sz="4000" b="1" dirty="0" smtClean="0"/>
              <a:t>Lessons </a:t>
            </a:r>
            <a:r>
              <a:rPr lang="en-AU" sz="4000" b="1" dirty="0" smtClean="0"/>
              <a:t>learnt and challenges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8B39"/>
                </a:solidFill>
              </a:rPr>
              <a:t>REGIONAL SOUTH-SOUTH LEARNING EVENT ON COUNTRY APPROACHES TO REDD+ SAFEGUARDS AND SAFEGUARDS INFORMATION SYSTEMS (ASIA)</a:t>
            </a:r>
          </a:p>
          <a:p>
            <a:endParaRPr lang="en-AU" dirty="0" smtClean="0">
              <a:solidFill>
                <a:srgbClr val="008B39"/>
              </a:solidFill>
            </a:endParaRPr>
          </a:p>
          <a:p>
            <a:r>
              <a:rPr lang="en-US" b="1" dirty="0" smtClean="0">
                <a:solidFill>
                  <a:srgbClr val="008B39"/>
                </a:solidFill>
              </a:rPr>
              <a:t>Hanoi, 26&amp;27/10/2017</a:t>
            </a:r>
            <a:endParaRPr lang="en-US" b="1" dirty="0">
              <a:solidFill>
                <a:srgbClr val="008B3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137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001" y="1152525"/>
            <a:ext cx="8459999" cy="5238425"/>
          </a:xfrm>
        </p:spPr>
        <p:txBody>
          <a:bodyPr>
            <a:normAutofit/>
          </a:bodyPr>
          <a:lstStyle/>
          <a:p>
            <a:pPr marL="514350" lvl="0" indent="-514350" algn="ctr">
              <a:lnSpc>
                <a:spcPct val="120000"/>
              </a:lnSpc>
              <a:buNone/>
            </a:pPr>
            <a:r>
              <a:rPr lang="en-US" sz="6000" b="1" dirty="0" smtClean="0">
                <a:solidFill>
                  <a:srgbClr val="008B39"/>
                </a:solidFill>
                <a:latin typeface="Calibri" pitchFamily="34" charset="0"/>
              </a:rPr>
              <a:t>Table of contents</a:t>
            </a:r>
          </a:p>
          <a:p>
            <a:pPr marL="514350" lvl="0" indent="-514350" algn="just">
              <a:lnSpc>
                <a:spcPct val="120000"/>
              </a:lnSpc>
              <a:buAutoNum type="arabicPeriod"/>
            </a:pPr>
            <a:r>
              <a:rPr lang="en-US" sz="4000" b="1" dirty="0" smtClean="0">
                <a:solidFill>
                  <a:srgbClr val="008B39"/>
                </a:solidFill>
                <a:latin typeface="Calibri" pitchFamily="34" charset="0"/>
              </a:rPr>
              <a:t>Process</a:t>
            </a:r>
          </a:p>
          <a:p>
            <a:pPr marL="514350" lvl="0" indent="-514350" algn="just">
              <a:lnSpc>
                <a:spcPct val="120000"/>
              </a:lnSpc>
              <a:buAutoNum type="arabicPeriod"/>
            </a:pPr>
            <a:r>
              <a:rPr lang="en-US" sz="4000" b="1" dirty="0" smtClean="0">
                <a:solidFill>
                  <a:srgbClr val="008B39"/>
                </a:solidFill>
                <a:latin typeface="Calibri" pitchFamily="34" charset="0"/>
              </a:rPr>
              <a:t>Challenges</a:t>
            </a:r>
          </a:p>
          <a:p>
            <a:pPr marL="514350" indent="-514350" algn="just">
              <a:lnSpc>
                <a:spcPct val="120000"/>
              </a:lnSpc>
              <a:buFont typeface="Arial"/>
              <a:buAutoNum type="arabicPeriod"/>
            </a:pPr>
            <a:r>
              <a:rPr lang="en-US" sz="4000" b="1" dirty="0" smtClean="0">
                <a:solidFill>
                  <a:srgbClr val="008B39"/>
                </a:solidFill>
                <a:latin typeface="Calibri" pitchFamily="34" charset="0"/>
              </a:rPr>
              <a:t>Lessons</a:t>
            </a:r>
          </a:p>
          <a:p>
            <a:pPr marL="514350" lvl="0" indent="-514350" algn="just">
              <a:lnSpc>
                <a:spcPct val="120000"/>
              </a:lnSpc>
              <a:buAutoNum type="arabicPeriod"/>
            </a:pPr>
            <a:r>
              <a:rPr lang="en-US" sz="4000" b="1" dirty="0" smtClean="0">
                <a:solidFill>
                  <a:srgbClr val="008B39"/>
                </a:solidFill>
                <a:latin typeface="Calibri" pitchFamily="34" charset="0"/>
              </a:rPr>
              <a:t>Opportunities</a:t>
            </a:r>
            <a:endParaRPr lang="en-US" sz="4000" b="1" dirty="0" smtClean="0">
              <a:solidFill>
                <a:srgbClr val="008B39"/>
              </a:solidFill>
              <a:latin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www.vietnam-redd.org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EBF3-BC4A-E64C-9B42-98C8BB291CA2}" type="slidenum">
              <a:rPr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89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001" y="1057275"/>
            <a:ext cx="8459999" cy="533367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b="1" dirty="0" smtClean="0"/>
              <a:t> </a:t>
            </a:r>
            <a:r>
              <a:rPr lang="en-GB" sz="2600" b="1" dirty="0" smtClean="0">
                <a:solidFill>
                  <a:srgbClr val="008B39"/>
                </a:solidFill>
                <a:cs typeface="Arial" pitchFamily="34" charset="0"/>
              </a:rPr>
              <a:t>Multi-stakeholder institutional arrangements for the development of the Country Safeguards Framework</a:t>
            </a:r>
          </a:p>
          <a:p>
            <a:pPr marL="0" indent="0" algn="just">
              <a:lnSpc>
                <a:spcPct val="120000"/>
              </a:lnSpc>
              <a:buFontTx/>
              <a:buChar char="-"/>
            </a:pPr>
            <a:r>
              <a:rPr lang="en-GB" sz="2600" b="1" dirty="0" smtClean="0">
                <a:cs typeface="Arial" pitchFamily="34" charset="0"/>
              </a:rPr>
              <a:t>    </a:t>
            </a:r>
            <a:r>
              <a:rPr lang="en-GB" sz="2600" b="1" i="1" dirty="0" smtClean="0">
                <a:cs typeface="Arial" pitchFamily="34" charset="0"/>
              </a:rPr>
              <a:t>Sub-Technical Working Group on Safeguards </a:t>
            </a:r>
            <a:endParaRPr lang="en-AU" sz="2600" dirty="0" smtClean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GB" sz="2600" b="1" i="1" dirty="0" smtClean="0">
                <a:cs typeface="Arial" pitchFamily="34" charset="0"/>
              </a:rPr>
              <a:t>Safeguards Core Group</a:t>
            </a:r>
          </a:p>
          <a:p>
            <a:pPr>
              <a:buFontTx/>
              <a:buChar char="-"/>
            </a:pPr>
            <a:r>
              <a:rPr lang="en-GB" sz="2600" b="1" i="1" dirty="0" smtClean="0">
                <a:cs typeface="Arial" pitchFamily="34" charset="0"/>
              </a:rPr>
              <a:t>Government Working Group on the Safeguards Information System and the Summary of Information</a:t>
            </a:r>
          </a:p>
          <a:p>
            <a:pPr>
              <a:buFontTx/>
              <a:buChar char="-"/>
            </a:pPr>
            <a:endParaRPr lang="en-AU" sz="2600" b="1" dirty="0" smtClean="0">
              <a:cs typeface="Arial" pitchFamily="34" charset="0"/>
            </a:endParaRPr>
          </a:p>
          <a:p>
            <a:pPr marL="342900" lvl="2" indent="-342900">
              <a:buFont typeface="Wingdings" pitchFamily="2" charset="2"/>
              <a:buChar char="Ø"/>
            </a:pPr>
            <a:r>
              <a:rPr lang="en-GB" sz="2600" b="1" dirty="0" smtClean="0">
                <a:solidFill>
                  <a:srgbClr val="008B39"/>
                </a:solidFill>
                <a:cs typeface="Arial" pitchFamily="34" charset="0"/>
              </a:rPr>
              <a:t>Goals of the country’s approach to safeguards defined</a:t>
            </a:r>
            <a:endParaRPr lang="en-AU" sz="2600" b="1" dirty="0" smtClean="0">
              <a:solidFill>
                <a:srgbClr val="008B39"/>
              </a:solidFill>
              <a:cs typeface="Arial" pitchFamily="34" charset="0"/>
            </a:endParaRPr>
          </a:p>
          <a:p>
            <a:pPr marL="342900" lvl="2" indent="-342900">
              <a:buFont typeface="Wingdings" pitchFamily="2" charset="2"/>
              <a:buChar char="Ø"/>
            </a:pPr>
            <a:r>
              <a:rPr lang="en-GB" sz="2600" b="1" dirty="0" smtClean="0">
                <a:solidFill>
                  <a:srgbClr val="008B39"/>
                </a:solidFill>
                <a:cs typeface="Arial" pitchFamily="34" charset="0"/>
              </a:rPr>
              <a:t>Assessment of policies, laws and regulations as part of </a:t>
            </a:r>
            <a:r>
              <a:rPr lang="en-GB" sz="2600" b="1" i="1" dirty="0" smtClean="0">
                <a:solidFill>
                  <a:srgbClr val="008B39"/>
                </a:solidFill>
                <a:cs typeface="Arial" pitchFamily="34" charset="0"/>
              </a:rPr>
              <a:t>addressing</a:t>
            </a:r>
          </a:p>
          <a:p>
            <a:pPr marL="342900" lvl="2" indent="-342900">
              <a:buFont typeface="Wingdings" pitchFamily="2" charset="2"/>
              <a:buChar char="Ø"/>
            </a:pPr>
            <a:r>
              <a:rPr lang="en-GB" sz="2600" b="1" dirty="0" smtClean="0">
                <a:solidFill>
                  <a:srgbClr val="008B39"/>
                </a:solidFill>
                <a:cs typeface="Arial" pitchFamily="34" charset="0"/>
              </a:rPr>
              <a:t>Assessment of the practical implementation of policies, laws and regulations as part of </a:t>
            </a:r>
            <a:r>
              <a:rPr lang="en-GB" sz="2600" b="1" i="1" dirty="0" smtClean="0">
                <a:solidFill>
                  <a:srgbClr val="008B39"/>
                </a:solidFill>
                <a:cs typeface="Arial" pitchFamily="34" charset="0"/>
              </a:rPr>
              <a:t>respecting</a:t>
            </a:r>
          </a:p>
          <a:p>
            <a:pPr marL="342900" lvl="2" indent="-342900">
              <a:buFont typeface="Wingdings" pitchFamily="2" charset="2"/>
              <a:buChar char="Ø"/>
            </a:pPr>
            <a:r>
              <a:rPr lang="en-GB" sz="2600" b="1" dirty="0" smtClean="0">
                <a:solidFill>
                  <a:srgbClr val="008B39"/>
                </a:solidFill>
                <a:cs typeface="Arial" pitchFamily="34" charset="0"/>
              </a:rPr>
              <a:t>Draft clarification of the Cancun safeguards in Vietnam context</a:t>
            </a:r>
            <a:endParaRPr lang="en-AU" sz="2600" b="1" dirty="0" smtClean="0">
              <a:solidFill>
                <a:srgbClr val="008B39"/>
              </a:solidFill>
              <a:cs typeface="Arial" pitchFamily="34" charset="0"/>
            </a:endParaRPr>
          </a:p>
          <a:p>
            <a:pPr marL="342900" lvl="2" indent="-342900">
              <a:buFont typeface="Wingdings" pitchFamily="2" charset="2"/>
              <a:buChar char="Ø"/>
            </a:pPr>
            <a:r>
              <a:rPr lang="en-GB" sz="2600" b="1" dirty="0" smtClean="0">
                <a:solidFill>
                  <a:srgbClr val="008B39"/>
                </a:solidFill>
                <a:cs typeface="Arial" pitchFamily="34" charset="0"/>
              </a:rPr>
              <a:t>Design of the Safeguards Information System (SIS)</a:t>
            </a:r>
            <a:endParaRPr lang="en-AU" sz="2600" b="1" dirty="0" smtClean="0">
              <a:solidFill>
                <a:srgbClr val="008B39"/>
              </a:solidFill>
              <a:cs typeface="Arial" pitchFamily="34" charset="0"/>
            </a:endParaRPr>
          </a:p>
          <a:p>
            <a:pPr marL="342900" lvl="2" indent="-342900">
              <a:buFont typeface="Wingdings" pitchFamily="2" charset="2"/>
              <a:buChar char="Ø"/>
            </a:pPr>
            <a:r>
              <a:rPr lang="en-GB" sz="2600" b="1" dirty="0" smtClean="0">
                <a:solidFill>
                  <a:srgbClr val="008B39"/>
                </a:solidFill>
                <a:cs typeface="Arial" pitchFamily="34" charset="0"/>
              </a:rPr>
              <a:t>Other relevant processes</a:t>
            </a:r>
            <a:endParaRPr lang="en-AU" sz="2600" b="1" dirty="0" smtClean="0">
              <a:solidFill>
                <a:srgbClr val="008B39"/>
              </a:solidFill>
              <a:cs typeface="Arial" pitchFamily="34" charset="0"/>
            </a:endParaRPr>
          </a:p>
          <a:p>
            <a:pPr marL="342900" lvl="2" indent="-342900">
              <a:buFont typeface="Wingdings" pitchFamily="2" charset="2"/>
              <a:buChar char="Ø"/>
            </a:pPr>
            <a:endParaRPr lang="en-AU" b="1" dirty="0" smtClean="0"/>
          </a:p>
          <a:p>
            <a:pPr>
              <a:buFontTx/>
              <a:buChar char="-"/>
            </a:pPr>
            <a:endParaRPr lang="en-GB" b="1" i="1" dirty="0" smtClean="0"/>
          </a:p>
          <a:p>
            <a:pPr>
              <a:buFontTx/>
              <a:buChar char="-"/>
            </a:pPr>
            <a:endParaRPr lang="en-AU" dirty="0" smtClean="0"/>
          </a:p>
          <a:p>
            <a:pPr marL="0" indent="0" algn="just">
              <a:lnSpc>
                <a:spcPct val="120000"/>
              </a:lnSpc>
              <a:buFontTx/>
              <a:buChar char="-"/>
            </a:pPr>
            <a:endParaRPr lang="en-AU" b="1" dirty="0" smtClean="0"/>
          </a:p>
          <a:p>
            <a:pPr marL="514350" lvl="0" indent="-514350" algn="just">
              <a:lnSpc>
                <a:spcPct val="120000"/>
              </a:lnSpc>
              <a:buNone/>
            </a:pPr>
            <a:endParaRPr lang="en-AU" dirty="0" smtClean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www.vietnam-redd.org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EBF3-BC4A-E64C-9B42-98C8BB291CA2}" type="slidenum">
              <a:rPr/>
              <a:pPr/>
              <a:t>3</a:t>
            </a:fld>
            <a:endParaRPr lang="en-US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 bwMode="auto">
          <a:xfrm>
            <a:off x="736600" y="0"/>
            <a:ext cx="7848600" cy="89535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25000"/>
              <a:defRPr/>
            </a:pPr>
            <a:r>
              <a:rPr lang="en-US" altLang="en-US" sz="2800" b="1" dirty="0" smtClean="0">
                <a:latin typeface="Myriad Pro" pitchFamily="34" charset="0"/>
                <a:ea typeface="+mn-ea"/>
                <a:cs typeface="+mn-cs"/>
              </a:rPr>
              <a:t>PROCESS</a:t>
            </a:r>
            <a:endParaRPr lang="en-US" altLang="en-US" sz="2800" b="1" dirty="0">
              <a:latin typeface="Myriad Pro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89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001" y="1152525"/>
            <a:ext cx="8459999" cy="5238425"/>
          </a:xfrm>
        </p:spPr>
        <p:txBody>
          <a:bodyPr>
            <a:normAutofit fontScale="92500" lnSpcReduction="20000"/>
          </a:bodyPr>
          <a:lstStyle/>
          <a:p>
            <a:pPr marL="514350" lvl="0" indent="-5143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dirty="0" smtClean="0">
                <a:solidFill>
                  <a:srgbClr val="008B39"/>
                </a:solidFill>
              </a:rPr>
              <a:t>Engaging </a:t>
            </a:r>
            <a:r>
              <a:rPr lang="en-AU" dirty="0" smtClean="0">
                <a:solidFill>
                  <a:srgbClr val="008B39"/>
                </a:solidFill>
              </a:rPr>
              <a:t>different government </a:t>
            </a:r>
            <a:r>
              <a:rPr lang="en-AU" dirty="0" smtClean="0">
                <a:solidFill>
                  <a:srgbClr val="008B39"/>
                </a:solidFill>
              </a:rPr>
              <a:t>agencies 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dirty="0" smtClean="0">
                <a:solidFill>
                  <a:srgbClr val="008B39"/>
                </a:solidFill>
              </a:rPr>
              <a:t>Official verification of the Cancun clarification and the subsequent proposed safeguards and </a:t>
            </a:r>
            <a:r>
              <a:rPr lang="en-AU" dirty="0" smtClean="0">
                <a:solidFill>
                  <a:srgbClr val="008B39"/>
                </a:solidFill>
              </a:rPr>
              <a:t>SIS</a:t>
            </a:r>
            <a:endParaRPr lang="en-AU" dirty="0" smtClean="0">
              <a:solidFill>
                <a:srgbClr val="008B39"/>
              </a:solidFill>
              <a:latin typeface="Calibri" pitchFamily="34" charset="0"/>
            </a:endParaRPr>
          </a:p>
          <a:p>
            <a:pPr marL="514350" lvl="0" indent="-5143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dirty="0" smtClean="0">
                <a:solidFill>
                  <a:srgbClr val="008B39"/>
                </a:solidFill>
                <a:latin typeface="Calibri" pitchFamily="34" charset="0"/>
              </a:rPr>
              <a:t>SOI </a:t>
            </a:r>
            <a:r>
              <a:rPr lang="en-AU" dirty="0" smtClean="0">
                <a:solidFill>
                  <a:srgbClr val="008B39"/>
                </a:solidFill>
                <a:latin typeface="Calibri" pitchFamily="34" charset="0"/>
              </a:rPr>
              <a:t>is developed in parallel with SIS</a:t>
            </a:r>
          </a:p>
          <a:p>
            <a:pPr marL="514350" lvl="0" indent="-5143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dirty="0" smtClean="0">
                <a:solidFill>
                  <a:srgbClr val="008B39"/>
                </a:solidFill>
                <a:latin typeface="Calibri" pitchFamily="34" charset="0"/>
              </a:rPr>
              <a:t>How to structure the SOI?</a:t>
            </a:r>
          </a:p>
          <a:p>
            <a:pPr marL="514350" lvl="0" indent="-5143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dirty="0" smtClean="0">
                <a:solidFill>
                  <a:srgbClr val="008B39"/>
                </a:solidFill>
                <a:latin typeface="Calibri" pitchFamily="34" charset="0"/>
              </a:rPr>
              <a:t>Mostly the information is as part of “addressing”, limited information on “respecting</a:t>
            </a:r>
            <a:r>
              <a:rPr lang="en-AU" dirty="0" smtClean="0">
                <a:solidFill>
                  <a:srgbClr val="008B39"/>
                </a:solidFill>
                <a:latin typeface="Calibri" pitchFamily="34" charset="0"/>
              </a:rPr>
              <a:t>”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dirty="0" smtClean="0">
                <a:solidFill>
                  <a:srgbClr val="008B39"/>
                </a:solidFill>
              </a:rPr>
              <a:t>To include information on </a:t>
            </a:r>
            <a:r>
              <a:rPr lang="en-GB" b="1" dirty="0" smtClean="0">
                <a:solidFill>
                  <a:srgbClr val="008B39"/>
                </a:solidFill>
              </a:rPr>
              <a:t>GCF </a:t>
            </a:r>
            <a:r>
              <a:rPr lang="en-GB" dirty="0" err="1" smtClean="0">
                <a:solidFill>
                  <a:srgbClr val="008B39"/>
                </a:solidFill>
              </a:rPr>
              <a:t>env</a:t>
            </a:r>
            <a:r>
              <a:rPr lang="en-GB" dirty="0" smtClean="0">
                <a:solidFill>
                  <a:srgbClr val="008B39"/>
                </a:solidFill>
              </a:rPr>
              <a:t>./soc. assessment, against GCF ESS in future SOI for results-based payments  </a:t>
            </a:r>
          </a:p>
          <a:p>
            <a:pPr marL="514350" lvl="0" indent="-5143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AU" dirty="0" smtClean="0">
              <a:solidFill>
                <a:srgbClr val="008B39"/>
              </a:solidFill>
              <a:latin typeface="Calibri" pitchFamily="34" charset="0"/>
            </a:endParaRPr>
          </a:p>
          <a:p>
            <a:pPr marL="514350" lvl="0" indent="-5143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AU" dirty="0" smtClean="0">
              <a:solidFill>
                <a:srgbClr val="008B39"/>
              </a:solidFill>
              <a:latin typeface="Calibri" pitchFamily="34" charset="0"/>
            </a:endParaRPr>
          </a:p>
          <a:p>
            <a:pPr marL="514350" lvl="0" indent="-5143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AU" dirty="0" smtClean="0">
              <a:solidFill>
                <a:srgbClr val="008B39"/>
              </a:solidFill>
              <a:latin typeface="Calibri" pitchFamily="34" charset="0"/>
            </a:endParaRPr>
          </a:p>
          <a:p>
            <a:pPr marL="514350" lvl="0" indent="-5143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AU" dirty="0" smtClean="0">
              <a:solidFill>
                <a:srgbClr val="008B39"/>
              </a:solidFill>
              <a:latin typeface="Calibri" pitchFamily="34" charset="0"/>
            </a:endParaRPr>
          </a:p>
          <a:p>
            <a:pPr marL="514350" lvl="0" indent="-514350" algn="just">
              <a:lnSpc>
                <a:spcPct val="120000"/>
              </a:lnSpc>
              <a:buFont typeface="+mj-lt"/>
              <a:buAutoNum type="arabicPeriod"/>
            </a:pPr>
            <a:endParaRPr lang="en-AU" dirty="0" smtClean="0">
              <a:latin typeface="Calibri" pitchFamily="34" charset="0"/>
            </a:endParaRPr>
          </a:p>
          <a:p>
            <a:pPr marL="514350" lvl="0" indent="-514350" algn="just">
              <a:lnSpc>
                <a:spcPct val="120000"/>
              </a:lnSpc>
              <a:buFont typeface="+mj-lt"/>
              <a:buAutoNum type="arabicPeriod"/>
            </a:pPr>
            <a:endParaRPr lang="en-AU" dirty="0" smtClean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www.vietnam-redd.org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EBF3-BC4A-E64C-9B42-98C8BB291CA2}" type="slidenum">
              <a:rPr/>
              <a:pPr/>
              <a:t>4</a:t>
            </a:fld>
            <a:endParaRPr lang="en-US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 bwMode="auto">
          <a:xfrm>
            <a:off x="953400" y="161925"/>
            <a:ext cx="7848600" cy="89535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25000"/>
              <a:defRPr/>
            </a:pPr>
            <a:r>
              <a:rPr lang="en-US" altLang="en-US" sz="2800" b="1" dirty="0" smtClean="0">
                <a:latin typeface="Myriad Pro" pitchFamily="34" charset="0"/>
                <a:ea typeface="+mn-ea"/>
                <a:cs typeface="+mn-cs"/>
              </a:rPr>
              <a:t>CHALLENGES</a:t>
            </a:r>
            <a:endParaRPr lang="en-US" altLang="en-US" sz="2800" b="1" dirty="0">
              <a:latin typeface="Myriad Pro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89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001" y="1152525"/>
            <a:ext cx="8459999" cy="5238425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AU" dirty="0" smtClean="0">
                <a:solidFill>
                  <a:srgbClr val="008B39"/>
                </a:solidFill>
              </a:rPr>
              <a:t>NRAP which includes </a:t>
            </a:r>
            <a:r>
              <a:rPr lang="en-AU" dirty="0" err="1" smtClean="0">
                <a:solidFill>
                  <a:srgbClr val="008B39"/>
                </a:solidFill>
              </a:rPr>
              <a:t>PaMs</a:t>
            </a:r>
            <a:r>
              <a:rPr lang="en-AU" dirty="0" smtClean="0">
                <a:solidFill>
                  <a:srgbClr val="008B39"/>
                </a:solidFill>
              </a:rPr>
              <a:t> and subsequent NRIP PINs on safeguards </a:t>
            </a:r>
            <a:r>
              <a:rPr lang="en-AU" dirty="0" smtClean="0">
                <a:solidFill>
                  <a:srgbClr val="008B39"/>
                </a:solidFill>
              </a:rPr>
              <a:t>which </a:t>
            </a:r>
            <a:r>
              <a:rPr lang="en-AU" dirty="0" smtClean="0">
                <a:solidFill>
                  <a:srgbClr val="008B39"/>
                </a:solidFill>
              </a:rPr>
              <a:t>provide an opportunity for addressing gaps in the context of REDD+ actions</a:t>
            </a:r>
            <a:r>
              <a:rPr lang="en-AU" dirty="0" smtClean="0">
                <a:solidFill>
                  <a:srgbClr val="008B39"/>
                </a:solidFill>
              </a:rPr>
              <a:t>.</a:t>
            </a:r>
            <a:endParaRPr lang="en-US" dirty="0" smtClean="0">
              <a:solidFill>
                <a:srgbClr val="008B39"/>
              </a:solidFill>
            </a:endParaRPr>
          </a:p>
          <a:p>
            <a:pPr marL="514350" indent="-51435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8B39"/>
                </a:solidFill>
              </a:rPr>
              <a:t>Further </a:t>
            </a:r>
            <a:r>
              <a:rPr lang="en-US" dirty="0" smtClean="0">
                <a:solidFill>
                  <a:srgbClr val="008B39"/>
                </a:solidFill>
              </a:rPr>
              <a:t>elaboration of some of the PLRs. The 2017 PLRs assessment is also expected to provide an update on relevant PLRs to include in the SOI. </a:t>
            </a:r>
          </a:p>
          <a:p>
            <a:pPr marL="514350" indent="-51435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8B39"/>
                </a:solidFill>
              </a:rPr>
              <a:t>The M&amp;E framework for PRAPs will provide information on “respecting” from sub-national </a:t>
            </a:r>
            <a:r>
              <a:rPr lang="en-US" dirty="0" smtClean="0">
                <a:solidFill>
                  <a:srgbClr val="008B39"/>
                </a:solidFill>
              </a:rPr>
              <a:t>level</a:t>
            </a:r>
          </a:p>
          <a:p>
            <a:pPr marL="514350" lvl="0" indent="-514350" algn="just">
              <a:lnSpc>
                <a:spcPct val="120000"/>
              </a:lnSpc>
              <a:buNone/>
            </a:pPr>
            <a:endParaRPr lang="en-GB" dirty="0" smtClean="0"/>
          </a:p>
          <a:p>
            <a:pPr marL="514350" lvl="0" indent="-514350" algn="just">
              <a:lnSpc>
                <a:spcPct val="120000"/>
              </a:lnSpc>
              <a:buFont typeface="Wingdings" pitchFamily="2" charset="2"/>
              <a:buChar char="Ø"/>
            </a:pPr>
            <a:endParaRPr lang="en-GB" dirty="0" smtClean="0"/>
          </a:p>
          <a:p>
            <a:pPr marL="514350" indent="-514350" algn="just">
              <a:lnSpc>
                <a:spcPct val="120000"/>
              </a:lnSpc>
              <a:buFont typeface="Wingdings" pitchFamily="2" charset="2"/>
              <a:buChar char="Ø"/>
            </a:pPr>
            <a:endParaRPr lang="en-GB" dirty="0" smtClean="0"/>
          </a:p>
          <a:p>
            <a:pPr marL="514350" lvl="0" indent="-514350" algn="just">
              <a:lnSpc>
                <a:spcPct val="120000"/>
              </a:lnSpc>
              <a:buNone/>
            </a:pPr>
            <a:endParaRPr lang="en-AU" dirty="0" smtClean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www.vietnam-redd.org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EBF3-BC4A-E64C-9B42-98C8BB291CA2}" type="slidenum">
              <a:rPr/>
              <a:pPr/>
              <a:t>5</a:t>
            </a:fld>
            <a:endParaRPr lang="en-US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 bwMode="auto">
          <a:xfrm>
            <a:off x="1143000" y="161925"/>
            <a:ext cx="7848600" cy="89535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25000"/>
              <a:defRPr/>
            </a:pPr>
            <a:r>
              <a:rPr lang="en-US" altLang="en-US" sz="2800" b="1" dirty="0" smtClean="0">
                <a:latin typeface="Myriad Pro" pitchFamily="34" charset="0"/>
                <a:ea typeface="+mn-ea"/>
                <a:cs typeface="+mn-cs"/>
              </a:rPr>
              <a:t>OPPORTUNITIES</a:t>
            </a:r>
            <a:endParaRPr lang="en-US" altLang="en-US" sz="2800" b="1" dirty="0">
              <a:latin typeface="Myriad Pro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89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889001"/>
            <a:ext cx="8813799" cy="5501950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AU" dirty="0" smtClean="0">
                <a:solidFill>
                  <a:srgbClr val="008B39"/>
                </a:solidFill>
              </a:rPr>
              <a:t>Should complete or at least be at an advanced stage in SIS design and in defining how the country will propose to implement REDD+ in a manner consistent with the Cancun principles before doing SOI</a:t>
            </a:r>
            <a:endParaRPr lang="en-GB" dirty="0" smtClean="0">
              <a:solidFill>
                <a:srgbClr val="008B39"/>
              </a:solidFill>
            </a:endParaRPr>
          </a:p>
          <a:p>
            <a:pPr marL="514350" indent="-51435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dirty="0" smtClean="0">
                <a:solidFill>
                  <a:srgbClr val="008B39"/>
                </a:solidFill>
                <a:latin typeface="Calibri" pitchFamily="34" charset="0"/>
              </a:rPr>
              <a:t>The NRIP (National REDD+ Implementation Plan) </a:t>
            </a:r>
            <a:r>
              <a:rPr lang="en-GB" dirty="0" smtClean="0">
                <a:solidFill>
                  <a:srgbClr val="008B39"/>
                </a:solidFill>
              </a:rPr>
              <a:t>should be available before finalising the SOI</a:t>
            </a:r>
          </a:p>
          <a:p>
            <a:pPr marL="514350" lvl="0" indent="-51435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AU" dirty="0" smtClean="0">
                <a:solidFill>
                  <a:srgbClr val="008B39"/>
                </a:solidFill>
                <a:latin typeface="Calibri" pitchFamily="34" charset="0"/>
              </a:rPr>
              <a:t>The </a:t>
            </a:r>
            <a:r>
              <a:rPr lang="en-AU" dirty="0" smtClean="0">
                <a:solidFill>
                  <a:srgbClr val="008B39"/>
                </a:solidFill>
                <a:latin typeface="Calibri" pitchFamily="34" charset="0"/>
              </a:rPr>
              <a:t>potential </a:t>
            </a:r>
            <a:r>
              <a:rPr lang="en-GB" dirty="0" smtClean="0">
                <a:solidFill>
                  <a:srgbClr val="008B39"/>
                </a:solidFill>
              </a:rPr>
              <a:t>environmental and social benefits and risks of the proposed policies and measures are good information to refine the Country Approach to Safeguards (including the information on the SOI)</a:t>
            </a:r>
          </a:p>
          <a:p>
            <a:pPr marL="514350" indent="-51435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8B39"/>
                </a:solidFill>
              </a:rPr>
              <a:t>Clearly </a:t>
            </a:r>
            <a:r>
              <a:rPr lang="en-US" dirty="0" smtClean="0">
                <a:solidFill>
                  <a:srgbClr val="008B39"/>
                </a:solidFill>
              </a:rPr>
              <a:t>identify how to use institutional capacities to implement the PLRs to respect the </a:t>
            </a:r>
            <a:r>
              <a:rPr lang="en-US" dirty="0" smtClean="0">
                <a:solidFill>
                  <a:srgbClr val="008B39"/>
                </a:solidFill>
              </a:rPr>
              <a:t>safeguards</a:t>
            </a:r>
          </a:p>
          <a:p>
            <a:pPr marL="514350" indent="-51435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AU" dirty="0" smtClean="0">
                <a:solidFill>
                  <a:srgbClr val="008B39"/>
                </a:solidFill>
              </a:rPr>
              <a:t>Engage </a:t>
            </a:r>
            <a:r>
              <a:rPr lang="en-AU" dirty="0" smtClean="0">
                <a:solidFill>
                  <a:srgbClr val="008B39"/>
                </a:solidFill>
              </a:rPr>
              <a:t>different ministries and line agencies within </a:t>
            </a:r>
            <a:r>
              <a:rPr lang="en-AU" dirty="0" smtClean="0">
                <a:solidFill>
                  <a:srgbClr val="008B39"/>
                </a:solidFill>
              </a:rPr>
              <a:t>Government </a:t>
            </a:r>
            <a:endParaRPr lang="en-AU" dirty="0" smtClean="0">
              <a:solidFill>
                <a:srgbClr val="008B39"/>
              </a:solidFill>
            </a:endParaRPr>
          </a:p>
          <a:p>
            <a:pPr marL="514350" lvl="0" indent="-514350" algn="just">
              <a:lnSpc>
                <a:spcPct val="120000"/>
              </a:lnSpc>
              <a:buNone/>
            </a:pPr>
            <a:endParaRPr lang="en-AU" dirty="0" smtClean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www.vietnam-redd.org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EBF3-BC4A-E64C-9B42-98C8BB291CA2}" type="slidenum">
              <a:rPr/>
              <a:pPr/>
              <a:t>6</a:t>
            </a:fld>
            <a:endParaRPr lang="en-US"/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 bwMode="auto">
          <a:xfrm>
            <a:off x="953400" y="161925"/>
            <a:ext cx="7848600" cy="89535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25000"/>
              <a:defRPr/>
            </a:pPr>
            <a:r>
              <a:rPr lang="en-US" altLang="en-US" sz="2800" b="1" dirty="0" smtClean="0">
                <a:latin typeface="Myriad Pro" pitchFamily="34" charset="0"/>
                <a:ea typeface="+mn-ea"/>
                <a:cs typeface="+mn-cs"/>
              </a:rPr>
              <a:t>LESSONS LEARNT</a:t>
            </a:r>
            <a:endParaRPr lang="en-US" altLang="en-US" sz="2800" b="1" dirty="0">
              <a:latin typeface="Myriad Pro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89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ungalow-at-mac-lake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4101" y="2370625"/>
            <a:ext cx="5516139" cy="367742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001" y="552451"/>
            <a:ext cx="8459999" cy="5495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solidFill>
                  <a:srgbClr val="008B39"/>
                </a:solidFill>
              </a:rPr>
              <a:t>THANK YOU VERY MUCH!</a:t>
            </a:r>
          </a:p>
          <a:p>
            <a:pPr marL="0" indent="0" algn="ctr">
              <a:buNone/>
            </a:pPr>
            <a:r>
              <a:rPr lang="en-US" sz="1800" b="1" dirty="0" smtClean="0">
                <a:solidFill>
                  <a:srgbClr val="008B39"/>
                </a:solidFill>
              </a:rPr>
              <a:t>Ms. Le Ha Phuong - Viet Nam REDD+ Office</a:t>
            </a:r>
          </a:p>
          <a:p>
            <a:pPr marL="0" indent="0" algn="ctr">
              <a:buNone/>
            </a:pPr>
            <a:r>
              <a:rPr lang="en-US" sz="1800" b="1" dirty="0" smtClean="0">
                <a:solidFill>
                  <a:srgbClr val="008B39"/>
                </a:solidFill>
              </a:rPr>
              <a:t>Email: </a:t>
            </a:r>
            <a:r>
              <a:rPr lang="en-US" sz="1800" b="1" dirty="0" smtClean="0">
                <a:solidFill>
                  <a:srgbClr val="008B39"/>
                </a:solidFill>
                <a:hlinkClick r:id="rId4"/>
              </a:rPr>
              <a:t>lehaphuong2009@gmail.com</a:t>
            </a:r>
            <a:endParaRPr lang="en-US" sz="1800" b="1" dirty="0" smtClean="0">
              <a:solidFill>
                <a:srgbClr val="008B39"/>
              </a:solidFill>
            </a:endParaRPr>
          </a:p>
          <a:p>
            <a:pPr marL="0" indent="0" algn="ctr">
              <a:buNone/>
            </a:pPr>
            <a:endParaRPr lang="en-US" sz="1800" b="1" dirty="0" smtClean="0">
              <a:solidFill>
                <a:srgbClr val="008B39"/>
              </a:solidFill>
            </a:endParaRPr>
          </a:p>
          <a:p>
            <a:pPr marL="0" indent="0" algn="ctr">
              <a:buNone/>
            </a:pPr>
            <a:endParaRPr lang="en-US" sz="1800" b="1" dirty="0">
              <a:solidFill>
                <a:srgbClr val="008B3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www.vietnam-redd.org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9EBF3-BC4A-E64C-9B42-98C8BB291CA2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60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RO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VRO PowerPoint Template</Template>
  <TotalTime>760</TotalTime>
  <Words>500</Words>
  <Application>Microsoft Office PowerPoint</Application>
  <PresentationFormat>On-screen Show (4:3)</PresentationFormat>
  <Paragraphs>76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VRO PowerPoint Template</vt:lpstr>
      <vt:lpstr>Vietnam Summary of Information (SOI) Lessons learnt and challenges</vt:lpstr>
      <vt:lpstr>Slide 2</vt:lpstr>
      <vt:lpstr>PROCESS</vt:lpstr>
      <vt:lpstr>CHALLENGES</vt:lpstr>
      <vt:lpstr>OPPORTUNITIES</vt:lpstr>
      <vt:lpstr>LESSONS LEARNT</vt:lpstr>
      <vt:lpstr>Slide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FAO_Hao</dc:creator>
  <cp:lastModifiedBy>PHUONG</cp:lastModifiedBy>
  <cp:revision>174</cp:revision>
  <dcterms:created xsi:type="dcterms:W3CDTF">2015-11-27T04:32:29Z</dcterms:created>
  <dcterms:modified xsi:type="dcterms:W3CDTF">2017-10-20T07:57:31Z</dcterms:modified>
</cp:coreProperties>
</file>