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91" r:id="rId4"/>
    <p:sldId id="330" r:id="rId5"/>
    <p:sldId id="271" r:id="rId6"/>
    <p:sldId id="322" r:id="rId7"/>
    <p:sldId id="316" r:id="rId8"/>
    <p:sldId id="319" r:id="rId9"/>
    <p:sldId id="331" r:id="rId10"/>
    <p:sldId id="33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8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0" autoAdjust="0"/>
    <p:restoredTop sz="87524" autoAdjust="0"/>
  </p:normalViewPr>
  <p:slideViewPr>
    <p:cSldViewPr snapToGrid="0">
      <p:cViewPr varScale="1">
        <p:scale>
          <a:sx n="61" d="100"/>
          <a:sy n="61" d="100"/>
        </p:scale>
        <p:origin x="10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A05DA-4A00-4EE0-842C-1C063DE31AEB}" type="datetimeFigureOut">
              <a:rPr lang="en-US" smtClean="0"/>
              <a:t>10/24/2017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9A7C4-DE00-43A6-9F9C-13A2F44282C5}" type="slidenum">
              <a:rPr lang="en-US" smtClean="0"/>
              <a:t>‹#›</a:t>
            </a:fld>
            <a:endParaRPr lang="en-US"/>
          </a:p>
        </p:txBody>
      </p:sp>
    </p:spTree>
    <p:extLst>
      <p:ext uri="{BB962C8B-B14F-4D97-AF65-F5344CB8AC3E}">
        <p14:creationId xmlns:p14="http://schemas.microsoft.com/office/powerpoint/2010/main" val="3340952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scoping study involved field</a:t>
            </a:r>
            <a:r>
              <a:rPr lang="en-US" baseline="0" dirty="0"/>
              <a:t> consultations. The r</a:t>
            </a:r>
            <a:r>
              <a:rPr lang="en-US" dirty="0"/>
              <a:t>eason for carrying out scoping study in six out of the ten regions was that the duration for the SESA was initially</a:t>
            </a:r>
            <a:r>
              <a:rPr lang="en-US" baseline="0" dirty="0"/>
              <a:t> 18 months and had to be reduced to 12 months. However this covered the major ecological zones; </a:t>
            </a:r>
            <a:r>
              <a:rPr lang="en-US" baseline="0" dirty="0" err="1"/>
              <a:t>ie</a:t>
            </a:r>
            <a:r>
              <a:rPr lang="en-US" baseline="0" dirty="0"/>
              <a:t>. Savannah, transition and High Forest Zones.</a:t>
            </a:r>
          </a:p>
          <a:p>
            <a:r>
              <a:rPr lang="en-US" baseline="0" dirty="0"/>
              <a:t>Economic issues </a:t>
            </a:r>
            <a:r>
              <a:rPr lang="en-US" baseline="0" dirty="0" err="1"/>
              <a:t>eg</a:t>
            </a:r>
            <a:r>
              <a:rPr lang="en-US" baseline="0" dirty="0"/>
              <a:t>: Limited financial resources- hampering effective forest management </a:t>
            </a:r>
          </a:p>
          <a:p>
            <a:r>
              <a:rPr lang="en-US" baseline="0" dirty="0"/>
              <a:t>Socio-cultural issues </a:t>
            </a:r>
            <a:r>
              <a:rPr lang="en-US" baseline="0" dirty="0" err="1"/>
              <a:t>eg</a:t>
            </a:r>
            <a:r>
              <a:rPr lang="en-US" baseline="0" dirty="0"/>
              <a:t>: Admitted and illegal farms/ settlements in forest reserves</a:t>
            </a:r>
          </a:p>
          <a:p>
            <a:r>
              <a:rPr lang="en-US" baseline="0" dirty="0"/>
              <a:t>Natural resources issues </a:t>
            </a:r>
            <a:r>
              <a:rPr lang="en-US" baseline="0" dirty="0" err="1"/>
              <a:t>eg</a:t>
            </a:r>
            <a:r>
              <a:rPr lang="en-US" baseline="0" dirty="0"/>
              <a:t>: Encourage group/ individual and community woodlots especially in the Savannah areas </a:t>
            </a:r>
          </a:p>
          <a:p>
            <a:r>
              <a:rPr lang="en-US" baseline="0" dirty="0"/>
              <a:t>Institutional issues </a:t>
            </a:r>
            <a:r>
              <a:rPr lang="en-US" baseline="0" dirty="0" err="1"/>
              <a:t>eg</a:t>
            </a:r>
            <a:r>
              <a:rPr lang="en-US" baseline="0" dirty="0"/>
              <a:t>: Weak law enforcement –inability of FC/FSD/government to halt illegal farming in FRs </a:t>
            </a:r>
            <a:endParaRPr lang="en-US" dirty="0"/>
          </a:p>
        </p:txBody>
      </p:sp>
      <p:sp>
        <p:nvSpPr>
          <p:cNvPr id="4" name="Slide Number Placeholder 3"/>
          <p:cNvSpPr>
            <a:spLocks noGrp="1"/>
          </p:cNvSpPr>
          <p:nvPr>
            <p:ph type="sldNum" sz="quarter" idx="10"/>
          </p:nvPr>
        </p:nvSpPr>
        <p:spPr/>
        <p:txBody>
          <a:bodyPr/>
          <a:lstStyle/>
          <a:p>
            <a:fld id="{D849A7C4-DE00-43A6-9F9C-13A2F44282C5}" type="slidenum">
              <a:rPr lang="en-US" smtClean="0"/>
              <a:t>3</a:t>
            </a:fld>
            <a:endParaRPr lang="en-US"/>
          </a:p>
        </p:txBody>
      </p:sp>
    </p:spTree>
    <p:extLst>
      <p:ext uri="{BB962C8B-B14F-4D97-AF65-F5344CB8AC3E}">
        <p14:creationId xmlns:p14="http://schemas.microsoft.com/office/powerpoint/2010/main" val="296616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PLRS ARE KEY, DEFINE THE COUNTRY’S CONTEXT, GAPS AND STRENGTHS</a:t>
            </a:r>
          </a:p>
          <a:p>
            <a:r>
              <a:rPr lang="en-US" baseline="0" dirty="0"/>
              <a:t>PCI (LIKE FPIC)</a:t>
            </a:r>
          </a:p>
          <a:p>
            <a:r>
              <a:rPr lang="en-US" baseline="0" dirty="0"/>
              <a:t>Addressed (PLRS, LEGAL, INSTITUTIONAL AND COMPLIANCE FRAMEWORK (STRUCTURES LIKE FGRM)</a:t>
            </a:r>
          </a:p>
          <a:p>
            <a:r>
              <a:rPr lang="en-US" baseline="0" dirty="0"/>
              <a:t>INDICATORS FOR MONITORING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CAS</a:t>
            </a:r>
            <a:r>
              <a:rPr lang="en-US" baseline="0" dirty="0"/>
              <a:t> and SIS, WORK IN PROGRESS, SUMMARY OF INFORMATION AT THE END</a:t>
            </a:r>
          </a:p>
          <a:p>
            <a:r>
              <a:rPr lang="en-US" dirty="0"/>
              <a:t>SUMMARY OF INFORMATION</a:t>
            </a:r>
          </a:p>
        </p:txBody>
      </p:sp>
      <p:sp>
        <p:nvSpPr>
          <p:cNvPr id="4" name="Slide Number Placeholder 3"/>
          <p:cNvSpPr>
            <a:spLocks noGrp="1"/>
          </p:cNvSpPr>
          <p:nvPr>
            <p:ph type="sldNum" sz="quarter" idx="10"/>
          </p:nvPr>
        </p:nvSpPr>
        <p:spPr/>
        <p:txBody>
          <a:bodyPr/>
          <a:lstStyle/>
          <a:p>
            <a:fld id="{40780E21-8AE0-4324-938B-FC6A0B9D07D5}" type="slidenum">
              <a:rPr lang="en-US" smtClean="0"/>
              <a:t>5</a:t>
            </a:fld>
            <a:endParaRPr lang="en-US"/>
          </a:p>
        </p:txBody>
      </p:sp>
    </p:spTree>
    <p:extLst>
      <p:ext uri="{BB962C8B-B14F-4D97-AF65-F5344CB8AC3E}">
        <p14:creationId xmlns:p14="http://schemas.microsoft.com/office/powerpoint/2010/main" val="111714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US" sz="2000" dirty="0" smtClean="0"/>
              <a:t>However, we are yet to pick data to populate the SIS. </a:t>
            </a:r>
          </a:p>
          <a:p>
            <a:pPr lvl="1" algn="just"/>
            <a:endParaRPr lang="en-US" sz="2000" dirty="0" smtClean="0"/>
          </a:p>
          <a:p>
            <a:pPr lvl="1" algn="just"/>
            <a:r>
              <a:rPr lang="en-US" sz="2000" dirty="0" smtClean="0"/>
              <a:t>The process of data collection will involve the identification of data sources and data needs (Currently on-going with SNV and CLP)</a:t>
            </a:r>
          </a:p>
          <a:p>
            <a:pPr lvl="1" algn="just"/>
            <a:r>
              <a:rPr lang="en-US" sz="2000" dirty="0" smtClean="0"/>
              <a:t>Training sessions have been planned and initiated for relevant stakeholders to understand fully the various functions of Ghana’s SIS.</a:t>
            </a:r>
          </a:p>
          <a:p>
            <a:pPr marL="457200" lvl="1" indent="0" algn="just">
              <a:buNone/>
            </a:pPr>
            <a:endParaRPr lang="en-US" sz="2000" dirty="0" smtClean="0"/>
          </a:p>
          <a:p>
            <a:pPr lvl="1" algn="just"/>
            <a:r>
              <a:rPr lang="en-US" sz="2000" dirty="0" smtClean="0"/>
              <a:t>Ghana envisages to have a fully functional SIS by 2018</a:t>
            </a:r>
          </a:p>
          <a:p>
            <a:pPr lvl="1" algn="just"/>
            <a:endParaRPr lang="en-GB" altLang="en-US" sz="2000" dirty="0" smtClean="0">
              <a:solidFill>
                <a:schemeClr val="tx1"/>
              </a:solidFill>
            </a:endParaRPr>
          </a:p>
        </p:txBody>
      </p:sp>
      <p:sp>
        <p:nvSpPr>
          <p:cNvPr id="4" name="Slide Number Placeholder 3"/>
          <p:cNvSpPr>
            <a:spLocks noGrp="1"/>
          </p:cNvSpPr>
          <p:nvPr>
            <p:ph type="sldNum" sz="quarter" idx="10"/>
          </p:nvPr>
        </p:nvSpPr>
        <p:spPr/>
        <p:txBody>
          <a:bodyPr/>
          <a:lstStyle/>
          <a:p>
            <a:fld id="{D849A7C4-DE00-43A6-9F9C-13A2F44282C5}" type="slidenum">
              <a:rPr lang="en-US" smtClean="0"/>
              <a:t>7</a:t>
            </a:fld>
            <a:endParaRPr lang="en-US"/>
          </a:p>
        </p:txBody>
      </p:sp>
    </p:spTree>
    <p:extLst>
      <p:ext uri="{BB962C8B-B14F-4D97-AF65-F5344CB8AC3E}">
        <p14:creationId xmlns:p14="http://schemas.microsoft.com/office/powerpoint/2010/main" val="1393010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US" sz="2000" dirty="0" smtClean="0"/>
              <a:t>However, we are yet to pick data to populate the SIS. </a:t>
            </a:r>
          </a:p>
          <a:p>
            <a:pPr lvl="1" algn="just"/>
            <a:endParaRPr lang="en-US" sz="2000" dirty="0" smtClean="0"/>
          </a:p>
          <a:p>
            <a:pPr lvl="1" algn="just"/>
            <a:r>
              <a:rPr lang="en-US" sz="2000" dirty="0" smtClean="0"/>
              <a:t>The process of data collection will involve the identification of data sources and data needs (Currently on-going with SNV and CLP)</a:t>
            </a:r>
          </a:p>
          <a:p>
            <a:pPr lvl="1" algn="just"/>
            <a:r>
              <a:rPr lang="en-US" sz="2000" dirty="0" smtClean="0"/>
              <a:t>Training sessions have been planned and initiated for relevant stakeholders to understand fully the various functions of Ghana’s SIS.</a:t>
            </a:r>
          </a:p>
          <a:p>
            <a:pPr marL="457200" lvl="1" indent="0" algn="just">
              <a:buNone/>
            </a:pPr>
            <a:endParaRPr lang="en-US" sz="2000" dirty="0" smtClean="0"/>
          </a:p>
          <a:p>
            <a:pPr lvl="1" algn="just"/>
            <a:r>
              <a:rPr lang="en-US" sz="2000" dirty="0" smtClean="0"/>
              <a:t>Ghana envisages to have a fully functional SIS by 2018</a:t>
            </a:r>
          </a:p>
          <a:p>
            <a:pPr lvl="1" algn="just"/>
            <a:endParaRPr lang="en-GB" altLang="en-US" sz="2000" dirty="0" smtClean="0">
              <a:solidFill>
                <a:schemeClr val="tx1"/>
              </a:solidFill>
            </a:endParaRPr>
          </a:p>
        </p:txBody>
      </p:sp>
      <p:sp>
        <p:nvSpPr>
          <p:cNvPr id="4" name="Slide Number Placeholder 3"/>
          <p:cNvSpPr>
            <a:spLocks noGrp="1"/>
          </p:cNvSpPr>
          <p:nvPr>
            <p:ph type="sldNum" sz="quarter" idx="10"/>
          </p:nvPr>
        </p:nvSpPr>
        <p:spPr/>
        <p:txBody>
          <a:bodyPr/>
          <a:lstStyle/>
          <a:p>
            <a:fld id="{D849A7C4-DE00-43A6-9F9C-13A2F44282C5}" type="slidenum">
              <a:rPr lang="en-US" smtClean="0"/>
              <a:t>9</a:t>
            </a:fld>
            <a:endParaRPr lang="en-US"/>
          </a:p>
        </p:txBody>
      </p:sp>
    </p:spTree>
    <p:extLst>
      <p:ext uri="{BB962C8B-B14F-4D97-AF65-F5344CB8AC3E}">
        <p14:creationId xmlns:p14="http://schemas.microsoft.com/office/powerpoint/2010/main" val="585814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US" sz="2000" dirty="0" smtClean="0"/>
              <a:t>However, we are yet to pick data to populate the SIS. </a:t>
            </a:r>
          </a:p>
          <a:p>
            <a:pPr lvl="1" algn="just"/>
            <a:endParaRPr lang="en-US" sz="2000" dirty="0" smtClean="0"/>
          </a:p>
          <a:p>
            <a:pPr lvl="1" algn="just"/>
            <a:r>
              <a:rPr lang="en-US" sz="2000" dirty="0" smtClean="0"/>
              <a:t>The process of data collection will involve the identification of data sources and data needs (Currently on-going with SNV and CLP)</a:t>
            </a:r>
          </a:p>
          <a:p>
            <a:pPr lvl="1" algn="just"/>
            <a:r>
              <a:rPr lang="en-US" sz="2000" dirty="0" smtClean="0"/>
              <a:t>Training sessions have been planned and initiated for relevant stakeholders to understand fully the various functions of Ghana’s SIS.</a:t>
            </a:r>
          </a:p>
          <a:p>
            <a:pPr marL="457200" lvl="1" indent="0" algn="just">
              <a:buNone/>
            </a:pPr>
            <a:endParaRPr lang="en-US" sz="2000" dirty="0" smtClean="0"/>
          </a:p>
          <a:p>
            <a:pPr lvl="1" algn="just"/>
            <a:r>
              <a:rPr lang="en-US" sz="2000" dirty="0" smtClean="0"/>
              <a:t>Ghana envisages to have a fully functional SIS by 2018</a:t>
            </a:r>
          </a:p>
          <a:p>
            <a:pPr lvl="1" algn="just"/>
            <a:endParaRPr lang="en-GB" altLang="en-US" sz="2000" dirty="0" smtClean="0">
              <a:solidFill>
                <a:schemeClr val="tx1"/>
              </a:solidFill>
            </a:endParaRPr>
          </a:p>
        </p:txBody>
      </p:sp>
      <p:sp>
        <p:nvSpPr>
          <p:cNvPr id="4" name="Slide Number Placeholder 3"/>
          <p:cNvSpPr>
            <a:spLocks noGrp="1"/>
          </p:cNvSpPr>
          <p:nvPr>
            <p:ph type="sldNum" sz="quarter" idx="10"/>
          </p:nvPr>
        </p:nvSpPr>
        <p:spPr/>
        <p:txBody>
          <a:bodyPr/>
          <a:lstStyle/>
          <a:p>
            <a:fld id="{D849A7C4-DE00-43A6-9F9C-13A2F44282C5}" type="slidenum">
              <a:rPr lang="en-US" smtClean="0"/>
              <a:t>10</a:t>
            </a:fld>
            <a:endParaRPr lang="en-US"/>
          </a:p>
        </p:txBody>
      </p:sp>
    </p:spTree>
    <p:extLst>
      <p:ext uri="{BB962C8B-B14F-4D97-AF65-F5344CB8AC3E}">
        <p14:creationId xmlns:p14="http://schemas.microsoft.com/office/powerpoint/2010/main" val="1605814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ABA77B-75D2-42A7-9CA1-9BE8B6816197}"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160265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A77B-75D2-42A7-9CA1-9BE8B6816197}"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15822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A77B-75D2-42A7-9CA1-9BE8B6816197}"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148973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A77B-75D2-42A7-9CA1-9BE8B6816197}"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692915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ABA77B-75D2-42A7-9CA1-9BE8B6816197}"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282500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ABA77B-75D2-42A7-9CA1-9BE8B6816197}"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3520307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ABA77B-75D2-42A7-9CA1-9BE8B6816197}" type="datetimeFigureOut">
              <a:rPr lang="en-US" smtClean="0"/>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164154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ABA77B-75D2-42A7-9CA1-9BE8B6816197}" type="datetimeFigureOut">
              <a:rPr lang="en-US" smtClean="0"/>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3336256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BA77B-75D2-42A7-9CA1-9BE8B6816197}" type="datetimeFigureOut">
              <a:rPr lang="en-US" smtClean="0"/>
              <a:t>10/24/2017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180795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A77B-75D2-42A7-9CA1-9BE8B6816197}"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4049774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A77B-75D2-42A7-9CA1-9BE8B6816197}"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4D4C6-7A03-4F7D-A90D-5557462A303B}" type="slidenum">
              <a:rPr lang="en-US" smtClean="0"/>
              <a:t>‹#›</a:t>
            </a:fld>
            <a:endParaRPr lang="en-US"/>
          </a:p>
        </p:txBody>
      </p:sp>
    </p:spTree>
    <p:extLst>
      <p:ext uri="{BB962C8B-B14F-4D97-AF65-F5344CB8AC3E}">
        <p14:creationId xmlns:p14="http://schemas.microsoft.com/office/powerpoint/2010/main" val="353136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4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A77B-75D2-42A7-9CA1-9BE8B6816197}" type="datetimeFigureOut">
              <a:rPr lang="en-US" smtClean="0"/>
              <a:t>10/24/2017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4D4C6-7A03-4F7D-A90D-5557462A303B}" type="slidenum">
              <a:rPr lang="en-US" smtClean="0"/>
              <a:t>‹#›</a:t>
            </a:fld>
            <a:endParaRPr lang="en-US"/>
          </a:p>
        </p:txBody>
      </p:sp>
    </p:spTree>
    <p:extLst>
      <p:ext uri="{BB962C8B-B14F-4D97-AF65-F5344CB8AC3E}">
        <p14:creationId xmlns:p14="http://schemas.microsoft.com/office/powerpoint/2010/main" val="3930757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41217"/>
            <a:ext cx="9144000" cy="1733959"/>
          </a:xfrm>
        </p:spPr>
        <p:txBody>
          <a:bodyPr>
            <a:normAutofit fontScale="90000"/>
          </a:bodyPr>
          <a:lstStyle/>
          <a:p>
            <a:r>
              <a:rPr lang="en-US" b="1" dirty="0"/>
              <a:t>REDD+ SAFEGUARDS AND GHANA’S PROCESS</a:t>
            </a:r>
          </a:p>
        </p:txBody>
      </p:sp>
      <p:sp>
        <p:nvSpPr>
          <p:cNvPr id="3" name="Subtitle 2"/>
          <p:cNvSpPr>
            <a:spLocks noGrp="1"/>
          </p:cNvSpPr>
          <p:nvPr>
            <p:ph type="subTitle" idx="1"/>
          </p:nvPr>
        </p:nvSpPr>
        <p:spPr>
          <a:xfrm>
            <a:off x="4600280" y="4826523"/>
            <a:ext cx="6890994" cy="1743959"/>
          </a:xfrm>
        </p:spPr>
        <p:txBody>
          <a:bodyPr>
            <a:normAutofit/>
          </a:bodyPr>
          <a:lstStyle/>
          <a:p>
            <a:r>
              <a:rPr lang="en-US" dirty="0"/>
              <a:t>SOUTH-SOUTH KNOWLEDGE </a:t>
            </a:r>
            <a:r>
              <a:rPr lang="en-US" dirty="0" smtClean="0"/>
              <a:t>EXCHANGE HANOI</a:t>
            </a:r>
            <a:endParaRPr lang="en-US" b="1" dirty="0"/>
          </a:p>
          <a:p>
            <a:r>
              <a:rPr lang="en-US" b="1" dirty="0"/>
              <a:t>DATE: </a:t>
            </a:r>
            <a:r>
              <a:rPr lang="en-US" dirty="0" smtClean="0"/>
              <a:t>Friday 28</a:t>
            </a:r>
            <a:r>
              <a:rPr lang="en-US" baseline="30000" dirty="0" smtClean="0"/>
              <a:t>TH</a:t>
            </a:r>
            <a:r>
              <a:rPr lang="en-US" dirty="0" smtClean="0"/>
              <a:t> October, </a:t>
            </a:r>
            <a:r>
              <a:rPr lang="en-US" dirty="0"/>
              <a:t>2017</a:t>
            </a:r>
            <a:r>
              <a:rPr lang="en-US" dirty="0" smtClean="0"/>
              <a:t>.</a:t>
            </a:r>
            <a:endParaRPr lang="en-US" dirty="0"/>
          </a:p>
        </p:txBody>
      </p:sp>
    </p:spTree>
    <p:extLst>
      <p:ext uri="{BB962C8B-B14F-4D97-AF65-F5344CB8AC3E}">
        <p14:creationId xmlns:p14="http://schemas.microsoft.com/office/powerpoint/2010/main" val="232606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1" y="228601"/>
            <a:ext cx="11734800" cy="859970"/>
          </a:xfrm>
        </p:spPr>
        <p:txBody>
          <a:bodyPr>
            <a:normAutofit fontScale="90000"/>
          </a:bodyPr>
          <a:lstStyle/>
          <a:p>
            <a:r>
              <a:rPr lang="en-US" b="1" dirty="0"/>
              <a:t>SAFEGUARDS INFORMATION SYSTEM (SIS</a:t>
            </a:r>
            <a:r>
              <a:rPr lang="en-US" b="1" dirty="0" smtClean="0"/>
              <a:t>): NEXT STEPS</a:t>
            </a:r>
            <a:endParaRPr lang="en-US" b="1" dirty="0"/>
          </a:p>
        </p:txBody>
      </p:sp>
      <p:sp>
        <p:nvSpPr>
          <p:cNvPr id="3" name="Content Placeholder 2"/>
          <p:cNvSpPr>
            <a:spLocks noGrp="1"/>
          </p:cNvSpPr>
          <p:nvPr>
            <p:ph idx="1"/>
          </p:nvPr>
        </p:nvSpPr>
        <p:spPr>
          <a:xfrm>
            <a:off x="326571" y="1208313"/>
            <a:ext cx="11473543" cy="5290458"/>
          </a:xfrm>
        </p:spPr>
        <p:txBody>
          <a:bodyPr>
            <a:normAutofit lnSpcReduction="10000"/>
          </a:bodyPr>
          <a:lstStyle/>
          <a:p>
            <a:pPr lvl="2" algn="just"/>
            <a:endParaRPr lang="en-GB" altLang="en-US" sz="2800" dirty="0"/>
          </a:p>
          <a:p>
            <a:pPr lvl="1" algn="just"/>
            <a:r>
              <a:rPr lang="en-US" sz="2800" dirty="0" smtClean="0"/>
              <a:t>The following activities have been identified as being useful to help address these challenges</a:t>
            </a:r>
          </a:p>
          <a:p>
            <a:pPr lvl="1" algn="just"/>
            <a:endParaRPr lang="en-US" dirty="0" smtClean="0"/>
          </a:p>
          <a:p>
            <a:pPr lvl="2" algn="just"/>
            <a:r>
              <a:rPr lang="en-US" sz="2400" dirty="0" smtClean="0"/>
              <a:t>Defining the information needs (</a:t>
            </a:r>
            <a:r>
              <a:rPr lang="en-GB" sz="2400" dirty="0" smtClean="0"/>
              <a:t>t</a:t>
            </a:r>
            <a:r>
              <a:rPr lang="en-GB" altLang="en-US" sz="2400" dirty="0" smtClean="0"/>
              <a:t>he </a:t>
            </a:r>
            <a:r>
              <a:rPr lang="en-GB" altLang="en-US" sz="2400" dirty="0"/>
              <a:t>types of information to be collected and reported to demonstrate how different safeguards are </a:t>
            </a:r>
            <a:r>
              <a:rPr lang="en-GB" altLang="en-US" sz="2400" dirty="0" smtClean="0"/>
              <a:t>addressed and respected)</a:t>
            </a:r>
            <a:r>
              <a:rPr lang="en-US" sz="2400" dirty="0" smtClean="0"/>
              <a:t> of the SIS </a:t>
            </a:r>
            <a:r>
              <a:rPr lang="en-US" sz="2400" dirty="0" smtClean="0">
                <a:sym typeface="Wingdings"/>
              </a:rPr>
              <a:t> </a:t>
            </a:r>
            <a:r>
              <a:rPr lang="en-US" sz="2400" dirty="0" smtClean="0"/>
              <a:t>initial draft prepared and consulted on with the Safeguards Sub Working Group</a:t>
            </a:r>
          </a:p>
          <a:p>
            <a:pPr lvl="2" algn="just"/>
            <a:r>
              <a:rPr lang="en-US" sz="2400" dirty="0" smtClean="0"/>
              <a:t>Identifying and assessing potential additional information sources for the SIS</a:t>
            </a:r>
          </a:p>
          <a:p>
            <a:pPr lvl="2" algn="just"/>
            <a:r>
              <a:rPr lang="en-US" sz="2400" dirty="0" smtClean="0"/>
              <a:t>Developing a comprehensive SIS design document, which summarizes the objectives, information needs, functions and institutional arrangements for Ghana’s SIS</a:t>
            </a:r>
          </a:p>
          <a:p>
            <a:pPr lvl="2" algn="just"/>
            <a:r>
              <a:rPr lang="en-US" sz="2400" dirty="0" smtClean="0"/>
              <a:t>Developing a “safeguards reporting template” for each planned REDD+ intervention that covers multiple safeguard framework reporting requirements (initially UNFCCC and World Bank) </a:t>
            </a:r>
          </a:p>
          <a:p>
            <a:pPr lvl="2" algn="just"/>
            <a:endParaRPr lang="en-US" altLang="en-US" sz="2800" dirty="0"/>
          </a:p>
          <a:p>
            <a:pPr lvl="1" algn="just"/>
            <a:endParaRPr lang="en-US" sz="2600" dirty="0"/>
          </a:p>
        </p:txBody>
      </p:sp>
    </p:spTree>
    <p:extLst>
      <p:ext uri="{BB962C8B-B14F-4D97-AF65-F5344CB8AC3E}">
        <p14:creationId xmlns:p14="http://schemas.microsoft.com/office/powerpoint/2010/main" val="169372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038" y="225552"/>
            <a:ext cx="8596668" cy="752856"/>
          </a:xfrm>
        </p:spPr>
        <p:txBody>
          <a:bodyPr/>
          <a:lstStyle/>
          <a:p>
            <a:r>
              <a:rPr lang="en-US" b="1" dirty="0"/>
              <a:t>PRESENTATION OUTLINE</a:t>
            </a:r>
          </a:p>
        </p:txBody>
      </p:sp>
      <p:sp>
        <p:nvSpPr>
          <p:cNvPr id="3" name="Content Placeholder 2"/>
          <p:cNvSpPr>
            <a:spLocks noGrp="1"/>
          </p:cNvSpPr>
          <p:nvPr>
            <p:ph idx="1"/>
          </p:nvPr>
        </p:nvSpPr>
        <p:spPr>
          <a:xfrm>
            <a:off x="595038" y="978408"/>
            <a:ext cx="11096219" cy="5353593"/>
          </a:xfrm>
        </p:spPr>
        <p:txBody>
          <a:bodyPr>
            <a:normAutofit/>
          </a:bodyPr>
          <a:lstStyle/>
          <a:p>
            <a:pPr algn="just"/>
            <a:endParaRPr lang="en-US" sz="2800" dirty="0" smtClean="0"/>
          </a:p>
          <a:p>
            <a:pPr algn="just"/>
            <a:endParaRPr lang="en-US" sz="2800" dirty="0" smtClean="0"/>
          </a:p>
          <a:p>
            <a:pPr algn="just"/>
            <a:r>
              <a:rPr lang="en-US" sz="2800" dirty="0" smtClean="0"/>
              <a:t>BACKGROUND: GHANA’S </a:t>
            </a:r>
            <a:r>
              <a:rPr lang="en-US" dirty="0" smtClean="0"/>
              <a:t>KEY SAFEGUARD ACTIVITIES TO DATE</a:t>
            </a:r>
          </a:p>
          <a:p>
            <a:pPr algn="just"/>
            <a:r>
              <a:rPr lang="en-US" dirty="0" smtClean="0"/>
              <a:t>SIS DEVELOPMENT PROCESS</a:t>
            </a:r>
            <a:endParaRPr lang="en-US" sz="2800" dirty="0" smtClean="0"/>
          </a:p>
          <a:p>
            <a:pPr algn="just"/>
            <a:r>
              <a:rPr lang="en-US" sz="2800" dirty="0" smtClean="0"/>
              <a:t>SAFEGUARDS </a:t>
            </a:r>
            <a:r>
              <a:rPr lang="en-US" sz="2800" dirty="0"/>
              <a:t>CHALLENGES</a:t>
            </a:r>
          </a:p>
          <a:p>
            <a:pPr algn="just"/>
            <a:r>
              <a:rPr lang="en-US" sz="2800" dirty="0"/>
              <a:t>NEXT STEPS </a:t>
            </a:r>
          </a:p>
          <a:p>
            <a:endParaRPr lang="en-US" dirty="0"/>
          </a:p>
          <a:p>
            <a:endParaRPr lang="en-US" dirty="0"/>
          </a:p>
          <a:p>
            <a:endParaRPr lang="en-US" dirty="0"/>
          </a:p>
        </p:txBody>
      </p:sp>
    </p:spTree>
    <p:extLst>
      <p:ext uri="{BB962C8B-B14F-4D97-AF65-F5344CB8AC3E}">
        <p14:creationId xmlns:p14="http://schemas.microsoft.com/office/powerpoint/2010/main" val="180825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81001" y="87087"/>
            <a:ext cx="10972799" cy="990599"/>
          </a:xfrm>
        </p:spPr>
        <p:txBody>
          <a:bodyPr>
            <a:normAutofit fontScale="90000"/>
          </a:bodyPr>
          <a:lstStyle/>
          <a:p>
            <a:pPr>
              <a:defRPr/>
            </a:pPr>
            <a:r>
              <a:rPr lang="en-US" b="1" dirty="0"/>
              <a:t>GHANA’S KEY SAFEGUARD ACTIVITIES TO </a:t>
            </a:r>
            <a:r>
              <a:rPr lang="en-US" b="1" dirty="0" smtClean="0"/>
              <a:t>DATE: THE </a:t>
            </a:r>
            <a:r>
              <a:rPr lang="en-GB" b="1" dirty="0" smtClean="0"/>
              <a:t>SESA</a:t>
            </a:r>
            <a:endParaRPr lang="en-GB" b="1" dirty="0"/>
          </a:p>
        </p:txBody>
      </p:sp>
      <p:sp>
        <p:nvSpPr>
          <p:cNvPr id="15363" name="Content Placeholder 2"/>
          <p:cNvSpPr>
            <a:spLocks noGrp="1"/>
          </p:cNvSpPr>
          <p:nvPr>
            <p:ph sz="quarter" idx="1"/>
          </p:nvPr>
        </p:nvSpPr>
        <p:spPr>
          <a:xfrm>
            <a:off x="283029" y="1485899"/>
            <a:ext cx="11473542" cy="4987927"/>
          </a:xfrm>
        </p:spPr>
        <p:txBody>
          <a:bodyPr>
            <a:normAutofit fontScale="92500" lnSpcReduction="20000"/>
          </a:bodyPr>
          <a:lstStyle/>
          <a:p>
            <a:pPr marL="274320" indent="-274320" algn="just">
              <a:buFont typeface="Wingdings 2"/>
              <a:buChar char=""/>
              <a:defRPr/>
            </a:pPr>
            <a:r>
              <a:rPr lang="en-GB" sz="2600" dirty="0"/>
              <a:t>Ghana’s REDD+ process is funded (grant) through the FCPF of the World Bank, therefore it was mandatory to conduct a SESA.</a:t>
            </a:r>
          </a:p>
          <a:p>
            <a:pPr marL="274320" indent="-274320" algn="just">
              <a:buFont typeface="Wingdings 2"/>
              <a:buChar char=""/>
              <a:defRPr/>
            </a:pPr>
            <a:endParaRPr lang="en-GB" sz="2600" b="1" dirty="0"/>
          </a:p>
          <a:p>
            <a:pPr marL="274320" indent="-274320" algn="just">
              <a:buFont typeface="Wingdings 2"/>
              <a:buChar char=""/>
              <a:defRPr/>
            </a:pPr>
            <a:r>
              <a:rPr lang="en-GB" sz="2600" dirty="0"/>
              <a:t>Ghana’s SESA process was Consultant led together with Forestry Commission (Regional and district offices), EPA, etc.</a:t>
            </a:r>
          </a:p>
          <a:p>
            <a:pPr marL="0" indent="0" algn="just">
              <a:buNone/>
              <a:defRPr/>
            </a:pPr>
            <a:endParaRPr lang="en-GB" sz="2600" dirty="0"/>
          </a:p>
          <a:p>
            <a:pPr marL="274320" indent="-274320" algn="just">
              <a:buFont typeface="Wingdings 2"/>
              <a:buChar char=""/>
              <a:defRPr/>
            </a:pPr>
            <a:r>
              <a:rPr lang="en-GB" sz="2600" dirty="0"/>
              <a:t>This was based on an extensive stakeholder mapping process and </a:t>
            </a:r>
            <a:r>
              <a:rPr lang="en-US" sz="2600" dirty="0"/>
              <a:t>was carried out in a highly participatory and inclusive manner with </a:t>
            </a:r>
            <a:r>
              <a:rPr lang="en-US" sz="2600" dirty="0" smtClean="0"/>
              <a:t>about </a:t>
            </a:r>
            <a:r>
              <a:rPr lang="en-US" sz="2600" dirty="0"/>
              <a:t>300 people </a:t>
            </a:r>
            <a:r>
              <a:rPr lang="en-US" sz="2600" dirty="0" smtClean="0"/>
              <a:t>consulted.</a:t>
            </a:r>
            <a:endParaRPr lang="en-GB" sz="2600" dirty="0"/>
          </a:p>
          <a:p>
            <a:pPr marL="274320" indent="-274320" algn="just">
              <a:buFont typeface="Wingdings 2"/>
              <a:buChar char=""/>
              <a:defRPr/>
            </a:pPr>
            <a:endParaRPr lang="en-GB" sz="2600" dirty="0"/>
          </a:p>
          <a:p>
            <a:pPr marL="274320" indent="-274320" algn="just">
              <a:buFont typeface="Wingdings 2"/>
              <a:buChar char=""/>
              <a:defRPr/>
            </a:pPr>
            <a:r>
              <a:rPr lang="en-GB" sz="2600" b="1" dirty="0"/>
              <a:t>Scoping Study (Carried out in six out of ten regions) to identify</a:t>
            </a:r>
          </a:p>
          <a:p>
            <a:pPr marL="548640" lvl="1" indent="-274320" algn="just">
              <a:buFont typeface="Wingdings" pitchFamily="2" charset="2"/>
              <a:buChar char="Ø"/>
              <a:defRPr/>
            </a:pPr>
            <a:r>
              <a:rPr lang="en-GB" sz="2600" dirty="0"/>
              <a:t>Economic</a:t>
            </a:r>
          </a:p>
          <a:p>
            <a:pPr marL="548640" lvl="1" indent="-274320" algn="just">
              <a:buFont typeface="Wingdings" pitchFamily="2" charset="2"/>
              <a:buChar char="Ø"/>
              <a:defRPr/>
            </a:pPr>
            <a:r>
              <a:rPr lang="en-GB" sz="2600" dirty="0"/>
              <a:t>Socio-cultural</a:t>
            </a:r>
          </a:p>
          <a:p>
            <a:pPr marL="548640" lvl="1" indent="-274320" algn="just">
              <a:buFont typeface="Wingdings" pitchFamily="2" charset="2"/>
              <a:buChar char="Ø"/>
              <a:defRPr/>
            </a:pPr>
            <a:r>
              <a:rPr lang="en-GB" sz="2600" dirty="0"/>
              <a:t>Natural Resources and</a:t>
            </a:r>
          </a:p>
          <a:p>
            <a:pPr marL="548640" lvl="1" indent="-274320" algn="just">
              <a:buFont typeface="Wingdings" pitchFamily="2" charset="2"/>
              <a:buChar char="Ø"/>
              <a:defRPr/>
            </a:pPr>
            <a:r>
              <a:rPr lang="en-GB" sz="2600" dirty="0"/>
              <a:t>Institutional Issues related to the then proposed 13 strategic options for REDD+ Implementation.</a:t>
            </a:r>
            <a:endParaRPr lang="en-GB" dirty="0"/>
          </a:p>
        </p:txBody>
      </p:sp>
    </p:spTree>
    <p:extLst>
      <p:ext uri="{BB962C8B-B14F-4D97-AF65-F5344CB8AC3E}">
        <p14:creationId xmlns:p14="http://schemas.microsoft.com/office/powerpoint/2010/main" val="3298392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1" y="365126"/>
            <a:ext cx="11865429" cy="897618"/>
          </a:xfrm>
        </p:spPr>
        <p:txBody>
          <a:bodyPr>
            <a:normAutofit fontScale="90000"/>
          </a:bodyPr>
          <a:lstStyle/>
          <a:p>
            <a:r>
              <a:rPr lang="en-US" b="1" dirty="0"/>
              <a:t>GHANA’S KEY SAFEGUARD ACTIVITIES TO DATE: THE </a:t>
            </a:r>
            <a:r>
              <a:rPr lang="en-GB" b="1" dirty="0" smtClean="0"/>
              <a:t>ESMF</a:t>
            </a:r>
            <a:endParaRPr lang="en-US" dirty="0"/>
          </a:p>
        </p:txBody>
      </p:sp>
      <p:sp>
        <p:nvSpPr>
          <p:cNvPr id="3" name="Content Placeholder 2"/>
          <p:cNvSpPr>
            <a:spLocks noGrp="1"/>
          </p:cNvSpPr>
          <p:nvPr>
            <p:ph idx="1"/>
          </p:nvPr>
        </p:nvSpPr>
        <p:spPr>
          <a:xfrm>
            <a:off x="304800" y="1436914"/>
            <a:ext cx="11658600" cy="5148943"/>
          </a:xfrm>
        </p:spPr>
        <p:txBody>
          <a:bodyPr>
            <a:normAutofit fontScale="92500"/>
          </a:bodyPr>
          <a:lstStyle/>
          <a:p>
            <a:pPr marL="0" indent="0">
              <a:buNone/>
            </a:pPr>
            <a:r>
              <a:rPr lang="en-US" b="1" dirty="0"/>
              <a:t>Environmental and Social Management Framework (ESMF)</a:t>
            </a:r>
          </a:p>
          <a:p>
            <a:pPr marL="0" indent="0">
              <a:buNone/>
            </a:pPr>
            <a:endParaRPr lang="en-US" dirty="0"/>
          </a:p>
          <a:p>
            <a:pPr lvl="0"/>
            <a:r>
              <a:rPr lang="en-GB" dirty="0" smtClean="0"/>
              <a:t>The main output of the SESA, Ghana’s </a:t>
            </a:r>
            <a:r>
              <a:rPr lang="en-GB" dirty="0"/>
              <a:t>ESMF clearly specifies appropriate roles and responsibilities, and outline the necessary reporting procedures, for </a:t>
            </a:r>
            <a:r>
              <a:rPr lang="en-GB" b="1" dirty="0"/>
              <a:t>managing and monitoring </a:t>
            </a:r>
            <a:r>
              <a:rPr lang="en-GB" dirty="0"/>
              <a:t>environmental and social concerns related to project interventions;</a:t>
            </a:r>
          </a:p>
          <a:p>
            <a:pPr lvl="0"/>
            <a:endParaRPr lang="en-US" dirty="0"/>
          </a:p>
          <a:p>
            <a:pPr lvl="0"/>
            <a:r>
              <a:rPr lang="en-GB" dirty="0"/>
              <a:t>It outlines the training, capacity building and technical assistance;</a:t>
            </a:r>
          </a:p>
          <a:p>
            <a:pPr lvl="0"/>
            <a:endParaRPr lang="en-US" dirty="0"/>
          </a:p>
          <a:p>
            <a:pPr lvl="0"/>
            <a:r>
              <a:rPr lang="en-US" dirty="0"/>
              <a:t>The ESMF will be executed by the Forestry Commission (at both the national, regional and district levels) in collaboration with other partners such as MLNR, COCOBOD, MOFA, EPA, Water Resources Commission, Lands Commission, District Assemblies, local communities and other institutions to be identified as relevant. </a:t>
            </a:r>
          </a:p>
          <a:p>
            <a:pPr marL="0" indent="0">
              <a:buNone/>
            </a:pPr>
            <a:endParaRPr lang="en-US" dirty="0"/>
          </a:p>
        </p:txBody>
      </p:sp>
    </p:spTree>
    <p:extLst>
      <p:ext uri="{BB962C8B-B14F-4D97-AF65-F5344CB8AC3E}">
        <p14:creationId xmlns:p14="http://schemas.microsoft.com/office/powerpoint/2010/main" val="4160199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1" y="189571"/>
            <a:ext cx="10951029" cy="1092819"/>
          </a:xfrm>
        </p:spPr>
        <p:txBody>
          <a:bodyPr>
            <a:noAutofit/>
          </a:bodyPr>
          <a:lstStyle/>
          <a:p>
            <a:pPr algn="ctr"/>
            <a:r>
              <a:rPr lang="en-US" sz="4000" b="1" dirty="0"/>
              <a:t>GHANA’S COUNTRY APPROACH TO SAFEGUARDS (CAS) AND SIS</a:t>
            </a:r>
            <a:endParaRPr lang="en-US" sz="4000" dirty="0"/>
          </a:p>
        </p:txBody>
      </p:sp>
      <p:sp>
        <p:nvSpPr>
          <p:cNvPr id="3" name="Content Placeholder 2"/>
          <p:cNvSpPr>
            <a:spLocks noGrp="1"/>
          </p:cNvSpPr>
          <p:nvPr>
            <p:ph idx="1"/>
          </p:nvPr>
        </p:nvSpPr>
        <p:spPr>
          <a:xfrm>
            <a:off x="250371" y="1611086"/>
            <a:ext cx="11497440" cy="5101684"/>
          </a:xfrm>
        </p:spPr>
        <p:txBody>
          <a:bodyPr>
            <a:normAutofit/>
          </a:bodyPr>
          <a:lstStyle/>
          <a:p>
            <a:pPr lvl="1" algn="just"/>
            <a:r>
              <a:rPr lang="en-US" sz="2600" dirty="0" smtClean="0"/>
              <a:t>In parallel to the FCPF funded activities, Ghana </a:t>
            </a:r>
            <a:r>
              <a:rPr lang="en-US" sz="2600" dirty="0"/>
              <a:t>is defining its CAS and developing a SIS in collaboration with SNV Netherlands Development Organization with technical support from Climate Law and Policy (CLP). Funding from the German government.</a:t>
            </a:r>
          </a:p>
          <a:p>
            <a:pPr marL="457200" lvl="1" indent="0" algn="just">
              <a:buNone/>
            </a:pPr>
            <a:endParaRPr lang="en-US" sz="2600" dirty="0"/>
          </a:p>
          <a:p>
            <a:pPr lvl="1" algn="just"/>
            <a:r>
              <a:rPr lang="en-US" sz="2600" dirty="0"/>
              <a:t>A legal analysis has been </a:t>
            </a:r>
            <a:r>
              <a:rPr lang="en-US" sz="2600" dirty="0" smtClean="0"/>
              <a:t>conducted, assessing the extent to which Ghana’s existing legal framework addresses </a:t>
            </a:r>
            <a:r>
              <a:rPr lang="en-US" sz="2600" dirty="0"/>
              <a:t>each of the Cancun </a:t>
            </a:r>
            <a:r>
              <a:rPr lang="en-US" sz="2600" dirty="0" smtClean="0"/>
              <a:t>safeguards. </a:t>
            </a:r>
            <a:r>
              <a:rPr lang="en-US" sz="2600" dirty="0"/>
              <a:t>T</a:t>
            </a:r>
            <a:r>
              <a:rPr lang="en-US" sz="2600" dirty="0" smtClean="0"/>
              <a:t>he </a:t>
            </a:r>
            <a:r>
              <a:rPr lang="en-US" sz="2600" dirty="0"/>
              <a:t>results </a:t>
            </a:r>
            <a:r>
              <a:rPr lang="en-US" sz="2600" dirty="0" smtClean="0"/>
              <a:t>of both </a:t>
            </a:r>
            <a:r>
              <a:rPr lang="en-US" sz="2600" dirty="0"/>
              <a:t>the legal analysis and of the SESA clearly identify legislative and policy gaps which will require reforms</a:t>
            </a:r>
            <a:r>
              <a:rPr lang="en-US" sz="2600" dirty="0" smtClean="0"/>
              <a:t>.</a:t>
            </a:r>
          </a:p>
          <a:p>
            <a:pPr lvl="1" algn="just"/>
            <a:endParaRPr lang="en-US" sz="2600" dirty="0" smtClean="0"/>
          </a:p>
          <a:p>
            <a:pPr lvl="1" algn="just"/>
            <a:r>
              <a:rPr lang="en-US" sz="2600" dirty="0" smtClean="0"/>
              <a:t>As a result of the legal analysis, an interpretation of the Cancun safeguards was carried out, which explains how Ghana’s legal framework addresses the rights and responsibilities contained in the Cancun language.</a:t>
            </a:r>
            <a:endParaRPr lang="en-US" sz="2600" dirty="0"/>
          </a:p>
          <a:p>
            <a:pPr lvl="1" algn="just"/>
            <a:endParaRPr lang="en-US" sz="2000" dirty="0"/>
          </a:p>
          <a:p>
            <a:pPr lvl="1" algn="just"/>
            <a:endParaRPr lang="en-US" dirty="0"/>
          </a:p>
        </p:txBody>
      </p:sp>
    </p:spTree>
    <p:extLst>
      <p:ext uri="{BB962C8B-B14F-4D97-AF65-F5344CB8AC3E}">
        <p14:creationId xmlns:p14="http://schemas.microsoft.com/office/powerpoint/2010/main" val="402346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3" y="365126"/>
            <a:ext cx="11560629" cy="810532"/>
          </a:xfrm>
        </p:spPr>
        <p:txBody>
          <a:bodyPr/>
          <a:lstStyle/>
          <a:p>
            <a:r>
              <a:rPr lang="en-US" b="1" dirty="0"/>
              <a:t>SAFEGUARDS INFORMATION SYSTEM (SIS)</a:t>
            </a:r>
          </a:p>
        </p:txBody>
      </p:sp>
      <p:sp>
        <p:nvSpPr>
          <p:cNvPr id="3" name="Content Placeholder 2"/>
          <p:cNvSpPr>
            <a:spLocks noGrp="1"/>
          </p:cNvSpPr>
          <p:nvPr>
            <p:ph idx="1"/>
          </p:nvPr>
        </p:nvSpPr>
        <p:spPr>
          <a:xfrm>
            <a:off x="293913" y="1175657"/>
            <a:ext cx="11560629" cy="5508171"/>
          </a:xfrm>
        </p:spPr>
        <p:txBody>
          <a:bodyPr/>
          <a:lstStyle/>
          <a:p>
            <a:pPr marL="0" indent="0">
              <a:buNone/>
            </a:pPr>
            <a:endParaRPr lang="en-US" dirty="0" smtClean="0"/>
          </a:p>
          <a:p>
            <a:pPr marL="0" indent="0">
              <a:buNone/>
            </a:pPr>
            <a:r>
              <a:rPr lang="en-US" dirty="0" smtClean="0"/>
              <a:t>The ultimate objective of Ghana’s is to SIS monitoring compliance with </a:t>
            </a:r>
            <a:r>
              <a:rPr lang="en-US" dirty="0"/>
              <a:t>the following safeguards/instruments: </a:t>
            </a:r>
          </a:p>
          <a:p>
            <a:pPr marL="0" indent="0">
              <a:buNone/>
            </a:pPr>
            <a:endParaRPr lang="en-US" dirty="0"/>
          </a:p>
          <a:p>
            <a:r>
              <a:rPr lang="en-US" dirty="0"/>
              <a:t> Cancun safeguards; </a:t>
            </a:r>
          </a:p>
          <a:p>
            <a:r>
              <a:rPr lang="en-US" dirty="0"/>
              <a:t>ESMF process, policy, and outcome indicators on risks, opportunities and how they are being addressed from the project to national levels;</a:t>
            </a:r>
          </a:p>
          <a:p>
            <a:r>
              <a:rPr lang="en-US" dirty="0"/>
              <a:t>GCFRP benefit sharing  </a:t>
            </a:r>
          </a:p>
          <a:p>
            <a:r>
              <a:rPr lang="en-US" dirty="0"/>
              <a:t>Co-benefits;  </a:t>
            </a:r>
          </a:p>
          <a:p>
            <a:r>
              <a:rPr lang="en-US" dirty="0"/>
              <a:t>FGRM: Indicators on grievance redress (conflicts and resolutions) </a:t>
            </a:r>
          </a:p>
        </p:txBody>
      </p:sp>
    </p:spTree>
    <p:extLst>
      <p:ext uri="{BB962C8B-B14F-4D97-AF65-F5344CB8AC3E}">
        <p14:creationId xmlns:p14="http://schemas.microsoft.com/office/powerpoint/2010/main" val="81865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1" y="228601"/>
            <a:ext cx="11734800" cy="859970"/>
          </a:xfrm>
        </p:spPr>
        <p:txBody>
          <a:bodyPr/>
          <a:lstStyle/>
          <a:p>
            <a:r>
              <a:rPr lang="en-US" b="1" dirty="0"/>
              <a:t>SAFEGUARDS INFORMATION SYSTEM (SIS)</a:t>
            </a:r>
          </a:p>
        </p:txBody>
      </p:sp>
      <p:sp>
        <p:nvSpPr>
          <p:cNvPr id="3" name="Content Placeholder 2"/>
          <p:cNvSpPr>
            <a:spLocks noGrp="1"/>
          </p:cNvSpPr>
          <p:nvPr>
            <p:ph idx="1"/>
          </p:nvPr>
        </p:nvSpPr>
        <p:spPr>
          <a:xfrm>
            <a:off x="326571" y="1208313"/>
            <a:ext cx="11473543" cy="5290458"/>
          </a:xfrm>
        </p:spPr>
        <p:txBody>
          <a:bodyPr>
            <a:normAutofit/>
          </a:bodyPr>
          <a:lstStyle/>
          <a:p>
            <a:pPr lvl="1" algn="just"/>
            <a:endParaRPr lang="en-US" sz="2800" dirty="0" smtClean="0"/>
          </a:p>
          <a:p>
            <a:pPr lvl="1" algn="just"/>
            <a:r>
              <a:rPr lang="en-US" sz="2800" dirty="0"/>
              <a:t>A local consultant firm was hired to develop a web </a:t>
            </a:r>
            <a:r>
              <a:rPr lang="en-US" sz="2800" dirty="0" smtClean="0"/>
              <a:t>platform and initial design proposal for the SIS. </a:t>
            </a:r>
          </a:p>
          <a:p>
            <a:pPr marL="457200" lvl="1" indent="0" algn="just">
              <a:buNone/>
            </a:pPr>
            <a:endParaRPr lang="en-US" sz="2800" dirty="0" smtClean="0"/>
          </a:p>
          <a:p>
            <a:pPr lvl="1" algn="just"/>
            <a:r>
              <a:rPr lang="en-US" sz="2800" dirty="0" smtClean="0"/>
              <a:t>The proposal:</a:t>
            </a:r>
          </a:p>
          <a:p>
            <a:pPr lvl="1" algn="just"/>
            <a:endParaRPr lang="en-US" sz="2800" dirty="0" smtClean="0"/>
          </a:p>
          <a:p>
            <a:pPr lvl="2" algn="just"/>
            <a:r>
              <a:rPr lang="en-GB" altLang="en-US" sz="2800" dirty="0"/>
              <a:t>Builds on the proposed safeguard approach in the FCPF Environmental and Social Management Framework (ESMF)</a:t>
            </a:r>
          </a:p>
          <a:p>
            <a:pPr lvl="2" algn="just"/>
            <a:r>
              <a:rPr lang="en-GB" altLang="en-US" sz="2800" dirty="0"/>
              <a:t>Identifies who will collect, analyse and report on safeguards</a:t>
            </a:r>
          </a:p>
          <a:p>
            <a:pPr lvl="2" algn="just"/>
            <a:r>
              <a:rPr lang="en-GB" altLang="en-US" sz="2800" dirty="0"/>
              <a:t>Identifies initial institutional arrangements (institutional structure, flow of information from project to national level</a:t>
            </a:r>
            <a:r>
              <a:rPr lang="en-GB" altLang="en-US" sz="2800" dirty="0" smtClean="0"/>
              <a:t>)</a:t>
            </a:r>
          </a:p>
          <a:p>
            <a:pPr lvl="2" algn="just"/>
            <a:endParaRPr lang="en-GB" altLang="en-US" dirty="0"/>
          </a:p>
          <a:p>
            <a:pPr lvl="1" algn="just"/>
            <a:endParaRPr lang="en-US" sz="2600" dirty="0"/>
          </a:p>
          <a:p>
            <a:pPr lvl="1" algn="just"/>
            <a:endParaRPr lang="en-US" sz="2600" dirty="0"/>
          </a:p>
        </p:txBody>
      </p:sp>
    </p:spTree>
    <p:extLst>
      <p:ext uri="{BB962C8B-B14F-4D97-AF65-F5344CB8AC3E}">
        <p14:creationId xmlns:p14="http://schemas.microsoft.com/office/powerpoint/2010/main" val="2928157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206829"/>
            <a:ext cx="11615057" cy="859971"/>
          </a:xfrm>
        </p:spPr>
        <p:txBody>
          <a:bodyPr>
            <a:normAutofit fontScale="90000"/>
          </a:bodyPr>
          <a:lstStyle/>
          <a:p>
            <a:pPr algn="ctr"/>
            <a:r>
              <a:rPr lang="en-US" b="1" dirty="0"/>
              <a:t>GHANA’S </a:t>
            </a:r>
            <a:r>
              <a:rPr lang="en-US" b="1" dirty="0" smtClean="0"/>
              <a:t>PROPOSED SAFEGUARDS </a:t>
            </a:r>
            <a:r>
              <a:rPr lang="en-US" b="1" dirty="0"/>
              <a:t>REPORTING STRUCTURE</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68829" y="1229710"/>
            <a:ext cx="9840685" cy="5519480"/>
          </a:xfrm>
          <a:prstGeom prst="rect">
            <a:avLst/>
          </a:prstGeom>
          <a:noFill/>
          <a:ln>
            <a:noFill/>
          </a:ln>
        </p:spPr>
      </p:pic>
    </p:spTree>
    <p:extLst>
      <p:ext uri="{BB962C8B-B14F-4D97-AF65-F5344CB8AC3E}">
        <p14:creationId xmlns:p14="http://schemas.microsoft.com/office/powerpoint/2010/main" val="681950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1" y="228601"/>
            <a:ext cx="11734800" cy="859970"/>
          </a:xfrm>
        </p:spPr>
        <p:txBody>
          <a:bodyPr/>
          <a:lstStyle/>
          <a:p>
            <a:r>
              <a:rPr lang="en-US" b="1" dirty="0"/>
              <a:t>SAFEGUARDS INFORMATION SYSTEM (SIS)</a:t>
            </a:r>
          </a:p>
        </p:txBody>
      </p:sp>
      <p:sp>
        <p:nvSpPr>
          <p:cNvPr id="3" name="Content Placeholder 2"/>
          <p:cNvSpPr>
            <a:spLocks noGrp="1"/>
          </p:cNvSpPr>
          <p:nvPr>
            <p:ph idx="1"/>
          </p:nvPr>
        </p:nvSpPr>
        <p:spPr>
          <a:xfrm>
            <a:off x="326571" y="1208313"/>
            <a:ext cx="11473543" cy="5290458"/>
          </a:xfrm>
        </p:spPr>
        <p:txBody>
          <a:bodyPr>
            <a:normAutofit/>
          </a:bodyPr>
          <a:lstStyle/>
          <a:p>
            <a:pPr lvl="2" algn="just"/>
            <a:endParaRPr lang="en-GB" altLang="en-US" sz="2800" dirty="0"/>
          </a:p>
          <a:p>
            <a:pPr lvl="1" algn="just"/>
            <a:r>
              <a:rPr lang="en-US" sz="2800" dirty="0" smtClean="0"/>
              <a:t>However:</a:t>
            </a:r>
          </a:p>
          <a:p>
            <a:pPr lvl="2" algn="just"/>
            <a:endParaRPr lang="en-US" altLang="en-US" sz="2800" dirty="0"/>
          </a:p>
          <a:p>
            <a:pPr lvl="2" algn="just"/>
            <a:r>
              <a:rPr lang="en-GB" altLang="en-US" sz="2800" dirty="0" smtClean="0"/>
              <a:t>The current proposal is focused </a:t>
            </a:r>
            <a:r>
              <a:rPr lang="en-GB" altLang="en-US" sz="2800" dirty="0"/>
              <a:t>on the </a:t>
            </a:r>
            <a:r>
              <a:rPr lang="en-GB" altLang="en-US" sz="2800" dirty="0" smtClean="0"/>
              <a:t>FCPF </a:t>
            </a:r>
            <a:r>
              <a:rPr lang="en-GB" altLang="en-US" sz="2800" dirty="0"/>
              <a:t>area and </a:t>
            </a:r>
            <a:r>
              <a:rPr lang="en-GB" altLang="en-US" sz="2800" dirty="0" smtClean="0"/>
              <a:t>on the </a:t>
            </a:r>
            <a:r>
              <a:rPr lang="en-GB" altLang="en-US" sz="2800" dirty="0"/>
              <a:t>ESMF </a:t>
            </a:r>
            <a:r>
              <a:rPr lang="en-GB" altLang="en-US" sz="2800" dirty="0" smtClean="0"/>
              <a:t>safeguards process</a:t>
            </a:r>
          </a:p>
          <a:p>
            <a:pPr lvl="2" algn="just"/>
            <a:r>
              <a:rPr lang="en-GB" altLang="en-US" sz="2800" dirty="0" smtClean="0"/>
              <a:t>Institutionally, the proposal is internal </a:t>
            </a:r>
            <a:r>
              <a:rPr lang="en-GB" altLang="en-US" sz="2800" dirty="0"/>
              <a:t>to Forestry Commission. Other possible sources of information need to be </a:t>
            </a:r>
            <a:r>
              <a:rPr lang="en-GB" altLang="en-US" sz="2800" dirty="0" smtClean="0"/>
              <a:t>considered</a:t>
            </a:r>
          </a:p>
          <a:p>
            <a:pPr lvl="2" algn="just"/>
            <a:r>
              <a:rPr lang="en-GB" altLang="en-US" sz="2800" dirty="0" smtClean="0"/>
              <a:t>The </a:t>
            </a:r>
            <a:r>
              <a:rPr lang="en-GB" altLang="en-US" sz="2800" dirty="0"/>
              <a:t>t</a:t>
            </a:r>
            <a:r>
              <a:rPr lang="en-GB" altLang="en-US" sz="2800" dirty="0" smtClean="0"/>
              <a:t>ypes </a:t>
            </a:r>
            <a:r>
              <a:rPr lang="en-GB" altLang="en-US" sz="2800" dirty="0"/>
              <a:t>of information to be collected and reported to demonstrate how </a:t>
            </a:r>
            <a:r>
              <a:rPr lang="en-GB" altLang="en-US" sz="2800" dirty="0" smtClean="0"/>
              <a:t>different safeguards </a:t>
            </a:r>
            <a:r>
              <a:rPr lang="en-GB" altLang="en-US" sz="2800" dirty="0"/>
              <a:t>are being implemented have not yet been defined</a:t>
            </a:r>
          </a:p>
          <a:p>
            <a:pPr lvl="2" algn="just"/>
            <a:endParaRPr lang="en-GB" altLang="en-US" sz="2400" dirty="0"/>
          </a:p>
          <a:p>
            <a:pPr lvl="1" algn="just"/>
            <a:endParaRPr lang="en-US" sz="2600" dirty="0"/>
          </a:p>
          <a:p>
            <a:pPr lvl="1" algn="just"/>
            <a:endParaRPr lang="en-US" sz="2600" dirty="0"/>
          </a:p>
        </p:txBody>
      </p:sp>
    </p:spTree>
    <p:extLst>
      <p:ext uri="{BB962C8B-B14F-4D97-AF65-F5344CB8AC3E}">
        <p14:creationId xmlns:p14="http://schemas.microsoft.com/office/powerpoint/2010/main" val="1251445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2075</TotalTime>
  <Words>1101</Words>
  <Application>Microsoft Office PowerPoint</Application>
  <PresentationFormat>Widescreen</PresentationFormat>
  <Paragraphs>107</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Wingdings</vt:lpstr>
      <vt:lpstr>Wingdings 2</vt:lpstr>
      <vt:lpstr>Office Theme</vt:lpstr>
      <vt:lpstr>REDD+ SAFEGUARDS AND GHANA’S PROCESS</vt:lpstr>
      <vt:lpstr>PRESENTATION OUTLINE</vt:lpstr>
      <vt:lpstr>GHANA’S KEY SAFEGUARD ACTIVITIES TO DATE: THE SESA</vt:lpstr>
      <vt:lpstr>GHANA’S KEY SAFEGUARD ACTIVITIES TO DATE: THE ESMF</vt:lpstr>
      <vt:lpstr>GHANA’S COUNTRY APPROACH TO SAFEGUARDS (CAS) AND SIS</vt:lpstr>
      <vt:lpstr>SAFEGUARDS INFORMATION SYSTEM (SIS)</vt:lpstr>
      <vt:lpstr>SAFEGUARDS INFORMATION SYSTEM (SIS)</vt:lpstr>
      <vt:lpstr>GHANA’S PROPOSED SAFEGUARDS REPORTING STRUCTURE</vt:lpstr>
      <vt:lpstr>SAFEGUARDS INFORMATION SYSTEM (SIS)</vt:lpstr>
      <vt:lpstr>SAFEGUARDS INFORMATION SYSTEM (SIS): 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GHANA’S REDD+ SAFEGUARDS</dc:title>
  <dc:creator>Hilma Manan</dc:creator>
  <cp:lastModifiedBy>Richard Rastall</cp:lastModifiedBy>
  <cp:revision>114</cp:revision>
  <dcterms:created xsi:type="dcterms:W3CDTF">2017-08-22T16:51:40Z</dcterms:created>
  <dcterms:modified xsi:type="dcterms:W3CDTF">2017-10-24T10:17:43Z</dcterms:modified>
</cp:coreProperties>
</file>