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9" r:id="rId2"/>
    <p:sldId id="258" r:id="rId3"/>
    <p:sldId id="259" r:id="rId4"/>
    <p:sldId id="265" r:id="rId5"/>
    <p:sldId id="268" r:id="rId6"/>
    <p:sldId id="263" r:id="rId7"/>
    <p:sldId id="257"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43" autoAdjust="0"/>
  </p:normalViewPr>
  <p:slideViewPr>
    <p:cSldViewPr snapToGrid="0" snapToObjects="1">
      <p:cViewPr varScale="1">
        <p:scale>
          <a:sx n="60" d="100"/>
          <a:sy n="60"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14A0D-1140-4781-8604-20268C0DD450}" type="doc">
      <dgm:prSet loTypeId="urn:microsoft.com/office/officeart/2009/3/layout/RandomtoResultProcess" loCatId="process" qsTypeId="urn:microsoft.com/office/officeart/2005/8/quickstyle/3d2" qsCatId="3D" csTypeId="urn:microsoft.com/office/officeart/2005/8/colors/colorful1#4" csCatId="colorful" phldr="1"/>
      <dgm:spPr/>
      <dgm:t>
        <a:bodyPr/>
        <a:lstStyle/>
        <a:p>
          <a:endParaRPr lang="en-GB"/>
        </a:p>
      </dgm:t>
    </dgm:pt>
    <dgm:pt modelId="{566708EF-055A-44FD-9F8F-92E86D16A66F}">
      <dgm:prSet phldrT="[Text]" custT="1"/>
      <dgm:spPr/>
      <dgm:t>
        <a:bodyPr/>
        <a:lstStyle/>
        <a:p>
          <a:r>
            <a:rPr lang="id-ID" sz="2800" b="1" dirty="0" smtClean="0"/>
            <a:t>PCI</a:t>
          </a:r>
          <a:endParaRPr lang="en-GB" sz="2800" b="1" dirty="0"/>
        </a:p>
      </dgm:t>
    </dgm:pt>
    <dgm:pt modelId="{A7F2CBE9-1F30-485E-AAFE-0CC7DDB4D5B8}" type="parTrans" cxnId="{CCD67C01-001D-4D97-B204-40B07D0FF099}">
      <dgm:prSet/>
      <dgm:spPr/>
      <dgm:t>
        <a:bodyPr/>
        <a:lstStyle/>
        <a:p>
          <a:endParaRPr lang="en-GB"/>
        </a:p>
      </dgm:t>
    </dgm:pt>
    <dgm:pt modelId="{7D8FF486-D75C-48C3-861E-3B01A10FCE7A}" type="sibTrans" cxnId="{CCD67C01-001D-4D97-B204-40B07D0FF099}">
      <dgm:prSet/>
      <dgm:spPr/>
      <dgm:t>
        <a:bodyPr/>
        <a:lstStyle/>
        <a:p>
          <a:endParaRPr lang="en-GB"/>
        </a:p>
      </dgm:t>
    </dgm:pt>
    <dgm:pt modelId="{05618F5C-62AE-45B2-9887-8C41FD4BE1FD}">
      <dgm:prSet phldrT="[Text]" custT="1"/>
      <dgm:spPr/>
      <dgm:t>
        <a:bodyPr/>
        <a:lstStyle/>
        <a:p>
          <a:pPr algn="l">
            <a:lnSpc>
              <a:spcPct val="100000"/>
            </a:lnSpc>
          </a:pPr>
          <a:r>
            <a:rPr lang="id-ID" sz="1600" dirty="0" smtClean="0"/>
            <a:t>7 Principles,  </a:t>
          </a:r>
        </a:p>
        <a:p>
          <a:pPr algn="l">
            <a:lnSpc>
              <a:spcPct val="100000"/>
            </a:lnSpc>
          </a:pPr>
          <a:r>
            <a:rPr lang="id-ID" sz="1600" dirty="0" smtClean="0"/>
            <a:t>17 Criteria,   </a:t>
          </a:r>
        </a:p>
        <a:p>
          <a:pPr algn="l">
            <a:lnSpc>
              <a:spcPct val="100000"/>
            </a:lnSpc>
          </a:pPr>
          <a:r>
            <a:rPr lang="id-ID" sz="1600" dirty="0" smtClean="0"/>
            <a:t>32 Indicators</a:t>
          </a:r>
          <a:r>
            <a:rPr lang="en-US" sz="1600" dirty="0" smtClean="0"/>
            <a:t> &amp; Safeguards Implementation Assessment Tools</a:t>
          </a:r>
          <a:endParaRPr lang="en-GB" sz="1600" dirty="0"/>
        </a:p>
      </dgm:t>
    </dgm:pt>
    <dgm:pt modelId="{F79853D1-6B85-4CF9-80D6-10CF0B5F6758}" type="parTrans" cxnId="{473B70BE-A3F1-4877-A2A2-C4F70F47D999}">
      <dgm:prSet/>
      <dgm:spPr/>
      <dgm:t>
        <a:bodyPr/>
        <a:lstStyle/>
        <a:p>
          <a:endParaRPr lang="en-GB"/>
        </a:p>
      </dgm:t>
    </dgm:pt>
    <dgm:pt modelId="{9421BB47-E51D-4C4E-9244-ED343BC3948D}" type="sibTrans" cxnId="{473B70BE-A3F1-4877-A2A2-C4F70F47D999}">
      <dgm:prSet/>
      <dgm:spPr/>
      <dgm:t>
        <a:bodyPr/>
        <a:lstStyle/>
        <a:p>
          <a:endParaRPr lang="en-GB"/>
        </a:p>
      </dgm:t>
    </dgm:pt>
    <dgm:pt modelId="{0D8E52F0-6A85-4C50-93C6-92D4E9D17F2C}">
      <dgm:prSet phldrT="[Text]" custT="1"/>
      <dgm:spPr/>
      <dgm:t>
        <a:bodyPr/>
        <a:lstStyle/>
        <a:p>
          <a:r>
            <a:rPr lang="id-ID" sz="2000" dirty="0" smtClean="0"/>
            <a:t>SIS-REDD+</a:t>
          </a:r>
          <a:endParaRPr lang="en-GB" sz="2000" dirty="0"/>
        </a:p>
      </dgm:t>
    </dgm:pt>
    <dgm:pt modelId="{43362CFB-BF6A-49A0-90AA-CC0B5065FD7F}" type="parTrans" cxnId="{FEB487BD-C8A6-4DE8-8680-EE415D6D099A}">
      <dgm:prSet/>
      <dgm:spPr/>
      <dgm:t>
        <a:bodyPr/>
        <a:lstStyle/>
        <a:p>
          <a:endParaRPr lang="en-GB"/>
        </a:p>
      </dgm:t>
    </dgm:pt>
    <dgm:pt modelId="{4B04A60F-28B8-4283-A09C-3012BBCAE46E}" type="sibTrans" cxnId="{FEB487BD-C8A6-4DE8-8680-EE415D6D099A}">
      <dgm:prSet/>
      <dgm:spPr/>
      <dgm:t>
        <a:bodyPr/>
        <a:lstStyle/>
        <a:p>
          <a:endParaRPr lang="en-GB"/>
        </a:p>
      </dgm:t>
    </dgm:pt>
    <dgm:pt modelId="{471AD902-235C-47B8-9392-7031A48C5768}">
      <dgm:prSet phldrT="[Text]" custT="1"/>
      <dgm:spPr/>
      <dgm:t>
        <a:bodyPr/>
        <a:lstStyle/>
        <a:p>
          <a:pPr algn="l"/>
          <a:r>
            <a:rPr lang="id-ID" sz="1600" dirty="0" smtClean="0">
              <a:solidFill>
                <a:schemeClr val="tx1"/>
              </a:solidFill>
            </a:rPr>
            <a:t>Information Provision (web-platform and other media)</a:t>
          </a:r>
          <a:endParaRPr lang="en-GB" sz="1600" dirty="0">
            <a:solidFill>
              <a:schemeClr val="tx1"/>
            </a:solidFill>
          </a:endParaRPr>
        </a:p>
      </dgm:t>
    </dgm:pt>
    <dgm:pt modelId="{EB7F17A7-E6E2-4EE4-A101-97489239062E}" type="parTrans" cxnId="{E46A5A99-59B3-48A5-B741-7447C5976C00}">
      <dgm:prSet/>
      <dgm:spPr/>
      <dgm:t>
        <a:bodyPr/>
        <a:lstStyle/>
        <a:p>
          <a:endParaRPr lang="en-GB"/>
        </a:p>
      </dgm:t>
    </dgm:pt>
    <dgm:pt modelId="{C5EEA76A-EDD2-405E-AFE6-9C936CB3CA52}" type="sibTrans" cxnId="{E46A5A99-59B3-48A5-B741-7447C5976C00}">
      <dgm:prSet/>
      <dgm:spPr/>
      <dgm:t>
        <a:bodyPr/>
        <a:lstStyle/>
        <a:p>
          <a:endParaRPr lang="en-GB"/>
        </a:p>
      </dgm:t>
    </dgm:pt>
    <dgm:pt modelId="{7BC35DA2-303E-484D-B62A-1B1D5F55F48D}" type="pres">
      <dgm:prSet presAssocID="{8AE14A0D-1140-4781-8604-20268C0DD450}" presName="Name0" presStyleCnt="0">
        <dgm:presLayoutVars>
          <dgm:dir/>
          <dgm:animOne val="branch"/>
          <dgm:animLvl val="lvl"/>
        </dgm:presLayoutVars>
      </dgm:prSet>
      <dgm:spPr/>
      <dgm:t>
        <a:bodyPr/>
        <a:lstStyle/>
        <a:p>
          <a:endParaRPr lang="en-GB"/>
        </a:p>
      </dgm:t>
    </dgm:pt>
    <dgm:pt modelId="{4222C7F9-C10B-4515-BD25-967041904BB3}" type="pres">
      <dgm:prSet presAssocID="{566708EF-055A-44FD-9F8F-92E86D16A66F}" presName="chaos" presStyleCnt="0"/>
      <dgm:spPr/>
    </dgm:pt>
    <dgm:pt modelId="{7235693D-281A-4DDC-B15C-1C3283386046}" type="pres">
      <dgm:prSet presAssocID="{566708EF-055A-44FD-9F8F-92E86D16A66F}" presName="parTx1" presStyleLbl="revTx" presStyleIdx="0" presStyleCnt="3" custScaleY="296963"/>
      <dgm:spPr/>
      <dgm:t>
        <a:bodyPr/>
        <a:lstStyle/>
        <a:p>
          <a:endParaRPr lang="en-GB"/>
        </a:p>
      </dgm:t>
    </dgm:pt>
    <dgm:pt modelId="{ACEC835D-8CFF-4F77-A559-F274C584C7F9}" type="pres">
      <dgm:prSet presAssocID="{566708EF-055A-44FD-9F8F-92E86D16A66F}" presName="desTx1" presStyleLbl="revTx" presStyleIdx="1" presStyleCnt="3" custScaleX="197120" custLinFactNeighborX="425" custLinFactNeighborY="51415">
        <dgm:presLayoutVars>
          <dgm:bulletEnabled val="1"/>
        </dgm:presLayoutVars>
      </dgm:prSet>
      <dgm:spPr/>
      <dgm:t>
        <a:bodyPr/>
        <a:lstStyle/>
        <a:p>
          <a:endParaRPr lang="en-GB"/>
        </a:p>
      </dgm:t>
    </dgm:pt>
    <dgm:pt modelId="{5B945D32-A909-4F27-831D-42DB514CA8F6}" type="pres">
      <dgm:prSet presAssocID="{566708EF-055A-44FD-9F8F-92E86D16A66F}" presName="c1" presStyleLbl="node1" presStyleIdx="0" presStyleCnt="19"/>
      <dgm:spPr/>
    </dgm:pt>
    <dgm:pt modelId="{3E8B56ED-E769-4C9A-994B-4DD827A3E4F3}" type="pres">
      <dgm:prSet presAssocID="{566708EF-055A-44FD-9F8F-92E86D16A66F}" presName="c2" presStyleLbl="node1" presStyleIdx="1" presStyleCnt="19"/>
      <dgm:spPr/>
    </dgm:pt>
    <dgm:pt modelId="{F37583EA-F8C8-4B33-B214-057603DC36A2}" type="pres">
      <dgm:prSet presAssocID="{566708EF-055A-44FD-9F8F-92E86D16A66F}" presName="c3" presStyleLbl="node1" presStyleIdx="2" presStyleCnt="19"/>
      <dgm:spPr/>
    </dgm:pt>
    <dgm:pt modelId="{36F7C5EB-9586-4815-96A2-C936AC9BDCB5}" type="pres">
      <dgm:prSet presAssocID="{566708EF-055A-44FD-9F8F-92E86D16A66F}" presName="c4" presStyleLbl="node1" presStyleIdx="3" presStyleCnt="19"/>
      <dgm:spPr/>
    </dgm:pt>
    <dgm:pt modelId="{BC5855FF-999A-468E-A51C-4D82A2148A24}" type="pres">
      <dgm:prSet presAssocID="{566708EF-055A-44FD-9F8F-92E86D16A66F}" presName="c5" presStyleLbl="node1" presStyleIdx="4" presStyleCnt="19"/>
      <dgm:spPr/>
    </dgm:pt>
    <dgm:pt modelId="{DE4BEE32-F25C-44A4-992C-9781B8C0003A}" type="pres">
      <dgm:prSet presAssocID="{566708EF-055A-44FD-9F8F-92E86D16A66F}" presName="c6" presStyleLbl="node1" presStyleIdx="5" presStyleCnt="19"/>
      <dgm:spPr/>
    </dgm:pt>
    <dgm:pt modelId="{3090708C-ED3E-4C1B-87A9-1CA5B3E17E54}" type="pres">
      <dgm:prSet presAssocID="{566708EF-055A-44FD-9F8F-92E86D16A66F}" presName="c7" presStyleLbl="node1" presStyleIdx="6" presStyleCnt="19"/>
      <dgm:spPr/>
    </dgm:pt>
    <dgm:pt modelId="{3F4B9670-8AEB-4473-87FD-613ECB19564C}" type="pres">
      <dgm:prSet presAssocID="{566708EF-055A-44FD-9F8F-92E86D16A66F}" presName="c8" presStyleLbl="node1" presStyleIdx="7" presStyleCnt="19"/>
      <dgm:spPr/>
    </dgm:pt>
    <dgm:pt modelId="{B07E9DAB-B748-4406-B0ED-E49C4390EDE8}" type="pres">
      <dgm:prSet presAssocID="{566708EF-055A-44FD-9F8F-92E86D16A66F}" presName="c9" presStyleLbl="node1" presStyleIdx="8" presStyleCnt="19"/>
      <dgm:spPr/>
    </dgm:pt>
    <dgm:pt modelId="{72518300-66C4-4840-8AB1-8C4D479C1DFE}" type="pres">
      <dgm:prSet presAssocID="{566708EF-055A-44FD-9F8F-92E86D16A66F}" presName="c10" presStyleLbl="node1" presStyleIdx="9" presStyleCnt="19"/>
      <dgm:spPr/>
    </dgm:pt>
    <dgm:pt modelId="{A26B63F5-5206-42C0-90AC-91F075E84F12}" type="pres">
      <dgm:prSet presAssocID="{566708EF-055A-44FD-9F8F-92E86D16A66F}" presName="c11" presStyleLbl="node1" presStyleIdx="10" presStyleCnt="19"/>
      <dgm:spPr/>
    </dgm:pt>
    <dgm:pt modelId="{73B163A5-28FE-49E1-BA58-3D2FD7B2C465}" type="pres">
      <dgm:prSet presAssocID="{566708EF-055A-44FD-9F8F-92E86D16A66F}" presName="c12" presStyleLbl="node1" presStyleIdx="11" presStyleCnt="19"/>
      <dgm:spPr/>
    </dgm:pt>
    <dgm:pt modelId="{6B47101D-BE6C-45D5-AFC6-6FFD502ED955}" type="pres">
      <dgm:prSet presAssocID="{566708EF-055A-44FD-9F8F-92E86D16A66F}" presName="c13" presStyleLbl="node1" presStyleIdx="12" presStyleCnt="19"/>
      <dgm:spPr/>
    </dgm:pt>
    <dgm:pt modelId="{CDB3ACAA-341E-47FE-98CC-C6A9146782B7}" type="pres">
      <dgm:prSet presAssocID="{566708EF-055A-44FD-9F8F-92E86D16A66F}" presName="c14" presStyleLbl="node1" presStyleIdx="13" presStyleCnt="19"/>
      <dgm:spPr/>
    </dgm:pt>
    <dgm:pt modelId="{F41B7E99-0819-4B9F-B2D4-7A6BD7B63A03}" type="pres">
      <dgm:prSet presAssocID="{566708EF-055A-44FD-9F8F-92E86D16A66F}" presName="c15" presStyleLbl="node1" presStyleIdx="14" presStyleCnt="19"/>
      <dgm:spPr/>
    </dgm:pt>
    <dgm:pt modelId="{7D5E121E-9E31-42BF-BA49-F02ADF310CA7}" type="pres">
      <dgm:prSet presAssocID="{566708EF-055A-44FD-9F8F-92E86D16A66F}" presName="c16" presStyleLbl="node1" presStyleIdx="15" presStyleCnt="19"/>
      <dgm:spPr/>
    </dgm:pt>
    <dgm:pt modelId="{0ACA036B-0DFC-495B-8CAC-EF80BB1D55BA}" type="pres">
      <dgm:prSet presAssocID="{566708EF-055A-44FD-9F8F-92E86D16A66F}" presName="c17" presStyleLbl="node1" presStyleIdx="16" presStyleCnt="19"/>
      <dgm:spPr/>
    </dgm:pt>
    <dgm:pt modelId="{1C74EFA0-0D0C-414C-A0C1-16C986B28147}" type="pres">
      <dgm:prSet presAssocID="{566708EF-055A-44FD-9F8F-92E86D16A66F}" presName="c18" presStyleLbl="node1" presStyleIdx="17" presStyleCnt="19"/>
      <dgm:spPr/>
    </dgm:pt>
    <dgm:pt modelId="{DFBF5B6D-7849-4502-A2B4-E6028428BE4C}" type="pres">
      <dgm:prSet presAssocID="{7D8FF486-D75C-48C3-861E-3B01A10FCE7A}" presName="chevronComposite1" presStyleCnt="0"/>
      <dgm:spPr/>
    </dgm:pt>
    <dgm:pt modelId="{8E609157-9AF1-44B3-B0F4-FE22AB5ADED1}" type="pres">
      <dgm:prSet presAssocID="{7D8FF486-D75C-48C3-861E-3B01A10FCE7A}" presName="chevron1" presStyleLbl="sibTrans2D1" presStyleIdx="0" presStyleCnt="2"/>
      <dgm:spPr/>
    </dgm:pt>
    <dgm:pt modelId="{92FCAF9F-231C-4D67-9D3A-E5CA638CB48C}" type="pres">
      <dgm:prSet presAssocID="{7D8FF486-D75C-48C3-861E-3B01A10FCE7A}" presName="spChevron1" presStyleCnt="0"/>
      <dgm:spPr/>
    </dgm:pt>
    <dgm:pt modelId="{24E73764-F85B-4E2C-8213-03657495FDA1}" type="pres">
      <dgm:prSet presAssocID="{7D8FF486-D75C-48C3-861E-3B01A10FCE7A}" presName="overlap" presStyleCnt="0"/>
      <dgm:spPr/>
    </dgm:pt>
    <dgm:pt modelId="{27741193-D53A-47E1-A176-66D8DA2FC519}" type="pres">
      <dgm:prSet presAssocID="{7D8FF486-D75C-48C3-861E-3B01A10FCE7A}" presName="chevronComposite2" presStyleCnt="0"/>
      <dgm:spPr/>
    </dgm:pt>
    <dgm:pt modelId="{F6FE1B4A-B166-4ACF-93F7-4A9F5EBD4530}" type="pres">
      <dgm:prSet presAssocID="{7D8FF486-D75C-48C3-861E-3B01A10FCE7A}" presName="chevron2" presStyleLbl="sibTrans2D1" presStyleIdx="1" presStyleCnt="2"/>
      <dgm:spPr/>
    </dgm:pt>
    <dgm:pt modelId="{29347CA6-C33D-4ED9-890A-9A8947CC6794}" type="pres">
      <dgm:prSet presAssocID="{7D8FF486-D75C-48C3-861E-3B01A10FCE7A}" presName="spChevron2" presStyleCnt="0"/>
      <dgm:spPr/>
    </dgm:pt>
    <dgm:pt modelId="{650731DF-C013-4920-8E7F-249F840A5D02}" type="pres">
      <dgm:prSet presAssocID="{0D8E52F0-6A85-4C50-93C6-92D4E9D17F2C}" presName="last" presStyleCnt="0"/>
      <dgm:spPr/>
    </dgm:pt>
    <dgm:pt modelId="{3D3F8727-CC37-4F2A-AA80-8280C8AE45C4}" type="pres">
      <dgm:prSet presAssocID="{0D8E52F0-6A85-4C50-93C6-92D4E9D17F2C}" presName="circleTx" presStyleLbl="node1" presStyleIdx="18" presStyleCnt="19" custScaleX="133867" custScaleY="120316"/>
      <dgm:spPr/>
      <dgm:t>
        <a:bodyPr/>
        <a:lstStyle/>
        <a:p>
          <a:endParaRPr lang="en-GB"/>
        </a:p>
      </dgm:t>
    </dgm:pt>
    <dgm:pt modelId="{238EBFFF-4DE7-4E40-BD68-8A0C1B434C62}" type="pres">
      <dgm:prSet presAssocID="{0D8E52F0-6A85-4C50-93C6-92D4E9D17F2C}" presName="desTxN" presStyleLbl="revTx" presStyleIdx="2" presStyleCnt="3" custScaleX="90584" custLinFactY="20575" custLinFactNeighborX="-9016" custLinFactNeighborY="100000">
        <dgm:presLayoutVars>
          <dgm:bulletEnabled val="1"/>
        </dgm:presLayoutVars>
      </dgm:prSet>
      <dgm:spPr/>
      <dgm:t>
        <a:bodyPr/>
        <a:lstStyle/>
        <a:p>
          <a:endParaRPr lang="en-GB"/>
        </a:p>
      </dgm:t>
    </dgm:pt>
    <dgm:pt modelId="{7440B9D6-58E4-461D-B7A7-60FF24AFD3AE}" type="pres">
      <dgm:prSet presAssocID="{0D8E52F0-6A85-4C50-93C6-92D4E9D17F2C}" presName="spN" presStyleCnt="0"/>
      <dgm:spPr/>
    </dgm:pt>
  </dgm:ptLst>
  <dgm:cxnLst>
    <dgm:cxn modelId="{CCD67C01-001D-4D97-B204-40B07D0FF099}" srcId="{8AE14A0D-1140-4781-8604-20268C0DD450}" destId="{566708EF-055A-44FD-9F8F-92E86D16A66F}" srcOrd="0" destOrd="0" parTransId="{A7F2CBE9-1F30-485E-AAFE-0CC7DDB4D5B8}" sibTransId="{7D8FF486-D75C-48C3-861E-3B01A10FCE7A}"/>
    <dgm:cxn modelId="{83C9C52E-42E8-CD45-B786-6CBAE664C488}" type="presOf" srcId="{566708EF-055A-44FD-9F8F-92E86D16A66F}" destId="{7235693D-281A-4DDC-B15C-1C3283386046}" srcOrd="0" destOrd="0" presId="urn:microsoft.com/office/officeart/2009/3/layout/RandomtoResultProcess"/>
    <dgm:cxn modelId="{691D3BA5-2603-C84B-B8F0-35073662C5F2}" type="presOf" srcId="{471AD902-235C-47B8-9392-7031A48C5768}" destId="{238EBFFF-4DE7-4E40-BD68-8A0C1B434C62}" srcOrd="0" destOrd="0" presId="urn:microsoft.com/office/officeart/2009/3/layout/RandomtoResultProcess"/>
    <dgm:cxn modelId="{D72ECBEB-0933-8E4F-B6DD-52A056C47C9C}" type="presOf" srcId="{0D8E52F0-6A85-4C50-93C6-92D4E9D17F2C}" destId="{3D3F8727-CC37-4F2A-AA80-8280C8AE45C4}" srcOrd="0" destOrd="0" presId="urn:microsoft.com/office/officeart/2009/3/layout/RandomtoResultProcess"/>
    <dgm:cxn modelId="{473B70BE-A3F1-4877-A2A2-C4F70F47D999}" srcId="{566708EF-055A-44FD-9F8F-92E86D16A66F}" destId="{05618F5C-62AE-45B2-9887-8C41FD4BE1FD}" srcOrd="0" destOrd="0" parTransId="{F79853D1-6B85-4CF9-80D6-10CF0B5F6758}" sibTransId="{9421BB47-E51D-4C4E-9244-ED343BC3948D}"/>
    <dgm:cxn modelId="{FEB487BD-C8A6-4DE8-8680-EE415D6D099A}" srcId="{8AE14A0D-1140-4781-8604-20268C0DD450}" destId="{0D8E52F0-6A85-4C50-93C6-92D4E9D17F2C}" srcOrd="1" destOrd="0" parTransId="{43362CFB-BF6A-49A0-90AA-CC0B5065FD7F}" sibTransId="{4B04A60F-28B8-4283-A09C-3012BBCAE46E}"/>
    <dgm:cxn modelId="{1E07AB6F-3C5E-9940-BBB1-6C2CDAC6BBDA}" type="presOf" srcId="{05618F5C-62AE-45B2-9887-8C41FD4BE1FD}" destId="{ACEC835D-8CFF-4F77-A559-F274C584C7F9}" srcOrd="0" destOrd="0" presId="urn:microsoft.com/office/officeart/2009/3/layout/RandomtoResultProcess"/>
    <dgm:cxn modelId="{E46A5A99-59B3-48A5-B741-7447C5976C00}" srcId="{0D8E52F0-6A85-4C50-93C6-92D4E9D17F2C}" destId="{471AD902-235C-47B8-9392-7031A48C5768}" srcOrd="0" destOrd="0" parTransId="{EB7F17A7-E6E2-4EE4-A101-97489239062E}" sibTransId="{C5EEA76A-EDD2-405E-AFE6-9C936CB3CA52}"/>
    <dgm:cxn modelId="{F2C5FE6B-D2AA-5F4F-934B-69DBACD3CE28}" type="presOf" srcId="{8AE14A0D-1140-4781-8604-20268C0DD450}" destId="{7BC35DA2-303E-484D-B62A-1B1D5F55F48D}" srcOrd="0" destOrd="0" presId="urn:microsoft.com/office/officeart/2009/3/layout/RandomtoResultProcess"/>
    <dgm:cxn modelId="{BC42C49D-C012-784D-8C54-B8188C88E788}" type="presParOf" srcId="{7BC35DA2-303E-484D-B62A-1B1D5F55F48D}" destId="{4222C7F9-C10B-4515-BD25-967041904BB3}" srcOrd="0" destOrd="0" presId="urn:microsoft.com/office/officeart/2009/3/layout/RandomtoResultProcess"/>
    <dgm:cxn modelId="{EA859776-7B50-B046-B6F5-3910D26650B8}" type="presParOf" srcId="{4222C7F9-C10B-4515-BD25-967041904BB3}" destId="{7235693D-281A-4DDC-B15C-1C3283386046}" srcOrd="0" destOrd="0" presId="urn:microsoft.com/office/officeart/2009/3/layout/RandomtoResultProcess"/>
    <dgm:cxn modelId="{ADDE9B6A-4E74-D04E-8817-B72663D1285E}" type="presParOf" srcId="{4222C7F9-C10B-4515-BD25-967041904BB3}" destId="{ACEC835D-8CFF-4F77-A559-F274C584C7F9}" srcOrd="1" destOrd="0" presId="urn:microsoft.com/office/officeart/2009/3/layout/RandomtoResultProcess"/>
    <dgm:cxn modelId="{AEC103F7-5A6C-9A4B-AA18-BC7F9FE0552C}" type="presParOf" srcId="{4222C7F9-C10B-4515-BD25-967041904BB3}" destId="{5B945D32-A909-4F27-831D-42DB514CA8F6}" srcOrd="2" destOrd="0" presId="urn:microsoft.com/office/officeart/2009/3/layout/RandomtoResultProcess"/>
    <dgm:cxn modelId="{D6FAA249-B250-7F43-B3F5-DC6D53098041}" type="presParOf" srcId="{4222C7F9-C10B-4515-BD25-967041904BB3}" destId="{3E8B56ED-E769-4C9A-994B-4DD827A3E4F3}" srcOrd="3" destOrd="0" presId="urn:microsoft.com/office/officeart/2009/3/layout/RandomtoResultProcess"/>
    <dgm:cxn modelId="{0D35C039-E28B-5042-821B-360D6B8152B0}" type="presParOf" srcId="{4222C7F9-C10B-4515-BD25-967041904BB3}" destId="{F37583EA-F8C8-4B33-B214-057603DC36A2}" srcOrd="4" destOrd="0" presId="urn:microsoft.com/office/officeart/2009/3/layout/RandomtoResultProcess"/>
    <dgm:cxn modelId="{AF8BA119-9976-F34E-AE95-6BA4DDE5CF02}" type="presParOf" srcId="{4222C7F9-C10B-4515-BD25-967041904BB3}" destId="{36F7C5EB-9586-4815-96A2-C936AC9BDCB5}" srcOrd="5" destOrd="0" presId="urn:microsoft.com/office/officeart/2009/3/layout/RandomtoResultProcess"/>
    <dgm:cxn modelId="{711AF7D7-9C41-A34C-8A26-EF41A8340679}" type="presParOf" srcId="{4222C7F9-C10B-4515-BD25-967041904BB3}" destId="{BC5855FF-999A-468E-A51C-4D82A2148A24}" srcOrd="6" destOrd="0" presId="urn:microsoft.com/office/officeart/2009/3/layout/RandomtoResultProcess"/>
    <dgm:cxn modelId="{3EA2995A-F1CD-D54D-A206-14B9605521BD}" type="presParOf" srcId="{4222C7F9-C10B-4515-BD25-967041904BB3}" destId="{DE4BEE32-F25C-44A4-992C-9781B8C0003A}" srcOrd="7" destOrd="0" presId="urn:microsoft.com/office/officeart/2009/3/layout/RandomtoResultProcess"/>
    <dgm:cxn modelId="{BD50B5EA-8D16-D742-BAE1-0536C1BCFE13}" type="presParOf" srcId="{4222C7F9-C10B-4515-BD25-967041904BB3}" destId="{3090708C-ED3E-4C1B-87A9-1CA5B3E17E54}" srcOrd="8" destOrd="0" presId="urn:microsoft.com/office/officeart/2009/3/layout/RandomtoResultProcess"/>
    <dgm:cxn modelId="{248D9C08-4B63-864D-8F0F-ECED6769A67A}" type="presParOf" srcId="{4222C7F9-C10B-4515-BD25-967041904BB3}" destId="{3F4B9670-8AEB-4473-87FD-613ECB19564C}" srcOrd="9" destOrd="0" presId="urn:microsoft.com/office/officeart/2009/3/layout/RandomtoResultProcess"/>
    <dgm:cxn modelId="{6B41C200-9DEC-0E4B-9D6B-15F7592A89FE}" type="presParOf" srcId="{4222C7F9-C10B-4515-BD25-967041904BB3}" destId="{B07E9DAB-B748-4406-B0ED-E49C4390EDE8}" srcOrd="10" destOrd="0" presId="urn:microsoft.com/office/officeart/2009/3/layout/RandomtoResultProcess"/>
    <dgm:cxn modelId="{CDF9B6CF-C062-B44C-92F9-E41B57D871DF}" type="presParOf" srcId="{4222C7F9-C10B-4515-BD25-967041904BB3}" destId="{72518300-66C4-4840-8AB1-8C4D479C1DFE}" srcOrd="11" destOrd="0" presId="urn:microsoft.com/office/officeart/2009/3/layout/RandomtoResultProcess"/>
    <dgm:cxn modelId="{79922D34-9F5A-C349-98A3-C239428E3421}" type="presParOf" srcId="{4222C7F9-C10B-4515-BD25-967041904BB3}" destId="{A26B63F5-5206-42C0-90AC-91F075E84F12}" srcOrd="12" destOrd="0" presId="urn:microsoft.com/office/officeart/2009/3/layout/RandomtoResultProcess"/>
    <dgm:cxn modelId="{5FA099F1-AB35-494D-BF51-466C95511556}" type="presParOf" srcId="{4222C7F9-C10B-4515-BD25-967041904BB3}" destId="{73B163A5-28FE-49E1-BA58-3D2FD7B2C465}" srcOrd="13" destOrd="0" presId="urn:microsoft.com/office/officeart/2009/3/layout/RandomtoResultProcess"/>
    <dgm:cxn modelId="{11CCA1B4-3FA3-4C47-905D-A40C4EC8BF5C}" type="presParOf" srcId="{4222C7F9-C10B-4515-BD25-967041904BB3}" destId="{6B47101D-BE6C-45D5-AFC6-6FFD502ED955}" srcOrd="14" destOrd="0" presId="urn:microsoft.com/office/officeart/2009/3/layout/RandomtoResultProcess"/>
    <dgm:cxn modelId="{1D70B016-696E-7B4B-8AF3-988329C32769}" type="presParOf" srcId="{4222C7F9-C10B-4515-BD25-967041904BB3}" destId="{CDB3ACAA-341E-47FE-98CC-C6A9146782B7}" srcOrd="15" destOrd="0" presId="urn:microsoft.com/office/officeart/2009/3/layout/RandomtoResultProcess"/>
    <dgm:cxn modelId="{97BD95B3-A783-8846-A78A-C256017B4FFE}" type="presParOf" srcId="{4222C7F9-C10B-4515-BD25-967041904BB3}" destId="{F41B7E99-0819-4B9F-B2D4-7A6BD7B63A03}" srcOrd="16" destOrd="0" presId="urn:microsoft.com/office/officeart/2009/3/layout/RandomtoResultProcess"/>
    <dgm:cxn modelId="{655FB0AF-64BB-8F42-851C-1CA73FBECB3E}" type="presParOf" srcId="{4222C7F9-C10B-4515-BD25-967041904BB3}" destId="{7D5E121E-9E31-42BF-BA49-F02ADF310CA7}" srcOrd="17" destOrd="0" presId="urn:microsoft.com/office/officeart/2009/3/layout/RandomtoResultProcess"/>
    <dgm:cxn modelId="{690DE78A-4EED-834D-87FE-E8FC29ACB691}" type="presParOf" srcId="{4222C7F9-C10B-4515-BD25-967041904BB3}" destId="{0ACA036B-0DFC-495B-8CAC-EF80BB1D55BA}" srcOrd="18" destOrd="0" presId="urn:microsoft.com/office/officeart/2009/3/layout/RandomtoResultProcess"/>
    <dgm:cxn modelId="{5615987C-C8B0-EB49-9826-5954CAB1F403}" type="presParOf" srcId="{4222C7F9-C10B-4515-BD25-967041904BB3}" destId="{1C74EFA0-0D0C-414C-A0C1-16C986B28147}" srcOrd="19" destOrd="0" presId="urn:microsoft.com/office/officeart/2009/3/layout/RandomtoResultProcess"/>
    <dgm:cxn modelId="{ADB2F9E1-EC79-2B47-9ED8-D5A19F80BD26}" type="presParOf" srcId="{7BC35DA2-303E-484D-B62A-1B1D5F55F48D}" destId="{DFBF5B6D-7849-4502-A2B4-E6028428BE4C}" srcOrd="1" destOrd="0" presId="urn:microsoft.com/office/officeart/2009/3/layout/RandomtoResultProcess"/>
    <dgm:cxn modelId="{EBD5BCCD-8F81-E44E-83F7-C29CEB258BBD}" type="presParOf" srcId="{DFBF5B6D-7849-4502-A2B4-E6028428BE4C}" destId="{8E609157-9AF1-44B3-B0F4-FE22AB5ADED1}" srcOrd="0" destOrd="0" presId="urn:microsoft.com/office/officeart/2009/3/layout/RandomtoResultProcess"/>
    <dgm:cxn modelId="{094F767F-57C5-3946-9FD0-F142DB4C3A06}" type="presParOf" srcId="{DFBF5B6D-7849-4502-A2B4-E6028428BE4C}" destId="{92FCAF9F-231C-4D67-9D3A-E5CA638CB48C}" srcOrd="1" destOrd="0" presId="urn:microsoft.com/office/officeart/2009/3/layout/RandomtoResultProcess"/>
    <dgm:cxn modelId="{D7072BF8-6CCF-6A43-A45C-8502580E5632}" type="presParOf" srcId="{7BC35DA2-303E-484D-B62A-1B1D5F55F48D}" destId="{24E73764-F85B-4E2C-8213-03657495FDA1}" srcOrd="2" destOrd="0" presId="urn:microsoft.com/office/officeart/2009/3/layout/RandomtoResultProcess"/>
    <dgm:cxn modelId="{793950D2-2B92-CB48-996B-19E865E19B78}" type="presParOf" srcId="{7BC35DA2-303E-484D-B62A-1B1D5F55F48D}" destId="{27741193-D53A-47E1-A176-66D8DA2FC519}" srcOrd="3" destOrd="0" presId="urn:microsoft.com/office/officeart/2009/3/layout/RandomtoResultProcess"/>
    <dgm:cxn modelId="{5CDFCD81-D946-334F-B71D-82C545E44B3B}" type="presParOf" srcId="{27741193-D53A-47E1-A176-66D8DA2FC519}" destId="{F6FE1B4A-B166-4ACF-93F7-4A9F5EBD4530}" srcOrd="0" destOrd="0" presId="urn:microsoft.com/office/officeart/2009/3/layout/RandomtoResultProcess"/>
    <dgm:cxn modelId="{C0442D10-690B-AA49-AF9F-FB264E4347F3}" type="presParOf" srcId="{27741193-D53A-47E1-A176-66D8DA2FC519}" destId="{29347CA6-C33D-4ED9-890A-9A8947CC6794}" srcOrd="1" destOrd="0" presId="urn:microsoft.com/office/officeart/2009/3/layout/RandomtoResultProcess"/>
    <dgm:cxn modelId="{F5FF68AA-B9E5-0942-97BB-ADDE4092DBCB}" type="presParOf" srcId="{7BC35DA2-303E-484D-B62A-1B1D5F55F48D}" destId="{650731DF-C013-4920-8E7F-249F840A5D02}" srcOrd="4" destOrd="0" presId="urn:microsoft.com/office/officeart/2009/3/layout/RandomtoResultProcess"/>
    <dgm:cxn modelId="{9B6636B6-7B5D-6247-A002-1CAE798A3747}" type="presParOf" srcId="{650731DF-C013-4920-8E7F-249F840A5D02}" destId="{3D3F8727-CC37-4F2A-AA80-8280C8AE45C4}" srcOrd="0" destOrd="0" presId="urn:microsoft.com/office/officeart/2009/3/layout/RandomtoResultProcess"/>
    <dgm:cxn modelId="{5CC108B7-9A35-664F-A4E9-C19F3F9E036C}" type="presParOf" srcId="{650731DF-C013-4920-8E7F-249F840A5D02}" destId="{238EBFFF-4DE7-4E40-BD68-8A0C1B434C62}" srcOrd="1" destOrd="0" presId="urn:microsoft.com/office/officeart/2009/3/layout/RandomtoResultProcess"/>
    <dgm:cxn modelId="{8F44CB67-9762-3D45-BEAC-1CDD832C8AE0}" type="presParOf" srcId="{650731DF-C013-4920-8E7F-249F840A5D02}" destId="{7440B9D6-58E4-461D-B7A7-60FF24AFD3AE}"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BAEAF-FEC4-4459-A4DD-4916E4508D5B}" type="doc">
      <dgm:prSet loTypeId="urn:microsoft.com/office/officeart/2005/8/layout/arrow2" loCatId="process" qsTypeId="urn:microsoft.com/office/officeart/2005/8/quickstyle/3d1" qsCatId="3D" csTypeId="urn:microsoft.com/office/officeart/2005/8/colors/accent1_2" csCatId="accent1" phldr="1"/>
      <dgm:spPr/>
    </dgm:pt>
    <dgm:pt modelId="{96C924A0-589A-4378-A77E-05AEB09E97DF}">
      <dgm:prSet phldrT="[Text]" custT="1"/>
      <dgm:spPr/>
      <dgm:t>
        <a:bodyPr/>
        <a:lstStyle/>
        <a:p>
          <a:pPr algn="l"/>
          <a:r>
            <a:rPr lang="en-US" sz="1800" dirty="0" smtClean="0"/>
            <a:t>1. The translation of REDD+ safeguards according to the COP 16 Decision into the national context with criteria and indicators appropriate to implementation.</a:t>
          </a:r>
          <a:endParaRPr lang="en-US" sz="1800" dirty="0"/>
        </a:p>
      </dgm:t>
    </dgm:pt>
    <dgm:pt modelId="{B585C12F-1483-483F-AAFB-2A3C21614AEA}" type="parTrans" cxnId="{CED9B988-6B59-45AA-BDCF-91417E74F8AB}">
      <dgm:prSet/>
      <dgm:spPr/>
      <dgm:t>
        <a:bodyPr/>
        <a:lstStyle/>
        <a:p>
          <a:endParaRPr lang="en-US"/>
        </a:p>
      </dgm:t>
    </dgm:pt>
    <dgm:pt modelId="{C6B9C7A8-F14C-4A84-AD0D-89FF96A6E85B}" type="sibTrans" cxnId="{CED9B988-6B59-45AA-BDCF-91417E74F8AB}">
      <dgm:prSet/>
      <dgm:spPr/>
      <dgm:t>
        <a:bodyPr/>
        <a:lstStyle/>
        <a:p>
          <a:endParaRPr lang="en-US"/>
        </a:p>
      </dgm:t>
    </dgm:pt>
    <dgm:pt modelId="{676C674E-A3FF-42DE-BD3E-2EED6EEDD157}">
      <dgm:prSet phldrT="[Text]" custT="1"/>
      <dgm:spPr/>
      <dgm:t>
        <a:bodyPr/>
        <a:lstStyle/>
        <a:p>
          <a:r>
            <a:rPr lang="en-US" sz="1800" dirty="0" smtClean="0"/>
            <a:t>2. The analysis of existing policy and other instruments that have relevance for REDD+ </a:t>
          </a:r>
          <a:r>
            <a:rPr lang="en-US" sz="1800" dirty="0" err="1" smtClean="0"/>
            <a:t>safeguardsas</a:t>
          </a:r>
          <a:r>
            <a:rPr lang="en-US" sz="1800" dirty="0" smtClean="0"/>
            <a:t> defined by the COP-16 Decision</a:t>
          </a:r>
          <a:endParaRPr lang="en-US" sz="1800" dirty="0"/>
        </a:p>
      </dgm:t>
    </dgm:pt>
    <dgm:pt modelId="{42E2A811-6C64-4542-B682-98FF6B7E0A24}" type="parTrans" cxnId="{4D0AE323-59EA-4EFA-9E40-BB4A3502DA8E}">
      <dgm:prSet/>
      <dgm:spPr/>
      <dgm:t>
        <a:bodyPr/>
        <a:lstStyle/>
        <a:p>
          <a:endParaRPr lang="en-US"/>
        </a:p>
      </dgm:t>
    </dgm:pt>
    <dgm:pt modelId="{25A9514C-F9E7-4A55-9516-CD6182E4FD8E}" type="sibTrans" cxnId="{4D0AE323-59EA-4EFA-9E40-BB4A3502DA8E}">
      <dgm:prSet/>
      <dgm:spPr/>
      <dgm:t>
        <a:bodyPr/>
        <a:lstStyle/>
        <a:p>
          <a:endParaRPr lang="en-US"/>
        </a:p>
      </dgm:t>
    </dgm:pt>
    <dgm:pt modelId="{BB147A32-0CD2-43FD-8B26-4E0C8BA65D4F}">
      <dgm:prSet phldrT="[Text]" custT="1"/>
      <dgm:spPr/>
      <dgm:t>
        <a:bodyPr/>
        <a:lstStyle/>
        <a:p>
          <a:r>
            <a:rPr lang="en-US" sz="2000" dirty="0" smtClean="0"/>
            <a:t>4. The development of a structure and mechanism for an information system for implementing REDD+ safeguards that is aligned with the specific context of Indonesia</a:t>
          </a:r>
        </a:p>
      </dgm:t>
    </dgm:pt>
    <dgm:pt modelId="{DE913F9D-3A6E-4EE9-88AC-98CB8B308F5F}" type="parTrans" cxnId="{ADA9775A-0FF1-4AC3-917E-BA5616405B13}">
      <dgm:prSet/>
      <dgm:spPr/>
      <dgm:t>
        <a:bodyPr/>
        <a:lstStyle/>
        <a:p>
          <a:endParaRPr lang="en-US"/>
        </a:p>
      </dgm:t>
    </dgm:pt>
    <dgm:pt modelId="{C04B5488-EE15-454A-9173-E34E727E01BB}" type="sibTrans" cxnId="{ADA9775A-0FF1-4AC3-917E-BA5616405B13}">
      <dgm:prSet/>
      <dgm:spPr/>
      <dgm:t>
        <a:bodyPr/>
        <a:lstStyle/>
        <a:p>
          <a:endParaRPr lang="en-US"/>
        </a:p>
      </dgm:t>
    </dgm:pt>
    <dgm:pt modelId="{FD5C663E-A4C4-4A8D-802B-4BD10AD28DEA}">
      <dgm:prSet phldrT="[Text]" custT="1"/>
      <dgm:spPr/>
      <dgm:t>
        <a:bodyPr/>
        <a:lstStyle/>
        <a:p>
          <a:r>
            <a:rPr lang="en-US" sz="2000" dirty="0" smtClean="0"/>
            <a:t>5. The design of a SIS-REDD+ institution.</a:t>
          </a:r>
          <a:endParaRPr lang="en-US" sz="2000" dirty="0"/>
        </a:p>
      </dgm:t>
    </dgm:pt>
    <dgm:pt modelId="{D934800E-553F-4268-BBCB-1592F693F44E}" type="parTrans" cxnId="{F8E4B1EB-05D1-4236-A3FB-D8C098517F0E}">
      <dgm:prSet/>
      <dgm:spPr/>
      <dgm:t>
        <a:bodyPr/>
        <a:lstStyle/>
        <a:p>
          <a:endParaRPr lang="en-US"/>
        </a:p>
      </dgm:t>
    </dgm:pt>
    <dgm:pt modelId="{300B9992-6119-4D55-B2A5-EAF223D4DEE2}" type="sibTrans" cxnId="{F8E4B1EB-05D1-4236-A3FB-D8C098517F0E}">
      <dgm:prSet/>
      <dgm:spPr/>
      <dgm:t>
        <a:bodyPr/>
        <a:lstStyle/>
        <a:p>
          <a:endParaRPr lang="en-US"/>
        </a:p>
      </dgm:t>
    </dgm:pt>
    <dgm:pt modelId="{A6BD9488-248E-450A-B7F4-21137A88CB1A}">
      <dgm:prSet phldrT="[Text]" custT="1"/>
      <dgm:spPr/>
      <dgm:t>
        <a:bodyPr/>
        <a:lstStyle/>
        <a:p>
          <a:r>
            <a:rPr lang="en-US" sz="2000" dirty="0" smtClean="0"/>
            <a:t>3. The identification of relevant Principles, Criteria and Indicators as components of a system for providing information on the implementation of safeguards for REDD+ activities in Indonesia.</a:t>
          </a:r>
          <a:endParaRPr lang="en-US" sz="2000" dirty="0"/>
        </a:p>
      </dgm:t>
    </dgm:pt>
    <dgm:pt modelId="{8986654F-9E0A-4AA0-AB78-A3C48D5CE600}" type="parTrans" cxnId="{93B4D368-C699-41B0-B814-1F276DBEB323}">
      <dgm:prSet/>
      <dgm:spPr/>
      <dgm:t>
        <a:bodyPr/>
        <a:lstStyle/>
        <a:p>
          <a:endParaRPr lang="en-US"/>
        </a:p>
      </dgm:t>
    </dgm:pt>
    <dgm:pt modelId="{B7042A63-A701-4D71-B7B3-6C4B3110AE9C}" type="sibTrans" cxnId="{93B4D368-C699-41B0-B814-1F276DBEB323}">
      <dgm:prSet/>
      <dgm:spPr/>
      <dgm:t>
        <a:bodyPr/>
        <a:lstStyle/>
        <a:p>
          <a:endParaRPr lang="en-US"/>
        </a:p>
      </dgm:t>
    </dgm:pt>
    <dgm:pt modelId="{CC7D2FFE-1BDF-494B-BAC1-1BB132FE514A}" type="pres">
      <dgm:prSet presAssocID="{F77BAEAF-FEC4-4459-A4DD-4916E4508D5B}" presName="arrowDiagram" presStyleCnt="0">
        <dgm:presLayoutVars>
          <dgm:chMax val="5"/>
          <dgm:dir/>
          <dgm:resizeHandles val="exact"/>
        </dgm:presLayoutVars>
      </dgm:prSet>
      <dgm:spPr/>
    </dgm:pt>
    <dgm:pt modelId="{2B946C69-75B0-4593-8EDF-15C030C0B383}" type="pres">
      <dgm:prSet presAssocID="{F77BAEAF-FEC4-4459-A4DD-4916E4508D5B}" presName="arrow" presStyleLbl="bgShp" presStyleIdx="0" presStyleCnt="1" custLinFactNeighborX="-5705" custLinFactNeighborY="4309"/>
      <dgm:spPr/>
      <dgm:t>
        <a:bodyPr/>
        <a:lstStyle/>
        <a:p>
          <a:endParaRPr lang="en-US"/>
        </a:p>
      </dgm:t>
    </dgm:pt>
    <dgm:pt modelId="{82A4C501-C231-4DA7-99A2-811749D53773}" type="pres">
      <dgm:prSet presAssocID="{F77BAEAF-FEC4-4459-A4DD-4916E4508D5B}" presName="arrowDiagram5" presStyleCnt="0"/>
      <dgm:spPr/>
    </dgm:pt>
    <dgm:pt modelId="{212C2C53-FAD5-4270-9197-C6FF5C2A211C}" type="pres">
      <dgm:prSet presAssocID="{96C924A0-589A-4378-A77E-05AEB09E97DF}" presName="bullet5a" presStyleLbl="node1" presStyleIdx="0" presStyleCnt="5"/>
      <dgm:spPr/>
    </dgm:pt>
    <dgm:pt modelId="{AA147B47-17D1-459E-8E85-1625BD9582CA}" type="pres">
      <dgm:prSet presAssocID="{96C924A0-589A-4378-A77E-05AEB09E97DF}" presName="textBox5a" presStyleLbl="revTx" presStyleIdx="0" presStyleCnt="5" custScaleX="141494" custScaleY="124009" custLinFactY="-100000" custLinFactNeighborX="-57401" custLinFactNeighborY="-182649">
        <dgm:presLayoutVars>
          <dgm:bulletEnabled val="1"/>
        </dgm:presLayoutVars>
      </dgm:prSet>
      <dgm:spPr/>
      <dgm:t>
        <a:bodyPr/>
        <a:lstStyle/>
        <a:p>
          <a:endParaRPr lang="en-US"/>
        </a:p>
      </dgm:t>
    </dgm:pt>
    <dgm:pt modelId="{1CF9F493-9722-4151-AA34-D229D7F061B8}" type="pres">
      <dgm:prSet presAssocID="{676C674E-A3FF-42DE-BD3E-2EED6EEDD157}" presName="bullet5b" presStyleLbl="node1" presStyleIdx="1" presStyleCnt="5"/>
      <dgm:spPr/>
    </dgm:pt>
    <dgm:pt modelId="{E4EE3692-643C-4DB7-B13D-A741616929DA}" type="pres">
      <dgm:prSet presAssocID="{676C674E-A3FF-42DE-BD3E-2EED6EEDD157}" presName="textBox5b" presStyleLbl="revTx" presStyleIdx="1" presStyleCnt="5" custScaleX="133174" custScaleY="100626" custLinFactNeighborX="-39249" custLinFactNeighborY="12886">
        <dgm:presLayoutVars>
          <dgm:bulletEnabled val="1"/>
        </dgm:presLayoutVars>
      </dgm:prSet>
      <dgm:spPr/>
      <dgm:t>
        <a:bodyPr/>
        <a:lstStyle/>
        <a:p>
          <a:endParaRPr lang="en-US"/>
        </a:p>
      </dgm:t>
    </dgm:pt>
    <dgm:pt modelId="{80090B3C-8103-4F6A-9212-A96D64B290BC}" type="pres">
      <dgm:prSet presAssocID="{BB147A32-0CD2-43FD-8B26-4E0C8BA65D4F}" presName="bullet5c" presStyleLbl="node1" presStyleIdx="2" presStyleCnt="5"/>
      <dgm:spPr/>
    </dgm:pt>
    <dgm:pt modelId="{9884B302-F9EB-4F08-AE5D-11BB7E8DE570}" type="pres">
      <dgm:prSet presAssocID="{BB147A32-0CD2-43FD-8B26-4E0C8BA65D4F}" presName="textBox5c" presStyleLbl="revTx" presStyleIdx="2" presStyleCnt="5" custScaleX="249602" custScaleY="49265" custLinFactNeighborX="26525" custLinFactNeighborY="-90094">
        <dgm:presLayoutVars>
          <dgm:bulletEnabled val="1"/>
        </dgm:presLayoutVars>
      </dgm:prSet>
      <dgm:spPr/>
      <dgm:t>
        <a:bodyPr/>
        <a:lstStyle/>
        <a:p>
          <a:endParaRPr lang="en-US"/>
        </a:p>
      </dgm:t>
    </dgm:pt>
    <dgm:pt modelId="{F7D54AA5-F3BE-4CA7-9645-B33A7B972AAF}" type="pres">
      <dgm:prSet presAssocID="{FD5C663E-A4C4-4A8D-802B-4BD10AD28DEA}" presName="bullet5d" presStyleLbl="node1" presStyleIdx="3" presStyleCnt="5" custLinFactNeighborX="10727" custLinFactNeighborY="51004"/>
      <dgm:spPr/>
    </dgm:pt>
    <dgm:pt modelId="{EDF70150-2BE0-4762-8052-FD02D6C90289}" type="pres">
      <dgm:prSet presAssocID="{FD5C663E-A4C4-4A8D-802B-4BD10AD28DEA}" presName="textBox5d" presStyleLbl="revTx" presStyleIdx="3" presStyleCnt="5" custAng="10800000" custFlipVert="1" custScaleX="60101" custScaleY="37709" custLinFactNeighborX="89269" custLinFactNeighborY="-26963">
        <dgm:presLayoutVars>
          <dgm:bulletEnabled val="1"/>
        </dgm:presLayoutVars>
      </dgm:prSet>
      <dgm:spPr/>
      <dgm:t>
        <a:bodyPr/>
        <a:lstStyle/>
        <a:p>
          <a:endParaRPr lang="en-US"/>
        </a:p>
      </dgm:t>
    </dgm:pt>
    <dgm:pt modelId="{55E2F094-5D6E-42E5-AFF9-99FD200317B7}" type="pres">
      <dgm:prSet presAssocID="{A6BD9488-248E-450A-B7F4-21137A88CB1A}" presName="bullet5e" presStyleLbl="node1" presStyleIdx="4" presStyleCnt="5" custLinFactNeighborX="51956" custLinFactNeighborY="-3908"/>
      <dgm:spPr/>
      <dgm:t>
        <a:bodyPr/>
        <a:lstStyle/>
        <a:p>
          <a:endParaRPr lang="en-US"/>
        </a:p>
      </dgm:t>
    </dgm:pt>
    <dgm:pt modelId="{23D2D493-E0DF-4513-9480-6E3BF287295F}" type="pres">
      <dgm:prSet presAssocID="{A6BD9488-248E-450A-B7F4-21137A88CB1A}" presName="textBox5e" presStyleLbl="revTx" presStyleIdx="4" presStyleCnt="5" custScaleX="166842" custScaleY="47574" custLinFactX="-95993" custLinFactNeighborX="-100000" custLinFactNeighborY="4923">
        <dgm:presLayoutVars>
          <dgm:bulletEnabled val="1"/>
        </dgm:presLayoutVars>
      </dgm:prSet>
      <dgm:spPr/>
      <dgm:t>
        <a:bodyPr/>
        <a:lstStyle/>
        <a:p>
          <a:endParaRPr lang="en-US"/>
        </a:p>
      </dgm:t>
    </dgm:pt>
  </dgm:ptLst>
  <dgm:cxnLst>
    <dgm:cxn modelId="{93B4D368-C699-41B0-B814-1F276DBEB323}" srcId="{F77BAEAF-FEC4-4459-A4DD-4916E4508D5B}" destId="{A6BD9488-248E-450A-B7F4-21137A88CB1A}" srcOrd="4" destOrd="0" parTransId="{8986654F-9E0A-4AA0-AB78-A3C48D5CE600}" sibTransId="{B7042A63-A701-4D71-B7B3-6C4B3110AE9C}"/>
    <dgm:cxn modelId="{ADA9775A-0FF1-4AC3-917E-BA5616405B13}" srcId="{F77BAEAF-FEC4-4459-A4DD-4916E4508D5B}" destId="{BB147A32-0CD2-43FD-8B26-4E0C8BA65D4F}" srcOrd="2" destOrd="0" parTransId="{DE913F9D-3A6E-4EE9-88AC-98CB8B308F5F}" sibTransId="{C04B5488-EE15-454A-9173-E34E727E01BB}"/>
    <dgm:cxn modelId="{CFDF501A-4845-4F4C-9EE9-16DB283171C5}" type="presOf" srcId="{A6BD9488-248E-450A-B7F4-21137A88CB1A}" destId="{23D2D493-E0DF-4513-9480-6E3BF287295F}" srcOrd="0" destOrd="0" presId="urn:microsoft.com/office/officeart/2005/8/layout/arrow2"/>
    <dgm:cxn modelId="{F8E4B1EB-05D1-4236-A3FB-D8C098517F0E}" srcId="{F77BAEAF-FEC4-4459-A4DD-4916E4508D5B}" destId="{FD5C663E-A4C4-4A8D-802B-4BD10AD28DEA}" srcOrd="3" destOrd="0" parTransId="{D934800E-553F-4268-BBCB-1592F693F44E}" sibTransId="{300B9992-6119-4D55-B2A5-EAF223D4DEE2}"/>
    <dgm:cxn modelId="{84E74C53-FC19-3045-AFAB-9960A2C8895F}" type="presOf" srcId="{96C924A0-589A-4378-A77E-05AEB09E97DF}" destId="{AA147B47-17D1-459E-8E85-1625BD9582CA}" srcOrd="0" destOrd="0" presId="urn:microsoft.com/office/officeart/2005/8/layout/arrow2"/>
    <dgm:cxn modelId="{671F9645-43EB-544D-81B8-6054555396FF}" type="presOf" srcId="{F77BAEAF-FEC4-4459-A4DD-4916E4508D5B}" destId="{CC7D2FFE-1BDF-494B-BAC1-1BB132FE514A}" srcOrd="0" destOrd="0" presId="urn:microsoft.com/office/officeart/2005/8/layout/arrow2"/>
    <dgm:cxn modelId="{CED9B988-6B59-45AA-BDCF-91417E74F8AB}" srcId="{F77BAEAF-FEC4-4459-A4DD-4916E4508D5B}" destId="{96C924A0-589A-4378-A77E-05AEB09E97DF}" srcOrd="0" destOrd="0" parTransId="{B585C12F-1483-483F-AAFB-2A3C21614AEA}" sibTransId="{C6B9C7A8-F14C-4A84-AD0D-89FF96A6E85B}"/>
    <dgm:cxn modelId="{2B46A499-0D48-9C48-9A77-9F8F4A38F534}" type="presOf" srcId="{BB147A32-0CD2-43FD-8B26-4E0C8BA65D4F}" destId="{9884B302-F9EB-4F08-AE5D-11BB7E8DE570}" srcOrd="0" destOrd="0" presId="urn:microsoft.com/office/officeart/2005/8/layout/arrow2"/>
    <dgm:cxn modelId="{4D0AE323-59EA-4EFA-9E40-BB4A3502DA8E}" srcId="{F77BAEAF-FEC4-4459-A4DD-4916E4508D5B}" destId="{676C674E-A3FF-42DE-BD3E-2EED6EEDD157}" srcOrd="1" destOrd="0" parTransId="{42E2A811-6C64-4542-B682-98FF6B7E0A24}" sibTransId="{25A9514C-F9E7-4A55-9516-CD6182E4FD8E}"/>
    <dgm:cxn modelId="{EC635A4D-5A1E-684C-8196-0E3DFEE318EB}" type="presOf" srcId="{676C674E-A3FF-42DE-BD3E-2EED6EEDD157}" destId="{E4EE3692-643C-4DB7-B13D-A741616929DA}" srcOrd="0" destOrd="0" presId="urn:microsoft.com/office/officeart/2005/8/layout/arrow2"/>
    <dgm:cxn modelId="{8BC4D210-7E27-2D41-B9C1-495E8ABED656}" type="presOf" srcId="{FD5C663E-A4C4-4A8D-802B-4BD10AD28DEA}" destId="{EDF70150-2BE0-4762-8052-FD02D6C90289}" srcOrd="0" destOrd="0" presId="urn:microsoft.com/office/officeart/2005/8/layout/arrow2"/>
    <dgm:cxn modelId="{7928CDF5-C0EC-DF49-90E0-D7DA5D76941E}" type="presParOf" srcId="{CC7D2FFE-1BDF-494B-BAC1-1BB132FE514A}" destId="{2B946C69-75B0-4593-8EDF-15C030C0B383}" srcOrd="0" destOrd="0" presId="urn:microsoft.com/office/officeart/2005/8/layout/arrow2"/>
    <dgm:cxn modelId="{62238473-328C-694A-9458-189E3AF9BA8A}" type="presParOf" srcId="{CC7D2FFE-1BDF-494B-BAC1-1BB132FE514A}" destId="{82A4C501-C231-4DA7-99A2-811749D53773}" srcOrd="1" destOrd="0" presId="urn:microsoft.com/office/officeart/2005/8/layout/arrow2"/>
    <dgm:cxn modelId="{616B5A1F-364B-124A-8F9F-DE023717B9F4}" type="presParOf" srcId="{82A4C501-C231-4DA7-99A2-811749D53773}" destId="{212C2C53-FAD5-4270-9197-C6FF5C2A211C}" srcOrd="0" destOrd="0" presId="urn:microsoft.com/office/officeart/2005/8/layout/arrow2"/>
    <dgm:cxn modelId="{30271049-418E-4246-A0B3-DA8DF4C9772E}" type="presParOf" srcId="{82A4C501-C231-4DA7-99A2-811749D53773}" destId="{AA147B47-17D1-459E-8E85-1625BD9582CA}" srcOrd="1" destOrd="0" presId="urn:microsoft.com/office/officeart/2005/8/layout/arrow2"/>
    <dgm:cxn modelId="{21642C8F-6D09-7F48-8BBE-6F39E44D69EF}" type="presParOf" srcId="{82A4C501-C231-4DA7-99A2-811749D53773}" destId="{1CF9F493-9722-4151-AA34-D229D7F061B8}" srcOrd="2" destOrd="0" presId="urn:microsoft.com/office/officeart/2005/8/layout/arrow2"/>
    <dgm:cxn modelId="{6AD80175-A670-8A4F-BF88-DBC780746A7B}" type="presParOf" srcId="{82A4C501-C231-4DA7-99A2-811749D53773}" destId="{E4EE3692-643C-4DB7-B13D-A741616929DA}" srcOrd="3" destOrd="0" presId="urn:microsoft.com/office/officeart/2005/8/layout/arrow2"/>
    <dgm:cxn modelId="{0BDFAA23-B604-A847-886E-A208EAFD70AD}" type="presParOf" srcId="{82A4C501-C231-4DA7-99A2-811749D53773}" destId="{80090B3C-8103-4F6A-9212-A96D64B290BC}" srcOrd="4" destOrd="0" presId="urn:microsoft.com/office/officeart/2005/8/layout/arrow2"/>
    <dgm:cxn modelId="{41A638F0-C30D-F940-813E-3126695302B1}" type="presParOf" srcId="{82A4C501-C231-4DA7-99A2-811749D53773}" destId="{9884B302-F9EB-4F08-AE5D-11BB7E8DE570}" srcOrd="5" destOrd="0" presId="urn:microsoft.com/office/officeart/2005/8/layout/arrow2"/>
    <dgm:cxn modelId="{D5EB0E10-C32B-4C41-A1AC-09CE02CD4C05}" type="presParOf" srcId="{82A4C501-C231-4DA7-99A2-811749D53773}" destId="{F7D54AA5-F3BE-4CA7-9645-B33A7B972AAF}" srcOrd="6" destOrd="0" presId="urn:microsoft.com/office/officeart/2005/8/layout/arrow2"/>
    <dgm:cxn modelId="{189C59F0-9571-354A-9312-2950CA91C577}" type="presParOf" srcId="{82A4C501-C231-4DA7-99A2-811749D53773}" destId="{EDF70150-2BE0-4762-8052-FD02D6C90289}" srcOrd="7" destOrd="0" presId="urn:microsoft.com/office/officeart/2005/8/layout/arrow2"/>
    <dgm:cxn modelId="{2CC6FA42-21E8-2D47-AFB4-75CD2E6E1431}" type="presParOf" srcId="{82A4C501-C231-4DA7-99A2-811749D53773}" destId="{55E2F094-5D6E-42E5-AFF9-99FD200317B7}" srcOrd="8" destOrd="0" presId="urn:microsoft.com/office/officeart/2005/8/layout/arrow2"/>
    <dgm:cxn modelId="{256AD6C9-6AC6-4947-A10D-9ACB71C274EE}" type="presParOf" srcId="{82A4C501-C231-4DA7-99A2-811749D53773}" destId="{23D2D493-E0DF-4513-9480-6E3BF287295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93CF9-B23C-F049-B625-48F77C56C8F1}" type="datetimeFigureOut">
              <a:rPr lang="en-US" smtClean="0"/>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4D1DE-F60A-1C40-BC8C-19A1FA4A503E}" type="slidenum">
              <a:rPr lang="en-US" smtClean="0"/>
              <a:t>‹#›</a:t>
            </a:fld>
            <a:endParaRPr lang="en-US"/>
          </a:p>
        </p:txBody>
      </p:sp>
    </p:spTree>
    <p:extLst>
      <p:ext uri="{BB962C8B-B14F-4D97-AF65-F5344CB8AC3E}">
        <p14:creationId xmlns:p14="http://schemas.microsoft.com/office/powerpoint/2010/main" val="3947243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1</a:t>
            </a:fld>
            <a:endParaRPr lang="en-US"/>
          </a:p>
        </p:txBody>
      </p:sp>
    </p:spTree>
    <p:extLst>
      <p:ext uri="{BB962C8B-B14F-4D97-AF65-F5344CB8AC3E}">
        <p14:creationId xmlns:p14="http://schemas.microsoft.com/office/powerpoint/2010/main" val="68651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Safeguards are not new in forest management and forest products, both at local, national and international levels. Various policies, regulations, and practices have been created to ensure activities in forests and other landscapes have minimum negative impacts on local communities and the environment.</a:t>
            </a:r>
          </a:p>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In the implementation of the Cancun REDD+ safeguards that can be effectively used at all scales and levels, it is necessary to interpret the guidance in the context of national specifics such as legislation and regulations, available resources, capacity to implement and other relevant local factors. In particular , Indonesia’s legacy of policy, regulations and practices represent a national asset of significant value as a foundation for developing a system for information provision on REDD+ safeguard implementation appropriate to the national context.</a:t>
            </a:r>
          </a:p>
          <a:p>
            <a:endParaRPr lang="en-US" sz="1200" b="0" i="0" u="none" strike="noStrike" kern="1200" baseline="0" dirty="0" smtClean="0">
              <a:solidFill>
                <a:schemeClr val="tx1"/>
              </a:solidFill>
              <a:latin typeface="+mn-lt"/>
              <a:ea typeface="+mn-ea"/>
              <a:cs typeface="+mn-cs"/>
            </a:endParaRPr>
          </a:p>
          <a:p>
            <a:pPr marL="0" indent="0">
              <a:buFont typeface="Wingdings" pitchFamily="2" charset="2"/>
              <a:buNone/>
            </a:pPr>
            <a:endParaRPr lang="id-ID" dirty="0" smtClean="0"/>
          </a:p>
          <a:p>
            <a:pPr marL="171441" indent="-171441">
              <a:buFont typeface="Wingdings" pitchFamily="2" charset="2"/>
              <a:buChar char="q"/>
            </a:pPr>
            <a:r>
              <a:rPr lang="id-ID" dirty="0" smtClean="0"/>
              <a:t>RPIS  : Relevant </a:t>
            </a:r>
            <a:r>
              <a:rPr lang="id-ID" baseline="0" dirty="0" smtClean="0"/>
              <a:t>Policy Instruments and Safeguards</a:t>
            </a:r>
          </a:p>
          <a:p>
            <a:pPr marL="171441" indent="-171441">
              <a:buFont typeface="Wingdings" pitchFamily="2" charset="2"/>
              <a:buChar char="q"/>
            </a:pPr>
            <a:r>
              <a:rPr lang="id-ID" baseline="0" dirty="0" smtClean="0"/>
              <a:t>Common denominators addressed  safeguards 1 to 5, since the EPRIs were not designed explicitly to address safeguards 6 and 7,</a:t>
            </a:r>
          </a:p>
          <a:p>
            <a:pPr marL="171441" indent="-171441">
              <a:buFont typeface="Wingdings" pitchFamily="2" charset="2"/>
              <a:buChar char="q"/>
            </a:pPr>
            <a:r>
              <a:rPr lang="id-ID" baseline="0" dirty="0" smtClean="0"/>
              <a:t>PCI for safeguards 6 and 7 were developed based on relevant COP  guidance, scientific justification, and management consideration. </a:t>
            </a:r>
            <a:endParaRPr lang="en-GB" dirty="0"/>
          </a:p>
        </p:txBody>
      </p:sp>
      <p:sp>
        <p:nvSpPr>
          <p:cNvPr id="4" name="Slide Number Placeholder 3"/>
          <p:cNvSpPr>
            <a:spLocks noGrp="1"/>
          </p:cNvSpPr>
          <p:nvPr>
            <p:ph type="sldNum" sz="quarter" idx="10"/>
          </p:nvPr>
        </p:nvSpPr>
        <p:spPr/>
        <p:txBody>
          <a:bodyPr/>
          <a:lstStyle/>
          <a:p>
            <a:fld id="{F63C60D2-E666-4C11-BB78-998D7DE10CFB}" type="slidenum">
              <a:rPr lang="en-GB" smtClean="0"/>
              <a:pPr/>
              <a:t>4</a:t>
            </a:fld>
            <a:endParaRPr lang="en-GB"/>
          </a:p>
        </p:txBody>
      </p:sp>
    </p:spTree>
    <p:extLst>
      <p:ext uri="{BB962C8B-B14F-4D97-AF65-F5344CB8AC3E}">
        <p14:creationId xmlns:p14="http://schemas.microsoft.com/office/powerpoint/2010/main" val="378696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r>
              <a:rPr lang="en-US" dirty="0"/>
              <a:t>It is with this justification that, in 2011, the Ministry of Forestry of the Republic of Indonesia embarked with stakeholder consultation processes at different levels and in order to incorporate as wide a range of technical and policy inputs as possible. The overall objective of these stakeholder processes is to develop a system for information provision on safeguards implementation which consists of appropriate Principles, Criteria and Indicators to assess the safeguards’ implementation, and other relevant elements as required </a:t>
            </a:r>
            <a:r>
              <a:rPr lang="en-US" dirty="0" smtClean="0"/>
              <a:t>.</a:t>
            </a:r>
          </a:p>
          <a:p>
            <a:endParaRPr lang="en-US" dirty="0"/>
          </a:p>
          <a:p>
            <a:endParaRPr lang="en-US" dirty="0"/>
          </a:p>
          <a:p>
            <a:endParaRPr lang="en-US" dirty="0" smtClean="0"/>
          </a:p>
          <a:p>
            <a:r>
              <a:rPr lang="en-US" sz="1200" b="0" i="0" u="none" strike="noStrike" kern="1200" baseline="0" dirty="0" smtClean="0">
                <a:solidFill>
                  <a:schemeClr val="tx1"/>
                </a:solidFill>
                <a:latin typeface="+mn-lt"/>
                <a:ea typeface="+mn-ea"/>
                <a:cs typeface="+mn-cs"/>
              </a:rPr>
              <a:t>During the two years of 2011 – 2012, a multi-stakeholders process has been carried out to facilitate the the development of this REDD+ safeguards information system, through identification of elements of existing instruments of relevance to REDD+ safeguards in accordance with the Cancun Agreement. </a:t>
            </a:r>
            <a:r>
              <a:rPr lang="en-US" dirty="0" smtClean="0"/>
              <a:t>a comprehensive, multi-stakeholder process to review existing policy, regulatory and voluntary instruments , of relevance to REDD+ safeguards as defined by the COP 16 decision, as a preliminary basis for constructing a national REDD+ safeguards information system. The rationale implicit to this process is that existing instruments have either a strong legal basis and/or are already tried and tested within the scales and contexts appropriate to REDD+ activities. Necessary steps in this process include the evaluation of relevant mandatory and voluntary instruments for their appropriateness to the specific REDD+ safeguards set out in COP 16, the relative strengths and weaknesses of instruments, acceptability to stakeholders, obstacles to more effective implementation of existing instruments, and a consideration of interrelatedness of instruments in providing comprehensive coverage in all aspects.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5</a:t>
            </a:fld>
            <a:endParaRPr lang="en-US"/>
          </a:p>
        </p:txBody>
      </p:sp>
    </p:spTree>
    <p:extLst>
      <p:ext uri="{BB962C8B-B14F-4D97-AF65-F5344CB8AC3E}">
        <p14:creationId xmlns:p14="http://schemas.microsoft.com/office/powerpoint/2010/main" val="426510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APPS provides a checklist of documents required as evidence of safeguards implementation in REDD+ activities. This is intended to promote transparency and accountability from the site level</a:t>
            </a:r>
            <a:endParaRPr lang="en-US" dirty="0"/>
          </a:p>
          <a:p>
            <a:pPr defTabSz="897301">
              <a:defRPr/>
            </a:pPr>
            <a:endParaRPr lang="en-US" dirty="0"/>
          </a:p>
          <a:p>
            <a:pPr defTabSz="897301">
              <a:defRPr/>
            </a:pPr>
            <a:r>
              <a:rPr lang="en-US" dirty="0"/>
              <a:t>By identifying and evaluating the existing documents, though stakeholders consultation on different levels, we identified the common denominators and developing 7 Principles, 17 Criteria and 32 Indicators for safeguards implementation. That information we provide in website </a:t>
            </a:r>
            <a:r>
              <a:rPr lang="en-US" dirty="0" smtClean="0"/>
              <a:t>platform. We also development assessment</a:t>
            </a:r>
            <a:r>
              <a:rPr lang="en-US" baseline="0" dirty="0" smtClean="0"/>
              <a:t> tool for Safeguards Implementation</a:t>
            </a:r>
            <a:endParaRPr lang="en-US" dirty="0"/>
          </a:p>
          <a:p>
            <a:pPr defTabSz="897301">
              <a:defRPr/>
            </a:pPr>
            <a:endParaRPr lang="en-US" dirty="0"/>
          </a:p>
          <a:p>
            <a:pPr defTabSz="897301">
              <a:defRPr/>
            </a:pPr>
            <a:r>
              <a:rPr lang="en-US" dirty="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6</a:t>
            </a:fld>
            <a:endParaRPr lang="en-US"/>
          </a:p>
        </p:txBody>
      </p:sp>
    </p:spTree>
    <p:extLst>
      <p:ext uri="{BB962C8B-B14F-4D97-AF65-F5344CB8AC3E}">
        <p14:creationId xmlns:p14="http://schemas.microsoft.com/office/powerpoint/2010/main" val="19175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Among REDD+ countries, Indonesia is quite advanced in this process, having translated the Cancun safeguards and developed a well-suited REDD+ safeguards framework. Various parties have taken</a:t>
            </a:r>
          </a:p>
          <a:p>
            <a:r>
              <a:rPr lang="en-US" sz="1200" b="0" i="0" u="none" strike="noStrike" kern="1200" baseline="0" dirty="0" smtClean="0">
                <a:solidFill>
                  <a:schemeClr val="tx1"/>
                </a:solidFill>
                <a:latin typeface="+mn-lt"/>
                <a:ea typeface="+mn-ea"/>
                <a:cs typeface="+mn-cs"/>
              </a:rPr>
              <a:t>the initiative to develop safeguards in Indonesia, and these parallel processes have produced many lessons learned, which are key to improving its implementation in the future. Indonesia is yet to</a:t>
            </a:r>
          </a:p>
          <a:p>
            <a:r>
              <a:rPr lang="en-US" sz="1200" b="0" i="0" u="none" strike="noStrike" kern="1200" baseline="0" dirty="0" smtClean="0">
                <a:solidFill>
                  <a:schemeClr val="tx1"/>
                </a:solidFill>
                <a:latin typeface="+mn-lt"/>
                <a:ea typeface="+mn-ea"/>
                <a:cs typeface="+mn-cs"/>
              </a:rPr>
              <a:t>embed the REDD+ safeguards framework into national policies and regulations. However, with the </a:t>
            </a:r>
            <a:r>
              <a:rPr lang="en-US" sz="1200" b="0" i="0" u="none" strike="noStrike" kern="1200" baseline="0" dirty="0" err="1" smtClean="0">
                <a:solidFill>
                  <a:schemeClr val="tx1"/>
                </a:solidFill>
                <a:latin typeface="+mn-lt"/>
                <a:ea typeface="+mn-ea"/>
                <a:cs typeface="+mn-cs"/>
              </a:rPr>
              <a:t>MoEF</a:t>
            </a:r>
            <a:r>
              <a:rPr lang="en-US" sz="1200" b="0" i="0" u="none" strike="noStrike" kern="1200" baseline="0" dirty="0" smtClean="0">
                <a:solidFill>
                  <a:schemeClr val="tx1"/>
                </a:solidFill>
                <a:latin typeface="+mn-lt"/>
                <a:ea typeface="+mn-ea"/>
                <a:cs typeface="+mn-cs"/>
              </a:rPr>
              <a:t> as the authority in forestry now coordinating REDD+ policies through its DG of Climate Change, such mainstreaming of safeguards would likely be easier to accommodate.</a:t>
            </a:r>
          </a:p>
          <a:p>
            <a:endParaRPr lang="en-US" dirty="0"/>
          </a:p>
        </p:txBody>
      </p:sp>
      <p:sp>
        <p:nvSpPr>
          <p:cNvPr id="4" name="Slide Number Placeholder 3"/>
          <p:cNvSpPr>
            <a:spLocks noGrp="1"/>
          </p:cNvSpPr>
          <p:nvPr>
            <p:ph type="sldNum" sz="quarter" idx="10"/>
          </p:nvPr>
        </p:nvSpPr>
        <p:spPr/>
        <p:txBody>
          <a:bodyPr/>
          <a:lstStyle/>
          <a:p>
            <a:fld id="{0C64D1DE-F60A-1C40-BC8C-19A1FA4A503E}" type="slidenum">
              <a:rPr lang="en-US" smtClean="0"/>
              <a:t>7</a:t>
            </a:fld>
            <a:endParaRPr lang="en-US"/>
          </a:p>
        </p:txBody>
      </p:sp>
    </p:spTree>
    <p:extLst>
      <p:ext uri="{BB962C8B-B14F-4D97-AF65-F5344CB8AC3E}">
        <p14:creationId xmlns:p14="http://schemas.microsoft.com/office/powerpoint/2010/main" val="362292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E6C18B-101B-4A4C-9CBC-9497BAC7A94B}"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303968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6C18B-101B-4A4C-9CBC-9497BAC7A94B}"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402158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6C18B-101B-4A4C-9CBC-9497BAC7A94B}"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149812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Marker">
    <p:spTree>
      <p:nvGrpSpPr>
        <p:cNvPr id="1" name=""/>
        <p:cNvGrpSpPr/>
        <p:nvPr/>
      </p:nvGrpSpPr>
      <p:grpSpPr>
        <a:xfrm>
          <a:off x="0" y="0"/>
          <a:ext cx="0" cy="0"/>
          <a:chOff x="0" y="0"/>
          <a:chExt cx="0" cy="0"/>
        </a:xfrm>
      </p:grpSpPr>
      <p:sp>
        <p:nvSpPr>
          <p:cNvPr id="10" name="Rectangle 9"/>
          <p:cNvSpPr/>
          <p:nvPr/>
        </p:nvSpPr>
        <p:spPr>
          <a:xfrm>
            <a:off x="533400" y="278166"/>
            <a:ext cx="83362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2" name="Rectangle 11"/>
          <p:cNvSpPr/>
          <p:nvPr/>
        </p:nvSpPr>
        <p:spPr>
          <a:xfrm>
            <a:off x="625467" y="372862"/>
            <a:ext cx="8127916"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8174" y="408372"/>
            <a:ext cx="6778625" cy="1039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57399"/>
            <a:ext cx="8229600" cy="4267201"/>
          </a:xfrm>
        </p:spPr>
        <p:txBody>
          <a:bodyPr/>
          <a:lstStyle>
            <a:lvl1pPr marL="228600" indent="-228600">
              <a:buFont typeface="Wingdings" pitchFamily="2" charset="2"/>
              <a:buChar char="Ø"/>
              <a:defRPr sz="2200">
                <a:solidFill>
                  <a:schemeClr val="tx1"/>
                </a:solidFill>
              </a:defRPr>
            </a:lvl1pPr>
            <a:lvl2pPr marL="457200" indent="-228600">
              <a:buFont typeface="Wingdings" pitchFamily="2" charset="2"/>
              <a:buChar char="Ø"/>
              <a:defRPr>
                <a:solidFill>
                  <a:schemeClr val="tx1"/>
                </a:solidFill>
              </a:defRPr>
            </a:lvl2pPr>
            <a:lvl3pPr marL="685800" indent="-228600">
              <a:buFont typeface="Wingdings" pitchFamily="2" charset="2"/>
              <a:buChar char="Ø"/>
              <a:defRPr>
                <a:solidFill>
                  <a:schemeClr val="tx1"/>
                </a:solidFill>
              </a:defRPr>
            </a:lvl3pPr>
            <a:lvl4pPr marL="914400" indent="-228600">
              <a:buFont typeface="Wingdings" pitchFamily="2" charset="2"/>
              <a:buChar char="Ø"/>
              <a:defRPr>
                <a:solidFill>
                  <a:schemeClr val="tx1"/>
                </a:solidFill>
              </a:defRPr>
            </a:lvl4pPr>
            <a:lvl5pPr marL="1143000" indent="-228600">
              <a:buFont typeface="Wingdings" pitchFamily="2" charset="2"/>
              <a:buChar char="Ø"/>
              <a:defRPr>
                <a:solidFill>
                  <a:schemeClr val="tx1"/>
                </a:solidFill>
              </a:defRPr>
            </a:lvl5pPr>
            <a:lvl6pPr marL="1371600" indent="-228600">
              <a:buFont typeface="Wingdings" pitchFamily="2" charset="2"/>
              <a:buChar char="Ø"/>
              <a:defRPr sz="1600">
                <a:solidFill>
                  <a:schemeClr val="tx1">
                    <a:lumMod val="75000"/>
                    <a:lumOff val="25000"/>
                  </a:schemeClr>
                </a:solidFill>
              </a:defRPr>
            </a:lvl6pPr>
            <a:lvl7pPr marL="1600200" indent="-228600">
              <a:buClr>
                <a:schemeClr val="accent1"/>
              </a:buClr>
              <a:buFont typeface="Wingdings" pitchFamily="2" charset="2"/>
              <a:buChar char="Ø"/>
              <a:defRPr sz="1600">
                <a:solidFill>
                  <a:schemeClr val="tx1">
                    <a:lumMod val="75000"/>
                    <a:lumOff val="25000"/>
                  </a:schemeClr>
                </a:solidFill>
              </a:defRPr>
            </a:lvl7pPr>
            <a:lvl8pPr marL="1828800" indent="-228600">
              <a:buClr>
                <a:schemeClr val="accent1"/>
              </a:buClr>
              <a:buFont typeface="Wingdings" pitchFamily="2" charset="2"/>
              <a:buChar char="Ø"/>
              <a:defRPr sz="1600">
                <a:solidFill>
                  <a:schemeClr val="tx1">
                    <a:lumMod val="75000"/>
                    <a:lumOff val="25000"/>
                  </a:schemeClr>
                </a:solidFill>
              </a:defRPr>
            </a:lvl8pPr>
            <a:lvl9pPr marL="2057400" indent="-228600">
              <a:buClr>
                <a:schemeClr val="accent1"/>
              </a:buClr>
              <a:buFont typeface="Wingdings" pitchFamily="2" charset="2"/>
              <a:buChar char="Ø"/>
              <a:defRPr sz="1600" baseline="0">
                <a:solidFill>
                  <a:schemeClr val="tx1">
                    <a:lumMod val="75000"/>
                    <a:lumOff val="2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13" name="Text Placeholder 8"/>
          <p:cNvSpPr>
            <a:spLocks noGrp="1"/>
          </p:cNvSpPr>
          <p:nvPr>
            <p:ph type="body" sz="quarter" idx="13"/>
          </p:nvPr>
        </p:nvSpPr>
        <p:spPr>
          <a:xfrm>
            <a:off x="114700" y="132346"/>
            <a:ext cx="1847088" cy="1783080"/>
          </a:xfrm>
          <a:prstGeom prst="ellipse">
            <a:avLst/>
          </a:prstGeom>
        </p:spPr>
        <p:style>
          <a:lnRef idx="0">
            <a:schemeClr val="accent4"/>
          </a:lnRef>
          <a:fillRef idx="3">
            <a:schemeClr val="accent4"/>
          </a:fillRef>
          <a:effectRef idx="3">
            <a:schemeClr val="accent4"/>
          </a:effectRef>
          <a:fontRef idx="none"/>
        </p:style>
        <p:txBody>
          <a:bodyPr lIns="45720" rIns="45720" anchor="ctr" anchorCtr="0">
            <a:noAutofit/>
          </a:bodyPr>
          <a:lstStyle>
            <a:lvl1pPr marL="0" indent="0" algn="ctr">
              <a:buNone/>
              <a:defRPr sz="1600" b="1">
                <a:solidFill>
                  <a:schemeClr val="bg1"/>
                </a:solidFill>
              </a:defRPr>
            </a:lvl1pPr>
            <a:lvl2pPr marL="228600" indent="0">
              <a:buNone/>
              <a:defRPr sz="1400">
                <a:solidFill>
                  <a:schemeClr val="bg1"/>
                </a:solidFill>
              </a:defRPr>
            </a:lvl2pPr>
            <a:lvl3pPr marL="457200" indent="0">
              <a:buNone/>
              <a:defRPr sz="1400">
                <a:solidFill>
                  <a:schemeClr val="bg1"/>
                </a:solidFill>
              </a:defRPr>
            </a:lvl3pPr>
            <a:lvl4pPr marL="685800" indent="0">
              <a:buNone/>
              <a:defRPr sz="1400">
                <a:solidFill>
                  <a:schemeClr val="bg1"/>
                </a:solidFill>
              </a:defRPr>
            </a:lvl4pPr>
            <a:lvl5pPr marL="914400" indent="0">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039826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6C18B-101B-4A4C-9CBC-9497BAC7A94B}"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327085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6C18B-101B-4A4C-9CBC-9497BAC7A94B}"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45294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E6C18B-101B-4A4C-9CBC-9497BAC7A94B}"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314875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6C18B-101B-4A4C-9CBC-9497BAC7A94B}"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426680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6C18B-101B-4A4C-9CBC-9497BAC7A94B}"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42482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6C18B-101B-4A4C-9CBC-9497BAC7A94B}"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39786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6C18B-101B-4A4C-9CBC-9497BAC7A94B}"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248509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6C18B-101B-4A4C-9CBC-9497BAC7A94B}"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E4F5F-1417-934A-82C8-4BB65457063F}" type="slidenum">
              <a:rPr lang="en-US" smtClean="0"/>
              <a:t>‹#›</a:t>
            </a:fld>
            <a:endParaRPr lang="en-US"/>
          </a:p>
        </p:txBody>
      </p:sp>
    </p:spTree>
    <p:extLst>
      <p:ext uri="{BB962C8B-B14F-4D97-AF65-F5344CB8AC3E}">
        <p14:creationId xmlns:p14="http://schemas.microsoft.com/office/powerpoint/2010/main" val="12042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6C18B-101B-4A4C-9CBC-9497BAC7A94B}" type="datetimeFigureOut">
              <a:rPr lang="en-US" smtClean="0"/>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E4F5F-1417-934A-82C8-4BB65457063F}" type="slidenum">
              <a:rPr lang="en-US" smtClean="0"/>
              <a:t>‹#›</a:t>
            </a:fld>
            <a:endParaRPr lang="en-US"/>
          </a:p>
        </p:txBody>
      </p:sp>
    </p:spTree>
    <p:extLst>
      <p:ext uri="{BB962C8B-B14F-4D97-AF65-F5344CB8AC3E}">
        <p14:creationId xmlns:p14="http://schemas.microsoft.com/office/powerpoint/2010/main" val="136628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itjenppi.menlhk.go.i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 Sharing EXPERIENCE</a:t>
            </a:r>
          </a:p>
          <a:p>
            <a:endParaRPr lang="en-US" dirty="0"/>
          </a:p>
        </p:txBody>
      </p:sp>
      <p:sp>
        <p:nvSpPr>
          <p:cNvPr id="3" name="Title 2"/>
          <p:cNvSpPr>
            <a:spLocks noGrp="1"/>
          </p:cNvSpPr>
          <p:nvPr>
            <p:ph type="ctrTitle"/>
          </p:nvPr>
        </p:nvSpPr>
        <p:spPr/>
        <p:txBody>
          <a:bodyPr>
            <a:normAutofit/>
          </a:bodyPr>
          <a:lstStyle/>
          <a:p>
            <a:r>
              <a:rPr lang="en-US" dirty="0" smtClean="0"/>
              <a:t>REDD+ &amp; SAFEGUARDS  </a:t>
            </a:r>
            <a:br>
              <a:rPr lang="en-US" dirty="0" smtClean="0"/>
            </a:br>
            <a:r>
              <a:rPr lang="en-US" dirty="0" smtClean="0"/>
              <a:t>in INDONESIA</a:t>
            </a:r>
            <a:endParaRPr lang="en-US" dirty="0"/>
          </a:p>
        </p:txBody>
      </p:sp>
      <p:sp>
        <p:nvSpPr>
          <p:cNvPr id="4" name="Footer Placeholder 3"/>
          <p:cNvSpPr>
            <a:spLocks noGrp="1"/>
          </p:cNvSpPr>
          <p:nvPr>
            <p:ph type="ftr" sz="quarter" idx="11"/>
          </p:nvPr>
        </p:nvSpPr>
        <p:spPr>
          <a:xfrm>
            <a:off x="990600" y="5486400"/>
            <a:ext cx="7620000" cy="1143000"/>
          </a:xfrm>
        </p:spPr>
        <p:txBody>
          <a:bodyPr/>
          <a:lstStyle/>
          <a:p>
            <a:r>
              <a:rPr lang="en-US" sz="1400" dirty="0" smtClean="0"/>
              <a:t>Presented at:</a:t>
            </a:r>
          </a:p>
          <a:p>
            <a:r>
              <a:rPr lang="en-US" sz="1800" dirty="0" smtClean="0"/>
              <a:t>REGIONAL SOUTH SOUTH LEARNING EVENT ON COUNTRY APPROACHES TO REDD+ SAFEGUARDS AND SAFEGUARDS INFORMATION SYSTEM (SIS)</a:t>
            </a:r>
          </a:p>
          <a:p>
            <a:pPr algn="ctr"/>
            <a:r>
              <a:rPr lang="en-US" sz="1800" dirty="0" smtClean="0"/>
              <a:t>HANOI.  26 – 27 October 2017 </a:t>
            </a:r>
            <a:endParaRPr lang="en-US" sz="1800" dirty="0"/>
          </a:p>
        </p:txBody>
      </p:sp>
    </p:spTree>
    <p:extLst>
      <p:ext uri="{BB962C8B-B14F-4D97-AF65-F5344CB8AC3E}">
        <p14:creationId xmlns:p14="http://schemas.microsoft.com/office/powerpoint/2010/main" val="65647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1.png"/>
          <p:cNvPicPr>
            <a:picLocks noChangeAspect="1"/>
          </p:cNvPicPr>
          <p:nvPr/>
        </p:nvPicPr>
        <p:blipFill>
          <a:blip r:embed="rId2">
            <a:extLst/>
          </a:blip>
          <a:srcRect l="18095" t="6793" r="13186" b="6815"/>
          <a:stretch>
            <a:fillRect/>
          </a:stretch>
        </p:blipFill>
        <p:spPr>
          <a:xfrm>
            <a:off x="6748201" y="3001229"/>
            <a:ext cx="1834101" cy="1296996"/>
          </a:xfrm>
          <a:prstGeom prst="rect">
            <a:avLst/>
          </a:prstGeom>
          <a:ln w="12700">
            <a:miter lim="400000"/>
          </a:ln>
        </p:spPr>
      </p:pic>
      <p:sp>
        <p:nvSpPr>
          <p:cNvPr id="169" name="Shape 169"/>
          <p:cNvSpPr/>
          <p:nvPr/>
        </p:nvSpPr>
        <p:spPr>
          <a:xfrm>
            <a:off x="6754913" y="1919430"/>
            <a:ext cx="1820676" cy="392415"/>
          </a:xfrm>
          <a:prstGeom prst="rect">
            <a:avLst/>
          </a:prstGeom>
          <a:solidFill>
            <a:srgbClr val="B4C7E7"/>
          </a:solidFill>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1300">
                <a:latin typeface="Cambria"/>
                <a:ea typeface="Cambria"/>
                <a:cs typeface="Cambria"/>
                <a:sym typeface="Cambria"/>
              </a:defRPr>
            </a:pPr>
            <a:r>
              <a:rPr sz="975" b="1" dirty="0"/>
              <a:t>Sub National </a:t>
            </a:r>
          </a:p>
          <a:p>
            <a:pPr algn="ctr">
              <a:defRPr sz="1300">
                <a:latin typeface="Cambria"/>
                <a:ea typeface="Cambria"/>
                <a:cs typeface="Cambria"/>
                <a:sym typeface="Cambria"/>
              </a:defRPr>
            </a:pPr>
            <a:r>
              <a:rPr sz="975" dirty="0"/>
              <a:t>(Province, District, Site)</a:t>
            </a:r>
          </a:p>
        </p:txBody>
      </p:sp>
      <p:sp>
        <p:nvSpPr>
          <p:cNvPr id="170" name="Shape 170"/>
          <p:cNvSpPr/>
          <p:nvPr/>
        </p:nvSpPr>
        <p:spPr>
          <a:xfrm>
            <a:off x="6754913" y="2309262"/>
            <a:ext cx="1820676" cy="692497"/>
          </a:xfrm>
          <a:prstGeom prst="rect">
            <a:avLst/>
          </a:prstGeom>
          <a:solidFill>
            <a:srgbClr val="BDD7EE"/>
          </a:solidFill>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1300" i="1"/>
            </a:pPr>
            <a:r>
              <a:rPr sz="975"/>
              <a:t>Sub National Implementation - Instrument and enabling conditions consistent with national level</a:t>
            </a:r>
          </a:p>
        </p:txBody>
      </p:sp>
      <p:sp>
        <p:nvSpPr>
          <p:cNvPr id="171" name="Shape 171"/>
          <p:cNvSpPr/>
          <p:nvPr/>
        </p:nvSpPr>
        <p:spPr>
          <a:xfrm>
            <a:off x="2848329" y="2906312"/>
            <a:ext cx="3674549" cy="2451500"/>
          </a:xfrm>
          <a:prstGeom prst="roundRect">
            <a:avLst>
              <a:gd name="adj" fmla="val 16667"/>
            </a:avLst>
          </a:prstGeom>
          <a:ln w="12700">
            <a:solidFill>
              <a:srgbClr val="42719B"/>
            </a:solidFill>
            <a:miter/>
          </a:ln>
        </p:spPr>
        <p:txBody>
          <a:bodyPr lIns="34289" rIns="34289" anchor="ctr"/>
          <a:lstStyle/>
          <a:p>
            <a:pPr algn="ctr">
              <a:defRPr sz="1300">
                <a:solidFill>
                  <a:srgbClr val="FFFFFF"/>
                </a:solidFill>
              </a:defRPr>
            </a:pPr>
            <a:endParaRPr sz="975"/>
          </a:p>
        </p:txBody>
      </p:sp>
      <p:sp>
        <p:nvSpPr>
          <p:cNvPr id="172" name="Shape 172"/>
          <p:cNvSpPr>
            <a:spLocks noGrp="1"/>
          </p:cNvSpPr>
          <p:nvPr>
            <p:ph type="title"/>
          </p:nvPr>
        </p:nvSpPr>
        <p:spPr>
          <a:xfrm>
            <a:off x="1286161" y="876693"/>
            <a:ext cx="6554289" cy="281780"/>
          </a:xfrm>
          <a:prstGeom prst="rect">
            <a:avLst/>
          </a:prstGeom>
        </p:spPr>
        <p:txBody>
          <a:bodyPr>
            <a:noAutofit/>
          </a:bodyPr>
          <a:lstStyle/>
          <a:p>
            <a:pPr algn="ctr" defTabSz="274320">
              <a:defRPr sz="1560"/>
            </a:pPr>
            <a:r>
              <a:rPr sz="2800" b="1" dirty="0"/>
              <a:t>Implementation of REDD</a:t>
            </a:r>
            <a:r>
              <a:rPr sz="2800" b="1" dirty="0" smtClean="0"/>
              <a:t>+ in Indonesia</a:t>
            </a:r>
            <a:r>
              <a:rPr sz="2000" dirty="0"/>
              <a:t/>
            </a:r>
            <a:br>
              <a:rPr sz="2000" dirty="0"/>
            </a:br>
            <a:r>
              <a:rPr sz="2000" dirty="0"/>
              <a:t>(</a:t>
            </a:r>
            <a:r>
              <a:rPr sz="2000" i="1" dirty="0"/>
              <a:t>National Approach, Sub National Implementation</a:t>
            </a:r>
            <a:r>
              <a:rPr sz="2000" dirty="0" smtClean="0"/>
              <a:t>) </a:t>
            </a:r>
            <a:endParaRPr sz="2000" dirty="0"/>
          </a:p>
        </p:txBody>
      </p:sp>
      <p:sp>
        <p:nvSpPr>
          <p:cNvPr id="173" name="Shape 173"/>
          <p:cNvSpPr/>
          <p:nvPr/>
        </p:nvSpPr>
        <p:spPr>
          <a:xfrm>
            <a:off x="1143000" y="2203534"/>
            <a:ext cx="1543513" cy="392415"/>
          </a:xfrm>
          <a:prstGeom prst="rect">
            <a:avLst/>
          </a:prstGeom>
          <a:solidFill>
            <a:srgbClr val="FFC000"/>
          </a:solidFill>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a:defRPr sz="1300">
                <a:latin typeface="Cambria"/>
                <a:ea typeface="Cambria"/>
                <a:cs typeface="Cambria"/>
                <a:sym typeface="Cambria"/>
              </a:defRPr>
            </a:pPr>
            <a:r>
              <a:rPr sz="975" b="1" dirty="0" err="1"/>
              <a:t>Imternational</a:t>
            </a:r>
            <a:endParaRPr sz="975" b="1" dirty="0"/>
          </a:p>
          <a:p>
            <a:pPr algn="ctr">
              <a:defRPr sz="1300">
                <a:latin typeface="Cambria"/>
                <a:ea typeface="Cambria"/>
                <a:cs typeface="Cambria"/>
                <a:sym typeface="Cambria"/>
              </a:defRPr>
            </a:pPr>
            <a:r>
              <a:rPr sz="975" dirty="0"/>
              <a:t>(UNFCCC)</a:t>
            </a:r>
          </a:p>
        </p:txBody>
      </p:sp>
      <p:sp>
        <p:nvSpPr>
          <p:cNvPr id="174" name="Shape 174"/>
          <p:cNvSpPr/>
          <p:nvPr/>
        </p:nvSpPr>
        <p:spPr>
          <a:xfrm>
            <a:off x="1143001" y="2543884"/>
            <a:ext cx="1562592" cy="692497"/>
          </a:xfrm>
          <a:prstGeom prst="rect">
            <a:avLst/>
          </a:prstGeom>
          <a:solidFill>
            <a:srgbClr val="FFD966"/>
          </a:solidFill>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1300">
                <a:latin typeface="Cambria"/>
                <a:ea typeface="Cambria"/>
                <a:cs typeface="Cambria"/>
                <a:sym typeface="Cambria"/>
              </a:defRPr>
            </a:pPr>
            <a:r>
              <a:rPr sz="975"/>
              <a:t>COP 19 Warsaw :</a:t>
            </a:r>
          </a:p>
          <a:p>
            <a:pPr algn="ctr">
              <a:defRPr sz="1300" i="1">
                <a:latin typeface="Cambria"/>
                <a:ea typeface="Cambria"/>
                <a:cs typeface="Cambria"/>
                <a:sym typeface="Cambria"/>
              </a:defRPr>
            </a:pPr>
            <a:r>
              <a:rPr sz="975"/>
              <a:t>7 guidance</a:t>
            </a:r>
          </a:p>
          <a:p>
            <a:pPr algn="ctr">
              <a:defRPr sz="1300" i="1">
                <a:latin typeface="Cambria"/>
                <a:ea typeface="Cambria"/>
                <a:cs typeface="Cambria"/>
                <a:sym typeface="Cambria"/>
              </a:defRPr>
            </a:pPr>
            <a:r>
              <a:rPr sz="975"/>
              <a:t>Warsaw REDD+ Framework :</a:t>
            </a:r>
          </a:p>
        </p:txBody>
      </p:sp>
      <p:sp>
        <p:nvSpPr>
          <p:cNvPr id="175" name="Shape 175"/>
          <p:cNvSpPr/>
          <p:nvPr/>
        </p:nvSpPr>
        <p:spPr>
          <a:xfrm>
            <a:off x="2686513" y="3790538"/>
            <a:ext cx="155411" cy="429258"/>
          </a:xfrm>
          <a:prstGeom prst="rightArrow">
            <a:avLst>
              <a:gd name="adj1" fmla="val 50000"/>
              <a:gd name="adj2" fmla="val 50000"/>
            </a:avLst>
          </a:prstGeom>
          <a:solidFill>
            <a:srgbClr val="FF9966"/>
          </a:solidFill>
          <a:ln w="12700">
            <a:solidFill>
              <a:srgbClr val="42719B"/>
            </a:solidFill>
            <a:miter/>
          </a:ln>
        </p:spPr>
        <p:txBody>
          <a:bodyPr lIns="34289" rIns="34289" anchor="ctr"/>
          <a:lstStyle/>
          <a:p>
            <a:pPr algn="ctr">
              <a:defRPr sz="1300">
                <a:solidFill>
                  <a:srgbClr val="FFFFFF"/>
                </a:solidFill>
              </a:defRPr>
            </a:pPr>
            <a:endParaRPr sz="975"/>
          </a:p>
        </p:txBody>
      </p:sp>
      <p:sp>
        <p:nvSpPr>
          <p:cNvPr id="176" name="Shape 176"/>
          <p:cNvSpPr/>
          <p:nvPr/>
        </p:nvSpPr>
        <p:spPr>
          <a:xfrm>
            <a:off x="1150993" y="3204155"/>
            <a:ext cx="1563205" cy="2065950"/>
          </a:xfrm>
          <a:prstGeom prst="rect">
            <a:avLst/>
          </a:prstGeom>
          <a:solidFill>
            <a:srgbClr val="FFD966"/>
          </a:solidFill>
          <a:ln w="12700">
            <a:miter lim="400000"/>
          </a:ln>
          <a:extLst>
            <a:ext uri="{C572A759-6A51-4108-AA02-DFA0A04FC94B}">
              <ma14:wrappingTextBoxFlag xmlns:ma14="http://schemas.microsoft.com/office/mac/drawingml/2011/main" xmlns="" val="1"/>
            </a:ext>
          </a:extLst>
        </p:spPr>
        <p:txBody>
          <a:bodyPr lIns="34289" rIns="34289">
            <a:spAutoFit/>
          </a:bodyPr>
          <a:lstStyle/>
          <a:p>
            <a:pPr marL="102691" indent="-102691">
              <a:buSzPct val="100000"/>
              <a:buAutoNum type="arabicPeriod"/>
              <a:defRPr sz="1300" i="1"/>
            </a:pPr>
            <a:r>
              <a:rPr sz="975"/>
              <a:t>REL/RL </a:t>
            </a:r>
            <a:r>
              <a:rPr sz="675"/>
              <a:t>(FCCC/SBSTA/2013/L33/add.1)</a:t>
            </a:r>
          </a:p>
          <a:p>
            <a:pPr marL="102691" indent="-102691">
              <a:buSzPct val="100000"/>
              <a:buAutoNum type="arabicPeriod"/>
              <a:defRPr sz="1300" i="1"/>
            </a:pPr>
            <a:r>
              <a:rPr sz="975"/>
              <a:t>MRV </a:t>
            </a:r>
            <a:r>
              <a:rPr sz="675"/>
              <a:t>(FCCC/SBSTA/2013/L.33/Add.2)</a:t>
            </a:r>
          </a:p>
          <a:p>
            <a:pPr marL="102691" indent="-102691">
              <a:buSzPct val="100000"/>
              <a:buAutoNum type="arabicPeriod"/>
              <a:defRPr sz="1300" i="1"/>
            </a:pPr>
            <a:r>
              <a:rPr sz="975"/>
              <a:t>NFMS </a:t>
            </a:r>
            <a:r>
              <a:rPr sz="675"/>
              <a:t>(FCCC/SBSTA/2013/L.12/Add.1),</a:t>
            </a:r>
          </a:p>
          <a:p>
            <a:pPr marL="102691" indent="-102691">
              <a:buSzPct val="100000"/>
              <a:buAutoNum type="arabicPeriod"/>
              <a:defRPr sz="1300" i="1"/>
            </a:pPr>
            <a:r>
              <a:rPr sz="975"/>
              <a:t>Drivers-DD </a:t>
            </a:r>
            <a:r>
              <a:rPr sz="675"/>
              <a:t>(FCCC/SBSTA/2013/L.12/Add.3)</a:t>
            </a:r>
            <a:r>
              <a:rPr sz="975"/>
              <a:t>,</a:t>
            </a:r>
          </a:p>
          <a:p>
            <a:pPr marL="102691" indent="-102691">
              <a:buSzPct val="100000"/>
              <a:buAutoNum type="arabicPeriod"/>
              <a:defRPr sz="1300" i="1"/>
            </a:pPr>
            <a:r>
              <a:rPr sz="975"/>
              <a:t>Safeguards</a:t>
            </a:r>
            <a:r>
              <a:rPr sz="675"/>
              <a:t> (decision 1/CP. 16, appendix 1, FCCC/SBSTA/2013/L.12/Add.2</a:t>
            </a:r>
          </a:p>
          <a:p>
            <a:pPr marL="102691" indent="-102691">
              <a:buSzPct val="100000"/>
              <a:buAutoNum type="arabicPeriod"/>
              <a:defRPr sz="1300" i="1"/>
            </a:pPr>
            <a:r>
              <a:rPr sz="975"/>
              <a:t>Finance </a:t>
            </a:r>
            <a:r>
              <a:rPr sz="675"/>
              <a:t>(dec 1/CP.16, para 70, dok FCCC/CP/2013/L5,)</a:t>
            </a:r>
          </a:p>
          <a:p>
            <a:pPr marL="102691" indent="-102691">
              <a:buSzPct val="100000"/>
              <a:buAutoNum type="arabicPeriod"/>
              <a:defRPr sz="1300"/>
            </a:pPr>
            <a:r>
              <a:rPr sz="975"/>
              <a:t>Koordinasi dan institusi </a:t>
            </a:r>
            <a:r>
              <a:rPr sz="675" i="1"/>
              <a:t>dokumen FCCC/CP/2013/L6</a:t>
            </a:r>
            <a:r>
              <a:rPr sz="975" i="1"/>
              <a:t>,</a:t>
            </a:r>
          </a:p>
        </p:txBody>
      </p:sp>
      <p:grpSp>
        <p:nvGrpSpPr>
          <p:cNvPr id="197" name="Group 197"/>
          <p:cNvGrpSpPr/>
          <p:nvPr/>
        </p:nvGrpSpPr>
        <p:grpSpPr>
          <a:xfrm>
            <a:off x="2844805" y="1638383"/>
            <a:ext cx="3628595" cy="3005767"/>
            <a:chOff x="0" y="0"/>
            <a:chExt cx="4838125" cy="4007689"/>
          </a:xfrm>
        </p:grpSpPr>
        <p:sp>
          <p:nvSpPr>
            <p:cNvPr id="177" name="Shape 177"/>
            <p:cNvSpPr/>
            <p:nvPr/>
          </p:nvSpPr>
          <p:spPr>
            <a:xfrm rot="16200000">
              <a:off x="3944779" y="3247859"/>
              <a:ext cx="270210" cy="572344"/>
            </a:xfrm>
            <a:prstGeom prst="rightArrow">
              <a:avLst>
                <a:gd name="adj1" fmla="val 50000"/>
                <a:gd name="adj2" fmla="val 50000"/>
              </a:avLst>
            </a:prstGeom>
            <a:solidFill>
              <a:schemeClr val="accent4"/>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sp>
          <p:nvSpPr>
            <p:cNvPr id="178" name="Shape 178"/>
            <p:cNvSpPr/>
            <p:nvPr/>
          </p:nvSpPr>
          <p:spPr>
            <a:xfrm rot="5400000">
              <a:off x="3938646" y="2342729"/>
              <a:ext cx="271161" cy="572344"/>
            </a:xfrm>
            <a:prstGeom prst="rightArrow">
              <a:avLst>
                <a:gd name="adj1" fmla="val 50000"/>
                <a:gd name="adj2" fmla="val 50000"/>
              </a:avLst>
            </a:prstGeom>
            <a:solidFill>
              <a:schemeClr val="accent4"/>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grpSp>
          <p:nvGrpSpPr>
            <p:cNvPr id="182" name="Group 182"/>
            <p:cNvGrpSpPr/>
            <p:nvPr/>
          </p:nvGrpSpPr>
          <p:grpSpPr>
            <a:xfrm>
              <a:off x="0" y="0"/>
              <a:ext cx="4786446" cy="2552344"/>
              <a:chOff x="0" y="0"/>
              <a:chExt cx="4786446" cy="2552344"/>
            </a:xfrm>
          </p:grpSpPr>
          <p:sp>
            <p:nvSpPr>
              <p:cNvPr id="179" name="Shape 179"/>
              <p:cNvSpPr/>
              <p:nvPr/>
            </p:nvSpPr>
            <p:spPr>
              <a:xfrm>
                <a:off x="0" y="0"/>
                <a:ext cx="4786446" cy="492440"/>
              </a:xfrm>
              <a:prstGeom prst="rect">
                <a:avLst/>
              </a:prstGeom>
              <a:solidFill>
                <a:srgbClr val="C5E0B4"/>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ctr">
                  <a:defRPr sz="1300">
                    <a:latin typeface="Cambria"/>
                    <a:ea typeface="Cambria"/>
                    <a:cs typeface="Cambria"/>
                    <a:sym typeface="Cambria"/>
                  </a:defRPr>
                </a:pPr>
                <a:r>
                  <a:rPr sz="975" b="1" dirty="0"/>
                  <a:t>National</a:t>
                </a:r>
              </a:p>
              <a:p>
                <a:pPr algn="ctr">
                  <a:defRPr sz="1300">
                    <a:latin typeface="Cambria"/>
                    <a:ea typeface="Cambria"/>
                    <a:cs typeface="Cambria"/>
                    <a:sym typeface="Cambria"/>
                  </a:defRPr>
                </a:pPr>
                <a:r>
                  <a:rPr sz="975" dirty="0"/>
                  <a:t>(</a:t>
                </a:r>
                <a:r>
                  <a:rPr sz="975" dirty="0" err="1"/>
                  <a:t>MoEF</a:t>
                </a:r>
                <a:r>
                  <a:rPr sz="975" dirty="0"/>
                  <a:t>, DG of Climate Change)</a:t>
                </a:r>
              </a:p>
            </p:txBody>
          </p:sp>
          <p:sp>
            <p:nvSpPr>
              <p:cNvPr id="180" name="Shape 180"/>
              <p:cNvSpPr/>
              <p:nvPr/>
            </p:nvSpPr>
            <p:spPr>
              <a:xfrm>
                <a:off x="3429355" y="1690572"/>
                <a:ext cx="1258039" cy="861772"/>
              </a:xfrm>
              <a:prstGeom prst="rect">
                <a:avLst/>
              </a:prstGeom>
              <a:solidFill>
                <a:srgbClr val="C5E0B4"/>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marL="102691" indent="-102691">
                  <a:buSzPct val="100000"/>
                  <a:buAutoNum type="arabicPeriod"/>
                  <a:defRPr sz="1000"/>
                </a:pPr>
                <a:r>
                  <a:rPr sz="750"/>
                  <a:t>Coordination and Institution </a:t>
                </a:r>
              </a:p>
              <a:p>
                <a:pPr marL="102691" indent="-102691">
                  <a:buSzPct val="100000"/>
                  <a:buAutoNum type="arabicPeriod"/>
                  <a:defRPr sz="1000" i="1"/>
                </a:pPr>
                <a:r>
                  <a:rPr sz="750"/>
                  <a:t> National Strategy </a:t>
                </a:r>
              </a:p>
              <a:p>
                <a:pPr marL="102691" indent="-102691">
                  <a:buSzPct val="100000"/>
                  <a:buAutoNum type="arabicPeriod"/>
                  <a:defRPr sz="1000" i="1"/>
                </a:pPr>
                <a:r>
                  <a:rPr sz="750"/>
                  <a:t>Identification of Drivers of DD</a:t>
                </a:r>
              </a:p>
            </p:txBody>
          </p:sp>
          <p:sp>
            <p:nvSpPr>
              <p:cNvPr id="181" name="Shape 181"/>
              <p:cNvSpPr/>
              <p:nvPr/>
            </p:nvSpPr>
            <p:spPr>
              <a:xfrm>
                <a:off x="1357089" y="668247"/>
                <a:ext cx="2072266" cy="692495"/>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marL="160735" indent="-160735">
                  <a:buSzPct val="100000"/>
                  <a:buFont typeface="Arial"/>
                  <a:buChar char="•"/>
                  <a:defRPr sz="1300" i="1"/>
                </a:pPr>
                <a:r>
                  <a:rPr sz="975"/>
                  <a:t>REDD+ architecture  </a:t>
                </a:r>
              </a:p>
              <a:p>
                <a:pPr marL="160735" indent="-160735">
                  <a:buSzPct val="100000"/>
                  <a:buFont typeface="Arial"/>
                  <a:buChar char="•"/>
                  <a:defRPr sz="1300" i="1"/>
                </a:pPr>
                <a:r>
                  <a:rPr sz="975"/>
                  <a:t>Enabling conditions</a:t>
                </a:r>
              </a:p>
              <a:p>
                <a:pPr marL="160735" indent="-160735">
                  <a:buSzPct val="100000"/>
                  <a:buFont typeface="Arial"/>
                  <a:buChar char="•"/>
                  <a:defRPr sz="1300" i="1"/>
                </a:pPr>
                <a:r>
                  <a:rPr sz="975"/>
                  <a:t>Policy/Regulation</a:t>
                </a:r>
              </a:p>
            </p:txBody>
          </p:sp>
        </p:grpSp>
        <p:grpSp>
          <p:nvGrpSpPr>
            <p:cNvPr id="196" name="Group 196"/>
            <p:cNvGrpSpPr/>
            <p:nvPr/>
          </p:nvGrpSpPr>
          <p:grpSpPr>
            <a:xfrm>
              <a:off x="3349" y="1940269"/>
              <a:ext cx="4834776" cy="2067420"/>
              <a:chOff x="0" y="0"/>
              <a:chExt cx="4834775" cy="2067419"/>
            </a:xfrm>
          </p:grpSpPr>
          <p:grpSp>
            <p:nvGrpSpPr>
              <p:cNvPr id="185" name="Group 185"/>
              <p:cNvGrpSpPr/>
              <p:nvPr/>
            </p:nvGrpSpPr>
            <p:grpSpPr>
              <a:xfrm>
                <a:off x="3213628" y="817794"/>
                <a:ext cx="1621147" cy="646327"/>
                <a:chOff x="0" y="0"/>
                <a:chExt cx="1621146" cy="646327"/>
              </a:xfrm>
            </p:grpSpPr>
            <p:sp>
              <p:nvSpPr>
                <p:cNvPr id="183" name="Shape 183"/>
                <p:cNvSpPr/>
                <p:nvPr/>
              </p:nvSpPr>
              <p:spPr>
                <a:xfrm>
                  <a:off x="328556" y="0"/>
                  <a:ext cx="1292590" cy="646327"/>
                </a:xfrm>
                <a:prstGeom prst="rect">
                  <a:avLst/>
                </a:prstGeom>
                <a:solidFill>
                  <a:srgbClr val="C5E0B4"/>
                </a:solid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defRPr sz="1200" i="1">
                      <a:latin typeface="Cambria"/>
                      <a:ea typeface="Cambria"/>
                      <a:cs typeface="Cambria"/>
                      <a:sym typeface="Cambria"/>
                    </a:defRPr>
                  </a:pPr>
                  <a:r>
                    <a:rPr sz="900" dirty="0"/>
                    <a:t>Net Sink/</a:t>
                  </a:r>
                  <a:r>
                    <a:rPr sz="900" dirty="0" smtClean="0"/>
                    <a:t>Bala</a:t>
                  </a:r>
                  <a:r>
                    <a:rPr lang="en-US" sz="900" dirty="0" smtClean="0"/>
                    <a:t>n</a:t>
                  </a:r>
                  <a:r>
                    <a:rPr sz="900" dirty="0" smtClean="0"/>
                    <a:t>ce </a:t>
                  </a:r>
                  <a:r>
                    <a:rPr sz="900" dirty="0"/>
                    <a:t>&amp; Sustainable Development</a:t>
                  </a:r>
                </a:p>
              </p:txBody>
            </p:sp>
            <p:sp>
              <p:nvSpPr>
                <p:cNvPr id="184" name="Shape 184"/>
                <p:cNvSpPr/>
                <p:nvPr/>
              </p:nvSpPr>
              <p:spPr>
                <a:xfrm>
                  <a:off x="0" y="149857"/>
                  <a:ext cx="335953" cy="430622"/>
                </a:xfrm>
                <a:prstGeom prst="rightArrow">
                  <a:avLst>
                    <a:gd name="adj1" fmla="val 50000"/>
                    <a:gd name="adj2" fmla="val 50000"/>
                  </a:avLst>
                </a:prstGeom>
                <a:solidFill>
                  <a:srgbClr val="FFD966"/>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grpSp>
          <p:grpSp>
            <p:nvGrpSpPr>
              <p:cNvPr id="195" name="Group 195"/>
              <p:cNvGrpSpPr/>
              <p:nvPr/>
            </p:nvGrpSpPr>
            <p:grpSpPr>
              <a:xfrm>
                <a:off x="0" y="0"/>
                <a:ext cx="3353920" cy="2067419"/>
                <a:chOff x="0" y="0"/>
                <a:chExt cx="3353920" cy="2067418"/>
              </a:xfrm>
            </p:grpSpPr>
            <p:sp>
              <p:nvSpPr>
                <p:cNvPr id="186" name="Shape 186"/>
                <p:cNvSpPr/>
                <p:nvPr/>
              </p:nvSpPr>
              <p:spPr>
                <a:xfrm>
                  <a:off x="2209287" y="945826"/>
                  <a:ext cx="157396" cy="550251"/>
                </a:xfrm>
                <a:prstGeom prst="rightArrow">
                  <a:avLst>
                    <a:gd name="adj1" fmla="val 50000"/>
                    <a:gd name="adj2" fmla="val 50000"/>
                  </a:avLst>
                </a:prstGeom>
                <a:solidFill>
                  <a:srgbClr val="FFD966"/>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sp>
              <p:nvSpPr>
                <p:cNvPr id="187" name="Shape 187"/>
                <p:cNvSpPr/>
                <p:nvPr/>
              </p:nvSpPr>
              <p:spPr>
                <a:xfrm>
                  <a:off x="904416" y="967809"/>
                  <a:ext cx="243475" cy="550251"/>
                </a:xfrm>
                <a:prstGeom prst="rightArrow">
                  <a:avLst>
                    <a:gd name="adj1" fmla="val 50000"/>
                    <a:gd name="adj2" fmla="val 50000"/>
                  </a:avLst>
                </a:prstGeom>
                <a:solidFill>
                  <a:srgbClr val="FFD966"/>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sp>
              <p:nvSpPr>
                <p:cNvPr id="188" name="Shape 188"/>
                <p:cNvSpPr/>
                <p:nvPr/>
              </p:nvSpPr>
              <p:spPr>
                <a:xfrm>
                  <a:off x="0" y="945826"/>
                  <a:ext cx="995169" cy="692494"/>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ctr">
                    <a:defRPr sz="1300"/>
                  </a:pPr>
                  <a:r>
                    <a:rPr sz="975"/>
                    <a:t>REDD+ INDONESIA</a:t>
                  </a:r>
                </a:p>
              </p:txBody>
            </p:sp>
            <p:grpSp>
              <p:nvGrpSpPr>
                <p:cNvPr id="193" name="Group 193"/>
                <p:cNvGrpSpPr/>
                <p:nvPr/>
              </p:nvGrpSpPr>
              <p:grpSpPr>
                <a:xfrm>
                  <a:off x="1126332" y="0"/>
                  <a:ext cx="1063359" cy="2067418"/>
                  <a:chOff x="0" y="0"/>
                  <a:chExt cx="1063358" cy="2067417"/>
                </a:xfrm>
              </p:grpSpPr>
              <p:sp>
                <p:nvSpPr>
                  <p:cNvPr id="189" name="Shape 189"/>
                  <p:cNvSpPr/>
                  <p:nvPr/>
                </p:nvSpPr>
                <p:spPr>
                  <a:xfrm>
                    <a:off x="764" y="0"/>
                    <a:ext cx="1062594" cy="338551"/>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800">
                        <a:latin typeface="Times New Roman"/>
                        <a:ea typeface="Times New Roman"/>
                        <a:cs typeface="Times New Roman"/>
                        <a:sym typeface="Times New Roman"/>
                      </a:defRPr>
                    </a:lvl1pPr>
                  </a:lstStyle>
                  <a:p>
                    <a:r>
                      <a:rPr sz="600"/>
                      <a:t>Reducing emissions from deforestation</a:t>
                    </a:r>
                  </a:p>
                </p:txBody>
              </p:sp>
              <p:sp>
                <p:nvSpPr>
                  <p:cNvPr id="190" name="Shape 190"/>
                  <p:cNvSpPr/>
                  <p:nvPr/>
                </p:nvSpPr>
                <p:spPr>
                  <a:xfrm>
                    <a:off x="4609" y="400425"/>
                    <a:ext cx="1034738" cy="461662"/>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800">
                        <a:latin typeface="Times New Roman"/>
                        <a:ea typeface="Times New Roman"/>
                        <a:cs typeface="Times New Roman"/>
                        <a:sym typeface="Times New Roman"/>
                      </a:defRPr>
                    </a:lvl1pPr>
                  </a:lstStyle>
                  <a:p>
                    <a:r>
                      <a:rPr sz="600" dirty="0"/>
                      <a:t>Reducing emissions from forest degradation</a:t>
                    </a:r>
                  </a:p>
                </p:txBody>
              </p:sp>
              <p:sp>
                <p:nvSpPr>
                  <p:cNvPr id="191" name="Shape 191"/>
                  <p:cNvSpPr/>
                  <p:nvPr/>
                </p:nvSpPr>
                <p:spPr>
                  <a:xfrm>
                    <a:off x="0" y="913223"/>
                    <a:ext cx="1039347" cy="338552"/>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defRPr sz="800">
                        <a:latin typeface="Times New Roman"/>
                        <a:ea typeface="Times New Roman"/>
                        <a:cs typeface="Times New Roman"/>
                        <a:sym typeface="Times New Roman"/>
                      </a:defRPr>
                    </a:lvl1pPr>
                  </a:lstStyle>
                  <a:p>
                    <a:r>
                      <a:rPr sz="600" dirty="0"/>
                      <a:t>Sustainable management of forests</a:t>
                    </a:r>
                  </a:p>
                </p:txBody>
              </p:sp>
              <p:sp>
                <p:nvSpPr>
                  <p:cNvPr id="192" name="Shape 192"/>
                  <p:cNvSpPr/>
                  <p:nvPr/>
                </p:nvSpPr>
                <p:spPr>
                  <a:xfrm>
                    <a:off x="6603" y="1728866"/>
                    <a:ext cx="1026146" cy="338551"/>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800">
                        <a:latin typeface="Times New Roman"/>
                        <a:ea typeface="Times New Roman"/>
                        <a:cs typeface="Times New Roman"/>
                        <a:sym typeface="Times New Roman"/>
                      </a:defRPr>
                    </a:lvl1pPr>
                  </a:lstStyle>
                  <a:p>
                    <a:r>
                      <a:rPr sz="600"/>
                      <a:t>Enhancement of forest carbon stocks</a:t>
                    </a:r>
                  </a:p>
                </p:txBody>
              </p:sp>
            </p:grpSp>
            <p:sp>
              <p:nvSpPr>
                <p:cNvPr id="194" name="Shape 194"/>
                <p:cNvSpPr/>
                <p:nvPr/>
              </p:nvSpPr>
              <p:spPr>
                <a:xfrm>
                  <a:off x="2373762" y="881154"/>
                  <a:ext cx="980158" cy="600161"/>
                </a:xfrm>
                <a:prstGeom prst="rect">
                  <a:avLst/>
                </a:prstGeom>
                <a:solidFill>
                  <a:srgbClr val="C5E0B4"/>
                </a:solidFill>
                <a:ln w="9525"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lvl1pPr algn="ctr">
                    <a:defRPr sz="1100"/>
                  </a:lvl1pPr>
                </a:lstStyle>
                <a:p>
                  <a:r>
                    <a:rPr sz="825"/>
                    <a:t>Sustainable Forest Management </a:t>
                  </a:r>
                </a:p>
              </p:txBody>
            </p:sp>
          </p:grpSp>
        </p:grpSp>
      </p:grpSp>
      <p:sp>
        <p:nvSpPr>
          <p:cNvPr id="198" name="Shape 198"/>
          <p:cNvSpPr/>
          <p:nvPr/>
        </p:nvSpPr>
        <p:spPr>
          <a:xfrm>
            <a:off x="2878759" y="3049466"/>
            <a:ext cx="2475512" cy="1626296"/>
          </a:xfrm>
          <a:prstGeom prst="roundRect">
            <a:avLst>
              <a:gd name="adj" fmla="val 16667"/>
            </a:avLst>
          </a:prstGeom>
          <a:ln w="12700">
            <a:solidFill>
              <a:srgbClr val="42719B"/>
            </a:solidFill>
            <a:miter/>
          </a:ln>
        </p:spPr>
        <p:txBody>
          <a:bodyPr lIns="34289" rIns="34289" anchor="ctr"/>
          <a:lstStyle/>
          <a:p>
            <a:pPr algn="ctr">
              <a:defRPr sz="1300">
                <a:solidFill>
                  <a:srgbClr val="FFFFFF"/>
                </a:solidFill>
              </a:defRPr>
            </a:pPr>
            <a:endParaRPr sz="975"/>
          </a:p>
        </p:txBody>
      </p:sp>
      <p:sp>
        <p:nvSpPr>
          <p:cNvPr id="199" name="Shape 199"/>
          <p:cNvSpPr/>
          <p:nvPr/>
        </p:nvSpPr>
        <p:spPr>
          <a:xfrm>
            <a:off x="3692068" y="4084205"/>
            <a:ext cx="779510" cy="228925"/>
          </a:xfrm>
          <a:prstGeom prst="rect">
            <a:avLst/>
          </a:prstGeom>
          <a:solidFill>
            <a:srgbClr val="C5E0B4"/>
          </a:solidFill>
          <a:ln>
            <a:solidFill>
              <a:srgbClr val="000000"/>
            </a:solidFill>
          </a:ln>
          <a:extLst>
            <a:ext uri="{C572A759-6A51-4108-AA02-DFA0A04FC94B}">
              <ma14:wrappingTextBoxFlag xmlns:ma14="http://schemas.microsoft.com/office/mac/drawingml/2011/main" xmlns="" val="1"/>
            </a:ext>
          </a:extLst>
        </p:spPr>
        <p:txBody>
          <a:bodyPr lIns="34289" rIns="34289">
            <a:spAutoFit/>
          </a:bodyPr>
          <a:lstStyle/>
          <a:p>
            <a:pPr>
              <a:defRPr sz="800">
                <a:latin typeface="Times New Roman"/>
                <a:ea typeface="Times New Roman"/>
                <a:cs typeface="Times New Roman"/>
                <a:sym typeface="Times New Roman"/>
              </a:defRPr>
            </a:pPr>
            <a:r>
              <a:rPr sz="600"/>
              <a:t>The role of conservation</a:t>
            </a:r>
            <a:r>
              <a:rPr sz="600">
                <a:latin typeface="+mj-lt"/>
                <a:ea typeface="+mj-ea"/>
                <a:cs typeface="+mj-cs"/>
                <a:sym typeface="Calibri"/>
              </a:rPr>
              <a:t>;</a:t>
            </a:r>
          </a:p>
        </p:txBody>
      </p:sp>
      <p:sp>
        <p:nvSpPr>
          <p:cNvPr id="200" name="Shape 200"/>
          <p:cNvSpPr/>
          <p:nvPr/>
        </p:nvSpPr>
        <p:spPr>
          <a:xfrm>
            <a:off x="5465913" y="4360187"/>
            <a:ext cx="980768" cy="981038"/>
          </a:xfrm>
          <a:prstGeom prst="rect">
            <a:avLst/>
          </a:prstGeom>
          <a:solidFill>
            <a:srgbClr val="C5E0B4"/>
          </a:solidFill>
          <a:ln w="12700">
            <a:miter lim="400000"/>
          </a:ln>
          <a:extLst>
            <a:ext uri="{C572A759-6A51-4108-AA02-DFA0A04FC94B}">
              <ma14:wrappingTextBoxFlag xmlns:ma14="http://schemas.microsoft.com/office/mac/drawingml/2011/main" xmlns="" val="1"/>
            </a:ext>
          </a:extLst>
        </p:spPr>
        <p:txBody>
          <a:bodyPr lIns="34289" rIns="34289">
            <a:spAutoFit/>
          </a:bodyPr>
          <a:lstStyle/>
          <a:p>
            <a:pPr marL="102691" indent="-102691">
              <a:buSzPct val="100000"/>
              <a:buAutoNum type="arabicPeriod"/>
              <a:defRPr sz="1100" i="1"/>
            </a:pPr>
            <a:r>
              <a:rPr sz="825"/>
              <a:t>FREL </a:t>
            </a:r>
          </a:p>
          <a:p>
            <a:pPr marL="102691" indent="-102691">
              <a:buSzPct val="100000"/>
              <a:buAutoNum type="arabicPeriod"/>
              <a:defRPr sz="1100" i="1"/>
            </a:pPr>
            <a:r>
              <a:rPr sz="825"/>
              <a:t>NFMS</a:t>
            </a:r>
          </a:p>
          <a:p>
            <a:pPr marL="102691" indent="-102691">
              <a:buSzPct val="100000"/>
              <a:buAutoNum type="arabicPeriod"/>
              <a:defRPr sz="1100" i="1"/>
            </a:pPr>
            <a:r>
              <a:rPr sz="825"/>
              <a:t>MRV </a:t>
            </a:r>
          </a:p>
          <a:p>
            <a:pPr marL="102691" indent="-102691">
              <a:buSzPct val="100000"/>
              <a:buAutoNum type="arabicPeriod"/>
              <a:defRPr sz="1100"/>
            </a:pPr>
            <a:r>
              <a:rPr sz="825"/>
              <a:t>SIS REDD+</a:t>
            </a:r>
          </a:p>
          <a:p>
            <a:pPr marL="102691" indent="-102691">
              <a:buSzPct val="100000"/>
              <a:buAutoNum type="arabicPeriod"/>
              <a:defRPr sz="1100" i="1"/>
            </a:pPr>
            <a:r>
              <a:rPr sz="825"/>
              <a:t>Finance (Finance Mechanism)</a:t>
            </a:r>
          </a:p>
        </p:txBody>
      </p:sp>
      <p:sp>
        <p:nvSpPr>
          <p:cNvPr id="201" name="Shape 201"/>
          <p:cNvSpPr/>
          <p:nvPr/>
        </p:nvSpPr>
        <p:spPr>
          <a:xfrm>
            <a:off x="3862623" y="5553007"/>
            <a:ext cx="1554200" cy="242374"/>
          </a:xfrm>
          <a:prstGeom prst="rect">
            <a:avLst/>
          </a:prstGeom>
          <a:solidFill>
            <a:srgbClr val="C5E0B4"/>
          </a:solidFill>
          <a:ln>
            <a:solidFill>
              <a:srgbClr val="000000"/>
            </a:solidFill>
          </a:ln>
          <a:extLst>
            <a:ext uri="{C572A759-6A51-4108-AA02-DFA0A04FC94B}">
              <ma14:wrappingTextBoxFlag xmlns:ma14="http://schemas.microsoft.com/office/mac/drawingml/2011/main" xmlns="" val="1"/>
            </a:ext>
          </a:extLst>
        </p:spPr>
        <p:txBody>
          <a:bodyPr lIns="34289" rIns="34289">
            <a:spAutoFit/>
          </a:bodyPr>
          <a:lstStyle>
            <a:lvl1pPr algn="ctr">
              <a:defRPr sz="1300" i="1"/>
            </a:lvl1pPr>
          </a:lstStyle>
          <a:p>
            <a:r>
              <a:rPr sz="975"/>
              <a:t>REDD+ Finance</a:t>
            </a:r>
          </a:p>
        </p:txBody>
      </p:sp>
      <p:sp>
        <p:nvSpPr>
          <p:cNvPr id="202" name="Shape 202"/>
          <p:cNvSpPr/>
          <p:nvPr/>
        </p:nvSpPr>
        <p:spPr>
          <a:xfrm rot="5400000">
            <a:off x="4398692" y="2537957"/>
            <a:ext cx="203370" cy="429258"/>
          </a:xfrm>
          <a:prstGeom prst="rightArrow">
            <a:avLst>
              <a:gd name="adj1" fmla="val 50000"/>
              <a:gd name="adj2" fmla="val 50000"/>
            </a:avLst>
          </a:prstGeom>
          <a:solidFill>
            <a:schemeClr val="accent4"/>
          </a:solidFill>
          <a:ln w="12700">
            <a:solidFill>
              <a:srgbClr val="42719B"/>
            </a:solidFill>
            <a:miter/>
          </a:ln>
        </p:spPr>
        <p:txBody>
          <a:bodyPr lIns="34289" rIns="34289" anchor="ctr"/>
          <a:lstStyle/>
          <a:p>
            <a:pPr algn="ctr">
              <a:defRPr sz="1300">
                <a:solidFill>
                  <a:srgbClr val="FFFFFF"/>
                </a:solidFill>
              </a:defRPr>
            </a:pPr>
            <a:endParaRPr sz="975"/>
          </a:p>
        </p:txBody>
      </p:sp>
      <p:sp>
        <p:nvSpPr>
          <p:cNvPr id="203" name="Shape 203"/>
          <p:cNvSpPr/>
          <p:nvPr/>
        </p:nvSpPr>
        <p:spPr>
          <a:xfrm rot="16200000">
            <a:off x="4429957" y="5234066"/>
            <a:ext cx="203370" cy="429258"/>
          </a:xfrm>
          <a:prstGeom prst="rightArrow">
            <a:avLst>
              <a:gd name="adj1" fmla="val 50000"/>
              <a:gd name="adj2" fmla="val 50000"/>
            </a:avLst>
          </a:prstGeom>
          <a:solidFill>
            <a:schemeClr val="accent4"/>
          </a:solidFill>
          <a:ln w="12700">
            <a:solidFill>
              <a:srgbClr val="42719B"/>
            </a:solidFill>
            <a:miter/>
          </a:ln>
        </p:spPr>
        <p:txBody>
          <a:bodyPr lIns="34289" rIns="34289" anchor="ctr"/>
          <a:lstStyle/>
          <a:p>
            <a:pPr algn="ctr">
              <a:defRPr sz="1300">
                <a:solidFill>
                  <a:srgbClr val="FFFFFF"/>
                </a:solidFill>
              </a:defRPr>
            </a:pPr>
            <a:endParaRPr sz="975"/>
          </a:p>
        </p:txBody>
      </p:sp>
      <p:pic>
        <p:nvPicPr>
          <p:cNvPr id="204" name="image2.png"/>
          <p:cNvPicPr>
            <a:picLocks noChangeAspect="1"/>
          </p:cNvPicPr>
          <p:nvPr/>
        </p:nvPicPr>
        <p:blipFill>
          <a:blip r:embed="rId3">
            <a:extLst/>
          </a:blip>
          <a:srcRect l="24062" t="5962" r="13316" b="12119"/>
          <a:stretch>
            <a:fillRect/>
          </a:stretch>
        </p:blipFill>
        <p:spPr>
          <a:xfrm>
            <a:off x="6746416" y="4298223"/>
            <a:ext cx="2034598" cy="1497157"/>
          </a:xfrm>
          <a:prstGeom prst="rect">
            <a:avLst/>
          </a:prstGeom>
          <a:ln w="12700">
            <a:miter lim="400000"/>
          </a:ln>
        </p:spPr>
      </p:pic>
      <p:pic>
        <p:nvPicPr>
          <p:cNvPr id="205" name="image3.png"/>
          <p:cNvPicPr>
            <a:picLocks noChangeAspect="1"/>
          </p:cNvPicPr>
          <p:nvPr/>
        </p:nvPicPr>
        <p:blipFill>
          <a:blip r:embed="rId4">
            <a:extLst/>
          </a:blip>
          <a:srcRect l="21932" t="15475" r="21214" b="10683"/>
          <a:stretch>
            <a:fillRect/>
          </a:stretch>
        </p:blipFill>
        <p:spPr>
          <a:xfrm>
            <a:off x="6742424" y="3162814"/>
            <a:ext cx="2187533" cy="1369754"/>
          </a:xfrm>
          <a:prstGeom prst="rect">
            <a:avLst/>
          </a:prstGeom>
          <a:ln w="12700">
            <a:miter lim="400000"/>
          </a:ln>
        </p:spPr>
      </p:pic>
      <p:grpSp>
        <p:nvGrpSpPr>
          <p:cNvPr id="208" name="Group 208"/>
          <p:cNvGrpSpPr/>
          <p:nvPr/>
        </p:nvGrpSpPr>
        <p:grpSpPr>
          <a:xfrm>
            <a:off x="6305483" y="3680107"/>
            <a:ext cx="1102393" cy="503721"/>
            <a:chOff x="0" y="0"/>
            <a:chExt cx="1469857" cy="671628"/>
          </a:xfrm>
        </p:grpSpPr>
        <p:sp>
          <p:nvSpPr>
            <p:cNvPr id="206" name="Shape 206"/>
            <p:cNvSpPr/>
            <p:nvPr/>
          </p:nvSpPr>
          <p:spPr>
            <a:xfrm>
              <a:off x="109029" y="0"/>
              <a:ext cx="1360828" cy="671628"/>
            </a:xfrm>
            <a:prstGeom prst="rightArrow">
              <a:avLst>
                <a:gd name="adj1" fmla="val 50000"/>
                <a:gd name="adj2" fmla="val 50000"/>
              </a:avLst>
            </a:prstGeom>
            <a:solidFill>
              <a:srgbClr val="FF9966"/>
            </a:solidFill>
            <a:ln w="12700" cap="flat">
              <a:solidFill>
                <a:srgbClr val="42719B"/>
              </a:solidFill>
              <a:prstDash val="solid"/>
              <a:miter lim="800000"/>
            </a:ln>
            <a:effectLst/>
          </p:spPr>
          <p:txBody>
            <a:bodyPr wrap="square" lIns="34289" tIns="34289" rIns="34289" bIns="34289" numCol="1" anchor="ctr">
              <a:noAutofit/>
            </a:bodyPr>
            <a:lstStyle/>
            <a:p>
              <a:pPr algn="ctr">
                <a:defRPr sz="1300">
                  <a:solidFill>
                    <a:srgbClr val="FFFFFF"/>
                  </a:solidFill>
                </a:defRPr>
              </a:pPr>
              <a:endParaRPr sz="975"/>
            </a:p>
          </p:txBody>
        </p:sp>
        <p:sp>
          <p:nvSpPr>
            <p:cNvPr id="207" name="Shape 207"/>
            <p:cNvSpPr/>
            <p:nvPr/>
          </p:nvSpPr>
          <p:spPr>
            <a:xfrm>
              <a:off x="0" y="192984"/>
              <a:ext cx="1425990" cy="2462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spAutoFit/>
            </a:bodyPr>
            <a:lstStyle/>
            <a:p>
              <a:pPr algn="ctr">
                <a:defRPr sz="1000">
                  <a:latin typeface="Cambria"/>
                  <a:ea typeface="Cambria"/>
                  <a:cs typeface="Cambria"/>
                  <a:sym typeface="Cambria"/>
                </a:defRPr>
              </a:pPr>
              <a:r>
                <a:rPr sz="750"/>
                <a:t>IMPLEMENTATION</a:t>
              </a:r>
            </a:p>
          </p:txBody>
        </p:sp>
      </p:grpSp>
    </p:spTree>
    <p:extLst>
      <p:ext uri="{BB962C8B-B14F-4D97-AF65-F5344CB8AC3E}">
        <p14:creationId xmlns:p14="http://schemas.microsoft.com/office/powerpoint/2010/main" val="375971270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198"/>
            <a:ext cx="8555592" cy="685802"/>
          </a:xfrm>
        </p:spPr>
        <p:txBody>
          <a:bodyPr>
            <a:noAutofit/>
          </a:bodyPr>
          <a:lstStyle/>
          <a:p>
            <a:pPr marL="514350" indent="-514350" algn="ctr"/>
            <a:r>
              <a:rPr lang="en-US" sz="2400" b="1" dirty="0" smtClean="0">
                <a:solidFill>
                  <a:schemeClr val="tx1"/>
                </a:solidFill>
                <a:latin typeface="+mj-lt"/>
              </a:rPr>
              <a:t>REDD+</a:t>
            </a:r>
            <a:r>
              <a:rPr lang="id-ID" sz="2400" b="1" dirty="0" smtClean="0">
                <a:solidFill>
                  <a:schemeClr val="tx1"/>
                </a:solidFill>
                <a:latin typeface="+mj-lt"/>
              </a:rPr>
              <a:t> ARCHITECTURE IN INDONESIA</a:t>
            </a:r>
            <a:endParaRPr lang="en-US" sz="2400" b="1" dirty="0" smtClean="0">
              <a:solidFill>
                <a:schemeClr val="tx1"/>
              </a:solidFill>
              <a:latin typeface="+mj-lt"/>
            </a:endParaRPr>
          </a:p>
        </p:txBody>
      </p:sp>
      <p:pic>
        <p:nvPicPr>
          <p:cNvPr id="29" name="Picture 25" descr="uultimate-symbol-gear"/>
          <p:cNvPicPr>
            <a:picLocks noChangeAspect="1" noChangeArrowheads="1"/>
          </p:cNvPicPr>
          <p:nvPr/>
        </p:nvPicPr>
        <p:blipFill>
          <a:blip r:embed="rId2" cstate="print"/>
          <a:srcRect/>
          <a:stretch>
            <a:fillRect/>
          </a:stretch>
        </p:blipFill>
        <p:spPr bwMode="auto">
          <a:xfrm>
            <a:off x="3119437" y="3250903"/>
            <a:ext cx="2183706" cy="2083097"/>
          </a:xfrm>
          <a:prstGeom prst="rect">
            <a:avLst/>
          </a:prstGeom>
          <a:noFill/>
          <a:ln w="9525">
            <a:noFill/>
            <a:miter lim="800000"/>
            <a:headEnd/>
            <a:tailEnd/>
          </a:ln>
        </p:spPr>
      </p:pic>
      <p:pic>
        <p:nvPicPr>
          <p:cNvPr id="30" name="Picture 2" descr="TREE"/>
          <p:cNvPicPr>
            <a:picLocks noChangeAspect="1" noChangeArrowheads="1"/>
          </p:cNvPicPr>
          <p:nvPr/>
        </p:nvPicPr>
        <p:blipFill>
          <a:blip r:embed="rId3" cstate="print">
            <a:lum bright="-6000"/>
          </a:blip>
          <a:srcRect/>
          <a:stretch>
            <a:fillRect/>
          </a:stretch>
        </p:blipFill>
        <p:spPr bwMode="auto">
          <a:xfrm>
            <a:off x="2226867" y="1830560"/>
            <a:ext cx="758428" cy="1074204"/>
          </a:xfrm>
          <a:prstGeom prst="rect">
            <a:avLst/>
          </a:prstGeom>
          <a:noFill/>
          <a:ln w="9525">
            <a:noFill/>
            <a:miter lim="800000"/>
            <a:headEnd/>
            <a:tailEnd/>
          </a:ln>
        </p:spPr>
      </p:pic>
      <p:sp>
        <p:nvSpPr>
          <p:cNvPr id="31" name="Text Box 3"/>
          <p:cNvSpPr txBox="1">
            <a:spLocks noChangeArrowheads="1"/>
          </p:cNvSpPr>
          <p:nvPr/>
        </p:nvSpPr>
        <p:spPr bwMode="auto">
          <a:xfrm>
            <a:off x="4146948" y="2194495"/>
            <a:ext cx="928688" cy="492443"/>
          </a:xfrm>
          <a:prstGeom prst="rect">
            <a:avLst/>
          </a:prstGeom>
          <a:noFill/>
          <a:ln w="9525">
            <a:noFill/>
            <a:miter lim="800000"/>
            <a:headEnd/>
            <a:tailEnd/>
          </a:ln>
        </p:spPr>
        <p:txBody>
          <a:bodyPr>
            <a:spAutoFit/>
          </a:bodyPr>
          <a:lstStyle/>
          <a:p>
            <a:pPr>
              <a:spcBef>
                <a:spcPct val="50000"/>
              </a:spcBef>
            </a:pPr>
            <a:r>
              <a:rPr lang="en-US" sz="2600" b="1" dirty="0">
                <a:solidFill>
                  <a:srgbClr val="357F1B"/>
                </a:solidFill>
                <a:latin typeface="Corbel" pitchFamily="34" charset="0"/>
              </a:rPr>
              <a:t>CO</a:t>
            </a:r>
            <a:r>
              <a:rPr lang="en-US" sz="3250" b="1" baseline="-25000" dirty="0">
                <a:solidFill>
                  <a:srgbClr val="357F1B"/>
                </a:solidFill>
                <a:latin typeface="Corbel" pitchFamily="34" charset="0"/>
              </a:rPr>
              <a:t>2</a:t>
            </a:r>
          </a:p>
        </p:txBody>
      </p:sp>
      <p:sp>
        <p:nvSpPr>
          <p:cNvPr id="32" name="Text Box 4"/>
          <p:cNvSpPr txBox="1">
            <a:spLocks noChangeArrowheads="1"/>
          </p:cNvSpPr>
          <p:nvPr/>
        </p:nvSpPr>
        <p:spPr bwMode="auto">
          <a:xfrm>
            <a:off x="7060111" y="2045873"/>
            <a:ext cx="285036" cy="717569"/>
          </a:xfrm>
          <a:prstGeom prst="rect">
            <a:avLst/>
          </a:prstGeom>
          <a:noFill/>
          <a:ln w="9525">
            <a:noFill/>
            <a:miter lim="800000"/>
            <a:headEnd/>
            <a:tailEnd/>
          </a:ln>
        </p:spPr>
        <p:txBody>
          <a:bodyPr wrap="square">
            <a:spAutoFit/>
          </a:bodyPr>
          <a:lstStyle/>
          <a:p>
            <a:pPr>
              <a:spcBef>
                <a:spcPct val="50000"/>
              </a:spcBef>
            </a:pPr>
            <a:r>
              <a:rPr lang="en-US" sz="4063" dirty="0">
                <a:solidFill>
                  <a:srgbClr val="008A00"/>
                </a:solidFill>
                <a:latin typeface="Bookman Old Style" pitchFamily="18" charset="0"/>
              </a:rPr>
              <a:t>$</a:t>
            </a:r>
          </a:p>
        </p:txBody>
      </p:sp>
      <p:sp>
        <p:nvSpPr>
          <p:cNvPr id="33" name="AutoShape 10"/>
          <p:cNvSpPr>
            <a:spLocks noChangeArrowheads="1"/>
          </p:cNvSpPr>
          <p:nvPr/>
        </p:nvSpPr>
        <p:spPr bwMode="auto">
          <a:xfrm>
            <a:off x="6643292" y="2904764"/>
            <a:ext cx="1261467" cy="274736"/>
          </a:xfrm>
          <a:prstGeom prst="flowChartTerminator">
            <a:avLst/>
          </a:prstGeom>
          <a:noFill/>
          <a:ln w="57150">
            <a:pattFill prst="lgCheck">
              <a:fgClr>
                <a:schemeClr val="accent2"/>
              </a:fgClr>
              <a:bgClr>
                <a:srgbClr val="FFFFFF"/>
              </a:bgClr>
            </a:pattFill>
            <a:miter lim="800000"/>
            <a:headEnd/>
            <a:tailEnd/>
          </a:ln>
        </p:spPr>
        <p:txBody>
          <a:bodyPr wrap="none" anchor="ctr"/>
          <a:lstStyle/>
          <a:p>
            <a:endParaRPr lang="id-ID" sz="1463">
              <a:latin typeface="Corbel" pitchFamily="34" charset="0"/>
            </a:endParaRPr>
          </a:p>
        </p:txBody>
      </p:sp>
      <p:sp>
        <p:nvSpPr>
          <p:cNvPr id="34" name="AutoShape 11"/>
          <p:cNvSpPr>
            <a:spLocks noChangeArrowheads="1"/>
          </p:cNvSpPr>
          <p:nvPr/>
        </p:nvSpPr>
        <p:spPr bwMode="auto">
          <a:xfrm>
            <a:off x="5487592" y="2897024"/>
            <a:ext cx="1261467" cy="273447"/>
          </a:xfrm>
          <a:prstGeom prst="flowChartTerminator">
            <a:avLst/>
          </a:prstGeom>
          <a:noFill/>
          <a:ln w="57150">
            <a:pattFill prst="lgCheck">
              <a:fgClr>
                <a:schemeClr val="accent2"/>
              </a:fgClr>
              <a:bgClr>
                <a:srgbClr val="FFFFFF"/>
              </a:bgClr>
            </a:pattFill>
            <a:miter lim="800000"/>
            <a:headEnd/>
            <a:tailEnd/>
          </a:ln>
        </p:spPr>
        <p:txBody>
          <a:bodyPr wrap="none" anchor="ctr"/>
          <a:lstStyle/>
          <a:p>
            <a:endParaRPr lang="id-ID" sz="1463">
              <a:latin typeface="Corbel" pitchFamily="34" charset="0"/>
            </a:endParaRPr>
          </a:p>
        </p:txBody>
      </p:sp>
      <p:sp>
        <p:nvSpPr>
          <p:cNvPr id="35" name="AutoShape 12"/>
          <p:cNvSpPr>
            <a:spLocks noChangeArrowheads="1"/>
          </p:cNvSpPr>
          <p:nvPr/>
        </p:nvSpPr>
        <p:spPr bwMode="auto">
          <a:xfrm>
            <a:off x="3982345" y="2897024"/>
            <a:ext cx="1261467" cy="273447"/>
          </a:xfrm>
          <a:prstGeom prst="flowChartTerminator">
            <a:avLst/>
          </a:prstGeom>
          <a:noFill/>
          <a:ln w="57150">
            <a:pattFill prst="lgCheck">
              <a:fgClr>
                <a:schemeClr val="accent2"/>
              </a:fgClr>
              <a:bgClr>
                <a:srgbClr val="FFFFFF"/>
              </a:bgClr>
            </a:pattFill>
            <a:miter lim="800000"/>
            <a:headEnd/>
            <a:tailEnd/>
          </a:ln>
        </p:spPr>
        <p:txBody>
          <a:bodyPr wrap="none" anchor="ctr"/>
          <a:lstStyle/>
          <a:p>
            <a:endParaRPr lang="id-ID" sz="1463">
              <a:latin typeface="Corbel" pitchFamily="34" charset="0"/>
            </a:endParaRPr>
          </a:p>
        </p:txBody>
      </p:sp>
      <p:sp>
        <p:nvSpPr>
          <p:cNvPr id="36" name="AutoShape 13"/>
          <p:cNvSpPr>
            <a:spLocks noChangeArrowheads="1"/>
          </p:cNvSpPr>
          <p:nvPr/>
        </p:nvSpPr>
        <p:spPr bwMode="auto">
          <a:xfrm>
            <a:off x="2769892" y="2887994"/>
            <a:ext cx="1261467" cy="273447"/>
          </a:xfrm>
          <a:prstGeom prst="flowChartTerminator">
            <a:avLst/>
          </a:prstGeom>
          <a:noFill/>
          <a:ln w="57150">
            <a:pattFill prst="lgCheck">
              <a:fgClr>
                <a:schemeClr val="accent2"/>
              </a:fgClr>
              <a:bgClr>
                <a:srgbClr val="FFFFFF"/>
              </a:bgClr>
            </a:pattFill>
            <a:miter lim="800000"/>
            <a:headEnd/>
            <a:tailEnd/>
          </a:ln>
        </p:spPr>
        <p:txBody>
          <a:bodyPr wrap="none" anchor="ctr"/>
          <a:lstStyle/>
          <a:p>
            <a:endParaRPr lang="id-ID" sz="1463">
              <a:latin typeface="Corbel" pitchFamily="34" charset="0"/>
            </a:endParaRPr>
          </a:p>
        </p:txBody>
      </p:sp>
      <p:sp>
        <p:nvSpPr>
          <p:cNvPr id="37" name="AutoShape 14"/>
          <p:cNvSpPr>
            <a:spLocks noChangeArrowheads="1"/>
          </p:cNvSpPr>
          <p:nvPr/>
        </p:nvSpPr>
        <p:spPr bwMode="auto">
          <a:xfrm>
            <a:off x="2606081" y="2845431"/>
            <a:ext cx="1097011" cy="327619"/>
          </a:xfrm>
          <a:prstGeom prst="flowChartTerminator">
            <a:avLst/>
          </a:prstGeom>
          <a:solidFill>
            <a:srgbClr val="DDDDDD"/>
          </a:solidFill>
          <a:ln w="9525">
            <a:noFill/>
            <a:miter lim="800000"/>
            <a:headEnd/>
            <a:tailEnd/>
          </a:ln>
        </p:spPr>
        <p:txBody>
          <a:bodyPr wrap="none" anchor="ctr"/>
          <a:lstStyle/>
          <a:p>
            <a:pPr algn="ctr"/>
            <a:r>
              <a:rPr lang="id-ID" sz="975" b="1" dirty="0" smtClean="0">
                <a:solidFill>
                  <a:srgbClr val="FF0000"/>
                </a:solidFill>
                <a:latin typeface="Corbel" pitchFamily="34" charset="0"/>
              </a:rPr>
              <a:t>NAT STRATEGY</a:t>
            </a:r>
            <a:endParaRPr lang="en-US" sz="975" b="1" dirty="0">
              <a:solidFill>
                <a:srgbClr val="FF0000"/>
              </a:solidFill>
              <a:latin typeface="Corbel" pitchFamily="34" charset="0"/>
            </a:endParaRPr>
          </a:p>
        </p:txBody>
      </p:sp>
      <p:pic>
        <p:nvPicPr>
          <p:cNvPr id="38" name="Picture 15" descr="uultimate-symbol-gear"/>
          <p:cNvPicPr>
            <a:picLocks noChangeAspect="1" noChangeArrowheads="1"/>
          </p:cNvPicPr>
          <p:nvPr/>
        </p:nvPicPr>
        <p:blipFill>
          <a:blip r:embed="rId2" cstate="print"/>
          <a:srcRect/>
          <a:stretch>
            <a:fillRect/>
          </a:stretch>
        </p:blipFill>
        <p:spPr bwMode="auto">
          <a:xfrm>
            <a:off x="2314576" y="2869936"/>
            <a:ext cx="291505" cy="273447"/>
          </a:xfrm>
          <a:prstGeom prst="rect">
            <a:avLst/>
          </a:prstGeom>
          <a:noFill/>
          <a:ln w="9525">
            <a:noFill/>
            <a:miter lim="800000"/>
            <a:headEnd/>
            <a:tailEnd/>
          </a:ln>
        </p:spPr>
      </p:pic>
      <p:sp>
        <p:nvSpPr>
          <p:cNvPr id="39" name="AutoShape 16"/>
          <p:cNvSpPr>
            <a:spLocks noChangeArrowheads="1"/>
          </p:cNvSpPr>
          <p:nvPr/>
        </p:nvSpPr>
        <p:spPr bwMode="auto">
          <a:xfrm>
            <a:off x="3733800" y="2871227"/>
            <a:ext cx="1075729" cy="318591"/>
          </a:xfrm>
          <a:prstGeom prst="flowChartTerminator">
            <a:avLst/>
          </a:prstGeom>
          <a:solidFill>
            <a:srgbClr val="DDDDDD"/>
          </a:solidFill>
          <a:ln w="9525">
            <a:noFill/>
            <a:miter lim="800000"/>
            <a:headEnd/>
            <a:tailEnd/>
          </a:ln>
        </p:spPr>
        <p:txBody>
          <a:bodyPr wrap="none" lIns="7430" rIns="7430" anchor="ctr"/>
          <a:lstStyle/>
          <a:p>
            <a:pPr algn="ctr"/>
            <a:r>
              <a:rPr lang="en-US" sz="894" b="1" dirty="0">
                <a:solidFill>
                  <a:srgbClr val="663300"/>
                </a:solidFill>
                <a:latin typeface="Corbel" pitchFamily="34" charset="0"/>
              </a:rPr>
              <a:t> </a:t>
            </a:r>
            <a:endParaRPr lang="id-ID" sz="894" b="1" dirty="0">
              <a:solidFill>
                <a:srgbClr val="663300"/>
              </a:solidFill>
              <a:latin typeface="Corbel" pitchFamily="34" charset="0"/>
            </a:endParaRPr>
          </a:p>
          <a:p>
            <a:pPr algn="ctr"/>
            <a:r>
              <a:rPr lang="en-US" sz="1000" b="1" dirty="0">
                <a:solidFill>
                  <a:srgbClr val="FF0000"/>
                </a:solidFill>
                <a:latin typeface="Corbel" pitchFamily="34" charset="0"/>
              </a:rPr>
              <a:t>REL/RL</a:t>
            </a:r>
          </a:p>
          <a:p>
            <a:pPr algn="ctr"/>
            <a:endParaRPr lang="en-US" sz="894" b="1" dirty="0">
              <a:solidFill>
                <a:srgbClr val="FF0000"/>
              </a:solidFill>
              <a:latin typeface="Corbel" pitchFamily="34" charset="0"/>
            </a:endParaRPr>
          </a:p>
        </p:txBody>
      </p:sp>
      <p:sp>
        <p:nvSpPr>
          <p:cNvPr id="58" name="AutoShape 17"/>
          <p:cNvSpPr>
            <a:spLocks noChangeArrowheads="1"/>
          </p:cNvSpPr>
          <p:nvPr/>
        </p:nvSpPr>
        <p:spPr bwMode="auto">
          <a:xfrm>
            <a:off x="4707235" y="2871227"/>
            <a:ext cx="1240831" cy="318591"/>
          </a:xfrm>
          <a:prstGeom prst="flowChartTerminator">
            <a:avLst/>
          </a:prstGeom>
          <a:solidFill>
            <a:srgbClr val="DDDDDD"/>
          </a:solidFill>
          <a:ln w="9525">
            <a:noFill/>
            <a:miter lim="800000"/>
            <a:headEnd/>
            <a:tailEnd/>
          </a:ln>
        </p:spPr>
        <p:txBody>
          <a:bodyPr wrap="none" lIns="7430" rIns="7430" anchor="ctr"/>
          <a:lstStyle/>
          <a:p>
            <a:pPr algn="ctr"/>
            <a:r>
              <a:rPr lang="id-ID" sz="975" b="1" dirty="0">
                <a:solidFill>
                  <a:srgbClr val="FF0000"/>
                </a:solidFill>
                <a:latin typeface="Corbel" pitchFamily="34" charset="0"/>
              </a:rPr>
              <a:t>NFMS-</a:t>
            </a:r>
            <a:r>
              <a:rPr lang="en-US" sz="975" b="1" dirty="0">
                <a:solidFill>
                  <a:srgbClr val="FF0000"/>
                </a:solidFill>
                <a:latin typeface="Corbel" pitchFamily="34" charset="0"/>
              </a:rPr>
              <a:t>MRV</a:t>
            </a:r>
          </a:p>
        </p:txBody>
      </p:sp>
      <p:pic>
        <p:nvPicPr>
          <p:cNvPr id="59" name="Picture 18" descr="uultimate-symbol-gear"/>
          <p:cNvPicPr>
            <a:picLocks noChangeAspect="1" noChangeArrowheads="1"/>
          </p:cNvPicPr>
          <p:nvPr/>
        </p:nvPicPr>
        <p:blipFill>
          <a:blip r:embed="rId2" cstate="print"/>
          <a:srcRect/>
          <a:stretch>
            <a:fillRect/>
          </a:stretch>
        </p:blipFill>
        <p:spPr bwMode="auto">
          <a:xfrm>
            <a:off x="4707236" y="2890574"/>
            <a:ext cx="291505" cy="273447"/>
          </a:xfrm>
          <a:prstGeom prst="rect">
            <a:avLst/>
          </a:prstGeom>
          <a:noFill/>
          <a:ln w="9525">
            <a:noFill/>
            <a:miter lim="800000"/>
            <a:headEnd/>
            <a:tailEnd/>
          </a:ln>
        </p:spPr>
      </p:pic>
      <p:pic>
        <p:nvPicPr>
          <p:cNvPr id="60" name="Picture 19" descr="uultimate-symbol-gear"/>
          <p:cNvPicPr>
            <a:picLocks noChangeAspect="1" noChangeArrowheads="1"/>
          </p:cNvPicPr>
          <p:nvPr/>
        </p:nvPicPr>
        <p:blipFill>
          <a:blip r:embed="rId2" cstate="print"/>
          <a:srcRect/>
          <a:stretch>
            <a:fillRect/>
          </a:stretch>
        </p:blipFill>
        <p:spPr bwMode="auto">
          <a:xfrm>
            <a:off x="3631507" y="2882835"/>
            <a:ext cx="290214" cy="274737"/>
          </a:xfrm>
          <a:prstGeom prst="rect">
            <a:avLst/>
          </a:prstGeom>
          <a:noFill/>
          <a:ln w="9525">
            <a:noFill/>
            <a:miter lim="800000"/>
            <a:headEnd/>
            <a:tailEnd/>
          </a:ln>
        </p:spPr>
      </p:pic>
      <p:sp>
        <p:nvSpPr>
          <p:cNvPr id="61" name="AutoShape 20"/>
          <p:cNvSpPr>
            <a:spLocks noChangeArrowheads="1"/>
          </p:cNvSpPr>
          <p:nvPr/>
        </p:nvSpPr>
        <p:spPr bwMode="auto">
          <a:xfrm>
            <a:off x="5948065" y="2878966"/>
            <a:ext cx="969963" cy="319881"/>
          </a:xfrm>
          <a:prstGeom prst="flowChartTerminator">
            <a:avLst/>
          </a:prstGeom>
          <a:solidFill>
            <a:srgbClr val="DDDDDD"/>
          </a:solidFill>
          <a:ln w="9525">
            <a:noFill/>
            <a:miter lim="800000"/>
            <a:headEnd/>
            <a:tailEnd/>
          </a:ln>
        </p:spPr>
        <p:txBody>
          <a:bodyPr wrap="none" anchor="ctr"/>
          <a:lstStyle/>
          <a:p>
            <a:pPr algn="ctr"/>
            <a:r>
              <a:rPr lang="id-ID" sz="1138" b="1" dirty="0">
                <a:solidFill>
                  <a:srgbClr val="FF0000"/>
                </a:solidFill>
                <a:latin typeface="Corbel" pitchFamily="34" charset="0"/>
              </a:rPr>
              <a:t>SIS</a:t>
            </a:r>
            <a:endParaRPr lang="en-US" sz="1138" b="1" dirty="0">
              <a:solidFill>
                <a:srgbClr val="FF0000"/>
              </a:solidFill>
              <a:latin typeface="Corbel" pitchFamily="34" charset="0"/>
            </a:endParaRPr>
          </a:p>
        </p:txBody>
      </p:sp>
      <p:pic>
        <p:nvPicPr>
          <p:cNvPr id="62" name="Picture 21" descr="uultimate-symbol-gear"/>
          <p:cNvPicPr>
            <a:picLocks noChangeAspect="1" noChangeArrowheads="1"/>
          </p:cNvPicPr>
          <p:nvPr/>
        </p:nvPicPr>
        <p:blipFill>
          <a:blip r:embed="rId2" cstate="print"/>
          <a:srcRect/>
          <a:stretch>
            <a:fillRect/>
          </a:stretch>
        </p:blipFill>
        <p:spPr bwMode="auto">
          <a:xfrm>
            <a:off x="5948066" y="2899603"/>
            <a:ext cx="291505" cy="273447"/>
          </a:xfrm>
          <a:prstGeom prst="rect">
            <a:avLst/>
          </a:prstGeom>
          <a:noFill/>
          <a:ln w="9525">
            <a:noFill/>
            <a:miter lim="800000"/>
            <a:headEnd/>
            <a:tailEnd/>
          </a:ln>
        </p:spPr>
      </p:pic>
      <p:sp>
        <p:nvSpPr>
          <p:cNvPr id="63" name="AutoShape 22"/>
          <p:cNvSpPr>
            <a:spLocks noChangeArrowheads="1"/>
          </p:cNvSpPr>
          <p:nvPr/>
        </p:nvSpPr>
        <p:spPr bwMode="auto">
          <a:xfrm>
            <a:off x="6903841" y="2878966"/>
            <a:ext cx="1292423" cy="319881"/>
          </a:xfrm>
          <a:prstGeom prst="flowChartTerminator">
            <a:avLst/>
          </a:prstGeom>
          <a:solidFill>
            <a:srgbClr val="DDDDDD"/>
          </a:solidFill>
          <a:ln w="9525">
            <a:noFill/>
            <a:miter lim="800000"/>
            <a:headEnd/>
            <a:tailEnd/>
          </a:ln>
        </p:spPr>
        <p:txBody>
          <a:bodyPr wrap="none" anchor="ctr"/>
          <a:lstStyle/>
          <a:p>
            <a:pPr algn="ctr"/>
            <a:r>
              <a:rPr lang="id-ID" sz="1138" b="1" dirty="0">
                <a:solidFill>
                  <a:srgbClr val="FF0000"/>
                </a:solidFill>
                <a:latin typeface="Corbel" pitchFamily="34" charset="0"/>
              </a:rPr>
              <a:t>Finance</a:t>
            </a:r>
            <a:endParaRPr lang="en-US" sz="1138" b="1" dirty="0">
              <a:solidFill>
                <a:srgbClr val="FF0000"/>
              </a:solidFill>
              <a:latin typeface="Corbel" pitchFamily="34" charset="0"/>
            </a:endParaRPr>
          </a:p>
        </p:txBody>
      </p:sp>
      <p:pic>
        <p:nvPicPr>
          <p:cNvPr id="64" name="Picture 23" descr="uultimate-symbol-gear"/>
          <p:cNvPicPr>
            <a:picLocks noChangeAspect="1" noChangeArrowheads="1"/>
          </p:cNvPicPr>
          <p:nvPr/>
        </p:nvPicPr>
        <p:blipFill>
          <a:blip r:embed="rId2" cstate="print"/>
          <a:srcRect/>
          <a:stretch>
            <a:fillRect/>
          </a:stretch>
        </p:blipFill>
        <p:spPr bwMode="auto">
          <a:xfrm>
            <a:off x="6918029" y="2899603"/>
            <a:ext cx="291505" cy="273447"/>
          </a:xfrm>
          <a:prstGeom prst="rect">
            <a:avLst/>
          </a:prstGeom>
          <a:noFill/>
          <a:ln w="9525">
            <a:noFill/>
            <a:miter lim="800000"/>
            <a:headEnd/>
            <a:tailEnd/>
          </a:ln>
        </p:spPr>
      </p:pic>
      <p:sp>
        <p:nvSpPr>
          <p:cNvPr id="65" name="Text Box 42"/>
          <p:cNvSpPr txBox="1">
            <a:spLocks noChangeArrowheads="1"/>
          </p:cNvSpPr>
          <p:nvPr/>
        </p:nvSpPr>
        <p:spPr bwMode="auto">
          <a:xfrm>
            <a:off x="3004643" y="2605520"/>
            <a:ext cx="290214" cy="242374"/>
          </a:xfrm>
          <a:prstGeom prst="rect">
            <a:avLst/>
          </a:prstGeom>
          <a:noFill/>
          <a:ln w="9525">
            <a:noFill/>
            <a:miter lim="800000"/>
            <a:headEnd/>
            <a:tailEnd/>
          </a:ln>
        </p:spPr>
        <p:txBody>
          <a:bodyPr>
            <a:spAutoFit/>
          </a:bodyPr>
          <a:lstStyle/>
          <a:p>
            <a:pPr>
              <a:spcBef>
                <a:spcPct val="50000"/>
              </a:spcBef>
            </a:pPr>
            <a:r>
              <a:rPr lang="en-US" sz="975" dirty="0">
                <a:solidFill>
                  <a:srgbClr val="663300"/>
                </a:solidFill>
                <a:latin typeface="Arial Black" pitchFamily="34" charset="0"/>
              </a:rPr>
              <a:t>1</a:t>
            </a:r>
          </a:p>
        </p:txBody>
      </p:sp>
      <p:sp>
        <p:nvSpPr>
          <p:cNvPr id="66" name="Text Box 43"/>
          <p:cNvSpPr txBox="1">
            <a:spLocks noChangeArrowheads="1"/>
          </p:cNvSpPr>
          <p:nvPr/>
        </p:nvSpPr>
        <p:spPr bwMode="auto">
          <a:xfrm>
            <a:off x="3986214" y="2622286"/>
            <a:ext cx="291505" cy="242374"/>
          </a:xfrm>
          <a:prstGeom prst="rect">
            <a:avLst/>
          </a:prstGeom>
          <a:noFill/>
          <a:ln w="9525">
            <a:noFill/>
            <a:miter lim="800000"/>
            <a:headEnd/>
            <a:tailEnd/>
          </a:ln>
        </p:spPr>
        <p:txBody>
          <a:bodyPr>
            <a:spAutoFit/>
          </a:bodyPr>
          <a:lstStyle/>
          <a:p>
            <a:pPr>
              <a:spcBef>
                <a:spcPct val="50000"/>
              </a:spcBef>
            </a:pPr>
            <a:r>
              <a:rPr lang="en-US" sz="975">
                <a:solidFill>
                  <a:srgbClr val="663300"/>
                </a:solidFill>
                <a:latin typeface="Arial Black" pitchFamily="34" charset="0"/>
              </a:rPr>
              <a:t>2</a:t>
            </a:r>
          </a:p>
        </p:txBody>
      </p:sp>
      <p:sp>
        <p:nvSpPr>
          <p:cNvPr id="67" name="Text Box 44"/>
          <p:cNvSpPr txBox="1">
            <a:spLocks noChangeArrowheads="1"/>
          </p:cNvSpPr>
          <p:nvPr/>
        </p:nvSpPr>
        <p:spPr bwMode="auto">
          <a:xfrm>
            <a:off x="5188347" y="2605520"/>
            <a:ext cx="290215" cy="242374"/>
          </a:xfrm>
          <a:prstGeom prst="rect">
            <a:avLst/>
          </a:prstGeom>
          <a:noFill/>
          <a:ln w="9525">
            <a:noFill/>
            <a:miter lim="800000"/>
            <a:headEnd/>
            <a:tailEnd/>
          </a:ln>
        </p:spPr>
        <p:txBody>
          <a:bodyPr>
            <a:spAutoFit/>
          </a:bodyPr>
          <a:lstStyle/>
          <a:p>
            <a:pPr>
              <a:spcBef>
                <a:spcPct val="50000"/>
              </a:spcBef>
            </a:pPr>
            <a:r>
              <a:rPr lang="en-US" sz="975">
                <a:solidFill>
                  <a:srgbClr val="663300"/>
                </a:solidFill>
                <a:latin typeface="Arial Black" pitchFamily="34" charset="0"/>
              </a:rPr>
              <a:t>3</a:t>
            </a:r>
          </a:p>
        </p:txBody>
      </p:sp>
      <p:sp>
        <p:nvSpPr>
          <p:cNvPr id="68" name="Text Box 45"/>
          <p:cNvSpPr txBox="1">
            <a:spLocks noChangeArrowheads="1"/>
          </p:cNvSpPr>
          <p:nvPr/>
        </p:nvSpPr>
        <p:spPr bwMode="auto">
          <a:xfrm>
            <a:off x="6255049" y="2605520"/>
            <a:ext cx="291505" cy="242374"/>
          </a:xfrm>
          <a:prstGeom prst="rect">
            <a:avLst/>
          </a:prstGeom>
          <a:noFill/>
          <a:ln w="9525">
            <a:noFill/>
            <a:miter lim="800000"/>
            <a:headEnd/>
            <a:tailEnd/>
          </a:ln>
        </p:spPr>
        <p:txBody>
          <a:bodyPr>
            <a:spAutoFit/>
          </a:bodyPr>
          <a:lstStyle/>
          <a:p>
            <a:pPr>
              <a:spcBef>
                <a:spcPct val="50000"/>
              </a:spcBef>
            </a:pPr>
            <a:r>
              <a:rPr lang="en-US" sz="975">
                <a:solidFill>
                  <a:srgbClr val="663300"/>
                </a:solidFill>
                <a:latin typeface="Arial Black" pitchFamily="34" charset="0"/>
              </a:rPr>
              <a:t>4</a:t>
            </a:r>
          </a:p>
        </p:txBody>
      </p:sp>
      <p:sp>
        <p:nvSpPr>
          <p:cNvPr id="69" name="Text Box 46"/>
          <p:cNvSpPr txBox="1">
            <a:spLocks noChangeArrowheads="1"/>
          </p:cNvSpPr>
          <p:nvPr/>
        </p:nvSpPr>
        <p:spPr bwMode="auto">
          <a:xfrm>
            <a:off x="7419778" y="2605520"/>
            <a:ext cx="291505" cy="242374"/>
          </a:xfrm>
          <a:prstGeom prst="rect">
            <a:avLst/>
          </a:prstGeom>
          <a:noFill/>
          <a:ln w="9525">
            <a:noFill/>
            <a:miter lim="800000"/>
            <a:headEnd/>
            <a:tailEnd/>
          </a:ln>
        </p:spPr>
        <p:txBody>
          <a:bodyPr>
            <a:spAutoFit/>
          </a:bodyPr>
          <a:lstStyle/>
          <a:p>
            <a:pPr>
              <a:spcBef>
                <a:spcPct val="50000"/>
              </a:spcBef>
            </a:pPr>
            <a:r>
              <a:rPr lang="en-US" sz="975">
                <a:solidFill>
                  <a:srgbClr val="663300"/>
                </a:solidFill>
                <a:latin typeface="Arial Black" pitchFamily="34" charset="0"/>
              </a:rPr>
              <a:t>5</a:t>
            </a:r>
          </a:p>
        </p:txBody>
      </p:sp>
      <p:sp>
        <p:nvSpPr>
          <p:cNvPr id="70" name="AutoShape 50"/>
          <p:cNvSpPr>
            <a:spLocks noChangeArrowheads="1"/>
          </p:cNvSpPr>
          <p:nvPr/>
        </p:nvSpPr>
        <p:spPr bwMode="auto">
          <a:xfrm>
            <a:off x="3552825" y="3589669"/>
            <a:ext cx="1300163" cy="1300163"/>
          </a:xfrm>
          <a:prstGeom prst="flowChartConnector">
            <a:avLst/>
          </a:prstGeom>
          <a:gradFill rotWithShape="1">
            <a:gsLst>
              <a:gs pos="0">
                <a:schemeClr val="bg1"/>
              </a:gs>
              <a:gs pos="100000">
                <a:srgbClr val="008A00"/>
              </a:gs>
            </a:gsLst>
            <a:path path="shape">
              <a:fillToRect l="50000" t="50000" r="50000" b="50000"/>
            </a:path>
          </a:gradFill>
          <a:ln w="9525">
            <a:solidFill>
              <a:schemeClr val="tx1"/>
            </a:solidFill>
            <a:round/>
            <a:headEnd/>
            <a:tailEnd/>
          </a:ln>
        </p:spPr>
        <p:txBody>
          <a:bodyPr wrap="none" anchor="ctr"/>
          <a:lstStyle/>
          <a:p>
            <a:pPr algn="ctr">
              <a:defRPr/>
            </a:pPr>
            <a:r>
              <a:rPr lang="en-US" sz="1625" b="1" dirty="0" smtClean="0">
                <a:latin typeface="Corbel" pitchFamily="34" charset="0"/>
              </a:rPr>
              <a:t>Mo</a:t>
            </a:r>
            <a:r>
              <a:rPr lang="id-ID" sz="1625" b="1" dirty="0" smtClean="0">
                <a:latin typeface="Corbel" pitchFamily="34" charset="0"/>
              </a:rPr>
              <a:t>E</a:t>
            </a:r>
            <a:r>
              <a:rPr lang="en-US" sz="1625" b="1" dirty="0" smtClean="0">
                <a:latin typeface="Corbel" pitchFamily="34" charset="0"/>
              </a:rPr>
              <a:t>F</a:t>
            </a:r>
          </a:p>
          <a:p>
            <a:pPr algn="ctr">
              <a:defRPr/>
            </a:pPr>
            <a:endParaRPr lang="en-US" sz="1000" b="1" dirty="0" smtClean="0"/>
          </a:p>
        </p:txBody>
      </p:sp>
      <p:cxnSp>
        <p:nvCxnSpPr>
          <p:cNvPr id="71" name="Straight Arrow Connector 70"/>
          <p:cNvCxnSpPr/>
          <p:nvPr/>
        </p:nvCxnSpPr>
        <p:spPr>
          <a:xfrm>
            <a:off x="2133600" y="1886070"/>
            <a:ext cx="1852614" cy="870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211290" y="1872535"/>
            <a:ext cx="1326624" cy="916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3" name="TextBox 41"/>
          <p:cNvSpPr txBox="1">
            <a:spLocks noChangeArrowheads="1"/>
          </p:cNvSpPr>
          <p:nvPr/>
        </p:nvSpPr>
        <p:spPr bwMode="auto">
          <a:xfrm>
            <a:off x="1019175" y="773208"/>
            <a:ext cx="1618754" cy="1517788"/>
          </a:xfrm>
          <a:prstGeom prst="rect">
            <a:avLst/>
          </a:prstGeom>
          <a:noFill/>
          <a:ln w="9525">
            <a:noFill/>
            <a:miter lim="800000"/>
            <a:headEnd/>
            <a:tailEnd/>
          </a:ln>
        </p:spPr>
        <p:txBody>
          <a:bodyPr>
            <a:spAutoFit/>
          </a:bodyPr>
          <a:lstStyle/>
          <a:p>
            <a:r>
              <a:rPr lang="id-ID" sz="1300" dirty="0" smtClean="0">
                <a:latin typeface="Calibri" panose="020F0502020204030204" pitchFamily="34" charset="0"/>
              </a:rPr>
              <a:t>Historical Emission/  Projected Emission Scenario </a:t>
            </a:r>
            <a:r>
              <a:rPr lang="en-US" sz="1300" dirty="0" smtClean="0">
                <a:latin typeface="Calibri" panose="020F0502020204030204" pitchFamily="34" charset="0"/>
              </a:rPr>
              <a:t> (Mo</a:t>
            </a:r>
            <a:r>
              <a:rPr lang="id-ID" sz="1300" dirty="0" smtClean="0">
                <a:latin typeface="Calibri" panose="020F0502020204030204" pitchFamily="34" charset="0"/>
              </a:rPr>
              <a:t>E</a:t>
            </a:r>
            <a:r>
              <a:rPr lang="en-US" sz="1300" dirty="0" smtClean="0">
                <a:latin typeface="Calibri" panose="020F0502020204030204" pitchFamily="34" charset="0"/>
              </a:rPr>
              <a:t>F, Local </a:t>
            </a:r>
            <a:r>
              <a:rPr lang="en-US" sz="1300" dirty="0" err="1" smtClean="0">
                <a:latin typeface="Calibri" panose="020F0502020204030204" pitchFamily="34" charset="0"/>
              </a:rPr>
              <a:t>Govt</a:t>
            </a:r>
            <a:r>
              <a:rPr lang="en-US" sz="1300" dirty="0" smtClean="0">
                <a:latin typeface="Calibri" panose="020F0502020204030204" pitchFamily="34" charset="0"/>
              </a:rPr>
              <a:t>) </a:t>
            </a:r>
          </a:p>
          <a:p>
            <a:r>
              <a:rPr lang="id-ID" sz="1300" dirty="0" smtClean="0">
                <a:latin typeface="Calibri" panose="020F0502020204030204" pitchFamily="34" charset="0"/>
              </a:rPr>
              <a:t>Dec</a:t>
            </a:r>
            <a:r>
              <a:rPr lang="en-US" sz="1300" dirty="0" smtClean="0">
                <a:latin typeface="Calibri" panose="020F0502020204030204" pitchFamily="34" charset="0"/>
              </a:rPr>
              <a:t>. COP 15, COP-17,  COP-19 </a:t>
            </a:r>
          </a:p>
          <a:p>
            <a:endParaRPr lang="en-US" sz="1463" dirty="0">
              <a:latin typeface="Corbel" pitchFamily="34" charset="0"/>
            </a:endParaRPr>
          </a:p>
        </p:txBody>
      </p:sp>
      <p:sp>
        <p:nvSpPr>
          <p:cNvPr id="74" name="TextBox 44"/>
          <p:cNvSpPr txBox="1">
            <a:spLocks noChangeArrowheads="1"/>
          </p:cNvSpPr>
          <p:nvPr/>
        </p:nvSpPr>
        <p:spPr bwMode="auto">
          <a:xfrm>
            <a:off x="2662189" y="850901"/>
            <a:ext cx="2228850" cy="1292662"/>
          </a:xfrm>
          <a:prstGeom prst="rect">
            <a:avLst/>
          </a:prstGeom>
          <a:noFill/>
          <a:ln w="9525">
            <a:noFill/>
            <a:miter lim="800000"/>
            <a:headEnd/>
            <a:tailEnd/>
          </a:ln>
        </p:spPr>
        <p:txBody>
          <a:bodyPr wrap="square">
            <a:spAutoFit/>
          </a:bodyPr>
          <a:lstStyle/>
          <a:p>
            <a:pPr marL="143173" indent="-143173">
              <a:buFont typeface="Arial" pitchFamily="34" charset="0"/>
              <a:buChar char="•"/>
              <a:defRPr/>
            </a:pPr>
            <a:r>
              <a:rPr lang="id-ID" sz="1300" b="1" dirty="0" smtClean="0">
                <a:latin typeface="Corbel" pitchFamily="34" charset="0"/>
              </a:rPr>
              <a:t>Forest Land Cover Changes and Carbon Stock</a:t>
            </a:r>
            <a:r>
              <a:rPr lang="en-US" sz="1300" b="1" dirty="0" smtClean="0">
                <a:latin typeface="Corbel" pitchFamily="34" charset="0"/>
              </a:rPr>
              <a:t> (Mo</a:t>
            </a:r>
            <a:r>
              <a:rPr lang="id-ID" sz="1300" b="1" dirty="0" smtClean="0">
                <a:latin typeface="Corbel" pitchFamily="34" charset="0"/>
              </a:rPr>
              <a:t>E</a:t>
            </a:r>
            <a:r>
              <a:rPr lang="en-US" sz="1300" b="1" dirty="0" smtClean="0">
                <a:latin typeface="Corbel" pitchFamily="34" charset="0"/>
              </a:rPr>
              <a:t>F, LAPAN, BIG, REDD+</a:t>
            </a:r>
            <a:r>
              <a:rPr lang="id-ID" sz="1300" b="1" dirty="0" smtClean="0">
                <a:latin typeface="Corbel" pitchFamily="34" charset="0"/>
              </a:rPr>
              <a:t> Agency</a:t>
            </a:r>
            <a:r>
              <a:rPr lang="en-US" sz="1300" b="1" dirty="0" smtClean="0">
                <a:latin typeface="Corbel" pitchFamily="34" charset="0"/>
              </a:rPr>
              <a:t>)</a:t>
            </a:r>
            <a:endParaRPr lang="en-US" sz="1300" b="1" dirty="0">
              <a:latin typeface="Corbel" pitchFamily="34" charset="0"/>
            </a:endParaRPr>
          </a:p>
          <a:p>
            <a:pPr marL="143173" indent="-143173">
              <a:buFont typeface="Arial" pitchFamily="34" charset="0"/>
              <a:buChar char="•"/>
              <a:defRPr/>
            </a:pPr>
            <a:r>
              <a:rPr lang="id-ID" sz="1300" b="1" dirty="0" smtClean="0">
                <a:latin typeface="Corbel" pitchFamily="34" charset="0"/>
              </a:rPr>
              <a:t>Dec</a:t>
            </a:r>
            <a:r>
              <a:rPr lang="en-US" sz="1300" b="1" dirty="0" smtClean="0">
                <a:latin typeface="Corbel" pitchFamily="34" charset="0"/>
              </a:rPr>
              <a:t>. </a:t>
            </a:r>
            <a:r>
              <a:rPr lang="en-US" sz="1300" b="1" dirty="0">
                <a:latin typeface="Corbel" pitchFamily="34" charset="0"/>
              </a:rPr>
              <a:t>COP-15,  COP-19</a:t>
            </a:r>
          </a:p>
          <a:p>
            <a:pPr>
              <a:defRPr/>
            </a:pPr>
            <a:endParaRPr lang="en-US" sz="1300" dirty="0">
              <a:latin typeface="Corbel" pitchFamily="34" charset="0"/>
            </a:endParaRPr>
          </a:p>
        </p:txBody>
      </p:sp>
      <p:cxnSp>
        <p:nvCxnSpPr>
          <p:cNvPr id="75" name="Straight Arrow Connector 74"/>
          <p:cNvCxnSpPr>
            <a:stCxn id="76" idx="2"/>
          </p:cNvCxnSpPr>
          <p:nvPr/>
        </p:nvCxnSpPr>
        <p:spPr>
          <a:xfrm>
            <a:off x="6058920" y="1800202"/>
            <a:ext cx="487634" cy="10644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6" name="TextBox 52"/>
          <p:cNvSpPr txBox="1">
            <a:spLocks noChangeArrowheads="1"/>
          </p:cNvSpPr>
          <p:nvPr/>
        </p:nvSpPr>
        <p:spPr bwMode="auto">
          <a:xfrm>
            <a:off x="5057729" y="907650"/>
            <a:ext cx="2002382" cy="892552"/>
          </a:xfrm>
          <a:prstGeom prst="rect">
            <a:avLst/>
          </a:prstGeom>
          <a:noFill/>
          <a:ln w="9525">
            <a:noFill/>
            <a:miter lim="800000"/>
            <a:headEnd/>
            <a:tailEnd/>
          </a:ln>
        </p:spPr>
        <p:txBody>
          <a:bodyPr wrap="square">
            <a:spAutoFit/>
          </a:bodyPr>
          <a:lstStyle/>
          <a:p>
            <a:r>
              <a:rPr lang="id-ID" sz="1300" b="1" dirty="0" smtClean="0">
                <a:latin typeface="Corbel" pitchFamily="34" charset="0"/>
              </a:rPr>
              <a:t>Providing Information on Safeguards Impleme</a:t>
            </a:r>
            <a:r>
              <a:rPr lang="en-US" sz="1300" b="1" dirty="0" smtClean="0">
                <a:latin typeface="Corbel" pitchFamily="34" charset="0"/>
              </a:rPr>
              <a:t>n</a:t>
            </a:r>
            <a:r>
              <a:rPr lang="id-ID" sz="1300" b="1" dirty="0" smtClean="0">
                <a:latin typeface="Corbel" pitchFamily="34" charset="0"/>
              </a:rPr>
              <a:t>tation </a:t>
            </a:r>
            <a:r>
              <a:rPr lang="en-US" sz="1300" b="1" dirty="0" smtClean="0">
                <a:latin typeface="Corbel" pitchFamily="34" charset="0"/>
              </a:rPr>
              <a:t>(</a:t>
            </a:r>
            <a:r>
              <a:rPr lang="en-US" sz="1300" b="1" dirty="0" err="1" smtClean="0">
                <a:latin typeface="Corbel" pitchFamily="34" charset="0"/>
              </a:rPr>
              <a:t>MoEF</a:t>
            </a:r>
            <a:r>
              <a:rPr lang="en-US" sz="1300" b="1" dirty="0" smtClean="0">
                <a:latin typeface="Corbel" pitchFamily="34" charset="0"/>
              </a:rPr>
              <a:t>)</a:t>
            </a:r>
            <a:endParaRPr lang="en-US" sz="1300" b="1" dirty="0">
              <a:latin typeface="Corbel" pitchFamily="34" charset="0"/>
            </a:endParaRPr>
          </a:p>
          <a:p>
            <a:r>
              <a:rPr lang="id-ID" sz="1300" b="1" dirty="0" smtClean="0">
                <a:latin typeface="Corbel" pitchFamily="34" charset="0"/>
              </a:rPr>
              <a:t>Dec</a:t>
            </a:r>
            <a:r>
              <a:rPr lang="en-US" sz="1300" b="1" dirty="0" smtClean="0">
                <a:latin typeface="Corbel" pitchFamily="34" charset="0"/>
              </a:rPr>
              <a:t>. </a:t>
            </a:r>
            <a:r>
              <a:rPr lang="en-US" sz="1300" b="1" dirty="0">
                <a:latin typeface="Corbel" pitchFamily="34" charset="0"/>
              </a:rPr>
              <a:t>COP 17, 19</a:t>
            </a:r>
          </a:p>
        </p:txBody>
      </p:sp>
      <p:sp>
        <p:nvSpPr>
          <p:cNvPr id="77" name="TextBox 55"/>
          <p:cNvSpPr txBox="1">
            <a:spLocks noChangeArrowheads="1"/>
          </p:cNvSpPr>
          <p:nvPr/>
        </p:nvSpPr>
        <p:spPr bwMode="auto">
          <a:xfrm>
            <a:off x="189018" y="6477000"/>
            <a:ext cx="3754735" cy="230832"/>
          </a:xfrm>
          <a:prstGeom prst="rect">
            <a:avLst/>
          </a:prstGeom>
          <a:noFill/>
          <a:ln w="9525">
            <a:noFill/>
            <a:miter lim="800000"/>
            <a:headEnd/>
            <a:tailEnd/>
          </a:ln>
        </p:spPr>
        <p:txBody>
          <a:bodyPr wrap="square">
            <a:spAutoFit/>
          </a:bodyPr>
          <a:lstStyle/>
          <a:p>
            <a:r>
              <a:rPr lang="id-ID" sz="900" b="1" dirty="0" smtClean="0">
                <a:solidFill>
                  <a:schemeClr val="tx2"/>
                </a:solidFill>
                <a:latin typeface="Corbel" pitchFamily="34" charset="0"/>
              </a:rPr>
              <a:t>Source: </a:t>
            </a:r>
            <a:r>
              <a:rPr lang="en-US" sz="900" b="1" dirty="0" smtClean="0">
                <a:solidFill>
                  <a:schemeClr val="tx2"/>
                </a:solidFill>
                <a:latin typeface="Corbel" pitchFamily="34" charset="0"/>
              </a:rPr>
              <a:t>Developed </a:t>
            </a:r>
            <a:r>
              <a:rPr lang="en-US" sz="900" b="1" dirty="0">
                <a:solidFill>
                  <a:schemeClr val="tx2"/>
                </a:solidFill>
                <a:latin typeface="Corbel" pitchFamily="34" charset="0"/>
              </a:rPr>
              <a:t>from  IFCA study  (2007)</a:t>
            </a:r>
            <a:r>
              <a:rPr lang="id-ID" sz="900" b="1" dirty="0">
                <a:solidFill>
                  <a:schemeClr val="tx2"/>
                </a:solidFill>
                <a:latin typeface="Corbel" pitchFamily="34" charset="0"/>
              </a:rPr>
              <a:t>  </a:t>
            </a:r>
            <a:endParaRPr lang="en-US" sz="900" b="1" dirty="0">
              <a:solidFill>
                <a:schemeClr val="tx2"/>
              </a:solidFill>
              <a:latin typeface="Corbel" pitchFamily="34" charset="0"/>
            </a:endParaRPr>
          </a:p>
        </p:txBody>
      </p:sp>
      <p:sp>
        <p:nvSpPr>
          <p:cNvPr id="78" name="TextBox 42"/>
          <p:cNvSpPr txBox="1">
            <a:spLocks noChangeArrowheads="1"/>
          </p:cNvSpPr>
          <p:nvPr/>
        </p:nvSpPr>
        <p:spPr bwMode="auto">
          <a:xfrm>
            <a:off x="124892" y="3505200"/>
            <a:ext cx="2383076" cy="2693045"/>
          </a:xfrm>
          <a:prstGeom prst="rect">
            <a:avLst/>
          </a:prstGeom>
          <a:noFill/>
          <a:ln w="9525">
            <a:noFill/>
            <a:miter lim="800000"/>
            <a:headEnd/>
            <a:tailEnd/>
          </a:ln>
        </p:spPr>
        <p:txBody>
          <a:bodyPr wrap="square">
            <a:spAutoFit/>
          </a:bodyPr>
          <a:lstStyle/>
          <a:p>
            <a:pPr marL="342900" indent="-342900">
              <a:buFont typeface="+mj-lt"/>
              <a:buAutoNum type="arabicPeriod"/>
            </a:pPr>
            <a:r>
              <a:rPr lang="en-US" sz="1300" dirty="0" smtClean="0">
                <a:latin typeface="Arial" panose="020B0604020202020204" pitchFamily="34" charset="0"/>
                <a:cs typeface="Arial" panose="020B0604020202020204" pitchFamily="34" charset="0"/>
              </a:rPr>
              <a:t>Awareness </a:t>
            </a:r>
            <a:r>
              <a:rPr lang="en-US" sz="1300" dirty="0">
                <a:latin typeface="Arial" panose="020B0604020202020204" pitchFamily="34" charset="0"/>
                <a:cs typeface="Arial" panose="020B0604020202020204" pitchFamily="34" charset="0"/>
              </a:rPr>
              <a:t>raising, Capacity  building, Access to data, Access to technology, Stakeholder </a:t>
            </a:r>
            <a:r>
              <a:rPr lang="en-US" sz="1300" dirty="0" smtClean="0">
                <a:latin typeface="Arial" panose="020B0604020202020204" pitchFamily="34" charset="0"/>
                <a:cs typeface="Arial" panose="020B0604020202020204" pitchFamily="34" charset="0"/>
              </a:rPr>
              <a:t>communications/participations</a:t>
            </a:r>
          </a:p>
          <a:p>
            <a:pPr marL="342900" indent="-342900">
              <a:buFont typeface="+mj-lt"/>
              <a:buAutoNum type="arabicPeriod"/>
            </a:pPr>
            <a:r>
              <a:rPr lang="en-US" sz="1300" dirty="0" smtClean="0">
                <a:latin typeface="Arial" panose="020B0604020202020204" pitchFamily="34" charset="0"/>
                <a:cs typeface="Arial" panose="020B0604020202020204" pitchFamily="34" charset="0"/>
              </a:rPr>
              <a:t>Safeguards  (governance,  social</a:t>
            </a:r>
            <a:r>
              <a:rPr lang="id-ID" sz="1300" dirty="0" smtClean="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and environmental)</a:t>
            </a:r>
          </a:p>
          <a:p>
            <a:pPr marL="342900" indent="-342900">
              <a:buFont typeface="+mj-lt"/>
              <a:buAutoNum type="arabicPeriod"/>
            </a:pPr>
            <a:r>
              <a:rPr lang="en-US" sz="1300" dirty="0" smtClean="0">
                <a:latin typeface="Arial" panose="020B0604020202020204" pitchFamily="34" charset="0"/>
                <a:cs typeface="Arial" panose="020B0604020202020204" pitchFamily="34" charset="0"/>
              </a:rPr>
              <a:t>Non-carbon benefits</a:t>
            </a:r>
            <a:endParaRPr lang="id-ID" sz="1300" dirty="0" smtClean="0">
              <a:latin typeface="Arial" panose="020B0604020202020204" pitchFamily="34" charset="0"/>
              <a:cs typeface="Arial" panose="020B0604020202020204" pitchFamily="34" charset="0"/>
            </a:endParaRPr>
          </a:p>
          <a:p>
            <a:pPr marL="342900" indent="-342900">
              <a:buFont typeface="+mj-lt"/>
              <a:buAutoNum type="arabicPeriod"/>
            </a:pPr>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 </a:t>
            </a:r>
          </a:p>
        </p:txBody>
      </p:sp>
      <p:sp>
        <p:nvSpPr>
          <p:cNvPr id="79" name="Rectangle 78"/>
          <p:cNvSpPr/>
          <p:nvPr/>
        </p:nvSpPr>
        <p:spPr>
          <a:xfrm>
            <a:off x="5534025" y="3489062"/>
            <a:ext cx="2662238" cy="767711"/>
          </a:xfrm>
          <a:prstGeom prst="rect">
            <a:avLst/>
          </a:prstGeom>
        </p:spPr>
        <p:txBody>
          <a:bodyPr>
            <a:spAutoFit/>
          </a:bodyPr>
          <a:lstStyle/>
          <a:p>
            <a:pPr>
              <a:defRPr/>
            </a:pPr>
            <a:endParaRPr lang="en-US" sz="1463" dirty="0">
              <a:latin typeface="Calibri" pitchFamily="34" charset="0"/>
              <a:cs typeface="Arial" charset="0"/>
            </a:endParaRPr>
          </a:p>
          <a:p>
            <a:pPr>
              <a:defRPr/>
            </a:pPr>
            <a:endParaRPr lang="en-US" sz="1463" dirty="0">
              <a:latin typeface="Calibri" pitchFamily="34" charset="0"/>
              <a:cs typeface="Arial" charset="0"/>
            </a:endParaRPr>
          </a:p>
          <a:p>
            <a:pPr>
              <a:defRPr/>
            </a:pPr>
            <a:endParaRPr lang="en-US" sz="1463" dirty="0">
              <a:latin typeface="Calibri" pitchFamily="34" charset="0"/>
              <a:cs typeface="Arial" charset="0"/>
            </a:endParaRPr>
          </a:p>
        </p:txBody>
      </p:sp>
      <p:cxnSp>
        <p:nvCxnSpPr>
          <p:cNvPr id="80" name="Straight Arrow Connector 79"/>
          <p:cNvCxnSpPr/>
          <p:nvPr/>
        </p:nvCxnSpPr>
        <p:spPr>
          <a:xfrm>
            <a:off x="2426147" y="3251733"/>
            <a:ext cx="4373861" cy="2242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944396" y="2788929"/>
            <a:ext cx="117988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982771" y="2843302"/>
            <a:ext cx="1355032" cy="317459"/>
          </a:xfrm>
          <a:prstGeom prst="rect">
            <a:avLst/>
          </a:prstGeom>
          <a:noFill/>
        </p:spPr>
        <p:txBody>
          <a:bodyPr wrap="square" rtlCol="0">
            <a:spAutoFit/>
          </a:bodyPr>
          <a:lstStyle/>
          <a:p>
            <a:r>
              <a:rPr lang="en-US" sz="1463" dirty="0" smtClean="0"/>
              <a:t>Dec</a:t>
            </a:r>
            <a:r>
              <a:rPr lang="id-ID" sz="1463" dirty="0" smtClean="0"/>
              <a:t>. </a:t>
            </a:r>
            <a:r>
              <a:rPr lang="id-ID" sz="1463" dirty="0"/>
              <a:t>1 COP 16 </a:t>
            </a:r>
            <a:endParaRPr lang="en-GB" sz="1463" dirty="0"/>
          </a:p>
        </p:txBody>
      </p:sp>
      <p:sp>
        <p:nvSpPr>
          <p:cNvPr id="83" name="TextBox 82"/>
          <p:cNvSpPr txBox="1"/>
          <p:nvPr/>
        </p:nvSpPr>
        <p:spPr>
          <a:xfrm>
            <a:off x="6546554" y="3328288"/>
            <a:ext cx="1245626" cy="317459"/>
          </a:xfrm>
          <a:prstGeom prst="rect">
            <a:avLst/>
          </a:prstGeom>
          <a:noFill/>
        </p:spPr>
        <p:txBody>
          <a:bodyPr wrap="square" rtlCol="0">
            <a:spAutoFit/>
          </a:bodyPr>
          <a:lstStyle/>
          <a:p>
            <a:r>
              <a:rPr lang="id-ID" sz="1463" b="1" dirty="0" smtClean="0"/>
              <a:t>Para </a:t>
            </a:r>
            <a:r>
              <a:rPr lang="id-ID" sz="1463" b="1" dirty="0"/>
              <a:t>72 :</a:t>
            </a:r>
            <a:endParaRPr lang="en-GB" sz="1463" b="1" dirty="0"/>
          </a:p>
        </p:txBody>
      </p:sp>
      <p:sp>
        <p:nvSpPr>
          <p:cNvPr id="84" name="TextBox 83"/>
          <p:cNvSpPr txBox="1"/>
          <p:nvPr/>
        </p:nvSpPr>
        <p:spPr>
          <a:xfrm>
            <a:off x="1289365" y="3143384"/>
            <a:ext cx="749051" cy="317459"/>
          </a:xfrm>
          <a:prstGeom prst="rect">
            <a:avLst/>
          </a:prstGeom>
          <a:noFill/>
        </p:spPr>
        <p:txBody>
          <a:bodyPr wrap="none" rtlCol="0">
            <a:spAutoFit/>
          </a:bodyPr>
          <a:lstStyle/>
          <a:p>
            <a:r>
              <a:rPr lang="id-ID" sz="1463" dirty="0" smtClean="0"/>
              <a:t>Para </a:t>
            </a:r>
            <a:r>
              <a:rPr lang="id-ID" sz="1463" dirty="0"/>
              <a:t>71</a:t>
            </a:r>
            <a:endParaRPr lang="en-GB" sz="1463" dirty="0"/>
          </a:p>
        </p:txBody>
      </p:sp>
      <p:sp>
        <p:nvSpPr>
          <p:cNvPr id="85" name="Rectangle 84"/>
          <p:cNvSpPr/>
          <p:nvPr/>
        </p:nvSpPr>
        <p:spPr>
          <a:xfrm>
            <a:off x="6208284" y="3704997"/>
            <a:ext cx="2652108" cy="1893339"/>
          </a:xfrm>
          <a:prstGeom prst="rect">
            <a:avLst/>
          </a:prstGeom>
        </p:spPr>
        <p:txBody>
          <a:bodyPr wrap="square">
            <a:spAutoFit/>
          </a:bodyPr>
          <a:lstStyle/>
          <a:p>
            <a:pPr marL="278606" indent="-278606">
              <a:buFont typeface="Arial" pitchFamily="34" charset="0"/>
              <a:buChar char="•"/>
            </a:pPr>
            <a:r>
              <a:rPr lang="id-ID" sz="1400" dirty="0" smtClean="0"/>
              <a:t>Addressing Drivers of </a:t>
            </a:r>
            <a:r>
              <a:rPr lang="en-US" sz="1400" dirty="0" smtClean="0"/>
              <a:t>D</a:t>
            </a:r>
            <a:r>
              <a:rPr lang="id-ID" sz="1400" dirty="0" smtClean="0"/>
              <a:t>eforestation and Forest </a:t>
            </a:r>
            <a:r>
              <a:rPr lang="en-US" sz="1400" dirty="0" smtClean="0"/>
              <a:t>D</a:t>
            </a:r>
            <a:r>
              <a:rPr lang="id-ID" sz="1400" dirty="0" smtClean="0"/>
              <a:t>egradation</a:t>
            </a:r>
            <a:endParaRPr lang="en-US" sz="1400" dirty="0"/>
          </a:p>
          <a:p>
            <a:pPr marL="278606" indent="-278606">
              <a:buFont typeface="Arial" pitchFamily="34" charset="0"/>
              <a:buChar char="•"/>
            </a:pPr>
            <a:r>
              <a:rPr lang="id-ID" sz="1400" dirty="0" smtClean="0"/>
              <a:t>Addressing </a:t>
            </a:r>
            <a:r>
              <a:rPr lang="en-US" sz="1400" dirty="0" err="1" smtClean="0"/>
              <a:t>tenurial</a:t>
            </a:r>
            <a:r>
              <a:rPr lang="id-ID" sz="1400" dirty="0" smtClean="0"/>
              <a:t> Issues</a:t>
            </a:r>
            <a:r>
              <a:rPr lang="en-US" sz="1400" dirty="0" smtClean="0"/>
              <a:t>,  </a:t>
            </a:r>
            <a:r>
              <a:rPr lang="id-ID" sz="1400" dirty="0" smtClean="0"/>
              <a:t>G</a:t>
            </a:r>
            <a:r>
              <a:rPr lang="en-US" sz="1400" dirty="0" err="1" smtClean="0"/>
              <a:t>overnance</a:t>
            </a:r>
            <a:r>
              <a:rPr lang="en-US" sz="1400" dirty="0" smtClean="0"/>
              <a:t>, </a:t>
            </a:r>
            <a:r>
              <a:rPr lang="id-ID" sz="1400" dirty="0" smtClean="0"/>
              <a:t>G</a:t>
            </a:r>
            <a:r>
              <a:rPr lang="en-US" sz="1400" dirty="0" smtClean="0"/>
              <a:t>ender</a:t>
            </a:r>
            <a:r>
              <a:rPr lang="en-US" sz="1400" dirty="0"/>
              <a:t>,  </a:t>
            </a:r>
            <a:r>
              <a:rPr lang="id-ID" sz="1400" dirty="0" smtClean="0"/>
              <a:t>S</a:t>
            </a:r>
            <a:r>
              <a:rPr lang="en-US" sz="1400" dirty="0" err="1" smtClean="0"/>
              <a:t>afeguards</a:t>
            </a:r>
            <a:r>
              <a:rPr lang="en-US" sz="1400" dirty="0"/>
              <a:t>, </a:t>
            </a:r>
            <a:r>
              <a:rPr lang="id-ID" sz="1400" dirty="0" smtClean="0"/>
              <a:t>Stakeholder Involvement</a:t>
            </a:r>
            <a:r>
              <a:rPr lang="en-US" sz="1400" dirty="0" smtClean="0"/>
              <a:t>, </a:t>
            </a:r>
            <a:r>
              <a:rPr lang="id-ID" sz="1400" dirty="0" smtClean="0"/>
              <a:t>customary and local peop</a:t>
            </a:r>
            <a:r>
              <a:rPr lang="id-ID" sz="1463" dirty="0" smtClean="0"/>
              <a:t>le.</a:t>
            </a:r>
            <a:endParaRPr lang="id-ID" sz="1463" dirty="0"/>
          </a:p>
        </p:txBody>
      </p:sp>
      <p:cxnSp>
        <p:nvCxnSpPr>
          <p:cNvPr id="87" name="Straight Arrow Connector 86"/>
          <p:cNvCxnSpPr>
            <a:stCxn id="88" idx="2"/>
          </p:cNvCxnSpPr>
          <p:nvPr/>
        </p:nvCxnSpPr>
        <p:spPr>
          <a:xfrm flipH="1">
            <a:off x="7745053" y="1743453"/>
            <a:ext cx="332146" cy="10304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140575" y="850901"/>
            <a:ext cx="1873247" cy="892552"/>
          </a:xfrm>
          <a:prstGeom prst="rect">
            <a:avLst/>
          </a:prstGeom>
          <a:noFill/>
        </p:spPr>
        <p:txBody>
          <a:bodyPr wrap="square" rtlCol="0">
            <a:spAutoFit/>
          </a:bodyPr>
          <a:lstStyle/>
          <a:p>
            <a:r>
              <a:rPr lang="en-US" sz="1300" b="1" dirty="0" err="1" smtClean="0"/>
              <a:t>Finan</a:t>
            </a:r>
            <a:r>
              <a:rPr lang="id-ID" sz="1300" b="1" dirty="0" smtClean="0"/>
              <a:t>cing Institution</a:t>
            </a:r>
            <a:r>
              <a:rPr lang="en-US" sz="1300" b="1" dirty="0" smtClean="0"/>
              <a:t>: </a:t>
            </a:r>
          </a:p>
          <a:p>
            <a:r>
              <a:rPr lang="id-ID" sz="1300" b="1" dirty="0" smtClean="0"/>
              <a:t>(MoF</a:t>
            </a:r>
            <a:r>
              <a:rPr lang="en-US" sz="1300" b="1" dirty="0" smtClean="0"/>
              <a:t>)</a:t>
            </a:r>
          </a:p>
          <a:p>
            <a:r>
              <a:rPr lang="id-ID" sz="1300" b="1" dirty="0" smtClean="0"/>
              <a:t>Dec. </a:t>
            </a:r>
            <a:r>
              <a:rPr lang="id-ID" sz="1300" b="1" dirty="0"/>
              <a:t>COP 16, COP-17,  COP 18</a:t>
            </a:r>
            <a:r>
              <a:rPr lang="en-US" sz="1300" b="1" dirty="0"/>
              <a:t>, COP-19</a:t>
            </a:r>
            <a:r>
              <a:rPr lang="id-ID" sz="1300" b="1" dirty="0"/>
              <a:t> </a:t>
            </a:r>
            <a:endParaRPr lang="en-GB" sz="1300" b="1" dirty="0"/>
          </a:p>
        </p:txBody>
      </p:sp>
      <p:cxnSp>
        <p:nvCxnSpPr>
          <p:cNvPr id="91" name="Straight Arrow Connector 90"/>
          <p:cNvCxnSpPr/>
          <p:nvPr/>
        </p:nvCxnSpPr>
        <p:spPr>
          <a:xfrm>
            <a:off x="3484894" y="5557328"/>
            <a:ext cx="4664932"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TextBox 55"/>
          <p:cNvSpPr txBox="1">
            <a:spLocks noChangeArrowheads="1"/>
          </p:cNvSpPr>
          <p:nvPr/>
        </p:nvSpPr>
        <p:spPr bwMode="auto">
          <a:xfrm>
            <a:off x="4202906" y="5641599"/>
            <a:ext cx="3285594" cy="292388"/>
          </a:xfrm>
          <a:prstGeom prst="rect">
            <a:avLst/>
          </a:prstGeom>
          <a:noFill/>
          <a:ln w="9525">
            <a:noFill/>
            <a:miter lim="800000"/>
            <a:headEnd/>
            <a:tailEnd/>
          </a:ln>
        </p:spPr>
        <p:txBody>
          <a:bodyPr wrap="square">
            <a:spAutoFit/>
          </a:bodyPr>
          <a:lstStyle/>
          <a:p>
            <a:r>
              <a:rPr lang="en-US" sz="1300" b="1" dirty="0">
                <a:latin typeface="+mj-lt"/>
              </a:rPr>
              <a:t>Warsaw REDD+ Framework (COP-19)</a:t>
            </a:r>
            <a:r>
              <a:rPr lang="id-ID" sz="1300" b="1" dirty="0">
                <a:latin typeface="+mj-lt"/>
              </a:rPr>
              <a:t>  </a:t>
            </a:r>
            <a:endParaRPr lang="en-US" sz="1300" b="1" dirty="0">
              <a:latin typeface="+mj-lt"/>
            </a:endParaRPr>
          </a:p>
        </p:txBody>
      </p:sp>
    </p:spTree>
    <p:extLst>
      <p:ext uri="{BB962C8B-B14F-4D97-AF65-F5344CB8AC3E}">
        <p14:creationId xmlns:p14="http://schemas.microsoft.com/office/powerpoint/2010/main" val="34012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0"/>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59"/>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62"/>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64"/>
                                        </p:tgtEl>
                                        <p:attrNameLst>
                                          <p:attrName>r</p:attrName>
                                        </p:attrNameLst>
                                      </p:cBhvr>
                                    </p:animRot>
                                  </p:childTnLst>
                                </p:cTn>
                              </p:par>
                              <p:par>
                                <p:cTn id="15" presetID="26" presetClass="emph" presetSubtype="0" repeatCount="indefinite" fill="hold" grpId="0" nodeType="withEffect">
                                  <p:stCondLst>
                                    <p:cond delay="0"/>
                                  </p:stCondLst>
                                  <p:childTnLst>
                                    <p:animEffect transition="out" filter="fade">
                                      <p:cBhvr>
                                        <p:cTn id="16" dur="3000" tmFilter="0, 0; .2, .5; .8, .5; 1, 0"/>
                                        <p:tgtEl>
                                          <p:spTgt spid="36"/>
                                        </p:tgtEl>
                                      </p:cBhvr>
                                    </p:animEffect>
                                    <p:animScale>
                                      <p:cBhvr>
                                        <p:cTn id="17" dur="1500" autoRev="1" fill="hold"/>
                                        <p:tgtEl>
                                          <p:spTgt spid="36"/>
                                        </p:tgtEl>
                                      </p:cBhvr>
                                      <p:by x="105000" y="105000"/>
                                    </p:animScale>
                                  </p:childTnLst>
                                </p:cTn>
                              </p:par>
                              <p:par>
                                <p:cTn id="18" presetID="26" presetClass="emph" presetSubtype="0" repeatCount="indefinite" fill="hold" grpId="0" nodeType="withEffect">
                                  <p:stCondLst>
                                    <p:cond delay="0"/>
                                  </p:stCondLst>
                                  <p:childTnLst>
                                    <p:animEffect transition="out" filter="fade">
                                      <p:cBhvr>
                                        <p:cTn id="19" dur="3000" tmFilter="0, 0; .2, .5; .8, .5; 1, 0"/>
                                        <p:tgtEl>
                                          <p:spTgt spid="35"/>
                                        </p:tgtEl>
                                      </p:cBhvr>
                                    </p:animEffect>
                                    <p:animScale>
                                      <p:cBhvr>
                                        <p:cTn id="20" dur="1500" autoRev="1" fill="hold"/>
                                        <p:tgtEl>
                                          <p:spTgt spid="35"/>
                                        </p:tgtEl>
                                      </p:cBhvr>
                                      <p:by x="105000" y="105000"/>
                                    </p:animScale>
                                  </p:childTnLst>
                                </p:cTn>
                              </p:par>
                              <p:par>
                                <p:cTn id="21" presetID="26" presetClass="emph" presetSubtype="0" repeatCount="indefinite" fill="hold" grpId="0" nodeType="withEffect">
                                  <p:stCondLst>
                                    <p:cond delay="0"/>
                                  </p:stCondLst>
                                  <p:childTnLst>
                                    <p:animEffect transition="out" filter="fade">
                                      <p:cBhvr>
                                        <p:cTn id="22" dur="3000" tmFilter="0, 0; .2, .5; .8, .5; 1, 0"/>
                                        <p:tgtEl>
                                          <p:spTgt spid="34"/>
                                        </p:tgtEl>
                                      </p:cBhvr>
                                    </p:animEffect>
                                    <p:animScale>
                                      <p:cBhvr>
                                        <p:cTn id="23" dur="1500" autoRev="1" fill="hold"/>
                                        <p:tgtEl>
                                          <p:spTgt spid="34"/>
                                        </p:tgtEl>
                                      </p:cBhvr>
                                      <p:by x="105000" y="105000"/>
                                    </p:animScale>
                                  </p:childTnLst>
                                </p:cTn>
                              </p:par>
                              <p:par>
                                <p:cTn id="24" presetID="26" presetClass="emph" presetSubtype="0" repeatCount="indefinite" fill="hold" grpId="0" nodeType="withEffect">
                                  <p:stCondLst>
                                    <p:cond delay="0"/>
                                  </p:stCondLst>
                                  <p:childTnLst>
                                    <p:animEffect transition="out" filter="fade">
                                      <p:cBhvr>
                                        <p:cTn id="25" dur="3000" tmFilter="0, 0; .2, .5; .8, .5; 1, 0"/>
                                        <p:tgtEl>
                                          <p:spTgt spid="33"/>
                                        </p:tgtEl>
                                      </p:cBhvr>
                                    </p:animEffect>
                                    <p:animScale>
                                      <p:cBhvr>
                                        <p:cTn id="26" dur="1500" autoRev="1" fill="hold"/>
                                        <p:tgtEl>
                                          <p:spTgt spid="33"/>
                                        </p:tgtEl>
                                      </p:cBhvr>
                                      <p:by x="105000" y="105000"/>
                                    </p:animScale>
                                  </p:childTnLst>
                                </p:cTn>
                              </p:par>
                              <p:par>
                                <p:cTn id="27" presetID="8" presetClass="emph" presetSubtype="0" repeatCount="indefinite" fill="hold" nodeType="withEffect">
                                  <p:stCondLst>
                                    <p:cond delay="0"/>
                                  </p:stCondLst>
                                  <p:childTnLst>
                                    <p:animRot by="21600000">
                                      <p:cBhvr>
                                        <p:cTn id="28" dur="3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65" y="116632"/>
            <a:ext cx="8003232" cy="1268760"/>
          </a:xfrm>
        </p:spPr>
        <p:txBody>
          <a:bodyPr>
            <a:normAutofit/>
          </a:bodyPr>
          <a:lstStyle/>
          <a:p>
            <a:r>
              <a:rPr lang="id-ID" sz="2400" b="1" dirty="0" smtClean="0"/>
              <a:t>Principle, </a:t>
            </a:r>
            <a:r>
              <a:rPr lang="id-ID" sz="2400" dirty="0"/>
              <a:t>C</a:t>
            </a:r>
            <a:r>
              <a:rPr lang="id-ID" sz="2400" b="1" dirty="0" smtClean="0"/>
              <a:t>riteria Indicator dan </a:t>
            </a:r>
            <a:r>
              <a:rPr lang="en-US" sz="2400" b="1" dirty="0" smtClean="0"/>
              <a:t>&amp; Safeguards Implementation  Assessment Tool </a:t>
            </a:r>
            <a:r>
              <a:rPr lang="en-US" sz="2400" dirty="0" smtClean="0"/>
              <a:t>for SIS REDD+</a:t>
            </a:r>
            <a:r>
              <a:rPr lang="en-US" sz="2400" b="1" dirty="0"/>
              <a:t/>
            </a:r>
            <a:br>
              <a:rPr lang="en-US" sz="2400" b="1" dirty="0"/>
            </a:br>
            <a:r>
              <a:rPr lang="en-US" sz="2400" b="1" dirty="0" smtClean="0"/>
              <a:t>(</a:t>
            </a:r>
            <a:r>
              <a:rPr lang="en-US" sz="2400" b="1" dirty="0" err="1" smtClean="0"/>
              <a:t>sisredd.menlhk.go.id</a:t>
            </a:r>
            <a:r>
              <a:rPr lang="en-US" sz="2400" b="1" dirty="0" smtClean="0"/>
              <a:t>)</a:t>
            </a:r>
            <a:r>
              <a:rPr lang="id-ID" sz="2400" b="1" dirty="0" smtClean="0"/>
              <a:t> </a:t>
            </a:r>
            <a:endParaRPr lang="en-GB"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0404264"/>
              </p:ext>
            </p:extLst>
          </p:nvPr>
        </p:nvGraphicFramePr>
        <p:xfrm>
          <a:off x="6144194" y="1143000"/>
          <a:ext cx="2984528" cy="4010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a:off x="5522520" y="2481380"/>
            <a:ext cx="621674" cy="9013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10606" y="1807236"/>
            <a:ext cx="6141169" cy="2396789"/>
            <a:chOff x="288174" y="1558497"/>
            <a:chExt cx="8747741" cy="3089703"/>
          </a:xfrm>
        </p:grpSpPr>
        <p:cxnSp>
          <p:nvCxnSpPr>
            <p:cNvPr id="16" name="Straight Arrow Connector 15"/>
            <p:cNvCxnSpPr/>
            <p:nvPr/>
          </p:nvCxnSpPr>
          <p:spPr>
            <a:xfrm>
              <a:off x="893067" y="2225198"/>
              <a:ext cx="3658762" cy="1396383"/>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88174" y="1558497"/>
              <a:ext cx="8747741" cy="3089703"/>
              <a:chOff x="288174" y="1025097"/>
              <a:chExt cx="8747741" cy="3089703"/>
            </a:xfrm>
          </p:grpSpPr>
          <p:grpSp>
            <p:nvGrpSpPr>
              <p:cNvPr id="18" name="Group 17"/>
              <p:cNvGrpSpPr/>
              <p:nvPr/>
            </p:nvGrpSpPr>
            <p:grpSpPr>
              <a:xfrm>
                <a:off x="893067" y="1692886"/>
                <a:ext cx="7520097" cy="1384211"/>
                <a:chOff x="893067" y="1692886"/>
                <a:chExt cx="7520097" cy="1384211"/>
              </a:xfrm>
            </p:grpSpPr>
            <p:cxnSp>
              <p:nvCxnSpPr>
                <p:cNvPr id="91" name="Straight Arrow Connector 90"/>
                <p:cNvCxnSpPr/>
                <p:nvPr/>
              </p:nvCxnSpPr>
              <p:spPr>
                <a:xfrm flipH="1">
                  <a:off x="893067" y="1709806"/>
                  <a:ext cx="37958" cy="136313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960403" y="1709806"/>
                  <a:ext cx="932398" cy="1346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1030644" y="1692886"/>
                  <a:ext cx="1831362" cy="1384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145570" y="1743351"/>
                  <a:ext cx="7267594" cy="1312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88174" y="1025097"/>
                <a:ext cx="8747741" cy="3089703"/>
                <a:chOff x="288174" y="1007086"/>
                <a:chExt cx="8747741" cy="3089703"/>
              </a:xfrm>
            </p:grpSpPr>
            <p:grpSp>
              <p:nvGrpSpPr>
                <p:cNvPr id="20" name="Group 19"/>
                <p:cNvGrpSpPr/>
                <p:nvPr/>
              </p:nvGrpSpPr>
              <p:grpSpPr>
                <a:xfrm>
                  <a:off x="288174" y="1007086"/>
                  <a:ext cx="8747741" cy="3089703"/>
                  <a:chOff x="288174" y="1007086"/>
                  <a:chExt cx="8747741" cy="3089703"/>
                </a:xfrm>
              </p:grpSpPr>
              <p:grpSp>
                <p:nvGrpSpPr>
                  <p:cNvPr id="41" name="Group 40"/>
                  <p:cNvGrpSpPr/>
                  <p:nvPr/>
                </p:nvGrpSpPr>
                <p:grpSpPr>
                  <a:xfrm>
                    <a:off x="536857" y="1007086"/>
                    <a:ext cx="8499058" cy="726453"/>
                    <a:chOff x="171107" y="1356211"/>
                    <a:chExt cx="8499058" cy="726453"/>
                  </a:xfrm>
                </p:grpSpPr>
                <p:grpSp>
                  <p:nvGrpSpPr>
                    <p:cNvPr id="64" name="Group 63"/>
                    <p:cNvGrpSpPr/>
                    <p:nvPr/>
                  </p:nvGrpSpPr>
                  <p:grpSpPr>
                    <a:xfrm>
                      <a:off x="171107" y="1371600"/>
                      <a:ext cx="838200" cy="685800"/>
                      <a:chOff x="609600" y="1371600"/>
                      <a:chExt cx="838200" cy="685800"/>
                    </a:xfrm>
                  </p:grpSpPr>
                  <p:sp>
                    <p:nvSpPr>
                      <p:cNvPr id="89" name="Hexagon 88"/>
                      <p:cNvSpPr/>
                      <p:nvPr/>
                    </p:nvSpPr>
                    <p:spPr>
                      <a:xfrm>
                        <a:off x="609600" y="1371600"/>
                        <a:ext cx="838200" cy="685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TextBox 89"/>
                      <p:cNvSpPr txBox="1"/>
                      <p:nvPr/>
                    </p:nvSpPr>
                    <p:spPr>
                      <a:xfrm>
                        <a:off x="723207" y="1529834"/>
                        <a:ext cx="724593" cy="369332"/>
                      </a:xfrm>
                      <a:prstGeom prst="rect">
                        <a:avLst/>
                      </a:prstGeom>
                      <a:noFill/>
                    </p:spPr>
                    <p:txBody>
                      <a:bodyPr wrap="square" rtlCol="0">
                        <a:spAutoFit/>
                      </a:bodyPr>
                      <a:lstStyle/>
                      <a:p>
                        <a:r>
                          <a:rPr lang="id-ID" sz="1200" dirty="0" smtClean="0">
                            <a:solidFill>
                              <a:schemeClr val="bg1"/>
                            </a:solidFill>
                          </a:rPr>
                          <a:t>PHPL</a:t>
                        </a:r>
                        <a:endParaRPr lang="id-ID" sz="1200" dirty="0">
                          <a:solidFill>
                            <a:schemeClr val="bg1"/>
                          </a:solidFill>
                        </a:endParaRPr>
                      </a:p>
                    </p:txBody>
                  </p:sp>
                </p:grpSp>
                <p:grpSp>
                  <p:nvGrpSpPr>
                    <p:cNvPr id="65" name="Group 64"/>
                    <p:cNvGrpSpPr/>
                    <p:nvPr/>
                  </p:nvGrpSpPr>
                  <p:grpSpPr>
                    <a:xfrm>
                      <a:off x="1107951" y="1371600"/>
                      <a:ext cx="838200" cy="685800"/>
                      <a:chOff x="609600" y="1371600"/>
                      <a:chExt cx="838200" cy="685800"/>
                    </a:xfrm>
                    <a:solidFill>
                      <a:schemeClr val="accent4">
                        <a:lumMod val="75000"/>
                      </a:schemeClr>
                    </a:solidFill>
                  </p:grpSpPr>
                  <p:sp>
                    <p:nvSpPr>
                      <p:cNvPr id="87" name="Hexagon 86"/>
                      <p:cNvSpPr/>
                      <p:nvPr/>
                    </p:nvSpPr>
                    <p:spPr>
                      <a:xfrm>
                        <a:off x="609600" y="1371600"/>
                        <a:ext cx="838200" cy="6858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TextBox 87"/>
                      <p:cNvSpPr txBox="1"/>
                      <p:nvPr/>
                    </p:nvSpPr>
                    <p:spPr>
                      <a:xfrm>
                        <a:off x="723206" y="1529834"/>
                        <a:ext cx="724594" cy="357079"/>
                      </a:xfrm>
                      <a:prstGeom prst="rect">
                        <a:avLst/>
                      </a:prstGeom>
                      <a:noFill/>
                    </p:spPr>
                    <p:txBody>
                      <a:bodyPr wrap="square" rtlCol="0">
                        <a:spAutoFit/>
                      </a:bodyPr>
                      <a:lstStyle/>
                      <a:p>
                        <a:r>
                          <a:rPr lang="id-ID" sz="1200" dirty="0" smtClean="0">
                            <a:solidFill>
                              <a:schemeClr val="bg1"/>
                            </a:solidFill>
                          </a:rPr>
                          <a:t>SVLK</a:t>
                        </a:r>
                        <a:endParaRPr lang="id-ID" sz="1200" dirty="0">
                          <a:solidFill>
                            <a:schemeClr val="bg1"/>
                          </a:solidFill>
                        </a:endParaRPr>
                      </a:p>
                    </p:txBody>
                  </p:sp>
                </p:grpSp>
                <p:grpSp>
                  <p:nvGrpSpPr>
                    <p:cNvPr id="66" name="Group 65"/>
                    <p:cNvGrpSpPr/>
                    <p:nvPr/>
                  </p:nvGrpSpPr>
                  <p:grpSpPr>
                    <a:xfrm>
                      <a:off x="2077156" y="1356211"/>
                      <a:ext cx="999044" cy="685800"/>
                      <a:chOff x="609600" y="1371600"/>
                      <a:chExt cx="999044" cy="685800"/>
                    </a:xfrm>
                    <a:solidFill>
                      <a:schemeClr val="accent4">
                        <a:lumMod val="75000"/>
                      </a:schemeClr>
                    </a:solidFill>
                  </p:grpSpPr>
                  <p:sp>
                    <p:nvSpPr>
                      <p:cNvPr id="85" name="Hexagon 84"/>
                      <p:cNvSpPr/>
                      <p:nvPr/>
                    </p:nvSpPr>
                    <p:spPr>
                      <a:xfrm>
                        <a:off x="609600" y="1371600"/>
                        <a:ext cx="838200" cy="685800"/>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6" name="TextBox 85"/>
                      <p:cNvSpPr txBox="1"/>
                      <p:nvPr/>
                    </p:nvSpPr>
                    <p:spPr>
                      <a:xfrm>
                        <a:off x="731650" y="1415163"/>
                        <a:ext cx="876994" cy="338554"/>
                      </a:xfrm>
                      <a:prstGeom prst="rect">
                        <a:avLst/>
                      </a:prstGeom>
                      <a:noFill/>
                    </p:spPr>
                    <p:txBody>
                      <a:bodyPr wrap="square" rtlCol="0">
                        <a:spAutoFit/>
                      </a:bodyPr>
                      <a:lstStyle/>
                      <a:p>
                        <a:r>
                          <a:rPr lang="id-ID" sz="1600" dirty="0" smtClean="0">
                            <a:solidFill>
                              <a:schemeClr val="bg1"/>
                            </a:solidFill>
                          </a:rPr>
                          <a:t>LEI&amp;FSC</a:t>
                        </a:r>
                        <a:endParaRPr lang="id-ID" sz="1600" dirty="0">
                          <a:solidFill>
                            <a:schemeClr val="bg1"/>
                          </a:solidFill>
                        </a:endParaRPr>
                      </a:p>
                    </p:txBody>
                  </p:sp>
                </p:grpSp>
                <p:grpSp>
                  <p:nvGrpSpPr>
                    <p:cNvPr id="67" name="Group 66"/>
                    <p:cNvGrpSpPr/>
                    <p:nvPr/>
                  </p:nvGrpSpPr>
                  <p:grpSpPr>
                    <a:xfrm>
                      <a:off x="3048000" y="1371600"/>
                      <a:ext cx="838200" cy="685800"/>
                      <a:chOff x="609600" y="1371600"/>
                      <a:chExt cx="838200" cy="685800"/>
                    </a:xfrm>
                    <a:solidFill>
                      <a:schemeClr val="accent4">
                        <a:lumMod val="75000"/>
                      </a:schemeClr>
                    </a:solidFill>
                  </p:grpSpPr>
                  <p:sp>
                    <p:nvSpPr>
                      <p:cNvPr id="83" name="Hexagon 82"/>
                      <p:cNvSpPr/>
                      <p:nvPr/>
                    </p:nvSpPr>
                    <p:spPr>
                      <a:xfrm>
                        <a:off x="609600" y="1371600"/>
                        <a:ext cx="838200" cy="685800"/>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4" name="TextBox 83"/>
                      <p:cNvSpPr txBox="1"/>
                      <p:nvPr/>
                    </p:nvSpPr>
                    <p:spPr>
                      <a:xfrm>
                        <a:off x="723206" y="1529834"/>
                        <a:ext cx="724594" cy="357079"/>
                      </a:xfrm>
                      <a:prstGeom prst="rect">
                        <a:avLst/>
                      </a:prstGeom>
                      <a:noFill/>
                    </p:spPr>
                    <p:txBody>
                      <a:bodyPr wrap="square" rtlCol="0">
                        <a:spAutoFit/>
                      </a:bodyPr>
                      <a:lstStyle/>
                      <a:p>
                        <a:r>
                          <a:rPr lang="id-ID" sz="1200" dirty="0" smtClean="0">
                            <a:solidFill>
                              <a:schemeClr val="bg1"/>
                            </a:solidFill>
                          </a:rPr>
                          <a:t>KLHS</a:t>
                        </a:r>
                        <a:endParaRPr lang="id-ID" sz="1200" dirty="0">
                          <a:solidFill>
                            <a:schemeClr val="bg1"/>
                          </a:solidFill>
                        </a:endParaRPr>
                      </a:p>
                    </p:txBody>
                  </p:sp>
                </p:grpSp>
                <p:grpSp>
                  <p:nvGrpSpPr>
                    <p:cNvPr id="68" name="Group 67"/>
                    <p:cNvGrpSpPr/>
                    <p:nvPr/>
                  </p:nvGrpSpPr>
                  <p:grpSpPr>
                    <a:xfrm>
                      <a:off x="3952700" y="1356211"/>
                      <a:ext cx="871451" cy="726453"/>
                      <a:chOff x="609600" y="1371600"/>
                      <a:chExt cx="871451" cy="726453"/>
                    </a:xfrm>
                    <a:solidFill>
                      <a:schemeClr val="accent4">
                        <a:lumMod val="75000"/>
                      </a:schemeClr>
                    </a:solidFill>
                  </p:grpSpPr>
                  <p:sp>
                    <p:nvSpPr>
                      <p:cNvPr id="81" name="Hexagon 80"/>
                      <p:cNvSpPr/>
                      <p:nvPr/>
                    </p:nvSpPr>
                    <p:spPr>
                      <a:xfrm>
                        <a:off x="609600" y="1371600"/>
                        <a:ext cx="838200" cy="685800"/>
                      </a:xfrm>
                      <a:prstGeom prst="hexag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TextBox 81"/>
                      <p:cNvSpPr txBox="1"/>
                      <p:nvPr/>
                    </p:nvSpPr>
                    <p:spPr>
                      <a:xfrm>
                        <a:off x="642851" y="1529834"/>
                        <a:ext cx="838200" cy="568219"/>
                      </a:xfrm>
                      <a:prstGeom prst="rect">
                        <a:avLst/>
                      </a:prstGeom>
                      <a:noFill/>
                    </p:spPr>
                    <p:txBody>
                      <a:bodyPr wrap="square" rtlCol="0">
                        <a:spAutoFit/>
                      </a:bodyPr>
                      <a:lstStyle/>
                      <a:p>
                        <a:r>
                          <a:rPr lang="id-ID" sz="1000" dirty="0" smtClean="0">
                            <a:solidFill>
                              <a:schemeClr val="bg1"/>
                            </a:solidFill>
                          </a:rPr>
                          <a:t>AMDAL</a:t>
                        </a:r>
                        <a:endParaRPr lang="id-ID" sz="1000" dirty="0">
                          <a:solidFill>
                            <a:schemeClr val="bg1"/>
                          </a:solidFill>
                        </a:endParaRPr>
                      </a:p>
                    </p:txBody>
                  </p:sp>
                </p:grpSp>
                <p:grpSp>
                  <p:nvGrpSpPr>
                    <p:cNvPr id="69" name="Group 68"/>
                    <p:cNvGrpSpPr/>
                    <p:nvPr/>
                  </p:nvGrpSpPr>
                  <p:grpSpPr>
                    <a:xfrm>
                      <a:off x="4849091" y="1371600"/>
                      <a:ext cx="921326" cy="685800"/>
                      <a:chOff x="609600" y="1371600"/>
                      <a:chExt cx="921326" cy="685800"/>
                    </a:xfrm>
                    <a:solidFill>
                      <a:schemeClr val="accent4">
                        <a:lumMod val="75000"/>
                      </a:schemeClr>
                    </a:solidFill>
                  </p:grpSpPr>
                  <p:sp>
                    <p:nvSpPr>
                      <p:cNvPr id="79" name="Hexagon 78"/>
                      <p:cNvSpPr/>
                      <p:nvPr/>
                    </p:nvSpPr>
                    <p:spPr>
                      <a:xfrm>
                        <a:off x="609600" y="1371600"/>
                        <a:ext cx="838200" cy="68580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TextBox 79"/>
                      <p:cNvSpPr txBox="1"/>
                      <p:nvPr/>
                    </p:nvSpPr>
                    <p:spPr>
                      <a:xfrm>
                        <a:off x="692726" y="1496583"/>
                        <a:ext cx="838200" cy="357079"/>
                      </a:xfrm>
                      <a:prstGeom prst="rect">
                        <a:avLst/>
                      </a:prstGeom>
                      <a:noFill/>
                    </p:spPr>
                    <p:txBody>
                      <a:bodyPr wrap="square" rtlCol="0">
                        <a:spAutoFit/>
                      </a:bodyPr>
                      <a:lstStyle/>
                      <a:p>
                        <a:r>
                          <a:rPr lang="id-ID" sz="1200" dirty="0" smtClean="0">
                            <a:solidFill>
                              <a:schemeClr val="bg1"/>
                            </a:solidFill>
                          </a:rPr>
                          <a:t>HCVF</a:t>
                        </a:r>
                        <a:endParaRPr lang="id-ID" sz="1200" dirty="0">
                          <a:solidFill>
                            <a:schemeClr val="bg1"/>
                          </a:solidFill>
                        </a:endParaRPr>
                      </a:p>
                    </p:txBody>
                  </p:sp>
                </p:grpSp>
                <p:grpSp>
                  <p:nvGrpSpPr>
                    <p:cNvPr id="70" name="Group 69"/>
                    <p:cNvGrpSpPr/>
                    <p:nvPr/>
                  </p:nvGrpSpPr>
                  <p:grpSpPr>
                    <a:xfrm>
                      <a:off x="5753791" y="1373131"/>
                      <a:ext cx="921326" cy="685800"/>
                      <a:chOff x="609600" y="1371600"/>
                      <a:chExt cx="921326" cy="685800"/>
                    </a:xfrm>
                    <a:solidFill>
                      <a:schemeClr val="accent4">
                        <a:lumMod val="75000"/>
                      </a:schemeClr>
                    </a:solidFill>
                  </p:grpSpPr>
                  <p:sp>
                    <p:nvSpPr>
                      <p:cNvPr id="77" name="Hexagon 76"/>
                      <p:cNvSpPr/>
                      <p:nvPr/>
                    </p:nvSpPr>
                    <p:spPr>
                      <a:xfrm>
                        <a:off x="609600" y="1371600"/>
                        <a:ext cx="838200" cy="685800"/>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TextBox 77"/>
                      <p:cNvSpPr txBox="1"/>
                      <p:nvPr/>
                    </p:nvSpPr>
                    <p:spPr>
                      <a:xfrm>
                        <a:off x="692726" y="1496584"/>
                        <a:ext cx="838200" cy="369332"/>
                      </a:xfrm>
                      <a:prstGeom prst="rect">
                        <a:avLst/>
                      </a:prstGeom>
                      <a:noFill/>
                    </p:spPr>
                    <p:txBody>
                      <a:bodyPr wrap="square" rtlCol="0">
                        <a:spAutoFit/>
                      </a:bodyPr>
                      <a:lstStyle/>
                      <a:p>
                        <a:r>
                          <a:rPr lang="id-ID" sz="1200" dirty="0" smtClean="0">
                            <a:solidFill>
                              <a:schemeClr val="bg1"/>
                            </a:solidFill>
                          </a:rPr>
                          <a:t>SESA</a:t>
                        </a:r>
                        <a:endParaRPr lang="id-ID" sz="1200" dirty="0">
                          <a:solidFill>
                            <a:schemeClr val="bg1"/>
                          </a:solidFill>
                        </a:endParaRPr>
                      </a:p>
                    </p:txBody>
                  </p:sp>
                </p:grpSp>
                <p:grpSp>
                  <p:nvGrpSpPr>
                    <p:cNvPr id="71" name="Group 70"/>
                    <p:cNvGrpSpPr/>
                    <p:nvPr/>
                  </p:nvGrpSpPr>
                  <p:grpSpPr>
                    <a:xfrm>
                      <a:off x="6675118" y="1373131"/>
                      <a:ext cx="857595" cy="685800"/>
                      <a:chOff x="590205" y="1371600"/>
                      <a:chExt cx="857595" cy="685800"/>
                    </a:xfrm>
                    <a:solidFill>
                      <a:schemeClr val="accent4">
                        <a:lumMod val="75000"/>
                      </a:schemeClr>
                    </a:solidFill>
                  </p:grpSpPr>
                  <p:sp>
                    <p:nvSpPr>
                      <p:cNvPr id="75" name="Hexagon 74"/>
                      <p:cNvSpPr/>
                      <p:nvPr/>
                    </p:nvSpPr>
                    <p:spPr>
                      <a:xfrm>
                        <a:off x="609600" y="1371600"/>
                        <a:ext cx="838200" cy="685800"/>
                      </a:xfrm>
                      <a:prstGeom prst="hexag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TextBox 75"/>
                      <p:cNvSpPr txBox="1"/>
                      <p:nvPr/>
                    </p:nvSpPr>
                    <p:spPr>
                      <a:xfrm>
                        <a:off x="590205" y="1496583"/>
                        <a:ext cx="838200" cy="369332"/>
                      </a:xfrm>
                      <a:prstGeom prst="rect">
                        <a:avLst/>
                      </a:prstGeom>
                      <a:noFill/>
                    </p:spPr>
                    <p:txBody>
                      <a:bodyPr wrap="square" rtlCol="0">
                        <a:spAutoFit/>
                      </a:bodyPr>
                      <a:lstStyle/>
                      <a:p>
                        <a:r>
                          <a:rPr lang="id-ID" dirty="0" smtClean="0">
                            <a:solidFill>
                              <a:schemeClr val="bg1"/>
                            </a:solidFill>
                          </a:rPr>
                          <a:t>PGI</a:t>
                        </a:r>
                        <a:endParaRPr lang="id-ID" dirty="0">
                          <a:solidFill>
                            <a:schemeClr val="bg1"/>
                          </a:solidFill>
                        </a:endParaRPr>
                      </a:p>
                    </p:txBody>
                  </p:sp>
                </p:grpSp>
                <p:grpSp>
                  <p:nvGrpSpPr>
                    <p:cNvPr id="72" name="Group 71"/>
                    <p:cNvGrpSpPr/>
                    <p:nvPr/>
                  </p:nvGrpSpPr>
                  <p:grpSpPr>
                    <a:xfrm>
                      <a:off x="7620000" y="1371600"/>
                      <a:ext cx="1050165" cy="685800"/>
                      <a:chOff x="609600" y="1371600"/>
                      <a:chExt cx="1050165" cy="685800"/>
                    </a:xfrm>
                    <a:solidFill>
                      <a:schemeClr val="accent4">
                        <a:lumMod val="75000"/>
                      </a:schemeClr>
                    </a:solidFill>
                  </p:grpSpPr>
                  <p:sp>
                    <p:nvSpPr>
                      <p:cNvPr id="73" name="Hexagon 72"/>
                      <p:cNvSpPr/>
                      <p:nvPr/>
                    </p:nvSpPr>
                    <p:spPr>
                      <a:xfrm>
                        <a:off x="609600" y="1371600"/>
                        <a:ext cx="838200" cy="685800"/>
                      </a:xfrm>
                      <a:prstGeom prst="hexag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TextBox 73"/>
                      <p:cNvSpPr txBox="1"/>
                      <p:nvPr/>
                    </p:nvSpPr>
                    <p:spPr>
                      <a:xfrm>
                        <a:off x="671939" y="1526827"/>
                        <a:ext cx="987826" cy="307777"/>
                      </a:xfrm>
                      <a:prstGeom prst="rect">
                        <a:avLst/>
                      </a:prstGeom>
                      <a:noFill/>
                    </p:spPr>
                    <p:txBody>
                      <a:bodyPr wrap="square" rtlCol="0">
                        <a:spAutoFit/>
                      </a:bodyPr>
                      <a:lstStyle/>
                      <a:p>
                        <a:r>
                          <a:rPr lang="id-ID" sz="1400" dirty="0" smtClean="0">
                            <a:solidFill>
                              <a:schemeClr val="bg1"/>
                            </a:solidFill>
                          </a:rPr>
                          <a:t>Regulation</a:t>
                        </a:r>
                        <a:endParaRPr lang="id-ID" sz="1400" dirty="0">
                          <a:solidFill>
                            <a:schemeClr val="bg1"/>
                          </a:solidFill>
                        </a:endParaRPr>
                      </a:p>
                    </p:txBody>
                  </p:sp>
                </p:grpSp>
              </p:grpSp>
              <p:grpSp>
                <p:nvGrpSpPr>
                  <p:cNvPr id="42" name="Group 41"/>
                  <p:cNvGrpSpPr/>
                  <p:nvPr/>
                </p:nvGrpSpPr>
                <p:grpSpPr>
                  <a:xfrm>
                    <a:off x="288174" y="3067399"/>
                    <a:ext cx="8732408" cy="1029390"/>
                    <a:chOff x="288174" y="3067399"/>
                    <a:chExt cx="8732408" cy="1029390"/>
                  </a:xfrm>
                </p:grpSpPr>
                <p:grpSp>
                  <p:nvGrpSpPr>
                    <p:cNvPr id="43" name="Group 42"/>
                    <p:cNvGrpSpPr/>
                    <p:nvPr/>
                  </p:nvGrpSpPr>
                  <p:grpSpPr>
                    <a:xfrm>
                      <a:off x="288174" y="3072940"/>
                      <a:ext cx="1282509" cy="990600"/>
                      <a:chOff x="288174" y="3072940"/>
                      <a:chExt cx="1282509" cy="990600"/>
                    </a:xfrm>
                  </p:grpSpPr>
                  <p:sp>
                    <p:nvSpPr>
                      <p:cNvPr id="62" name="Oval 61"/>
                      <p:cNvSpPr/>
                      <p:nvPr/>
                    </p:nvSpPr>
                    <p:spPr>
                      <a:xfrm>
                        <a:off x="362297" y="3072940"/>
                        <a:ext cx="1111404"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TextBox 62"/>
                      <p:cNvSpPr txBox="1"/>
                      <p:nvPr/>
                    </p:nvSpPr>
                    <p:spPr>
                      <a:xfrm>
                        <a:off x="288174" y="3361449"/>
                        <a:ext cx="1282509" cy="369332"/>
                      </a:xfrm>
                      <a:prstGeom prst="rect">
                        <a:avLst/>
                      </a:prstGeom>
                      <a:noFill/>
                    </p:spPr>
                    <p:txBody>
                      <a:bodyPr wrap="square" rtlCol="0">
                        <a:spAutoFit/>
                      </a:bodyPr>
                      <a:lstStyle/>
                      <a:p>
                        <a:pPr algn="ctr"/>
                        <a:r>
                          <a:rPr lang="id-ID" b="1" dirty="0" smtClean="0">
                            <a:solidFill>
                              <a:schemeClr val="bg1"/>
                            </a:solidFill>
                          </a:rPr>
                          <a:t>SG  1</a:t>
                        </a:r>
                        <a:endParaRPr lang="id-ID" b="1" dirty="0">
                          <a:solidFill>
                            <a:schemeClr val="bg1"/>
                          </a:solidFill>
                        </a:endParaRPr>
                      </a:p>
                    </p:txBody>
                  </p:sp>
                </p:grpSp>
                <p:grpSp>
                  <p:nvGrpSpPr>
                    <p:cNvPr id="44" name="Group 43"/>
                    <p:cNvGrpSpPr/>
                    <p:nvPr/>
                  </p:nvGrpSpPr>
                  <p:grpSpPr>
                    <a:xfrm>
                      <a:off x="1537646" y="3106189"/>
                      <a:ext cx="1282509" cy="990600"/>
                      <a:chOff x="288174" y="3072940"/>
                      <a:chExt cx="1282509" cy="990600"/>
                    </a:xfrm>
                  </p:grpSpPr>
                  <p:sp>
                    <p:nvSpPr>
                      <p:cNvPr id="60" name="Oval 59"/>
                      <p:cNvSpPr/>
                      <p:nvPr/>
                    </p:nvSpPr>
                    <p:spPr>
                      <a:xfrm>
                        <a:off x="362297" y="3072940"/>
                        <a:ext cx="1111404" cy="9906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TextBox 60"/>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2</a:t>
                        </a:r>
                        <a:endParaRPr lang="id-ID" b="1" dirty="0">
                          <a:solidFill>
                            <a:schemeClr val="bg1"/>
                          </a:solidFill>
                        </a:endParaRPr>
                      </a:p>
                    </p:txBody>
                  </p:sp>
                </p:grpSp>
                <p:grpSp>
                  <p:nvGrpSpPr>
                    <p:cNvPr id="45" name="Group 44"/>
                    <p:cNvGrpSpPr/>
                    <p:nvPr/>
                  </p:nvGrpSpPr>
                  <p:grpSpPr>
                    <a:xfrm>
                      <a:off x="2792312" y="3103422"/>
                      <a:ext cx="1282509" cy="990600"/>
                      <a:chOff x="288174" y="3072940"/>
                      <a:chExt cx="1282509" cy="990600"/>
                    </a:xfrm>
                  </p:grpSpPr>
                  <p:sp>
                    <p:nvSpPr>
                      <p:cNvPr id="58" name="Oval 57"/>
                      <p:cNvSpPr/>
                      <p:nvPr/>
                    </p:nvSpPr>
                    <p:spPr>
                      <a:xfrm>
                        <a:off x="362297" y="3072940"/>
                        <a:ext cx="1111404" cy="9906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TextBox 58"/>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3</a:t>
                        </a:r>
                        <a:endParaRPr lang="id-ID" b="1" dirty="0">
                          <a:solidFill>
                            <a:schemeClr val="bg1"/>
                          </a:solidFill>
                        </a:endParaRPr>
                      </a:p>
                    </p:txBody>
                  </p:sp>
                </p:grpSp>
                <p:grpSp>
                  <p:nvGrpSpPr>
                    <p:cNvPr id="46" name="Group 45"/>
                    <p:cNvGrpSpPr/>
                    <p:nvPr/>
                  </p:nvGrpSpPr>
                  <p:grpSpPr>
                    <a:xfrm>
                      <a:off x="4046421" y="3089565"/>
                      <a:ext cx="1282509" cy="990600"/>
                      <a:chOff x="288174" y="3072940"/>
                      <a:chExt cx="1282509" cy="990600"/>
                    </a:xfrm>
                  </p:grpSpPr>
                  <p:sp>
                    <p:nvSpPr>
                      <p:cNvPr id="56" name="Oval 55"/>
                      <p:cNvSpPr/>
                      <p:nvPr/>
                    </p:nvSpPr>
                    <p:spPr>
                      <a:xfrm>
                        <a:off x="362297" y="3072940"/>
                        <a:ext cx="1111404" cy="990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TextBox 56"/>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4</a:t>
                        </a:r>
                        <a:endParaRPr lang="id-ID" b="1" dirty="0">
                          <a:solidFill>
                            <a:schemeClr val="bg1"/>
                          </a:solidFill>
                        </a:endParaRPr>
                      </a:p>
                    </p:txBody>
                  </p:sp>
                </p:grpSp>
                <p:grpSp>
                  <p:nvGrpSpPr>
                    <p:cNvPr id="47" name="Group 46"/>
                    <p:cNvGrpSpPr/>
                    <p:nvPr/>
                  </p:nvGrpSpPr>
                  <p:grpSpPr>
                    <a:xfrm>
                      <a:off x="5295411" y="3070170"/>
                      <a:ext cx="1282509" cy="990600"/>
                      <a:chOff x="288174" y="3072940"/>
                      <a:chExt cx="1282509" cy="990600"/>
                    </a:xfrm>
                  </p:grpSpPr>
                  <p:sp>
                    <p:nvSpPr>
                      <p:cNvPr id="54" name="Oval 53"/>
                      <p:cNvSpPr/>
                      <p:nvPr/>
                    </p:nvSpPr>
                    <p:spPr>
                      <a:xfrm>
                        <a:off x="362297" y="3072940"/>
                        <a:ext cx="1111404"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TextBox 54"/>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5</a:t>
                        </a:r>
                        <a:endParaRPr lang="id-ID" b="1" dirty="0">
                          <a:solidFill>
                            <a:schemeClr val="bg1"/>
                          </a:solidFill>
                        </a:endParaRPr>
                      </a:p>
                    </p:txBody>
                  </p:sp>
                </p:grpSp>
                <p:grpSp>
                  <p:nvGrpSpPr>
                    <p:cNvPr id="48" name="Group 47"/>
                    <p:cNvGrpSpPr/>
                    <p:nvPr/>
                  </p:nvGrpSpPr>
                  <p:grpSpPr>
                    <a:xfrm>
                      <a:off x="6491803" y="3067399"/>
                      <a:ext cx="1282509" cy="990600"/>
                      <a:chOff x="288174" y="3072940"/>
                      <a:chExt cx="1282509" cy="990600"/>
                    </a:xfrm>
                  </p:grpSpPr>
                  <p:sp>
                    <p:nvSpPr>
                      <p:cNvPr id="52" name="Oval 51"/>
                      <p:cNvSpPr/>
                      <p:nvPr/>
                    </p:nvSpPr>
                    <p:spPr>
                      <a:xfrm>
                        <a:off x="362297" y="3072940"/>
                        <a:ext cx="1111404" cy="9906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TextBox 52"/>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6</a:t>
                        </a:r>
                        <a:endParaRPr lang="id-ID" b="1" dirty="0">
                          <a:solidFill>
                            <a:schemeClr val="bg1"/>
                          </a:solidFill>
                        </a:endParaRPr>
                      </a:p>
                    </p:txBody>
                  </p:sp>
                </p:grpSp>
                <p:grpSp>
                  <p:nvGrpSpPr>
                    <p:cNvPr id="49" name="Group 48"/>
                    <p:cNvGrpSpPr/>
                    <p:nvPr/>
                  </p:nvGrpSpPr>
                  <p:grpSpPr>
                    <a:xfrm>
                      <a:off x="7738073" y="3067399"/>
                      <a:ext cx="1282509" cy="990600"/>
                      <a:chOff x="288174" y="3072940"/>
                      <a:chExt cx="1282509" cy="990600"/>
                    </a:xfrm>
                  </p:grpSpPr>
                  <p:sp>
                    <p:nvSpPr>
                      <p:cNvPr id="50" name="Oval 49"/>
                      <p:cNvSpPr/>
                      <p:nvPr/>
                    </p:nvSpPr>
                    <p:spPr>
                      <a:xfrm>
                        <a:off x="362297" y="3072940"/>
                        <a:ext cx="1111404" cy="9906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TextBox 50"/>
                      <p:cNvSpPr txBox="1"/>
                      <p:nvPr/>
                    </p:nvSpPr>
                    <p:spPr>
                      <a:xfrm>
                        <a:off x="288174" y="3278324"/>
                        <a:ext cx="1282509" cy="369332"/>
                      </a:xfrm>
                      <a:prstGeom prst="rect">
                        <a:avLst/>
                      </a:prstGeom>
                      <a:noFill/>
                    </p:spPr>
                    <p:txBody>
                      <a:bodyPr wrap="square" rtlCol="0">
                        <a:spAutoFit/>
                      </a:bodyPr>
                      <a:lstStyle/>
                      <a:p>
                        <a:pPr algn="ctr"/>
                        <a:r>
                          <a:rPr lang="id-ID" b="1" dirty="0" smtClean="0">
                            <a:solidFill>
                              <a:schemeClr val="bg1"/>
                            </a:solidFill>
                          </a:rPr>
                          <a:t>SG 7</a:t>
                        </a:r>
                        <a:endParaRPr lang="id-ID" b="1" dirty="0">
                          <a:solidFill>
                            <a:schemeClr val="bg1"/>
                          </a:solidFill>
                        </a:endParaRPr>
                      </a:p>
                    </p:txBody>
                  </p:sp>
                </p:grpSp>
              </p:grpSp>
            </p:grpSp>
            <p:grpSp>
              <p:nvGrpSpPr>
                <p:cNvPr id="21" name="Group 20"/>
                <p:cNvGrpSpPr/>
                <p:nvPr/>
              </p:nvGrpSpPr>
              <p:grpSpPr>
                <a:xfrm>
                  <a:off x="893067" y="1692886"/>
                  <a:ext cx="7511784" cy="1413303"/>
                  <a:chOff x="893067" y="1692886"/>
                  <a:chExt cx="7511784" cy="1413303"/>
                </a:xfrm>
              </p:grpSpPr>
              <p:grpSp>
                <p:nvGrpSpPr>
                  <p:cNvPr id="22" name="Group 21"/>
                  <p:cNvGrpSpPr/>
                  <p:nvPr/>
                </p:nvGrpSpPr>
                <p:grpSpPr>
                  <a:xfrm>
                    <a:off x="950837" y="1692886"/>
                    <a:ext cx="7454014" cy="1413303"/>
                    <a:chOff x="950837" y="1692886"/>
                    <a:chExt cx="7454014" cy="1413303"/>
                  </a:xfrm>
                </p:grpSpPr>
                <p:cxnSp>
                  <p:nvCxnSpPr>
                    <p:cNvPr id="37" name="Straight Arrow Connector 36"/>
                    <p:cNvCxnSpPr>
                      <a:endCxn id="60" idx="0"/>
                    </p:cNvCxnSpPr>
                    <p:nvPr/>
                  </p:nvCxnSpPr>
                  <p:spPr>
                    <a:xfrm>
                      <a:off x="950837" y="1709806"/>
                      <a:ext cx="1216634" cy="1396383"/>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60" idx="0"/>
                    </p:cNvCxnSpPr>
                    <p:nvPr/>
                  </p:nvCxnSpPr>
                  <p:spPr>
                    <a:xfrm>
                      <a:off x="1892801" y="1692886"/>
                      <a:ext cx="274670" cy="1413303"/>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60" idx="0"/>
                    </p:cNvCxnSpPr>
                    <p:nvPr/>
                  </p:nvCxnSpPr>
                  <p:spPr>
                    <a:xfrm flipH="1">
                      <a:off x="2167471" y="1743351"/>
                      <a:ext cx="694535" cy="136283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60" idx="0"/>
                    </p:cNvCxnSpPr>
                    <p:nvPr/>
                  </p:nvCxnSpPr>
                  <p:spPr>
                    <a:xfrm flipH="1">
                      <a:off x="2167471" y="1743351"/>
                      <a:ext cx="6237380" cy="136283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93067" y="1695954"/>
                    <a:ext cx="3794608" cy="1407468"/>
                    <a:chOff x="893067" y="1695954"/>
                    <a:chExt cx="3794608" cy="1407468"/>
                  </a:xfrm>
                </p:grpSpPr>
                <p:grpSp>
                  <p:nvGrpSpPr>
                    <p:cNvPr id="28" name="Group 27"/>
                    <p:cNvGrpSpPr/>
                    <p:nvPr/>
                  </p:nvGrpSpPr>
                  <p:grpSpPr>
                    <a:xfrm>
                      <a:off x="955547" y="1695954"/>
                      <a:ext cx="3732128" cy="1407468"/>
                      <a:chOff x="955547" y="1695954"/>
                      <a:chExt cx="3732128" cy="1407468"/>
                    </a:xfrm>
                  </p:grpSpPr>
                  <p:cxnSp>
                    <p:nvCxnSpPr>
                      <p:cNvPr id="31" name="Straight Arrow Connector 30"/>
                      <p:cNvCxnSpPr>
                        <a:endCxn id="58" idx="0"/>
                      </p:cNvCxnSpPr>
                      <p:nvPr/>
                    </p:nvCxnSpPr>
                    <p:spPr>
                      <a:xfrm>
                        <a:off x="955547" y="1695954"/>
                        <a:ext cx="2466590" cy="140746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58" idx="0"/>
                      </p:cNvCxnSpPr>
                      <p:nvPr/>
                    </p:nvCxnSpPr>
                    <p:spPr>
                      <a:xfrm>
                        <a:off x="1892801" y="1743351"/>
                        <a:ext cx="1529336" cy="1360071"/>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66435" y="1743351"/>
                        <a:ext cx="555702" cy="1360071"/>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58" idx="0"/>
                      </p:cNvCxnSpPr>
                      <p:nvPr/>
                    </p:nvCxnSpPr>
                    <p:spPr>
                      <a:xfrm flipH="1">
                        <a:off x="3422137" y="1709806"/>
                        <a:ext cx="410713" cy="1393616"/>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58" idx="0"/>
                      </p:cNvCxnSpPr>
                      <p:nvPr/>
                    </p:nvCxnSpPr>
                    <p:spPr>
                      <a:xfrm flipH="1">
                        <a:off x="3422137" y="1709806"/>
                        <a:ext cx="1265538" cy="1393616"/>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92801" y="1709806"/>
                        <a:ext cx="2659028" cy="1346214"/>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2866435" y="1709806"/>
                      <a:ext cx="1741423" cy="1346214"/>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93067" y="1709806"/>
                      <a:ext cx="3783179" cy="1379759"/>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a:endCxn id="54" idx="0"/>
                  </p:cNvCxnSpPr>
                  <p:nvPr/>
                </p:nvCxnSpPr>
                <p:spPr>
                  <a:xfrm>
                    <a:off x="1892801" y="1743351"/>
                    <a:ext cx="4032435" cy="13268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866435" y="1743351"/>
                    <a:ext cx="3058801" cy="13268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37550" y="1695954"/>
                    <a:ext cx="1187686" cy="13742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54" idx="0"/>
                  </p:cNvCxnSpPr>
                  <p:nvPr/>
                </p:nvCxnSpPr>
                <p:spPr>
                  <a:xfrm>
                    <a:off x="5633941" y="1743351"/>
                    <a:ext cx="291295" cy="13268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95" name="Content Placeholder 2"/>
          <p:cNvSpPr txBox="1">
            <a:spLocks/>
          </p:cNvSpPr>
          <p:nvPr/>
        </p:nvSpPr>
        <p:spPr>
          <a:xfrm>
            <a:off x="22509" y="4419600"/>
            <a:ext cx="5810847" cy="24384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6225" indent="-276225">
              <a:buFont typeface="+mj-lt"/>
              <a:buAutoNum type="arabicPeriod"/>
            </a:pPr>
            <a:r>
              <a:rPr lang="en-US" sz="5600" dirty="0" smtClean="0">
                <a:latin typeface="+mj-lt"/>
              </a:rPr>
              <a:t>Environmental Impact Assessment</a:t>
            </a:r>
            <a:r>
              <a:rPr lang="id-ID" sz="5600" dirty="0" smtClean="0"/>
              <a:t>  (</a:t>
            </a:r>
            <a:r>
              <a:rPr lang="en-US" sz="5600" dirty="0" smtClean="0"/>
              <a:t>AMDA</a:t>
            </a:r>
            <a:r>
              <a:rPr lang="id-ID" sz="5600" dirty="0" smtClean="0"/>
              <a:t>L)</a:t>
            </a:r>
            <a:endParaRPr lang="id-ID" sz="5600" dirty="0" smtClean="0">
              <a:latin typeface="+mj-lt"/>
            </a:endParaRPr>
          </a:p>
          <a:p>
            <a:pPr marL="276225" indent="-276225">
              <a:buFont typeface="+mj-lt"/>
              <a:buAutoNum type="arabicPeriod"/>
            </a:pPr>
            <a:r>
              <a:rPr lang="en-US" sz="5600" dirty="0" smtClean="0">
                <a:latin typeface="+mj-lt"/>
              </a:rPr>
              <a:t>Strategic Environmental </a:t>
            </a:r>
            <a:r>
              <a:rPr lang="en-US" sz="5600" dirty="0" smtClean="0"/>
              <a:t>Assessment</a:t>
            </a:r>
            <a:r>
              <a:rPr lang="id-ID" sz="5600" dirty="0" smtClean="0"/>
              <a:t> (</a:t>
            </a:r>
            <a:r>
              <a:rPr lang="en-US" sz="5600" dirty="0" smtClean="0"/>
              <a:t>KLHS)</a:t>
            </a:r>
            <a:endParaRPr lang="id-ID" sz="5600" dirty="0" smtClean="0">
              <a:latin typeface="+mj-lt"/>
            </a:endParaRPr>
          </a:p>
          <a:p>
            <a:pPr marL="276225" indent="-276225">
              <a:buFont typeface="+mj-lt"/>
              <a:buAutoNum type="arabicPeriod"/>
            </a:pPr>
            <a:r>
              <a:rPr lang="en-US" sz="5600" dirty="0" smtClean="0">
                <a:latin typeface="+mj-lt"/>
              </a:rPr>
              <a:t>Sustainable Management </a:t>
            </a:r>
            <a:r>
              <a:rPr lang="id-ID" sz="5600" dirty="0" smtClean="0">
                <a:latin typeface="+mj-lt"/>
              </a:rPr>
              <a:t>of </a:t>
            </a:r>
            <a:r>
              <a:rPr lang="en-US" sz="5600" dirty="0" smtClean="0"/>
              <a:t>Production</a:t>
            </a:r>
            <a:r>
              <a:rPr lang="id-ID" sz="5600" dirty="0" smtClean="0"/>
              <a:t> Forest (</a:t>
            </a:r>
            <a:r>
              <a:rPr lang="en-US" sz="5600" dirty="0" smtClean="0"/>
              <a:t>PHPL) </a:t>
            </a:r>
            <a:endParaRPr lang="id-ID" sz="5600" dirty="0" smtClean="0">
              <a:latin typeface="+mj-lt"/>
            </a:endParaRPr>
          </a:p>
          <a:p>
            <a:pPr marL="276225" indent="-276225">
              <a:buFont typeface="+mj-lt"/>
              <a:buAutoNum type="arabicPeriod"/>
            </a:pPr>
            <a:r>
              <a:rPr lang="en-US" sz="5600" dirty="0" smtClean="0">
                <a:latin typeface="+mj-lt"/>
              </a:rPr>
              <a:t>SFM Certification</a:t>
            </a:r>
            <a:r>
              <a:rPr lang="id-ID" sz="5600" dirty="0" smtClean="0">
                <a:latin typeface="+mj-lt"/>
              </a:rPr>
              <a:t> </a:t>
            </a:r>
            <a:r>
              <a:rPr lang="en-US" sz="5600" dirty="0" smtClean="0">
                <a:latin typeface="+mj-lt"/>
              </a:rPr>
              <a:t>(LEI, FSC)</a:t>
            </a:r>
            <a:endParaRPr lang="id-ID" sz="5600" dirty="0" smtClean="0">
              <a:latin typeface="+mj-lt"/>
            </a:endParaRPr>
          </a:p>
          <a:p>
            <a:pPr marL="276225" indent="-276225">
              <a:buFont typeface="+mj-lt"/>
              <a:buAutoNum type="arabicPeriod"/>
            </a:pPr>
            <a:r>
              <a:rPr lang="en-US" sz="5600" dirty="0" smtClean="0">
                <a:latin typeface="+mj-lt"/>
              </a:rPr>
              <a:t>System for Verification of Timber </a:t>
            </a:r>
            <a:r>
              <a:rPr lang="en-US" sz="5600" dirty="0" smtClean="0"/>
              <a:t>Legality</a:t>
            </a:r>
            <a:r>
              <a:rPr lang="id-ID" sz="5600" dirty="0" smtClean="0"/>
              <a:t> (</a:t>
            </a:r>
            <a:r>
              <a:rPr lang="en-US" sz="5600" dirty="0" smtClean="0"/>
              <a:t>SVLK)</a:t>
            </a:r>
            <a:endParaRPr lang="id-ID" sz="5600" dirty="0" smtClean="0">
              <a:latin typeface="+mj-lt"/>
            </a:endParaRPr>
          </a:p>
          <a:p>
            <a:pPr marL="276225" indent="-276225">
              <a:buFont typeface="+mj-lt"/>
              <a:buAutoNum type="arabicPeriod"/>
            </a:pPr>
            <a:r>
              <a:rPr lang="en-US" sz="5600" dirty="0" smtClean="0">
                <a:latin typeface="+mj-lt"/>
              </a:rPr>
              <a:t>High Conservation Value </a:t>
            </a:r>
            <a:r>
              <a:rPr lang="en-US" sz="5600" dirty="0" smtClean="0"/>
              <a:t>Forest</a:t>
            </a:r>
            <a:r>
              <a:rPr lang="id-ID" sz="5600" dirty="0" smtClean="0"/>
              <a:t> (</a:t>
            </a:r>
            <a:r>
              <a:rPr lang="en-US" sz="5600" dirty="0" smtClean="0"/>
              <a:t>HCVF)</a:t>
            </a:r>
            <a:endParaRPr lang="id-ID" sz="5600" dirty="0" smtClean="0">
              <a:latin typeface="+mj-lt"/>
            </a:endParaRPr>
          </a:p>
          <a:p>
            <a:pPr marL="276225" indent="-276225">
              <a:buFont typeface="+mj-lt"/>
              <a:buAutoNum type="arabicPeriod"/>
            </a:pPr>
            <a:r>
              <a:rPr lang="en-US" sz="5600" dirty="0" smtClean="0">
                <a:latin typeface="+mj-lt"/>
              </a:rPr>
              <a:t>Free Prior Informed </a:t>
            </a:r>
            <a:r>
              <a:rPr lang="en-US" sz="5600" dirty="0" smtClean="0"/>
              <a:t>Consent</a:t>
            </a:r>
            <a:r>
              <a:rPr lang="id-ID" sz="5600" dirty="0" smtClean="0"/>
              <a:t> (</a:t>
            </a:r>
            <a:r>
              <a:rPr lang="en-US" sz="5600" dirty="0" smtClean="0"/>
              <a:t>FPIC)</a:t>
            </a:r>
            <a:endParaRPr lang="id-ID" sz="5600" dirty="0" smtClean="0">
              <a:latin typeface="+mj-lt"/>
            </a:endParaRPr>
          </a:p>
          <a:p>
            <a:pPr marL="276225" indent="-276225">
              <a:buFont typeface="+mj-lt"/>
              <a:buAutoNum type="arabicPeriod"/>
            </a:pPr>
            <a:r>
              <a:rPr lang="en-US" sz="5600" dirty="0" smtClean="0">
                <a:latin typeface="+mj-lt"/>
              </a:rPr>
              <a:t>Strategic Environmental and Social Safeguards </a:t>
            </a:r>
            <a:r>
              <a:rPr lang="en-US" sz="5600" dirty="0" smtClean="0"/>
              <a:t>Assessment</a:t>
            </a:r>
            <a:r>
              <a:rPr lang="id-ID" sz="5600" dirty="0" smtClean="0"/>
              <a:t> (</a:t>
            </a:r>
            <a:r>
              <a:rPr lang="en-US" sz="5600" dirty="0" smtClean="0"/>
              <a:t>SESA)</a:t>
            </a:r>
            <a:endParaRPr lang="id-ID" sz="5600" dirty="0" smtClean="0">
              <a:latin typeface="+mj-lt"/>
            </a:endParaRPr>
          </a:p>
          <a:p>
            <a:pPr marL="276225" indent="-276225">
              <a:buFont typeface="+mj-lt"/>
              <a:buAutoNum type="arabicPeriod"/>
            </a:pPr>
            <a:r>
              <a:rPr lang="en-US" sz="5600" dirty="0" smtClean="0">
                <a:latin typeface="+mj-lt"/>
              </a:rPr>
              <a:t>Others (e.g</a:t>
            </a:r>
            <a:r>
              <a:rPr lang="en-US" sz="5600" dirty="0" smtClean="0"/>
              <a:t>. Rights-based safeguards</a:t>
            </a:r>
            <a:r>
              <a:rPr lang="id-ID" sz="5600" dirty="0" smtClean="0"/>
              <a:t>, </a:t>
            </a:r>
            <a:r>
              <a:rPr lang="en-US" sz="5600" dirty="0" smtClean="0"/>
              <a:t>Partnership Governance Index</a:t>
            </a:r>
            <a:r>
              <a:rPr lang="id-ID" sz="5600" dirty="0" smtClean="0"/>
              <a:t>, Le</a:t>
            </a:r>
            <a:r>
              <a:rPr lang="en-US" sz="5600" dirty="0" err="1" smtClean="0">
                <a:latin typeface="+mj-lt"/>
              </a:rPr>
              <a:t>gislation</a:t>
            </a:r>
            <a:r>
              <a:rPr lang="en-US" sz="5600" dirty="0" smtClean="0">
                <a:latin typeface="+mj-lt"/>
              </a:rPr>
              <a:t> related to </a:t>
            </a:r>
            <a:r>
              <a:rPr lang="id-ID" sz="5600" dirty="0" smtClean="0">
                <a:latin typeface="+mj-lt"/>
              </a:rPr>
              <a:t>environmental management, </a:t>
            </a:r>
            <a:r>
              <a:rPr lang="en-US" sz="5600" dirty="0" smtClean="0">
                <a:latin typeface="+mj-lt"/>
              </a:rPr>
              <a:t>biodiversity conservation, etc.)</a:t>
            </a:r>
            <a:endParaRPr lang="id-ID" sz="5600" dirty="0" smtClean="0">
              <a:latin typeface="+mj-lt"/>
            </a:endParaRPr>
          </a:p>
          <a:p>
            <a:pPr>
              <a:buFont typeface="Arial" panose="020B0604020202020204" pitchFamily="34" charset="0"/>
              <a:buNone/>
            </a:pPr>
            <a:r>
              <a:rPr lang="en-US" sz="3600" b="1" dirty="0" smtClean="0"/>
              <a:t> </a:t>
            </a:r>
            <a:endParaRPr lang="id-ID" sz="3600" dirty="0" smtClean="0"/>
          </a:p>
          <a:p>
            <a:pPr>
              <a:buFont typeface="Arial" panose="020B0604020202020204" pitchFamily="34" charset="0"/>
              <a:buNone/>
            </a:pPr>
            <a:endParaRPr lang="id-ID" sz="2800" dirty="0" smtClean="0"/>
          </a:p>
          <a:p>
            <a:endParaRPr lang="id-ID" dirty="0"/>
          </a:p>
        </p:txBody>
      </p:sp>
      <p:pic>
        <p:nvPicPr>
          <p:cNvPr id="96" name="Picture 2" descr="G:\h@ryo\2014\SIS\IMG-20141217-01580.jpg"/>
          <p:cNvPicPr>
            <a:picLocks noChangeAspect="1" noChangeArrowheads="1"/>
          </p:cNvPicPr>
          <p:nvPr/>
        </p:nvPicPr>
        <p:blipFill>
          <a:blip r:embed="rId8">
            <a:extLst>
              <a:ext uri="{28A0092B-C50C-407E-A947-70E740481C1C}">
                <a14:useLocalDpi xmlns:a14="http://schemas.microsoft.com/office/drawing/2010/main" val="0"/>
              </a:ext>
            </a:extLst>
          </a:blip>
          <a:srcRect t="1572" b="9940"/>
          <a:stretch>
            <a:fillRect/>
          </a:stretch>
        </p:blipFill>
        <p:spPr bwMode="auto">
          <a:xfrm>
            <a:off x="6695495" y="4709373"/>
            <a:ext cx="2038930" cy="1843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721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48"/>
            <a:ext cx="8382000" cy="429827"/>
          </a:xfrm>
        </p:spPr>
        <p:txBody>
          <a:bodyPr>
            <a:normAutofit fontScale="90000"/>
          </a:bodyPr>
          <a:lstStyle/>
          <a:p>
            <a:r>
              <a:rPr lang="en-US" dirty="0" smtClean="0"/>
              <a:t/>
            </a:r>
            <a:br>
              <a:rPr lang="en-US" dirty="0" smtClean="0"/>
            </a:br>
            <a:r>
              <a:rPr lang="en-US" dirty="0" smtClean="0"/>
              <a:t> PROCESS</a:t>
            </a:r>
            <a:br>
              <a:rPr lang="en-US" dirty="0" smtClean="0"/>
            </a:br>
            <a:r>
              <a:rPr lang="en-US" sz="2700" dirty="0" smtClean="0"/>
              <a:t>by Stakeholders Consultations</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7576051"/>
              </p:ext>
            </p:extLst>
          </p:nvPr>
        </p:nvGraphicFramePr>
        <p:xfrm>
          <a:off x="0" y="1456018"/>
          <a:ext cx="9144000" cy="529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6019800"/>
            <a:ext cx="838200" cy="631634"/>
          </a:xfrm>
          <a:prstGeom prst="ellipse">
            <a:avLst/>
          </a:prstGeom>
          <a:ln>
            <a:noFill/>
          </a:ln>
          <a:effectLst/>
          <a:scene3d>
            <a:camera prst="orthographicFront">
              <a:rot lat="0" lon="0" rev="0"/>
            </a:camera>
            <a:lightRig rig="contrasting" dir="t">
              <a:rot lat="0" lon="0" rev="7800000"/>
            </a:lightRig>
          </a:scene3d>
          <a:sp3d>
            <a:bevelT w="139700" h="1397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wrap="square" lIns="0" tIns="0" rIns="0" bIns="0" rtlCol="0" anchor="ctr" anchorCtr="0">
            <a:noAutofit/>
          </a:bodyPr>
          <a:lstStyle>
            <a:defPPr>
              <a:defRPr lang="en-US"/>
            </a:defPPr>
            <a:lvl1pPr algn="ctr"/>
          </a:lstStyle>
          <a:p>
            <a:r>
              <a:rPr lang="en-US" sz="1600" b="1" dirty="0" smtClean="0"/>
              <a:t>2011</a:t>
            </a:r>
            <a:endParaRPr lang="en-US" sz="1600" b="1" dirty="0"/>
          </a:p>
        </p:txBody>
      </p:sp>
      <p:sp>
        <p:nvSpPr>
          <p:cNvPr id="8" name="TextBox 7"/>
          <p:cNvSpPr txBox="1"/>
          <p:nvPr/>
        </p:nvSpPr>
        <p:spPr>
          <a:xfrm>
            <a:off x="8233637" y="1676400"/>
            <a:ext cx="914400" cy="1349566"/>
          </a:xfrm>
          <a:prstGeom prst="ellipse">
            <a:avLst/>
          </a:prstGeom>
          <a:ln>
            <a:noFill/>
          </a:ln>
          <a:effectLst/>
          <a:scene3d>
            <a:camera prst="orthographicFront">
              <a:rot lat="0" lon="0" rev="0"/>
            </a:camera>
            <a:lightRig rig="contrasting" dir="t">
              <a:rot lat="0" lon="0" rev="7800000"/>
            </a:lightRig>
          </a:scene3d>
          <a:sp3d>
            <a:bevelT w="139700" h="1397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wrap="square" lIns="0" tIns="0" rIns="0" bIns="0" rtlCol="0" anchor="ctr" anchorCtr="0">
            <a:noAutofit/>
          </a:bodyPr>
          <a:lstStyle>
            <a:defPPr>
              <a:defRPr lang="en-US"/>
            </a:defPPr>
            <a:lvl1pPr algn="ctr"/>
          </a:lstStyle>
          <a:p>
            <a:r>
              <a:rPr lang="en-US" sz="1600" b="1" dirty="0" smtClean="0"/>
              <a:t>SIS REDD+ INDONESIA</a:t>
            </a:r>
            <a:endParaRPr lang="en-US" sz="1600" b="1" dirty="0"/>
          </a:p>
        </p:txBody>
      </p:sp>
    </p:spTree>
    <p:extLst>
      <p:ext uri="{BB962C8B-B14F-4D97-AF65-F5344CB8AC3E}">
        <p14:creationId xmlns:p14="http://schemas.microsoft.com/office/powerpoint/2010/main" val="30354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dirty="0" smtClean="0"/>
              <a:t>SAFEGUARDS AND SIS-REDD+ DEVELOPING PROCESS</a:t>
            </a:r>
            <a:endParaRPr lang="id-ID" sz="32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282386"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5029200" y="3200400"/>
            <a:ext cx="1066800" cy="228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00" dirty="0" smtClean="0"/>
              <a:t>+ assessment tools</a:t>
            </a:r>
            <a:endParaRPr lang="en-US" sz="1000" dirty="0"/>
          </a:p>
        </p:txBody>
      </p:sp>
      <p:sp>
        <p:nvSpPr>
          <p:cNvPr id="3" name="TextBox 2"/>
          <p:cNvSpPr txBox="1"/>
          <p:nvPr/>
        </p:nvSpPr>
        <p:spPr>
          <a:xfrm>
            <a:off x="5843587" y="3314700"/>
            <a:ext cx="1214438" cy="369332"/>
          </a:xfrm>
          <a:prstGeom prst="rect">
            <a:avLst/>
          </a:prstGeom>
          <a:noFill/>
        </p:spPr>
        <p:txBody>
          <a:bodyPr wrap="square" rtlCol="0">
            <a:spAutoFit/>
          </a:bodyPr>
          <a:lstStyle/>
          <a:p>
            <a:r>
              <a:rPr lang="id-ID" dirty="0" smtClean="0">
                <a:solidFill>
                  <a:schemeClr val="bg1"/>
                </a:solidFill>
              </a:rPr>
              <a:t>APPS</a:t>
            </a:r>
            <a:endParaRPr lang="id-ID" dirty="0">
              <a:solidFill>
                <a:schemeClr val="bg1"/>
              </a:solidFill>
            </a:endParaRPr>
          </a:p>
        </p:txBody>
      </p:sp>
    </p:spTree>
    <p:extLst>
      <p:ext uri="{BB962C8B-B14F-4D97-AF65-F5344CB8AC3E}">
        <p14:creationId xmlns:p14="http://schemas.microsoft.com/office/powerpoint/2010/main" val="1299045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3208"/>
          </a:xfrm>
        </p:spPr>
        <p:txBody>
          <a:bodyPr>
            <a:normAutofit fontScale="90000"/>
          </a:bodyPr>
          <a:lstStyle/>
          <a:p>
            <a:r>
              <a:rPr lang="en-US" dirty="0" smtClean="0"/>
              <a:t>LESSON LEARNED</a:t>
            </a:r>
            <a:endParaRPr lang="en-US" dirty="0"/>
          </a:p>
        </p:txBody>
      </p:sp>
      <p:sp>
        <p:nvSpPr>
          <p:cNvPr id="3" name="Content Placeholder 2"/>
          <p:cNvSpPr>
            <a:spLocks noGrp="1"/>
          </p:cNvSpPr>
          <p:nvPr>
            <p:ph idx="1"/>
          </p:nvPr>
        </p:nvSpPr>
        <p:spPr>
          <a:xfrm>
            <a:off x="457200" y="1039132"/>
            <a:ext cx="8229600" cy="5087032"/>
          </a:xfrm>
        </p:spPr>
        <p:txBody>
          <a:bodyPr>
            <a:normAutofit fontScale="92500" lnSpcReduction="10000"/>
          </a:bodyPr>
          <a:lstStyle/>
          <a:p>
            <a:r>
              <a:rPr lang="en-US" dirty="0"/>
              <a:t>Existing policy and regulatory instruments </a:t>
            </a:r>
            <a:r>
              <a:rPr lang="en-US" dirty="0" smtClean="0"/>
              <a:t>and best practices </a:t>
            </a:r>
          </a:p>
          <a:p>
            <a:r>
              <a:rPr lang="en-US" dirty="0" smtClean="0"/>
              <a:t>Different </a:t>
            </a:r>
            <a:r>
              <a:rPr lang="en-US" dirty="0"/>
              <a:t>actors hold different </a:t>
            </a:r>
            <a:r>
              <a:rPr lang="en-US" dirty="0" smtClean="0"/>
              <a:t>responsibilities in </a:t>
            </a:r>
            <a:r>
              <a:rPr lang="en-US" dirty="0"/>
              <a:t>ensuring that certain safeguards are in </a:t>
            </a:r>
            <a:r>
              <a:rPr lang="en-US" dirty="0" smtClean="0"/>
              <a:t>place.</a:t>
            </a:r>
            <a:endParaRPr lang="en-US" dirty="0"/>
          </a:p>
          <a:p>
            <a:r>
              <a:rPr lang="en-US" dirty="0" smtClean="0"/>
              <a:t>Involving stakeholders </a:t>
            </a:r>
            <a:r>
              <a:rPr lang="en-US" dirty="0"/>
              <a:t>from </a:t>
            </a:r>
            <a:r>
              <a:rPr lang="en-US" dirty="0" smtClean="0"/>
              <a:t>the beginning </a:t>
            </a:r>
            <a:r>
              <a:rPr lang="en-US" dirty="0"/>
              <a:t>of concept and system </a:t>
            </a:r>
            <a:r>
              <a:rPr lang="en-US" dirty="0" smtClean="0"/>
              <a:t>development</a:t>
            </a:r>
            <a:endParaRPr lang="en-US" dirty="0"/>
          </a:p>
          <a:p>
            <a:r>
              <a:rPr lang="en-US" dirty="0" smtClean="0"/>
              <a:t>space </a:t>
            </a:r>
            <a:r>
              <a:rPr lang="en-US" dirty="0"/>
              <a:t>for </a:t>
            </a:r>
            <a:r>
              <a:rPr lang="en-US" dirty="0" smtClean="0"/>
              <a:t>continuous improvement</a:t>
            </a:r>
          </a:p>
          <a:p>
            <a:r>
              <a:rPr lang="en-US" dirty="0" smtClean="0"/>
              <a:t>Diversity between regions, a key factor that has been and continues to require attention in the development of the safeguards frameworks, is very apparent,</a:t>
            </a:r>
          </a:p>
          <a:p>
            <a:endParaRPr lang="en-US" dirty="0"/>
          </a:p>
        </p:txBody>
      </p:sp>
    </p:spTree>
    <p:extLst>
      <p:ext uri="{BB962C8B-B14F-4D97-AF65-F5344CB8AC3E}">
        <p14:creationId xmlns:p14="http://schemas.microsoft.com/office/powerpoint/2010/main" val="130402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60672" cy="1039427"/>
          </a:xfrm>
        </p:spPr>
        <p:txBody>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r>
              <a:rPr lang="en-US" dirty="0" smtClean="0">
                <a:hlinkClick r:id="rId2"/>
              </a:rPr>
              <a:t>www.ditjenppi.menlhk.go.id</a:t>
            </a:r>
            <a:endParaRPr lang="en-US" dirty="0" smtClean="0"/>
          </a:p>
          <a:p>
            <a:endParaRPr lang="en-US" dirty="0"/>
          </a:p>
        </p:txBody>
      </p:sp>
    </p:spTree>
    <p:extLst>
      <p:ext uri="{BB962C8B-B14F-4D97-AF65-F5344CB8AC3E}">
        <p14:creationId xmlns:p14="http://schemas.microsoft.com/office/powerpoint/2010/main" val="34807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1389</Words>
  <Application>Microsoft Office PowerPoint</Application>
  <PresentationFormat>On-screen Show (4:3)</PresentationFormat>
  <Paragraphs>170</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Black</vt:lpstr>
      <vt:lpstr>Bookman Old Style</vt:lpstr>
      <vt:lpstr>Calibri</vt:lpstr>
      <vt:lpstr>Cambria</vt:lpstr>
      <vt:lpstr>Corbel</vt:lpstr>
      <vt:lpstr>Times New Roman</vt:lpstr>
      <vt:lpstr>Wingdings</vt:lpstr>
      <vt:lpstr>Office Theme</vt:lpstr>
      <vt:lpstr>REDD+ &amp; SAFEGUARDS   in INDONESIA</vt:lpstr>
      <vt:lpstr>Implementation of REDD+ in Indonesia (National Approach, Sub National Implementation) </vt:lpstr>
      <vt:lpstr>REDD+ ARCHITECTURE IN INDONESIA</vt:lpstr>
      <vt:lpstr>Principle, Criteria Indicator dan &amp; Safeguards Implementation  Assessment Tool for SIS REDD+ (sisredd.menlhk.go.id) </vt:lpstr>
      <vt:lpstr>  PROCESS by Stakeholders Consultations</vt:lpstr>
      <vt:lpstr>SAFEGUARDS AND SIS-REDD+ DEVELOPING PROCESS</vt:lpstr>
      <vt:lpstr>LESSON LEARNED</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Richard Rastall</cp:lastModifiedBy>
  <cp:revision>18</cp:revision>
  <dcterms:created xsi:type="dcterms:W3CDTF">2017-10-25T16:26:59Z</dcterms:created>
  <dcterms:modified xsi:type="dcterms:W3CDTF">2017-10-26T01:20:11Z</dcterms:modified>
</cp:coreProperties>
</file>