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461" r:id="rId2"/>
    <p:sldId id="359" r:id="rId3"/>
    <p:sldId id="469" r:id="rId4"/>
    <p:sldId id="463" r:id="rId5"/>
    <p:sldId id="361" r:id="rId6"/>
    <p:sldId id="470" r:id="rId7"/>
    <p:sldId id="457" r:id="rId8"/>
    <p:sldId id="471" r:id="rId9"/>
    <p:sldId id="465" r:id="rId10"/>
    <p:sldId id="468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296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nan W. Rapp" initials="KWR" lastIdx="3" clrIdx="0"/>
  <p:cmAuthor id="1" name="Alexander Lotsch" initials="AL" lastIdx="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EDA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898" autoAdjust="0"/>
    <p:restoredTop sz="78157" autoAdjust="0"/>
  </p:normalViewPr>
  <p:slideViewPr>
    <p:cSldViewPr showGuides="1">
      <p:cViewPr varScale="1">
        <p:scale>
          <a:sx n="86" d="100"/>
          <a:sy n="86" d="100"/>
        </p:scale>
        <p:origin x="1878" y="78"/>
      </p:cViewPr>
      <p:guideLst>
        <p:guide orient="horz" pos="2160"/>
        <p:guide pos="129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D7D3EB6-7199-4484-AF36-AA464F2CBFC3}" type="doc">
      <dgm:prSet loTypeId="urn:microsoft.com/office/officeart/2005/8/layout/hierarchy3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en-US"/>
        </a:p>
      </dgm:t>
    </dgm:pt>
    <dgm:pt modelId="{7C45B59F-486F-4055-AEB3-2CAA205916BE}">
      <dgm:prSet phldrT="[Text]" custT="1"/>
      <dgm:spPr/>
      <dgm:t>
        <a:bodyPr/>
        <a:lstStyle/>
        <a:p>
          <a:pPr>
            <a:spcAft>
              <a:spcPts val="0"/>
            </a:spcAft>
          </a:pPr>
          <a:r>
            <a:rPr lang="en-US" sz="1600" b="1" dirty="0">
              <a:ln>
                <a:noFill/>
              </a:ln>
            </a:rPr>
            <a:t>“Environmental Safeguards”</a:t>
          </a:r>
        </a:p>
      </dgm:t>
    </dgm:pt>
    <dgm:pt modelId="{9FD00ED7-DA95-4AB6-A441-18D3B153BF9F}" type="parTrans" cxnId="{FB54C928-99EE-42AA-AB47-DE2641E14A5B}">
      <dgm:prSet/>
      <dgm:spPr/>
      <dgm:t>
        <a:bodyPr/>
        <a:lstStyle/>
        <a:p>
          <a:endParaRPr lang="en-US" sz="1800" b="1">
            <a:ln>
              <a:noFill/>
            </a:ln>
          </a:endParaRPr>
        </a:p>
      </dgm:t>
    </dgm:pt>
    <dgm:pt modelId="{D2C9E833-DD9E-4C54-A593-E880E637D082}" type="sibTrans" cxnId="{FB54C928-99EE-42AA-AB47-DE2641E14A5B}">
      <dgm:prSet/>
      <dgm:spPr/>
      <dgm:t>
        <a:bodyPr/>
        <a:lstStyle/>
        <a:p>
          <a:endParaRPr lang="en-US" sz="1800" b="1">
            <a:ln>
              <a:noFill/>
            </a:ln>
          </a:endParaRPr>
        </a:p>
      </dgm:t>
    </dgm:pt>
    <dgm:pt modelId="{4D0C825D-B6D1-4AB8-B502-1C9EB4644C22}">
      <dgm:prSet phldrT="[Text]" custT="1"/>
      <dgm:spPr/>
      <dgm:t>
        <a:bodyPr/>
        <a:lstStyle/>
        <a:p>
          <a:pPr>
            <a:spcAft>
              <a:spcPts val="0"/>
            </a:spcAft>
          </a:pPr>
          <a:r>
            <a:rPr lang="en-US" sz="1200" b="1" dirty="0">
              <a:ln>
                <a:noFill/>
              </a:ln>
            </a:rPr>
            <a:t>Natural Habitats </a:t>
          </a:r>
        </a:p>
        <a:p>
          <a:pPr>
            <a:spcAft>
              <a:spcPct val="35000"/>
            </a:spcAft>
          </a:pPr>
          <a:r>
            <a:rPr lang="en-US" sz="1200" b="1" dirty="0">
              <a:ln>
                <a:noFill/>
              </a:ln>
            </a:rPr>
            <a:t>OP 4.04 </a:t>
          </a:r>
        </a:p>
      </dgm:t>
    </dgm:pt>
    <dgm:pt modelId="{4B7EF015-DFEA-409E-A456-FC4CF9DB3B27}" type="parTrans" cxnId="{E0C0F33C-1E58-4E99-97D7-4772460B5A55}">
      <dgm:prSet/>
      <dgm:spPr/>
      <dgm:t>
        <a:bodyPr/>
        <a:lstStyle/>
        <a:p>
          <a:endParaRPr lang="en-US" sz="1800" b="1">
            <a:ln>
              <a:noFill/>
            </a:ln>
          </a:endParaRPr>
        </a:p>
      </dgm:t>
    </dgm:pt>
    <dgm:pt modelId="{DBDF6EAA-D131-4904-8749-151CD178BE5B}" type="sibTrans" cxnId="{E0C0F33C-1E58-4E99-97D7-4772460B5A55}">
      <dgm:prSet/>
      <dgm:spPr/>
      <dgm:t>
        <a:bodyPr/>
        <a:lstStyle/>
        <a:p>
          <a:endParaRPr lang="en-US" sz="1800" b="1">
            <a:ln>
              <a:noFill/>
            </a:ln>
          </a:endParaRPr>
        </a:p>
      </dgm:t>
    </dgm:pt>
    <dgm:pt modelId="{D5AA7432-FA35-4E45-94FF-58A139D233B5}">
      <dgm:prSet phldrT="[Text]" custT="1"/>
      <dgm:spPr/>
      <dgm:t>
        <a:bodyPr/>
        <a:lstStyle/>
        <a:p>
          <a:pPr>
            <a:spcAft>
              <a:spcPts val="0"/>
            </a:spcAft>
          </a:pPr>
          <a:r>
            <a:rPr lang="en-US" sz="1200" b="1" dirty="0">
              <a:ln>
                <a:noFill/>
              </a:ln>
            </a:rPr>
            <a:t>Forests </a:t>
          </a:r>
        </a:p>
        <a:p>
          <a:pPr>
            <a:spcAft>
              <a:spcPts val="0"/>
            </a:spcAft>
          </a:pPr>
          <a:r>
            <a:rPr lang="en-US" sz="1200" b="1" dirty="0">
              <a:ln>
                <a:noFill/>
              </a:ln>
            </a:rPr>
            <a:t>OP 4.36</a:t>
          </a:r>
        </a:p>
      </dgm:t>
    </dgm:pt>
    <dgm:pt modelId="{37ECBF2D-845E-4D80-AA33-95C870B13C44}" type="parTrans" cxnId="{830727A6-E59B-4F9F-B7EA-750AA9CDEECF}">
      <dgm:prSet/>
      <dgm:spPr/>
      <dgm:t>
        <a:bodyPr/>
        <a:lstStyle/>
        <a:p>
          <a:endParaRPr lang="en-US" sz="1800" b="1">
            <a:ln>
              <a:noFill/>
            </a:ln>
          </a:endParaRPr>
        </a:p>
      </dgm:t>
    </dgm:pt>
    <dgm:pt modelId="{70BA9CEE-F778-40E3-A2A8-54BD99BD6F15}" type="sibTrans" cxnId="{830727A6-E59B-4F9F-B7EA-750AA9CDEECF}">
      <dgm:prSet/>
      <dgm:spPr/>
      <dgm:t>
        <a:bodyPr/>
        <a:lstStyle/>
        <a:p>
          <a:endParaRPr lang="en-US" sz="1800" b="1">
            <a:ln>
              <a:noFill/>
            </a:ln>
          </a:endParaRPr>
        </a:p>
      </dgm:t>
    </dgm:pt>
    <dgm:pt modelId="{02C2984F-65C1-4851-BDAE-C598A58AAF44}">
      <dgm:prSet phldrT="[Text]" custT="1"/>
      <dgm:spPr/>
      <dgm:t>
        <a:bodyPr/>
        <a:lstStyle/>
        <a:p>
          <a:pPr>
            <a:spcAft>
              <a:spcPts val="0"/>
            </a:spcAft>
          </a:pPr>
          <a:r>
            <a:rPr lang="en-US" sz="1200" b="1" dirty="0">
              <a:ln>
                <a:noFill/>
              </a:ln>
            </a:rPr>
            <a:t>Pest Management </a:t>
          </a:r>
        </a:p>
        <a:p>
          <a:pPr>
            <a:spcAft>
              <a:spcPts val="0"/>
            </a:spcAft>
          </a:pPr>
          <a:r>
            <a:rPr lang="en-US" sz="1200" b="1" dirty="0">
              <a:ln>
                <a:noFill/>
              </a:ln>
            </a:rPr>
            <a:t>OP 4.09 </a:t>
          </a:r>
        </a:p>
      </dgm:t>
    </dgm:pt>
    <dgm:pt modelId="{0FF41D8D-8BF6-4F7E-84E0-9B7ED4EFB117}" type="parTrans" cxnId="{E5800B3C-A585-4274-BBF1-3382B48BFAE9}">
      <dgm:prSet/>
      <dgm:spPr/>
      <dgm:t>
        <a:bodyPr/>
        <a:lstStyle/>
        <a:p>
          <a:endParaRPr lang="en-US" sz="1800" b="1">
            <a:ln>
              <a:noFill/>
            </a:ln>
          </a:endParaRPr>
        </a:p>
      </dgm:t>
    </dgm:pt>
    <dgm:pt modelId="{D7DCC097-AEAE-4E47-850A-71E61AE1FABE}" type="sibTrans" cxnId="{E5800B3C-A585-4274-BBF1-3382B48BFAE9}">
      <dgm:prSet/>
      <dgm:spPr/>
      <dgm:t>
        <a:bodyPr/>
        <a:lstStyle/>
        <a:p>
          <a:endParaRPr lang="en-US" sz="1800" b="1">
            <a:ln>
              <a:noFill/>
            </a:ln>
          </a:endParaRPr>
        </a:p>
      </dgm:t>
    </dgm:pt>
    <dgm:pt modelId="{47338639-9AC2-4279-8D21-8F8DBE1A6A59}">
      <dgm:prSet phldrT="[Text]" custT="1"/>
      <dgm:spPr/>
      <dgm:t>
        <a:bodyPr/>
        <a:lstStyle/>
        <a:p>
          <a:pPr>
            <a:spcAft>
              <a:spcPts val="0"/>
            </a:spcAft>
          </a:pPr>
          <a:r>
            <a:rPr lang="en-US" sz="1200" b="1" dirty="0">
              <a:ln>
                <a:noFill/>
              </a:ln>
            </a:rPr>
            <a:t>Safety of Dams</a:t>
          </a:r>
        </a:p>
        <a:p>
          <a:pPr>
            <a:spcAft>
              <a:spcPts val="0"/>
            </a:spcAft>
          </a:pPr>
          <a:r>
            <a:rPr lang="en-US" sz="1200" b="1" dirty="0">
              <a:ln>
                <a:noFill/>
              </a:ln>
            </a:rPr>
            <a:t>OP 4.37</a:t>
          </a:r>
        </a:p>
      </dgm:t>
    </dgm:pt>
    <dgm:pt modelId="{7C1D9AB6-1073-4971-9948-4B2483B4A602}" type="parTrans" cxnId="{1D18D084-09A2-4E91-B699-17E2BE1E8270}">
      <dgm:prSet/>
      <dgm:spPr/>
      <dgm:t>
        <a:bodyPr/>
        <a:lstStyle/>
        <a:p>
          <a:endParaRPr lang="en-US" sz="1800" b="1">
            <a:ln>
              <a:noFill/>
            </a:ln>
          </a:endParaRPr>
        </a:p>
      </dgm:t>
    </dgm:pt>
    <dgm:pt modelId="{C4D56626-02D7-4AD9-9AFD-65E98FCFABA2}" type="sibTrans" cxnId="{1D18D084-09A2-4E91-B699-17E2BE1E8270}">
      <dgm:prSet/>
      <dgm:spPr/>
      <dgm:t>
        <a:bodyPr/>
        <a:lstStyle/>
        <a:p>
          <a:endParaRPr lang="en-US" sz="1800" b="1">
            <a:ln>
              <a:noFill/>
            </a:ln>
          </a:endParaRPr>
        </a:p>
      </dgm:t>
    </dgm:pt>
    <dgm:pt modelId="{309895EE-A9D7-42E6-A0C2-B3BC41C7EA2D}">
      <dgm:prSet phldrT="[Text]" custT="1"/>
      <dgm:spPr/>
      <dgm:t>
        <a:bodyPr/>
        <a:lstStyle/>
        <a:p>
          <a:pPr>
            <a:spcAft>
              <a:spcPts val="0"/>
            </a:spcAft>
          </a:pPr>
          <a:r>
            <a:rPr lang="en-US" sz="1200" b="1" dirty="0">
              <a:ln>
                <a:noFill/>
              </a:ln>
            </a:rPr>
            <a:t>Physical and Cultural Resources </a:t>
          </a:r>
        </a:p>
        <a:p>
          <a:pPr>
            <a:spcAft>
              <a:spcPct val="35000"/>
            </a:spcAft>
          </a:pPr>
          <a:r>
            <a:rPr lang="en-US" sz="1200" b="1" dirty="0">
              <a:ln>
                <a:noFill/>
              </a:ln>
            </a:rPr>
            <a:t>OP  4.11</a:t>
          </a:r>
        </a:p>
      </dgm:t>
    </dgm:pt>
    <dgm:pt modelId="{1981C24A-D55F-43E2-9852-9FDCA6F4D853}" type="parTrans" cxnId="{D028A715-CC09-4D10-93EC-FEB273B195BA}">
      <dgm:prSet/>
      <dgm:spPr/>
      <dgm:t>
        <a:bodyPr/>
        <a:lstStyle/>
        <a:p>
          <a:endParaRPr lang="en-US" sz="1800" b="1">
            <a:ln>
              <a:noFill/>
            </a:ln>
          </a:endParaRPr>
        </a:p>
      </dgm:t>
    </dgm:pt>
    <dgm:pt modelId="{E98C0710-5B0A-4827-84EF-21B7BA0199BF}" type="sibTrans" cxnId="{D028A715-CC09-4D10-93EC-FEB273B195BA}">
      <dgm:prSet/>
      <dgm:spPr/>
      <dgm:t>
        <a:bodyPr/>
        <a:lstStyle/>
        <a:p>
          <a:endParaRPr lang="en-US" sz="1800" b="1">
            <a:ln>
              <a:noFill/>
            </a:ln>
          </a:endParaRPr>
        </a:p>
      </dgm:t>
    </dgm:pt>
    <dgm:pt modelId="{FEAFBC0E-CD31-45A8-8FD2-ADF2D9E306FE}">
      <dgm:prSet phldrT="[Text]" custT="1"/>
      <dgm:spPr/>
      <dgm:t>
        <a:bodyPr/>
        <a:lstStyle/>
        <a:p>
          <a:pPr>
            <a:spcAft>
              <a:spcPts val="0"/>
            </a:spcAft>
          </a:pPr>
          <a:r>
            <a:rPr lang="en-US" sz="1200" b="1" dirty="0">
              <a:ln>
                <a:noFill/>
              </a:ln>
            </a:rPr>
            <a:t>Environmental Assessment </a:t>
          </a:r>
        </a:p>
        <a:p>
          <a:pPr>
            <a:spcAft>
              <a:spcPct val="35000"/>
            </a:spcAft>
          </a:pPr>
          <a:r>
            <a:rPr lang="en-US" sz="1200" b="1" dirty="0">
              <a:ln>
                <a:noFill/>
              </a:ln>
            </a:rPr>
            <a:t>OP 4.01 </a:t>
          </a:r>
        </a:p>
      </dgm:t>
    </dgm:pt>
    <dgm:pt modelId="{94540E0E-9706-4DA2-AC96-5EB793C13D87}" type="parTrans" cxnId="{56E6142E-AD29-4594-96C3-D21175DB2B9C}">
      <dgm:prSet/>
      <dgm:spPr/>
      <dgm:t>
        <a:bodyPr/>
        <a:lstStyle/>
        <a:p>
          <a:endParaRPr lang="en-US" sz="1800" b="1"/>
        </a:p>
      </dgm:t>
    </dgm:pt>
    <dgm:pt modelId="{DF390066-4CB6-4029-8377-2D7F48FA24BD}" type="sibTrans" cxnId="{56E6142E-AD29-4594-96C3-D21175DB2B9C}">
      <dgm:prSet/>
      <dgm:spPr/>
      <dgm:t>
        <a:bodyPr/>
        <a:lstStyle/>
        <a:p>
          <a:endParaRPr lang="en-US" sz="1800" b="1"/>
        </a:p>
      </dgm:t>
    </dgm:pt>
    <dgm:pt modelId="{98643E66-BC09-4AA0-BBD0-9E5666F96D19}" type="pres">
      <dgm:prSet presAssocID="{FD7D3EB6-7199-4484-AF36-AA464F2CBFC3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A112DEA-7990-4D81-B6D2-AE25ABA0F5F4}" type="pres">
      <dgm:prSet presAssocID="{7C45B59F-486F-4055-AEB3-2CAA205916BE}" presName="root" presStyleCnt="0"/>
      <dgm:spPr/>
    </dgm:pt>
    <dgm:pt modelId="{6F0E5647-06FE-4C9E-9248-9FEAF42E8F44}" type="pres">
      <dgm:prSet presAssocID="{7C45B59F-486F-4055-AEB3-2CAA205916BE}" presName="rootComposite" presStyleCnt="0"/>
      <dgm:spPr/>
    </dgm:pt>
    <dgm:pt modelId="{10F942E2-9275-42C0-97B8-F7F524C93F96}" type="pres">
      <dgm:prSet presAssocID="{7C45B59F-486F-4055-AEB3-2CAA205916BE}" presName="rootText" presStyleLbl="node1" presStyleIdx="0" presStyleCnt="1" custScaleX="129362"/>
      <dgm:spPr/>
    </dgm:pt>
    <dgm:pt modelId="{1DCDD2D3-E6D9-4EDD-800D-A3071A945FF6}" type="pres">
      <dgm:prSet presAssocID="{7C45B59F-486F-4055-AEB3-2CAA205916BE}" presName="rootConnector" presStyleLbl="node1" presStyleIdx="0" presStyleCnt="1"/>
      <dgm:spPr/>
    </dgm:pt>
    <dgm:pt modelId="{6422ADF1-1B21-4EDC-B32B-A809E8961BEE}" type="pres">
      <dgm:prSet presAssocID="{7C45B59F-486F-4055-AEB3-2CAA205916BE}" presName="childShape" presStyleCnt="0"/>
      <dgm:spPr/>
    </dgm:pt>
    <dgm:pt modelId="{41A2F270-8E50-4067-91B0-86219C084096}" type="pres">
      <dgm:prSet presAssocID="{94540E0E-9706-4DA2-AC96-5EB793C13D87}" presName="Name13" presStyleLbl="parChTrans1D2" presStyleIdx="0" presStyleCnt="6"/>
      <dgm:spPr/>
    </dgm:pt>
    <dgm:pt modelId="{598BAC33-DC74-48E1-AF74-C5F7F6027802}" type="pres">
      <dgm:prSet presAssocID="{FEAFBC0E-CD31-45A8-8FD2-ADF2D9E306FE}" presName="childText" presStyleLbl="bgAcc1" presStyleIdx="0" presStyleCnt="6" custScaleX="154764">
        <dgm:presLayoutVars>
          <dgm:bulletEnabled val="1"/>
        </dgm:presLayoutVars>
      </dgm:prSet>
      <dgm:spPr/>
    </dgm:pt>
    <dgm:pt modelId="{13B18296-4097-4370-AA40-B94160518DFD}" type="pres">
      <dgm:prSet presAssocID="{4B7EF015-DFEA-409E-A456-FC4CF9DB3B27}" presName="Name13" presStyleLbl="parChTrans1D2" presStyleIdx="1" presStyleCnt="6"/>
      <dgm:spPr/>
    </dgm:pt>
    <dgm:pt modelId="{F4C12AA0-1024-4115-9752-08997833235D}" type="pres">
      <dgm:prSet presAssocID="{4D0C825D-B6D1-4AB8-B502-1C9EB4644C22}" presName="childText" presStyleLbl="bgAcc1" presStyleIdx="1" presStyleCnt="6" custScaleX="154764">
        <dgm:presLayoutVars>
          <dgm:bulletEnabled val="1"/>
        </dgm:presLayoutVars>
      </dgm:prSet>
      <dgm:spPr/>
    </dgm:pt>
    <dgm:pt modelId="{C795B750-7FFA-4CAB-983F-903589F528E8}" type="pres">
      <dgm:prSet presAssocID="{37ECBF2D-845E-4D80-AA33-95C870B13C44}" presName="Name13" presStyleLbl="parChTrans1D2" presStyleIdx="2" presStyleCnt="6"/>
      <dgm:spPr/>
    </dgm:pt>
    <dgm:pt modelId="{B863BC59-A393-4CCF-A89C-4130C69B0CB3}" type="pres">
      <dgm:prSet presAssocID="{D5AA7432-FA35-4E45-94FF-58A139D233B5}" presName="childText" presStyleLbl="bgAcc1" presStyleIdx="2" presStyleCnt="6" custScaleX="154764">
        <dgm:presLayoutVars>
          <dgm:bulletEnabled val="1"/>
        </dgm:presLayoutVars>
      </dgm:prSet>
      <dgm:spPr/>
    </dgm:pt>
    <dgm:pt modelId="{5C028150-4FE1-4ABE-BD45-F84553835F31}" type="pres">
      <dgm:prSet presAssocID="{0FF41D8D-8BF6-4F7E-84E0-9B7ED4EFB117}" presName="Name13" presStyleLbl="parChTrans1D2" presStyleIdx="3" presStyleCnt="6"/>
      <dgm:spPr/>
    </dgm:pt>
    <dgm:pt modelId="{BA6AAF10-4A7B-4CBA-BFB5-EA8565DF1A7A}" type="pres">
      <dgm:prSet presAssocID="{02C2984F-65C1-4851-BDAE-C598A58AAF44}" presName="childText" presStyleLbl="bgAcc1" presStyleIdx="3" presStyleCnt="6" custScaleX="154764">
        <dgm:presLayoutVars>
          <dgm:bulletEnabled val="1"/>
        </dgm:presLayoutVars>
      </dgm:prSet>
      <dgm:spPr/>
    </dgm:pt>
    <dgm:pt modelId="{1A4966E2-B9B5-4C21-B13B-F8A0A7A9123F}" type="pres">
      <dgm:prSet presAssocID="{7C1D9AB6-1073-4971-9948-4B2483B4A602}" presName="Name13" presStyleLbl="parChTrans1D2" presStyleIdx="4" presStyleCnt="6"/>
      <dgm:spPr/>
    </dgm:pt>
    <dgm:pt modelId="{248225F2-AF31-4E03-B2E7-7AE3CCE670C3}" type="pres">
      <dgm:prSet presAssocID="{47338639-9AC2-4279-8D21-8F8DBE1A6A59}" presName="childText" presStyleLbl="bgAcc1" presStyleIdx="4" presStyleCnt="6" custScaleX="154764">
        <dgm:presLayoutVars>
          <dgm:bulletEnabled val="1"/>
        </dgm:presLayoutVars>
      </dgm:prSet>
      <dgm:spPr/>
    </dgm:pt>
    <dgm:pt modelId="{4ADD5E36-E7A8-47D1-9E46-B38ED2D26D76}" type="pres">
      <dgm:prSet presAssocID="{1981C24A-D55F-43E2-9852-9FDCA6F4D853}" presName="Name13" presStyleLbl="parChTrans1D2" presStyleIdx="5" presStyleCnt="6"/>
      <dgm:spPr/>
    </dgm:pt>
    <dgm:pt modelId="{AE4CCE4C-0B49-4286-98C1-B96F54539A30}" type="pres">
      <dgm:prSet presAssocID="{309895EE-A9D7-42E6-A0C2-B3BC41C7EA2D}" presName="childText" presStyleLbl="bgAcc1" presStyleIdx="5" presStyleCnt="6" custScaleX="154764">
        <dgm:presLayoutVars>
          <dgm:bulletEnabled val="1"/>
        </dgm:presLayoutVars>
      </dgm:prSet>
      <dgm:spPr/>
    </dgm:pt>
  </dgm:ptLst>
  <dgm:cxnLst>
    <dgm:cxn modelId="{D028A715-CC09-4D10-93EC-FEB273B195BA}" srcId="{7C45B59F-486F-4055-AEB3-2CAA205916BE}" destId="{309895EE-A9D7-42E6-A0C2-B3BC41C7EA2D}" srcOrd="5" destOrd="0" parTransId="{1981C24A-D55F-43E2-9852-9FDCA6F4D853}" sibTransId="{E98C0710-5B0A-4827-84EF-21B7BA0199BF}"/>
    <dgm:cxn modelId="{FB54C928-99EE-42AA-AB47-DE2641E14A5B}" srcId="{FD7D3EB6-7199-4484-AF36-AA464F2CBFC3}" destId="{7C45B59F-486F-4055-AEB3-2CAA205916BE}" srcOrd="0" destOrd="0" parTransId="{9FD00ED7-DA95-4AB6-A441-18D3B153BF9F}" sibTransId="{D2C9E833-DD9E-4C54-A593-E880E637D082}"/>
    <dgm:cxn modelId="{E0DD102A-2E5D-42E8-8894-5A5984A44539}" type="presOf" srcId="{7C45B59F-486F-4055-AEB3-2CAA205916BE}" destId="{10F942E2-9275-42C0-97B8-F7F524C93F96}" srcOrd="0" destOrd="0" presId="urn:microsoft.com/office/officeart/2005/8/layout/hierarchy3"/>
    <dgm:cxn modelId="{56E6142E-AD29-4594-96C3-D21175DB2B9C}" srcId="{7C45B59F-486F-4055-AEB3-2CAA205916BE}" destId="{FEAFBC0E-CD31-45A8-8FD2-ADF2D9E306FE}" srcOrd="0" destOrd="0" parTransId="{94540E0E-9706-4DA2-AC96-5EB793C13D87}" sibTransId="{DF390066-4CB6-4029-8377-2D7F48FA24BD}"/>
    <dgm:cxn modelId="{E5800B3C-A585-4274-BBF1-3382B48BFAE9}" srcId="{7C45B59F-486F-4055-AEB3-2CAA205916BE}" destId="{02C2984F-65C1-4851-BDAE-C598A58AAF44}" srcOrd="3" destOrd="0" parTransId="{0FF41D8D-8BF6-4F7E-84E0-9B7ED4EFB117}" sibTransId="{D7DCC097-AEAE-4E47-850A-71E61AE1FABE}"/>
    <dgm:cxn modelId="{E0C0F33C-1E58-4E99-97D7-4772460B5A55}" srcId="{7C45B59F-486F-4055-AEB3-2CAA205916BE}" destId="{4D0C825D-B6D1-4AB8-B502-1C9EB4644C22}" srcOrd="1" destOrd="0" parTransId="{4B7EF015-DFEA-409E-A456-FC4CF9DB3B27}" sibTransId="{DBDF6EAA-D131-4904-8749-151CD178BE5B}"/>
    <dgm:cxn modelId="{3BADDF5E-03B7-4E22-AA13-2E34CFC7ED6A}" type="presOf" srcId="{1981C24A-D55F-43E2-9852-9FDCA6F4D853}" destId="{4ADD5E36-E7A8-47D1-9E46-B38ED2D26D76}" srcOrd="0" destOrd="0" presId="urn:microsoft.com/office/officeart/2005/8/layout/hierarchy3"/>
    <dgm:cxn modelId="{D2CA976C-D371-4EB8-A5CB-42CD6678E7E0}" type="presOf" srcId="{4B7EF015-DFEA-409E-A456-FC4CF9DB3B27}" destId="{13B18296-4097-4370-AA40-B94160518DFD}" srcOrd="0" destOrd="0" presId="urn:microsoft.com/office/officeart/2005/8/layout/hierarchy3"/>
    <dgm:cxn modelId="{76D2CB59-DD3C-42DD-BB47-E24B8CB32CFC}" type="presOf" srcId="{94540E0E-9706-4DA2-AC96-5EB793C13D87}" destId="{41A2F270-8E50-4067-91B0-86219C084096}" srcOrd="0" destOrd="0" presId="urn:microsoft.com/office/officeart/2005/8/layout/hierarchy3"/>
    <dgm:cxn modelId="{0D2D8882-57F7-4E5B-BDBD-9D6A93015C39}" type="presOf" srcId="{FEAFBC0E-CD31-45A8-8FD2-ADF2D9E306FE}" destId="{598BAC33-DC74-48E1-AF74-C5F7F6027802}" srcOrd="0" destOrd="0" presId="urn:microsoft.com/office/officeart/2005/8/layout/hierarchy3"/>
    <dgm:cxn modelId="{1D18D084-09A2-4E91-B699-17E2BE1E8270}" srcId="{7C45B59F-486F-4055-AEB3-2CAA205916BE}" destId="{47338639-9AC2-4279-8D21-8F8DBE1A6A59}" srcOrd="4" destOrd="0" parTransId="{7C1D9AB6-1073-4971-9948-4B2483B4A602}" sibTransId="{C4D56626-02D7-4AD9-9AFD-65E98FCFABA2}"/>
    <dgm:cxn modelId="{976E3496-E7D8-41B4-B704-8CD13D9DA960}" type="presOf" srcId="{7C1D9AB6-1073-4971-9948-4B2483B4A602}" destId="{1A4966E2-B9B5-4C21-B13B-F8A0A7A9123F}" srcOrd="0" destOrd="0" presId="urn:microsoft.com/office/officeart/2005/8/layout/hierarchy3"/>
    <dgm:cxn modelId="{49C1389D-46C1-40FA-89BA-389B32E3271D}" type="presOf" srcId="{FD7D3EB6-7199-4484-AF36-AA464F2CBFC3}" destId="{98643E66-BC09-4AA0-BBD0-9E5666F96D19}" srcOrd="0" destOrd="0" presId="urn:microsoft.com/office/officeart/2005/8/layout/hierarchy3"/>
    <dgm:cxn modelId="{830727A6-E59B-4F9F-B7EA-750AA9CDEECF}" srcId="{7C45B59F-486F-4055-AEB3-2CAA205916BE}" destId="{D5AA7432-FA35-4E45-94FF-58A139D233B5}" srcOrd="2" destOrd="0" parTransId="{37ECBF2D-845E-4D80-AA33-95C870B13C44}" sibTransId="{70BA9CEE-F778-40E3-A2A8-54BD99BD6F15}"/>
    <dgm:cxn modelId="{B559B8AD-10FC-4949-8C2C-46362730E265}" type="presOf" srcId="{7C45B59F-486F-4055-AEB3-2CAA205916BE}" destId="{1DCDD2D3-E6D9-4EDD-800D-A3071A945FF6}" srcOrd="1" destOrd="0" presId="urn:microsoft.com/office/officeart/2005/8/layout/hierarchy3"/>
    <dgm:cxn modelId="{DA410ABE-6736-4C30-BC6D-9DFB69D05270}" type="presOf" srcId="{47338639-9AC2-4279-8D21-8F8DBE1A6A59}" destId="{248225F2-AF31-4E03-B2E7-7AE3CCE670C3}" srcOrd="0" destOrd="0" presId="urn:microsoft.com/office/officeart/2005/8/layout/hierarchy3"/>
    <dgm:cxn modelId="{87D683C1-7146-41FC-BCC9-A68A59ABAEB4}" type="presOf" srcId="{37ECBF2D-845E-4D80-AA33-95C870B13C44}" destId="{C795B750-7FFA-4CAB-983F-903589F528E8}" srcOrd="0" destOrd="0" presId="urn:microsoft.com/office/officeart/2005/8/layout/hierarchy3"/>
    <dgm:cxn modelId="{F60A9CCB-2DD8-44DA-A95F-55BF011EED9C}" type="presOf" srcId="{0FF41D8D-8BF6-4F7E-84E0-9B7ED4EFB117}" destId="{5C028150-4FE1-4ABE-BD45-F84553835F31}" srcOrd="0" destOrd="0" presId="urn:microsoft.com/office/officeart/2005/8/layout/hierarchy3"/>
    <dgm:cxn modelId="{EDDF76CC-2AD1-4118-8EBD-F4FE51FF0A0F}" type="presOf" srcId="{D5AA7432-FA35-4E45-94FF-58A139D233B5}" destId="{B863BC59-A393-4CCF-A89C-4130C69B0CB3}" srcOrd="0" destOrd="0" presId="urn:microsoft.com/office/officeart/2005/8/layout/hierarchy3"/>
    <dgm:cxn modelId="{B95A42D4-A464-4B72-8153-1987733F1E96}" type="presOf" srcId="{309895EE-A9D7-42E6-A0C2-B3BC41C7EA2D}" destId="{AE4CCE4C-0B49-4286-98C1-B96F54539A30}" srcOrd="0" destOrd="0" presId="urn:microsoft.com/office/officeart/2005/8/layout/hierarchy3"/>
    <dgm:cxn modelId="{07900CDD-0FC7-4EB2-802B-7D9F528C9F2E}" type="presOf" srcId="{02C2984F-65C1-4851-BDAE-C598A58AAF44}" destId="{BA6AAF10-4A7B-4CBA-BFB5-EA8565DF1A7A}" srcOrd="0" destOrd="0" presId="urn:microsoft.com/office/officeart/2005/8/layout/hierarchy3"/>
    <dgm:cxn modelId="{DB2B56E4-E0E7-4C65-82FC-D082DA54CD5E}" type="presOf" srcId="{4D0C825D-B6D1-4AB8-B502-1C9EB4644C22}" destId="{F4C12AA0-1024-4115-9752-08997833235D}" srcOrd="0" destOrd="0" presId="urn:microsoft.com/office/officeart/2005/8/layout/hierarchy3"/>
    <dgm:cxn modelId="{36170D0F-865B-4E51-9E44-C44241871A40}" type="presParOf" srcId="{98643E66-BC09-4AA0-BBD0-9E5666F96D19}" destId="{9A112DEA-7990-4D81-B6D2-AE25ABA0F5F4}" srcOrd="0" destOrd="0" presId="urn:microsoft.com/office/officeart/2005/8/layout/hierarchy3"/>
    <dgm:cxn modelId="{C9AD8207-0314-4A38-A167-1C4B5BCF75B3}" type="presParOf" srcId="{9A112DEA-7990-4D81-B6D2-AE25ABA0F5F4}" destId="{6F0E5647-06FE-4C9E-9248-9FEAF42E8F44}" srcOrd="0" destOrd="0" presId="urn:microsoft.com/office/officeart/2005/8/layout/hierarchy3"/>
    <dgm:cxn modelId="{DB7CC437-481B-4CB4-912C-66C2E00005BC}" type="presParOf" srcId="{6F0E5647-06FE-4C9E-9248-9FEAF42E8F44}" destId="{10F942E2-9275-42C0-97B8-F7F524C93F96}" srcOrd="0" destOrd="0" presId="urn:microsoft.com/office/officeart/2005/8/layout/hierarchy3"/>
    <dgm:cxn modelId="{DB9DFC9A-C752-4E71-99FF-2484B4174498}" type="presParOf" srcId="{6F0E5647-06FE-4C9E-9248-9FEAF42E8F44}" destId="{1DCDD2D3-E6D9-4EDD-800D-A3071A945FF6}" srcOrd="1" destOrd="0" presId="urn:microsoft.com/office/officeart/2005/8/layout/hierarchy3"/>
    <dgm:cxn modelId="{F10AEBA7-61F9-44EA-8E30-88D838AB1B49}" type="presParOf" srcId="{9A112DEA-7990-4D81-B6D2-AE25ABA0F5F4}" destId="{6422ADF1-1B21-4EDC-B32B-A809E8961BEE}" srcOrd="1" destOrd="0" presId="urn:microsoft.com/office/officeart/2005/8/layout/hierarchy3"/>
    <dgm:cxn modelId="{409014A8-E370-4200-959B-45C55C51721C}" type="presParOf" srcId="{6422ADF1-1B21-4EDC-B32B-A809E8961BEE}" destId="{41A2F270-8E50-4067-91B0-86219C084096}" srcOrd="0" destOrd="0" presId="urn:microsoft.com/office/officeart/2005/8/layout/hierarchy3"/>
    <dgm:cxn modelId="{8D54E8B5-7B22-419A-A73D-34CF10BF4F08}" type="presParOf" srcId="{6422ADF1-1B21-4EDC-B32B-A809E8961BEE}" destId="{598BAC33-DC74-48E1-AF74-C5F7F6027802}" srcOrd="1" destOrd="0" presId="urn:microsoft.com/office/officeart/2005/8/layout/hierarchy3"/>
    <dgm:cxn modelId="{01DE9D54-942B-43F3-9F15-C8FCB893618D}" type="presParOf" srcId="{6422ADF1-1B21-4EDC-B32B-A809E8961BEE}" destId="{13B18296-4097-4370-AA40-B94160518DFD}" srcOrd="2" destOrd="0" presId="urn:microsoft.com/office/officeart/2005/8/layout/hierarchy3"/>
    <dgm:cxn modelId="{8B90CA35-F561-4168-A273-CDE3E77A14F9}" type="presParOf" srcId="{6422ADF1-1B21-4EDC-B32B-A809E8961BEE}" destId="{F4C12AA0-1024-4115-9752-08997833235D}" srcOrd="3" destOrd="0" presId="urn:microsoft.com/office/officeart/2005/8/layout/hierarchy3"/>
    <dgm:cxn modelId="{2B032B7D-4B6F-4E4B-8B02-49970F1874FE}" type="presParOf" srcId="{6422ADF1-1B21-4EDC-B32B-A809E8961BEE}" destId="{C795B750-7FFA-4CAB-983F-903589F528E8}" srcOrd="4" destOrd="0" presId="urn:microsoft.com/office/officeart/2005/8/layout/hierarchy3"/>
    <dgm:cxn modelId="{82FAC731-CC57-4F7F-AA8F-9D3FCA13A205}" type="presParOf" srcId="{6422ADF1-1B21-4EDC-B32B-A809E8961BEE}" destId="{B863BC59-A393-4CCF-A89C-4130C69B0CB3}" srcOrd="5" destOrd="0" presId="urn:microsoft.com/office/officeart/2005/8/layout/hierarchy3"/>
    <dgm:cxn modelId="{8E260917-BE46-45C7-BF3E-62D84C097F63}" type="presParOf" srcId="{6422ADF1-1B21-4EDC-B32B-A809E8961BEE}" destId="{5C028150-4FE1-4ABE-BD45-F84553835F31}" srcOrd="6" destOrd="0" presId="urn:microsoft.com/office/officeart/2005/8/layout/hierarchy3"/>
    <dgm:cxn modelId="{D2AD40BA-84DE-48F9-8F88-F479594DBB97}" type="presParOf" srcId="{6422ADF1-1B21-4EDC-B32B-A809E8961BEE}" destId="{BA6AAF10-4A7B-4CBA-BFB5-EA8565DF1A7A}" srcOrd="7" destOrd="0" presId="urn:microsoft.com/office/officeart/2005/8/layout/hierarchy3"/>
    <dgm:cxn modelId="{30268FF6-69D3-402E-AC34-FA0A6660FF6A}" type="presParOf" srcId="{6422ADF1-1B21-4EDC-B32B-A809E8961BEE}" destId="{1A4966E2-B9B5-4C21-B13B-F8A0A7A9123F}" srcOrd="8" destOrd="0" presId="urn:microsoft.com/office/officeart/2005/8/layout/hierarchy3"/>
    <dgm:cxn modelId="{91A5C551-394E-4C35-869F-3BFEFD1EE74D}" type="presParOf" srcId="{6422ADF1-1B21-4EDC-B32B-A809E8961BEE}" destId="{248225F2-AF31-4E03-B2E7-7AE3CCE670C3}" srcOrd="9" destOrd="0" presId="urn:microsoft.com/office/officeart/2005/8/layout/hierarchy3"/>
    <dgm:cxn modelId="{D64CECA3-24D9-4646-B4D1-1766DE882A63}" type="presParOf" srcId="{6422ADF1-1B21-4EDC-B32B-A809E8961BEE}" destId="{4ADD5E36-E7A8-47D1-9E46-B38ED2D26D76}" srcOrd="10" destOrd="0" presId="urn:microsoft.com/office/officeart/2005/8/layout/hierarchy3"/>
    <dgm:cxn modelId="{020D08D8-3E4B-4630-81B7-2B66C545CB16}" type="presParOf" srcId="{6422ADF1-1B21-4EDC-B32B-A809E8961BEE}" destId="{AE4CCE4C-0B49-4286-98C1-B96F54539A30}" srcOrd="1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D7D3EB6-7199-4484-AF36-AA464F2CBFC3}" type="doc">
      <dgm:prSet loTypeId="urn:microsoft.com/office/officeart/2005/8/layout/hierarchy3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7C45B59F-486F-4055-AEB3-2CAA205916BE}">
      <dgm:prSet phldrT="[Text]" custT="1"/>
      <dgm:spPr/>
      <dgm:t>
        <a:bodyPr/>
        <a:lstStyle/>
        <a:p>
          <a:pPr>
            <a:spcAft>
              <a:spcPts val="0"/>
            </a:spcAft>
          </a:pPr>
          <a:r>
            <a:rPr lang="en-US" sz="1600" b="1" dirty="0">
              <a:ln/>
            </a:rPr>
            <a:t>“Social Safeguards”</a:t>
          </a:r>
        </a:p>
      </dgm:t>
    </dgm:pt>
    <dgm:pt modelId="{9FD00ED7-DA95-4AB6-A441-18D3B153BF9F}" type="parTrans" cxnId="{FB54C928-99EE-42AA-AB47-DE2641E14A5B}">
      <dgm:prSet/>
      <dgm:spPr/>
      <dgm:t>
        <a:bodyPr/>
        <a:lstStyle/>
        <a:p>
          <a:endParaRPr lang="en-US" sz="1800" b="1">
            <a:ln>
              <a:noFill/>
            </a:ln>
          </a:endParaRPr>
        </a:p>
      </dgm:t>
    </dgm:pt>
    <dgm:pt modelId="{D2C9E833-DD9E-4C54-A593-E880E637D082}" type="sibTrans" cxnId="{FB54C928-99EE-42AA-AB47-DE2641E14A5B}">
      <dgm:prSet/>
      <dgm:spPr/>
      <dgm:t>
        <a:bodyPr/>
        <a:lstStyle/>
        <a:p>
          <a:endParaRPr lang="en-US" sz="1800" b="1">
            <a:ln>
              <a:noFill/>
            </a:ln>
          </a:endParaRPr>
        </a:p>
      </dgm:t>
    </dgm:pt>
    <dgm:pt modelId="{4D0C825D-B6D1-4AB8-B502-1C9EB4644C22}">
      <dgm:prSet phldrT="[Text]" custT="1"/>
      <dgm:spPr/>
      <dgm:t>
        <a:bodyPr/>
        <a:lstStyle/>
        <a:p>
          <a:pPr>
            <a:spcAft>
              <a:spcPts val="0"/>
            </a:spcAft>
          </a:pPr>
          <a:r>
            <a:rPr lang="en-US" sz="1200" b="1" dirty="0">
              <a:ln/>
            </a:rPr>
            <a:t>Involuntary Resettlement</a:t>
          </a:r>
        </a:p>
        <a:p>
          <a:pPr>
            <a:spcAft>
              <a:spcPct val="35000"/>
            </a:spcAft>
          </a:pPr>
          <a:r>
            <a:rPr lang="en-US" sz="1200" b="1" dirty="0">
              <a:ln/>
            </a:rPr>
            <a:t>OP 4.12</a:t>
          </a:r>
        </a:p>
      </dgm:t>
    </dgm:pt>
    <dgm:pt modelId="{4B7EF015-DFEA-409E-A456-FC4CF9DB3B27}" type="parTrans" cxnId="{E0C0F33C-1E58-4E99-97D7-4772460B5A55}">
      <dgm:prSet/>
      <dgm:spPr/>
      <dgm:t>
        <a:bodyPr/>
        <a:lstStyle/>
        <a:p>
          <a:endParaRPr lang="en-US" sz="1800" b="1">
            <a:ln>
              <a:noFill/>
            </a:ln>
          </a:endParaRPr>
        </a:p>
      </dgm:t>
    </dgm:pt>
    <dgm:pt modelId="{DBDF6EAA-D131-4904-8749-151CD178BE5B}" type="sibTrans" cxnId="{E0C0F33C-1E58-4E99-97D7-4772460B5A55}">
      <dgm:prSet/>
      <dgm:spPr/>
      <dgm:t>
        <a:bodyPr/>
        <a:lstStyle/>
        <a:p>
          <a:endParaRPr lang="en-US" sz="1800" b="1">
            <a:ln>
              <a:noFill/>
            </a:ln>
          </a:endParaRPr>
        </a:p>
      </dgm:t>
    </dgm:pt>
    <dgm:pt modelId="{FEAFBC0E-CD31-45A8-8FD2-ADF2D9E306FE}">
      <dgm:prSet phldrT="[Text]" custT="1"/>
      <dgm:spPr/>
      <dgm:t>
        <a:bodyPr/>
        <a:lstStyle/>
        <a:p>
          <a:pPr>
            <a:spcAft>
              <a:spcPts val="0"/>
            </a:spcAft>
          </a:pPr>
          <a:r>
            <a:rPr lang="en-US" sz="1200" b="1" dirty="0">
              <a:ln/>
            </a:rPr>
            <a:t>Indigenous Peoples</a:t>
          </a:r>
        </a:p>
        <a:p>
          <a:pPr>
            <a:spcAft>
              <a:spcPct val="35000"/>
            </a:spcAft>
          </a:pPr>
          <a:r>
            <a:rPr lang="en-US" sz="1200" b="1" dirty="0">
              <a:ln/>
            </a:rPr>
            <a:t>OP 4.10 </a:t>
          </a:r>
        </a:p>
      </dgm:t>
    </dgm:pt>
    <dgm:pt modelId="{94540E0E-9706-4DA2-AC96-5EB793C13D87}" type="parTrans" cxnId="{56E6142E-AD29-4594-96C3-D21175DB2B9C}">
      <dgm:prSet/>
      <dgm:spPr/>
      <dgm:t>
        <a:bodyPr/>
        <a:lstStyle/>
        <a:p>
          <a:endParaRPr lang="en-US" sz="1800" b="1"/>
        </a:p>
      </dgm:t>
    </dgm:pt>
    <dgm:pt modelId="{DF390066-4CB6-4029-8377-2D7F48FA24BD}" type="sibTrans" cxnId="{56E6142E-AD29-4594-96C3-D21175DB2B9C}">
      <dgm:prSet/>
      <dgm:spPr/>
      <dgm:t>
        <a:bodyPr/>
        <a:lstStyle/>
        <a:p>
          <a:endParaRPr lang="en-US" sz="1800" b="1"/>
        </a:p>
      </dgm:t>
    </dgm:pt>
    <dgm:pt modelId="{98643E66-BC09-4AA0-BBD0-9E5666F96D19}" type="pres">
      <dgm:prSet presAssocID="{FD7D3EB6-7199-4484-AF36-AA464F2CBFC3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A112DEA-7990-4D81-B6D2-AE25ABA0F5F4}" type="pres">
      <dgm:prSet presAssocID="{7C45B59F-486F-4055-AEB3-2CAA205916BE}" presName="root" presStyleCnt="0"/>
      <dgm:spPr/>
    </dgm:pt>
    <dgm:pt modelId="{6F0E5647-06FE-4C9E-9248-9FEAF42E8F44}" type="pres">
      <dgm:prSet presAssocID="{7C45B59F-486F-4055-AEB3-2CAA205916BE}" presName="rootComposite" presStyleCnt="0"/>
      <dgm:spPr/>
    </dgm:pt>
    <dgm:pt modelId="{10F942E2-9275-42C0-97B8-F7F524C93F96}" type="pres">
      <dgm:prSet presAssocID="{7C45B59F-486F-4055-AEB3-2CAA205916BE}" presName="rootText" presStyleLbl="node1" presStyleIdx="0" presStyleCnt="1" custScaleX="137607"/>
      <dgm:spPr/>
    </dgm:pt>
    <dgm:pt modelId="{1DCDD2D3-E6D9-4EDD-800D-A3071A945FF6}" type="pres">
      <dgm:prSet presAssocID="{7C45B59F-486F-4055-AEB3-2CAA205916BE}" presName="rootConnector" presStyleLbl="node1" presStyleIdx="0" presStyleCnt="1"/>
      <dgm:spPr/>
    </dgm:pt>
    <dgm:pt modelId="{6422ADF1-1B21-4EDC-B32B-A809E8961BEE}" type="pres">
      <dgm:prSet presAssocID="{7C45B59F-486F-4055-AEB3-2CAA205916BE}" presName="childShape" presStyleCnt="0"/>
      <dgm:spPr/>
    </dgm:pt>
    <dgm:pt modelId="{41A2F270-8E50-4067-91B0-86219C084096}" type="pres">
      <dgm:prSet presAssocID="{94540E0E-9706-4DA2-AC96-5EB793C13D87}" presName="Name13" presStyleLbl="parChTrans1D2" presStyleIdx="0" presStyleCnt="2"/>
      <dgm:spPr/>
    </dgm:pt>
    <dgm:pt modelId="{598BAC33-DC74-48E1-AF74-C5F7F6027802}" type="pres">
      <dgm:prSet presAssocID="{FEAFBC0E-CD31-45A8-8FD2-ADF2D9E306FE}" presName="childText" presStyleLbl="bgAcc1" presStyleIdx="0" presStyleCnt="2" custScaleX="154764">
        <dgm:presLayoutVars>
          <dgm:bulletEnabled val="1"/>
        </dgm:presLayoutVars>
      </dgm:prSet>
      <dgm:spPr/>
    </dgm:pt>
    <dgm:pt modelId="{13B18296-4097-4370-AA40-B94160518DFD}" type="pres">
      <dgm:prSet presAssocID="{4B7EF015-DFEA-409E-A456-FC4CF9DB3B27}" presName="Name13" presStyleLbl="parChTrans1D2" presStyleIdx="1" presStyleCnt="2"/>
      <dgm:spPr/>
    </dgm:pt>
    <dgm:pt modelId="{F4C12AA0-1024-4115-9752-08997833235D}" type="pres">
      <dgm:prSet presAssocID="{4D0C825D-B6D1-4AB8-B502-1C9EB4644C22}" presName="childText" presStyleLbl="bgAcc1" presStyleIdx="1" presStyleCnt="2" custScaleX="154764">
        <dgm:presLayoutVars>
          <dgm:bulletEnabled val="1"/>
        </dgm:presLayoutVars>
      </dgm:prSet>
      <dgm:spPr/>
    </dgm:pt>
  </dgm:ptLst>
  <dgm:cxnLst>
    <dgm:cxn modelId="{FB54C928-99EE-42AA-AB47-DE2641E14A5B}" srcId="{FD7D3EB6-7199-4484-AF36-AA464F2CBFC3}" destId="{7C45B59F-486F-4055-AEB3-2CAA205916BE}" srcOrd="0" destOrd="0" parTransId="{9FD00ED7-DA95-4AB6-A441-18D3B153BF9F}" sibTransId="{D2C9E833-DD9E-4C54-A593-E880E637D082}"/>
    <dgm:cxn modelId="{4E2AFE2A-2981-4843-A3F1-FF341FFA8178}" type="presOf" srcId="{FEAFBC0E-CD31-45A8-8FD2-ADF2D9E306FE}" destId="{598BAC33-DC74-48E1-AF74-C5F7F6027802}" srcOrd="0" destOrd="0" presId="urn:microsoft.com/office/officeart/2005/8/layout/hierarchy3"/>
    <dgm:cxn modelId="{56E6142E-AD29-4594-96C3-D21175DB2B9C}" srcId="{7C45B59F-486F-4055-AEB3-2CAA205916BE}" destId="{FEAFBC0E-CD31-45A8-8FD2-ADF2D9E306FE}" srcOrd="0" destOrd="0" parTransId="{94540E0E-9706-4DA2-AC96-5EB793C13D87}" sibTransId="{DF390066-4CB6-4029-8377-2D7F48FA24BD}"/>
    <dgm:cxn modelId="{F881B732-74BE-45DC-B2CD-E7718C6B59CA}" type="presOf" srcId="{4B7EF015-DFEA-409E-A456-FC4CF9DB3B27}" destId="{13B18296-4097-4370-AA40-B94160518DFD}" srcOrd="0" destOrd="0" presId="urn:microsoft.com/office/officeart/2005/8/layout/hierarchy3"/>
    <dgm:cxn modelId="{E0C0F33C-1E58-4E99-97D7-4772460B5A55}" srcId="{7C45B59F-486F-4055-AEB3-2CAA205916BE}" destId="{4D0C825D-B6D1-4AB8-B502-1C9EB4644C22}" srcOrd="1" destOrd="0" parTransId="{4B7EF015-DFEA-409E-A456-FC4CF9DB3B27}" sibTransId="{DBDF6EAA-D131-4904-8749-151CD178BE5B}"/>
    <dgm:cxn modelId="{2383DE69-3A3E-4031-AFAF-E4E7E67E2B70}" type="presOf" srcId="{7C45B59F-486F-4055-AEB3-2CAA205916BE}" destId="{1DCDD2D3-E6D9-4EDD-800D-A3071A945FF6}" srcOrd="1" destOrd="0" presId="urn:microsoft.com/office/officeart/2005/8/layout/hierarchy3"/>
    <dgm:cxn modelId="{D44A6CA3-62AE-45B0-B5A6-C0D8367CD652}" type="presOf" srcId="{94540E0E-9706-4DA2-AC96-5EB793C13D87}" destId="{41A2F270-8E50-4067-91B0-86219C084096}" srcOrd="0" destOrd="0" presId="urn:microsoft.com/office/officeart/2005/8/layout/hierarchy3"/>
    <dgm:cxn modelId="{9A8C44B4-14F3-4AB6-903C-067D57FC75F1}" type="presOf" srcId="{FD7D3EB6-7199-4484-AF36-AA464F2CBFC3}" destId="{98643E66-BC09-4AA0-BBD0-9E5666F96D19}" srcOrd="0" destOrd="0" presId="urn:microsoft.com/office/officeart/2005/8/layout/hierarchy3"/>
    <dgm:cxn modelId="{394814E6-4504-46A8-9A48-BF26EFB57EEE}" type="presOf" srcId="{4D0C825D-B6D1-4AB8-B502-1C9EB4644C22}" destId="{F4C12AA0-1024-4115-9752-08997833235D}" srcOrd="0" destOrd="0" presId="urn:microsoft.com/office/officeart/2005/8/layout/hierarchy3"/>
    <dgm:cxn modelId="{633228EE-806D-4B78-BEFA-F1EEF4DAE6F5}" type="presOf" srcId="{7C45B59F-486F-4055-AEB3-2CAA205916BE}" destId="{10F942E2-9275-42C0-97B8-F7F524C93F96}" srcOrd="0" destOrd="0" presId="urn:microsoft.com/office/officeart/2005/8/layout/hierarchy3"/>
    <dgm:cxn modelId="{5D8D5BB2-9678-4139-A89E-34C849C20DDF}" type="presParOf" srcId="{98643E66-BC09-4AA0-BBD0-9E5666F96D19}" destId="{9A112DEA-7990-4D81-B6D2-AE25ABA0F5F4}" srcOrd="0" destOrd="0" presId="urn:microsoft.com/office/officeart/2005/8/layout/hierarchy3"/>
    <dgm:cxn modelId="{FCAF5D3A-A47E-4030-9427-6E0D46DBBC69}" type="presParOf" srcId="{9A112DEA-7990-4D81-B6D2-AE25ABA0F5F4}" destId="{6F0E5647-06FE-4C9E-9248-9FEAF42E8F44}" srcOrd="0" destOrd="0" presId="urn:microsoft.com/office/officeart/2005/8/layout/hierarchy3"/>
    <dgm:cxn modelId="{7A2EEA8B-CAD2-4FFF-972A-238AF1ED4368}" type="presParOf" srcId="{6F0E5647-06FE-4C9E-9248-9FEAF42E8F44}" destId="{10F942E2-9275-42C0-97B8-F7F524C93F96}" srcOrd="0" destOrd="0" presId="urn:microsoft.com/office/officeart/2005/8/layout/hierarchy3"/>
    <dgm:cxn modelId="{CE2E340F-B198-4908-9649-0C35B9DBA46B}" type="presParOf" srcId="{6F0E5647-06FE-4C9E-9248-9FEAF42E8F44}" destId="{1DCDD2D3-E6D9-4EDD-800D-A3071A945FF6}" srcOrd="1" destOrd="0" presId="urn:microsoft.com/office/officeart/2005/8/layout/hierarchy3"/>
    <dgm:cxn modelId="{F48E94EA-623E-4F23-A970-80D9B7EE75FF}" type="presParOf" srcId="{9A112DEA-7990-4D81-B6D2-AE25ABA0F5F4}" destId="{6422ADF1-1B21-4EDC-B32B-A809E8961BEE}" srcOrd="1" destOrd="0" presId="urn:microsoft.com/office/officeart/2005/8/layout/hierarchy3"/>
    <dgm:cxn modelId="{663989DC-69FA-4E63-B078-B42F2F42EAFE}" type="presParOf" srcId="{6422ADF1-1B21-4EDC-B32B-A809E8961BEE}" destId="{41A2F270-8E50-4067-91B0-86219C084096}" srcOrd="0" destOrd="0" presId="urn:microsoft.com/office/officeart/2005/8/layout/hierarchy3"/>
    <dgm:cxn modelId="{50C60F41-C9F9-4486-93AC-9BA06C6284B0}" type="presParOf" srcId="{6422ADF1-1B21-4EDC-B32B-A809E8961BEE}" destId="{598BAC33-DC74-48E1-AF74-C5F7F6027802}" srcOrd="1" destOrd="0" presId="urn:microsoft.com/office/officeart/2005/8/layout/hierarchy3"/>
    <dgm:cxn modelId="{F49C0EA0-0CD6-49FC-9907-9D28D7ED4853}" type="presParOf" srcId="{6422ADF1-1B21-4EDC-B32B-A809E8961BEE}" destId="{13B18296-4097-4370-AA40-B94160518DFD}" srcOrd="2" destOrd="0" presId="urn:microsoft.com/office/officeart/2005/8/layout/hierarchy3"/>
    <dgm:cxn modelId="{9C1AEB88-7961-4E48-9C66-9A1E5E87AF36}" type="presParOf" srcId="{6422ADF1-1B21-4EDC-B32B-A809E8961BEE}" destId="{F4C12AA0-1024-4115-9752-08997833235D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D7D3EB6-7199-4484-AF36-AA464F2CBFC3}" type="doc">
      <dgm:prSet loTypeId="urn:microsoft.com/office/officeart/2005/8/layout/hierarchy3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7C45B59F-486F-4055-AEB3-2CAA205916BE}">
      <dgm:prSet phldrT="[Text]" custT="1"/>
      <dgm:spPr/>
      <dgm:t>
        <a:bodyPr/>
        <a:lstStyle/>
        <a:p>
          <a:pPr>
            <a:spcAft>
              <a:spcPts val="0"/>
            </a:spcAft>
          </a:pPr>
          <a:r>
            <a:rPr lang="en-US" sz="1600" b="1" dirty="0">
              <a:ln/>
            </a:rPr>
            <a:t>“Legal Safeguards”</a:t>
          </a:r>
        </a:p>
      </dgm:t>
    </dgm:pt>
    <dgm:pt modelId="{9FD00ED7-DA95-4AB6-A441-18D3B153BF9F}" type="parTrans" cxnId="{FB54C928-99EE-42AA-AB47-DE2641E14A5B}">
      <dgm:prSet/>
      <dgm:spPr/>
      <dgm:t>
        <a:bodyPr/>
        <a:lstStyle/>
        <a:p>
          <a:endParaRPr lang="en-US" sz="1800" b="1">
            <a:ln>
              <a:noFill/>
            </a:ln>
          </a:endParaRPr>
        </a:p>
      </dgm:t>
    </dgm:pt>
    <dgm:pt modelId="{D2C9E833-DD9E-4C54-A593-E880E637D082}" type="sibTrans" cxnId="{FB54C928-99EE-42AA-AB47-DE2641E14A5B}">
      <dgm:prSet/>
      <dgm:spPr/>
      <dgm:t>
        <a:bodyPr/>
        <a:lstStyle/>
        <a:p>
          <a:endParaRPr lang="en-US" sz="1800" b="1">
            <a:ln>
              <a:noFill/>
            </a:ln>
          </a:endParaRPr>
        </a:p>
      </dgm:t>
    </dgm:pt>
    <dgm:pt modelId="{4D0C825D-B6D1-4AB8-B502-1C9EB4644C22}">
      <dgm:prSet phldrT="[Text]" custT="1"/>
      <dgm:spPr/>
      <dgm:t>
        <a:bodyPr/>
        <a:lstStyle/>
        <a:p>
          <a:pPr>
            <a:spcAft>
              <a:spcPts val="0"/>
            </a:spcAft>
          </a:pPr>
          <a:r>
            <a:rPr lang="en-US" sz="1200" b="1" dirty="0">
              <a:ln/>
            </a:rPr>
            <a:t>Disputed Areas</a:t>
          </a:r>
        </a:p>
        <a:p>
          <a:pPr>
            <a:spcAft>
              <a:spcPct val="35000"/>
            </a:spcAft>
          </a:pPr>
          <a:r>
            <a:rPr lang="en-US" sz="1200" b="1" dirty="0">
              <a:ln/>
            </a:rPr>
            <a:t>OP 7.60</a:t>
          </a:r>
        </a:p>
      </dgm:t>
    </dgm:pt>
    <dgm:pt modelId="{4B7EF015-DFEA-409E-A456-FC4CF9DB3B27}" type="parTrans" cxnId="{E0C0F33C-1E58-4E99-97D7-4772460B5A55}">
      <dgm:prSet/>
      <dgm:spPr/>
      <dgm:t>
        <a:bodyPr/>
        <a:lstStyle/>
        <a:p>
          <a:endParaRPr lang="en-US" sz="1800" b="1">
            <a:ln>
              <a:noFill/>
            </a:ln>
          </a:endParaRPr>
        </a:p>
      </dgm:t>
    </dgm:pt>
    <dgm:pt modelId="{DBDF6EAA-D131-4904-8749-151CD178BE5B}" type="sibTrans" cxnId="{E0C0F33C-1E58-4E99-97D7-4772460B5A55}">
      <dgm:prSet/>
      <dgm:spPr/>
      <dgm:t>
        <a:bodyPr/>
        <a:lstStyle/>
        <a:p>
          <a:endParaRPr lang="en-US" sz="1800" b="1">
            <a:ln>
              <a:noFill/>
            </a:ln>
          </a:endParaRPr>
        </a:p>
      </dgm:t>
    </dgm:pt>
    <dgm:pt modelId="{FEAFBC0E-CD31-45A8-8FD2-ADF2D9E306FE}">
      <dgm:prSet phldrT="[Text]" custT="1"/>
      <dgm:spPr/>
      <dgm:t>
        <a:bodyPr/>
        <a:lstStyle/>
        <a:p>
          <a:pPr>
            <a:spcAft>
              <a:spcPts val="0"/>
            </a:spcAft>
          </a:pPr>
          <a:r>
            <a:rPr lang="en-US" sz="1200" b="1" dirty="0">
              <a:ln/>
            </a:rPr>
            <a:t>International Waterways</a:t>
          </a:r>
        </a:p>
        <a:p>
          <a:pPr>
            <a:spcAft>
              <a:spcPct val="35000"/>
            </a:spcAft>
          </a:pPr>
          <a:r>
            <a:rPr lang="en-US" sz="1200" b="1" dirty="0">
              <a:ln/>
            </a:rPr>
            <a:t>OP 7.50 </a:t>
          </a:r>
        </a:p>
      </dgm:t>
    </dgm:pt>
    <dgm:pt modelId="{94540E0E-9706-4DA2-AC96-5EB793C13D87}" type="parTrans" cxnId="{56E6142E-AD29-4594-96C3-D21175DB2B9C}">
      <dgm:prSet/>
      <dgm:spPr/>
      <dgm:t>
        <a:bodyPr/>
        <a:lstStyle/>
        <a:p>
          <a:endParaRPr lang="en-US" sz="1800" b="1"/>
        </a:p>
      </dgm:t>
    </dgm:pt>
    <dgm:pt modelId="{DF390066-4CB6-4029-8377-2D7F48FA24BD}" type="sibTrans" cxnId="{56E6142E-AD29-4594-96C3-D21175DB2B9C}">
      <dgm:prSet/>
      <dgm:spPr/>
      <dgm:t>
        <a:bodyPr/>
        <a:lstStyle/>
        <a:p>
          <a:endParaRPr lang="en-US" sz="1800" b="1"/>
        </a:p>
      </dgm:t>
    </dgm:pt>
    <dgm:pt modelId="{98643E66-BC09-4AA0-BBD0-9E5666F96D19}" type="pres">
      <dgm:prSet presAssocID="{FD7D3EB6-7199-4484-AF36-AA464F2CBFC3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A112DEA-7990-4D81-B6D2-AE25ABA0F5F4}" type="pres">
      <dgm:prSet presAssocID="{7C45B59F-486F-4055-AEB3-2CAA205916BE}" presName="root" presStyleCnt="0"/>
      <dgm:spPr/>
    </dgm:pt>
    <dgm:pt modelId="{6F0E5647-06FE-4C9E-9248-9FEAF42E8F44}" type="pres">
      <dgm:prSet presAssocID="{7C45B59F-486F-4055-AEB3-2CAA205916BE}" presName="rootComposite" presStyleCnt="0"/>
      <dgm:spPr/>
    </dgm:pt>
    <dgm:pt modelId="{10F942E2-9275-42C0-97B8-F7F524C93F96}" type="pres">
      <dgm:prSet presAssocID="{7C45B59F-486F-4055-AEB3-2CAA205916BE}" presName="rootText" presStyleLbl="node1" presStyleIdx="0" presStyleCnt="1" custScaleX="137607"/>
      <dgm:spPr/>
    </dgm:pt>
    <dgm:pt modelId="{1DCDD2D3-E6D9-4EDD-800D-A3071A945FF6}" type="pres">
      <dgm:prSet presAssocID="{7C45B59F-486F-4055-AEB3-2CAA205916BE}" presName="rootConnector" presStyleLbl="node1" presStyleIdx="0" presStyleCnt="1"/>
      <dgm:spPr/>
    </dgm:pt>
    <dgm:pt modelId="{6422ADF1-1B21-4EDC-B32B-A809E8961BEE}" type="pres">
      <dgm:prSet presAssocID="{7C45B59F-486F-4055-AEB3-2CAA205916BE}" presName="childShape" presStyleCnt="0"/>
      <dgm:spPr/>
    </dgm:pt>
    <dgm:pt modelId="{41A2F270-8E50-4067-91B0-86219C084096}" type="pres">
      <dgm:prSet presAssocID="{94540E0E-9706-4DA2-AC96-5EB793C13D87}" presName="Name13" presStyleLbl="parChTrans1D2" presStyleIdx="0" presStyleCnt="2"/>
      <dgm:spPr/>
    </dgm:pt>
    <dgm:pt modelId="{598BAC33-DC74-48E1-AF74-C5F7F6027802}" type="pres">
      <dgm:prSet presAssocID="{FEAFBC0E-CD31-45A8-8FD2-ADF2D9E306FE}" presName="childText" presStyleLbl="bgAcc1" presStyleIdx="0" presStyleCnt="2" custScaleX="154764">
        <dgm:presLayoutVars>
          <dgm:bulletEnabled val="1"/>
        </dgm:presLayoutVars>
      </dgm:prSet>
      <dgm:spPr/>
    </dgm:pt>
    <dgm:pt modelId="{13B18296-4097-4370-AA40-B94160518DFD}" type="pres">
      <dgm:prSet presAssocID="{4B7EF015-DFEA-409E-A456-FC4CF9DB3B27}" presName="Name13" presStyleLbl="parChTrans1D2" presStyleIdx="1" presStyleCnt="2"/>
      <dgm:spPr/>
    </dgm:pt>
    <dgm:pt modelId="{F4C12AA0-1024-4115-9752-08997833235D}" type="pres">
      <dgm:prSet presAssocID="{4D0C825D-B6D1-4AB8-B502-1C9EB4644C22}" presName="childText" presStyleLbl="bgAcc1" presStyleIdx="1" presStyleCnt="2" custScaleX="154764">
        <dgm:presLayoutVars>
          <dgm:bulletEnabled val="1"/>
        </dgm:presLayoutVars>
      </dgm:prSet>
      <dgm:spPr/>
    </dgm:pt>
  </dgm:ptLst>
  <dgm:cxnLst>
    <dgm:cxn modelId="{37A4951F-650C-4762-9A4D-9D45DECF0A46}" type="presOf" srcId="{7C45B59F-486F-4055-AEB3-2CAA205916BE}" destId="{10F942E2-9275-42C0-97B8-F7F524C93F96}" srcOrd="0" destOrd="0" presId="urn:microsoft.com/office/officeart/2005/8/layout/hierarchy3"/>
    <dgm:cxn modelId="{FB54C928-99EE-42AA-AB47-DE2641E14A5B}" srcId="{FD7D3EB6-7199-4484-AF36-AA464F2CBFC3}" destId="{7C45B59F-486F-4055-AEB3-2CAA205916BE}" srcOrd="0" destOrd="0" parTransId="{9FD00ED7-DA95-4AB6-A441-18D3B153BF9F}" sibTransId="{D2C9E833-DD9E-4C54-A593-E880E637D082}"/>
    <dgm:cxn modelId="{56E6142E-AD29-4594-96C3-D21175DB2B9C}" srcId="{7C45B59F-486F-4055-AEB3-2CAA205916BE}" destId="{FEAFBC0E-CD31-45A8-8FD2-ADF2D9E306FE}" srcOrd="0" destOrd="0" parTransId="{94540E0E-9706-4DA2-AC96-5EB793C13D87}" sibTransId="{DF390066-4CB6-4029-8377-2D7F48FA24BD}"/>
    <dgm:cxn modelId="{7592B72F-BE8D-42E5-8C91-24DC1484929F}" type="presOf" srcId="{FD7D3EB6-7199-4484-AF36-AA464F2CBFC3}" destId="{98643E66-BC09-4AA0-BBD0-9E5666F96D19}" srcOrd="0" destOrd="0" presId="urn:microsoft.com/office/officeart/2005/8/layout/hierarchy3"/>
    <dgm:cxn modelId="{E0C0F33C-1E58-4E99-97D7-4772460B5A55}" srcId="{7C45B59F-486F-4055-AEB3-2CAA205916BE}" destId="{4D0C825D-B6D1-4AB8-B502-1C9EB4644C22}" srcOrd="1" destOrd="0" parTransId="{4B7EF015-DFEA-409E-A456-FC4CF9DB3B27}" sibTransId="{DBDF6EAA-D131-4904-8749-151CD178BE5B}"/>
    <dgm:cxn modelId="{0335865B-9A31-41CE-A765-26D4160B445F}" type="presOf" srcId="{FEAFBC0E-CD31-45A8-8FD2-ADF2D9E306FE}" destId="{598BAC33-DC74-48E1-AF74-C5F7F6027802}" srcOrd="0" destOrd="0" presId="urn:microsoft.com/office/officeart/2005/8/layout/hierarchy3"/>
    <dgm:cxn modelId="{7930D190-E60C-4E13-A4EB-ABCAF3C1092B}" type="presOf" srcId="{7C45B59F-486F-4055-AEB3-2CAA205916BE}" destId="{1DCDD2D3-E6D9-4EDD-800D-A3071A945FF6}" srcOrd="1" destOrd="0" presId="urn:microsoft.com/office/officeart/2005/8/layout/hierarchy3"/>
    <dgm:cxn modelId="{CD4250D1-3E04-4A31-B0A1-3D29E1971AE3}" type="presOf" srcId="{4D0C825D-B6D1-4AB8-B502-1C9EB4644C22}" destId="{F4C12AA0-1024-4115-9752-08997833235D}" srcOrd="0" destOrd="0" presId="urn:microsoft.com/office/officeart/2005/8/layout/hierarchy3"/>
    <dgm:cxn modelId="{0D98E7D4-5EC2-49C2-8109-67F6AD767FBC}" type="presOf" srcId="{94540E0E-9706-4DA2-AC96-5EB793C13D87}" destId="{41A2F270-8E50-4067-91B0-86219C084096}" srcOrd="0" destOrd="0" presId="urn:microsoft.com/office/officeart/2005/8/layout/hierarchy3"/>
    <dgm:cxn modelId="{C07A98FC-930D-4F59-9F4F-3F435D74A9C9}" type="presOf" srcId="{4B7EF015-DFEA-409E-A456-FC4CF9DB3B27}" destId="{13B18296-4097-4370-AA40-B94160518DFD}" srcOrd="0" destOrd="0" presId="urn:microsoft.com/office/officeart/2005/8/layout/hierarchy3"/>
    <dgm:cxn modelId="{1F1C5DD4-C38E-4215-849D-8802805B0D04}" type="presParOf" srcId="{98643E66-BC09-4AA0-BBD0-9E5666F96D19}" destId="{9A112DEA-7990-4D81-B6D2-AE25ABA0F5F4}" srcOrd="0" destOrd="0" presId="urn:microsoft.com/office/officeart/2005/8/layout/hierarchy3"/>
    <dgm:cxn modelId="{AA883D8D-A086-4D44-B6EC-FD551877EE0D}" type="presParOf" srcId="{9A112DEA-7990-4D81-B6D2-AE25ABA0F5F4}" destId="{6F0E5647-06FE-4C9E-9248-9FEAF42E8F44}" srcOrd="0" destOrd="0" presId="urn:microsoft.com/office/officeart/2005/8/layout/hierarchy3"/>
    <dgm:cxn modelId="{336B5CE6-131E-4B4D-AF45-735813D2A137}" type="presParOf" srcId="{6F0E5647-06FE-4C9E-9248-9FEAF42E8F44}" destId="{10F942E2-9275-42C0-97B8-F7F524C93F96}" srcOrd="0" destOrd="0" presId="urn:microsoft.com/office/officeart/2005/8/layout/hierarchy3"/>
    <dgm:cxn modelId="{6F15E9D6-D1A3-406C-94C9-3C12C1258C38}" type="presParOf" srcId="{6F0E5647-06FE-4C9E-9248-9FEAF42E8F44}" destId="{1DCDD2D3-E6D9-4EDD-800D-A3071A945FF6}" srcOrd="1" destOrd="0" presId="urn:microsoft.com/office/officeart/2005/8/layout/hierarchy3"/>
    <dgm:cxn modelId="{BD3510B2-ADCC-4559-99CC-2E65F177AFD0}" type="presParOf" srcId="{9A112DEA-7990-4D81-B6D2-AE25ABA0F5F4}" destId="{6422ADF1-1B21-4EDC-B32B-A809E8961BEE}" srcOrd="1" destOrd="0" presId="urn:microsoft.com/office/officeart/2005/8/layout/hierarchy3"/>
    <dgm:cxn modelId="{599DF763-4F8A-41BB-89FF-9FC693E5FA6B}" type="presParOf" srcId="{6422ADF1-1B21-4EDC-B32B-A809E8961BEE}" destId="{41A2F270-8E50-4067-91B0-86219C084096}" srcOrd="0" destOrd="0" presId="urn:microsoft.com/office/officeart/2005/8/layout/hierarchy3"/>
    <dgm:cxn modelId="{14D317FF-6E0A-452B-A951-88546F6D83D5}" type="presParOf" srcId="{6422ADF1-1B21-4EDC-B32B-A809E8961BEE}" destId="{598BAC33-DC74-48E1-AF74-C5F7F6027802}" srcOrd="1" destOrd="0" presId="urn:microsoft.com/office/officeart/2005/8/layout/hierarchy3"/>
    <dgm:cxn modelId="{53225658-4F96-443D-8A24-4A4B0EA9156C}" type="presParOf" srcId="{6422ADF1-1B21-4EDC-B32B-A809E8961BEE}" destId="{13B18296-4097-4370-AA40-B94160518DFD}" srcOrd="2" destOrd="0" presId="urn:microsoft.com/office/officeart/2005/8/layout/hierarchy3"/>
    <dgm:cxn modelId="{A927E036-77E1-4A0E-A28E-7BADDA19A846}" type="presParOf" srcId="{6422ADF1-1B21-4EDC-B32B-A809E8961BEE}" destId="{F4C12AA0-1024-4115-9752-08997833235D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F942E2-9275-42C0-97B8-F7F524C93F96}">
      <dsp:nvSpPr>
        <dsp:cNvPr id="0" name=""/>
        <dsp:cNvSpPr/>
      </dsp:nvSpPr>
      <dsp:spPr>
        <a:xfrm>
          <a:off x="383652" y="2055"/>
          <a:ext cx="1575930" cy="60911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600" b="1" kern="1200" dirty="0">
              <a:ln>
                <a:noFill/>
              </a:ln>
            </a:rPr>
            <a:t>“Environmental Safeguards”</a:t>
          </a:r>
        </a:p>
      </dsp:txBody>
      <dsp:txXfrm>
        <a:off x="401492" y="19895"/>
        <a:ext cx="1540250" cy="573436"/>
      </dsp:txXfrm>
    </dsp:sp>
    <dsp:sp modelId="{41A2F270-8E50-4067-91B0-86219C084096}">
      <dsp:nvSpPr>
        <dsp:cNvPr id="0" name=""/>
        <dsp:cNvSpPr/>
      </dsp:nvSpPr>
      <dsp:spPr>
        <a:xfrm>
          <a:off x="541245" y="611171"/>
          <a:ext cx="157593" cy="4568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6837"/>
              </a:lnTo>
              <a:lnTo>
                <a:pt x="157593" y="456837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8BAC33-DC74-48E1-AF74-C5F7F6027802}">
      <dsp:nvSpPr>
        <dsp:cNvPr id="0" name=""/>
        <dsp:cNvSpPr/>
      </dsp:nvSpPr>
      <dsp:spPr>
        <a:xfrm>
          <a:off x="698838" y="763451"/>
          <a:ext cx="1508308" cy="609116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200" b="1" kern="1200" dirty="0">
              <a:ln>
                <a:noFill/>
              </a:ln>
            </a:rPr>
            <a:t>Environmental Assessment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ln>
                <a:noFill/>
              </a:ln>
            </a:rPr>
            <a:t>OP 4.01 </a:t>
          </a:r>
        </a:p>
      </dsp:txBody>
      <dsp:txXfrm>
        <a:off x="716678" y="781291"/>
        <a:ext cx="1472628" cy="573436"/>
      </dsp:txXfrm>
    </dsp:sp>
    <dsp:sp modelId="{13B18296-4097-4370-AA40-B94160518DFD}">
      <dsp:nvSpPr>
        <dsp:cNvPr id="0" name=""/>
        <dsp:cNvSpPr/>
      </dsp:nvSpPr>
      <dsp:spPr>
        <a:xfrm>
          <a:off x="541245" y="611171"/>
          <a:ext cx="157593" cy="12182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18232"/>
              </a:lnTo>
              <a:lnTo>
                <a:pt x="157593" y="1218232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C12AA0-1024-4115-9752-08997833235D}">
      <dsp:nvSpPr>
        <dsp:cNvPr id="0" name=""/>
        <dsp:cNvSpPr/>
      </dsp:nvSpPr>
      <dsp:spPr>
        <a:xfrm>
          <a:off x="698838" y="1524846"/>
          <a:ext cx="1508308" cy="609116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200" b="1" kern="1200" dirty="0">
              <a:ln>
                <a:noFill/>
              </a:ln>
            </a:rPr>
            <a:t>Natural Habitats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ln>
                <a:noFill/>
              </a:ln>
            </a:rPr>
            <a:t>OP 4.04 </a:t>
          </a:r>
        </a:p>
      </dsp:txBody>
      <dsp:txXfrm>
        <a:off x="716678" y="1542686"/>
        <a:ext cx="1472628" cy="573436"/>
      </dsp:txXfrm>
    </dsp:sp>
    <dsp:sp modelId="{C795B750-7FFA-4CAB-983F-903589F528E8}">
      <dsp:nvSpPr>
        <dsp:cNvPr id="0" name=""/>
        <dsp:cNvSpPr/>
      </dsp:nvSpPr>
      <dsp:spPr>
        <a:xfrm>
          <a:off x="541245" y="611171"/>
          <a:ext cx="157593" cy="19796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79628"/>
              </a:lnTo>
              <a:lnTo>
                <a:pt x="157593" y="1979628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63BC59-A393-4CCF-A89C-4130C69B0CB3}">
      <dsp:nvSpPr>
        <dsp:cNvPr id="0" name=""/>
        <dsp:cNvSpPr/>
      </dsp:nvSpPr>
      <dsp:spPr>
        <a:xfrm>
          <a:off x="698838" y="2286241"/>
          <a:ext cx="1508308" cy="609116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200" b="1" kern="1200" dirty="0">
              <a:ln>
                <a:noFill/>
              </a:ln>
            </a:rPr>
            <a:t>Forests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200" b="1" kern="1200" dirty="0">
              <a:ln>
                <a:noFill/>
              </a:ln>
            </a:rPr>
            <a:t>OP 4.36</a:t>
          </a:r>
        </a:p>
      </dsp:txBody>
      <dsp:txXfrm>
        <a:off x="716678" y="2304081"/>
        <a:ext cx="1472628" cy="573436"/>
      </dsp:txXfrm>
    </dsp:sp>
    <dsp:sp modelId="{5C028150-4FE1-4ABE-BD45-F84553835F31}">
      <dsp:nvSpPr>
        <dsp:cNvPr id="0" name=""/>
        <dsp:cNvSpPr/>
      </dsp:nvSpPr>
      <dsp:spPr>
        <a:xfrm>
          <a:off x="541245" y="611171"/>
          <a:ext cx="157593" cy="27410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41023"/>
              </a:lnTo>
              <a:lnTo>
                <a:pt x="157593" y="2741023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6AAF10-4A7B-4CBA-BFB5-EA8565DF1A7A}">
      <dsp:nvSpPr>
        <dsp:cNvPr id="0" name=""/>
        <dsp:cNvSpPr/>
      </dsp:nvSpPr>
      <dsp:spPr>
        <a:xfrm>
          <a:off x="698838" y="3047637"/>
          <a:ext cx="1508308" cy="609116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200" b="1" kern="1200" dirty="0">
              <a:ln>
                <a:noFill/>
              </a:ln>
            </a:rPr>
            <a:t>Pest Management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200" b="1" kern="1200" dirty="0">
              <a:ln>
                <a:noFill/>
              </a:ln>
            </a:rPr>
            <a:t>OP 4.09 </a:t>
          </a:r>
        </a:p>
      </dsp:txBody>
      <dsp:txXfrm>
        <a:off x="716678" y="3065477"/>
        <a:ext cx="1472628" cy="573436"/>
      </dsp:txXfrm>
    </dsp:sp>
    <dsp:sp modelId="{1A4966E2-B9B5-4C21-B13B-F8A0A7A9123F}">
      <dsp:nvSpPr>
        <dsp:cNvPr id="0" name=""/>
        <dsp:cNvSpPr/>
      </dsp:nvSpPr>
      <dsp:spPr>
        <a:xfrm>
          <a:off x="541245" y="611171"/>
          <a:ext cx="157593" cy="35024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02418"/>
              </a:lnTo>
              <a:lnTo>
                <a:pt x="157593" y="3502418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8225F2-AF31-4E03-B2E7-7AE3CCE670C3}">
      <dsp:nvSpPr>
        <dsp:cNvPr id="0" name=""/>
        <dsp:cNvSpPr/>
      </dsp:nvSpPr>
      <dsp:spPr>
        <a:xfrm>
          <a:off x="698838" y="3809032"/>
          <a:ext cx="1508308" cy="609116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200" b="1" kern="1200" dirty="0">
              <a:ln>
                <a:noFill/>
              </a:ln>
            </a:rPr>
            <a:t>Safety of Dams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200" b="1" kern="1200" dirty="0">
              <a:ln>
                <a:noFill/>
              </a:ln>
            </a:rPr>
            <a:t>OP 4.37</a:t>
          </a:r>
        </a:p>
      </dsp:txBody>
      <dsp:txXfrm>
        <a:off x="716678" y="3826872"/>
        <a:ext cx="1472628" cy="573436"/>
      </dsp:txXfrm>
    </dsp:sp>
    <dsp:sp modelId="{4ADD5E36-E7A8-47D1-9E46-B38ED2D26D76}">
      <dsp:nvSpPr>
        <dsp:cNvPr id="0" name=""/>
        <dsp:cNvSpPr/>
      </dsp:nvSpPr>
      <dsp:spPr>
        <a:xfrm>
          <a:off x="541245" y="611171"/>
          <a:ext cx="157593" cy="42638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63814"/>
              </a:lnTo>
              <a:lnTo>
                <a:pt x="157593" y="4263814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4CCE4C-0B49-4286-98C1-B96F54539A30}">
      <dsp:nvSpPr>
        <dsp:cNvPr id="0" name=""/>
        <dsp:cNvSpPr/>
      </dsp:nvSpPr>
      <dsp:spPr>
        <a:xfrm>
          <a:off x="698838" y="4570428"/>
          <a:ext cx="1508308" cy="609116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200" b="1" kern="1200" dirty="0">
              <a:ln>
                <a:noFill/>
              </a:ln>
            </a:rPr>
            <a:t>Physical and Cultural Resources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ln>
                <a:noFill/>
              </a:ln>
            </a:rPr>
            <a:t>OP  4.11</a:t>
          </a:r>
        </a:p>
      </dsp:txBody>
      <dsp:txXfrm>
        <a:off x="716678" y="4588268"/>
        <a:ext cx="1472628" cy="57343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F942E2-9275-42C0-97B8-F7F524C93F96}">
      <dsp:nvSpPr>
        <dsp:cNvPr id="0" name=""/>
        <dsp:cNvSpPr/>
      </dsp:nvSpPr>
      <dsp:spPr>
        <a:xfrm>
          <a:off x="848" y="283033"/>
          <a:ext cx="1592099" cy="57849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600" b="1" kern="1200" dirty="0">
              <a:ln/>
            </a:rPr>
            <a:t>“Social Safeguards”</a:t>
          </a:r>
        </a:p>
      </dsp:txBody>
      <dsp:txXfrm>
        <a:off x="17792" y="299977"/>
        <a:ext cx="1558211" cy="544606"/>
      </dsp:txXfrm>
    </dsp:sp>
    <dsp:sp modelId="{41A2F270-8E50-4067-91B0-86219C084096}">
      <dsp:nvSpPr>
        <dsp:cNvPr id="0" name=""/>
        <dsp:cNvSpPr/>
      </dsp:nvSpPr>
      <dsp:spPr>
        <a:xfrm>
          <a:off x="160058" y="861528"/>
          <a:ext cx="159209" cy="4338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3871"/>
              </a:lnTo>
              <a:lnTo>
                <a:pt x="159209" y="433871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8BAC33-DC74-48E1-AF74-C5F7F6027802}">
      <dsp:nvSpPr>
        <dsp:cNvPr id="0" name=""/>
        <dsp:cNvSpPr/>
      </dsp:nvSpPr>
      <dsp:spPr>
        <a:xfrm>
          <a:off x="319268" y="1006152"/>
          <a:ext cx="1432483" cy="578494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200" b="1" kern="1200" dirty="0">
              <a:ln/>
            </a:rPr>
            <a:t>Indigenous Peoples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ln/>
            </a:rPr>
            <a:t>OP 4.10 </a:t>
          </a:r>
        </a:p>
      </dsp:txBody>
      <dsp:txXfrm>
        <a:off x="336212" y="1023096"/>
        <a:ext cx="1398595" cy="544606"/>
      </dsp:txXfrm>
    </dsp:sp>
    <dsp:sp modelId="{13B18296-4097-4370-AA40-B94160518DFD}">
      <dsp:nvSpPr>
        <dsp:cNvPr id="0" name=""/>
        <dsp:cNvSpPr/>
      </dsp:nvSpPr>
      <dsp:spPr>
        <a:xfrm>
          <a:off x="160058" y="861528"/>
          <a:ext cx="159209" cy="11569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6989"/>
              </a:lnTo>
              <a:lnTo>
                <a:pt x="159209" y="1156989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C12AA0-1024-4115-9752-08997833235D}">
      <dsp:nvSpPr>
        <dsp:cNvPr id="0" name=""/>
        <dsp:cNvSpPr/>
      </dsp:nvSpPr>
      <dsp:spPr>
        <a:xfrm>
          <a:off x="319268" y="1729271"/>
          <a:ext cx="1432483" cy="578494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200" b="1" kern="1200" dirty="0">
              <a:ln/>
            </a:rPr>
            <a:t>Involuntary Resettlement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ln/>
            </a:rPr>
            <a:t>OP 4.12</a:t>
          </a:r>
        </a:p>
      </dsp:txBody>
      <dsp:txXfrm>
        <a:off x="336212" y="1746215"/>
        <a:ext cx="1398595" cy="54460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F942E2-9275-42C0-97B8-F7F524C93F96}">
      <dsp:nvSpPr>
        <dsp:cNvPr id="0" name=""/>
        <dsp:cNvSpPr/>
      </dsp:nvSpPr>
      <dsp:spPr>
        <a:xfrm>
          <a:off x="848" y="473533"/>
          <a:ext cx="1592099" cy="57849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600" b="1" kern="1200" dirty="0">
              <a:ln/>
            </a:rPr>
            <a:t>“Legal Safeguards”</a:t>
          </a:r>
        </a:p>
      </dsp:txBody>
      <dsp:txXfrm>
        <a:off x="17792" y="490477"/>
        <a:ext cx="1558211" cy="544606"/>
      </dsp:txXfrm>
    </dsp:sp>
    <dsp:sp modelId="{41A2F270-8E50-4067-91B0-86219C084096}">
      <dsp:nvSpPr>
        <dsp:cNvPr id="0" name=""/>
        <dsp:cNvSpPr/>
      </dsp:nvSpPr>
      <dsp:spPr>
        <a:xfrm>
          <a:off x="160058" y="1052028"/>
          <a:ext cx="159209" cy="4338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3871"/>
              </a:lnTo>
              <a:lnTo>
                <a:pt x="159209" y="43387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8BAC33-DC74-48E1-AF74-C5F7F6027802}">
      <dsp:nvSpPr>
        <dsp:cNvPr id="0" name=""/>
        <dsp:cNvSpPr/>
      </dsp:nvSpPr>
      <dsp:spPr>
        <a:xfrm>
          <a:off x="319268" y="1196652"/>
          <a:ext cx="1432483" cy="578494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200" b="1" kern="1200" dirty="0">
              <a:ln/>
            </a:rPr>
            <a:t>International Waterways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ln/>
            </a:rPr>
            <a:t>OP 7.50 </a:t>
          </a:r>
        </a:p>
      </dsp:txBody>
      <dsp:txXfrm>
        <a:off x="336212" y="1213596"/>
        <a:ext cx="1398595" cy="544606"/>
      </dsp:txXfrm>
    </dsp:sp>
    <dsp:sp modelId="{13B18296-4097-4370-AA40-B94160518DFD}">
      <dsp:nvSpPr>
        <dsp:cNvPr id="0" name=""/>
        <dsp:cNvSpPr/>
      </dsp:nvSpPr>
      <dsp:spPr>
        <a:xfrm>
          <a:off x="160058" y="1052028"/>
          <a:ext cx="159209" cy="11569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6989"/>
              </a:lnTo>
              <a:lnTo>
                <a:pt x="159209" y="115698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C12AA0-1024-4115-9752-08997833235D}">
      <dsp:nvSpPr>
        <dsp:cNvPr id="0" name=""/>
        <dsp:cNvSpPr/>
      </dsp:nvSpPr>
      <dsp:spPr>
        <a:xfrm>
          <a:off x="319268" y="1919771"/>
          <a:ext cx="1432483" cy="578494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200" b="1" kern="1200" dirty="0">
              <a:ln/>
            </a:rPr>
            <a:t>Disputed Areas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ln/>
            </a:rPr>
            <a:t>OP 7.60</a:t>
          </a:r>
        </a:p>
      </dsp:txBody>
      <dsp:txXfrm>
        <a:off x="336212" y="1936715"/>
        <a:ext cx="1398595" cy="5446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4458E5E-3F17-4CE8-A98C-81AEEF8CACC8}" type="datetimeFigureOut">
              <a:rPr lang="en-US" smtClean="0"/>
              <a:pPr/>
              <a:t>10/24/2017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7DEA3E1-8CB9-4445-AFD7-F991DF1A2C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6663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B62FE20-884C-4710-BCD8-0C645A60E9BE}" type="datetimeFigureOut">
              <a:rPr lang="en-US" smtClean="0"/>
              <a:pPr/>
              <a:t>10/24/2017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959BD93-56D9-49B9-83B2-A487D5CEDC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874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Important to keep</a:t>
            </a:r>
            <a:r>
              <a:rPr lang="en-US" baseline="0" dirty="0"/>
              <a:t> in mind that FCPF is supporting both Readiness and Implementation stages of REDD+</a:t>
            </a:r>
          </a:p>
          <a:p>
            <a:endParaRPr lang="en-US" baseline="0" dirty="0"/>
          </a:p>
          <a:p>
            <a:r>
              <a:rPr lang="en-US" dirty="0"/>
              <a:t>Important to keep</a:t>
            </a:r>
            <a:r>
              <a:rPr lang="en-US" baseline="0" dirty="0"/>
              <a:t> in mind that a good deal of this applies to other forest climate funds administered by the World Bank, not just to the FCPF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59BD93-56D9-49B9-83B2-A487D5CEDCB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0950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“SESA” stands for “Strategic Environmental and Social Assessment”, and “ESMF” stands for “Environmental and Social Management Framework”</a:t>
            </a:r>
          </a:p>
          <a:p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SEA has</a:t>
            </a:r>
            <a:r>
              <a:rPr lang="en-US" baseline="0" dirty="0"/>
              <a:t> been</a:t>
            </a:r>
            <a:r>
              <a:rPr lang="en-US" dirty="0"/>
              <a:t> applied at the very earliest stages of decision making both to help formulate policies, plans and programs and to assess their potential development effectiveness and sustainability.</a:t>
            </a:r>
            <a:r>
              <a:rPr lang="en-US" baseline="0" dirty="0"/>
              <a:t> This distinguishes SEA from more traditional environmental assessment tools such as EIA, which have a proven track record in addressing the environmental threats and opportunities of specific projects but are less easily applied to policies, plans and programs. SEA is not a substitute for, but complements, EIA and other assessment approaches and tools.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59BD93-56D9-49B9-83B2-A487D5CEDCB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9129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0DC5C12-0F41-4CD0-95C2-9412A12E547A}" type="slidenum">
              <a:rPr lang="en-US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57346" name="Plassholder for lysbilde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5325"/>
            <a:ext cx="4657725" cy="34925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Plassholder for nota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3999" tIns="47000" rIns="93999" bIns="47000" numCol="1" anchor="t" anchorCtr="0" compatLnSpc="1">
            <a:prstTxWarp prst="textNoShape">
              <a:avLst/>
            </a:prstTxWarp>
          </a:bodyPr>
          <a:lstStyle/>
          <a:p>
            <a:pPr marL="459001" indent="-459001">
              <a:spcBef>
                <a:spcPct val="0"/>
              </a:spcBef>
            </a:pPr>
            <a:r>
              <a:rPr lang="nb-NO" dirty="0">
                <a:latin typeface="Arial" charset="0"/>
              </a:rPr>
              <a:t>This is simply designed to provide an overview; OP 7.50, OP 7.60, and OP 4.37 tend not to be considered relevant to</a:t>
            </a:r>
            <a:r>
              <a:rPr lang="nb-NO" baseline="0" dirty="0">
                <a:latin typeface="Arial" charset="0"/>
              </a:rPr>
              <a:t> REDD+</a:t>
            </a:r>
            <a:endParaRPr lang="nb-NO" dirty="0">
              <a:latin typeface="Arial" charset="0"/>
            </a:endParaRPr>
          </a:p>
        </p:txBody>
      </p:sp>
      <p:sp>
        <p:nvSpPr>
          <p:cNvPr id="57348" name="Plassholder for lysbildenummer 3"/>
          <p:cNvSpPr txBox="1">
            <a:spLocks noGrp="1"/>
          </p:cNvSpPr>
          <p:nvPr/>
        </p:nvSpPr>
        <p:spPr bwMode="auto">
          <a:xfrm>
            <a:off x="3979765" y="8839036"/>
            <a:ext cx="3038570" cy="465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999" tIns="47000" rIns="93999" bIns="47000" anchor="b"/>
          <a:lstStyle/>
          <a:p>
            <a:pPr algn="r" defTabSz="936866"/>
            <a:fld id="{DE7ECE2E-564F-4D15-841F-C2DE8633B5F3}" type="slidenum">
              <a:rPr lang="en-US" sz="1200">
                <a:latin typeface="Calibri" pitchFamily="34" charset="0"/>
              </a:rPr>
              <a:pPr algn="r" defTabSz="936866"/>
              <a:t>3</a:t>
            </a:fld>
            <a:endParaRPr lang="en-US" sz="12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86948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ERPA = Emission</a:t>
            </a:r>
            <a:r>
              <a:rPr lang="en-US" baseline="0" dirty="0"/>
              <a:t> Reductions Payment Agreement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59BD93-56D9-49B9-83B2-A487D5CEDCB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1060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At least </a:t>
            </a:r>
            <a:r>
              <a:rPr lang="en-US" b="1" dirty="0"/>
              <a:t>30</a:t>
            </a:r>
            <a:r>
              <a:rPr lang="en-US" dirty="0"/>
              <a:t> FCPF countries</a:t>
            </a:r>
            <a:r>
              <a:rPr lang="en-US" baseline="0" dirty="0"/>
              <a:t> are identified as having started the SESA-ESMF process, of which </a:t>
            </a:r>
            <a:r>
              <a:rPr lang="en-US" b="1" baseline="0" dirty="0"/>
              <a:t>7</a:t>
            </a:r>
            <a:r>
              <a:rPr lang="en-US" baseline="0" dirty="0"/>
              <a:t> are in the broader Asia-Pacific region</a:t>
            </a:r>
          </a:p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2B22FE-F869-4CFE-92A0-938D0E41CCBF}" type="slidenum">
              <a:rPr lang="de-DE" smtClean="0"/>
              <a:pPr/>
              <a:t>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816531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Challenges can roughly be divided between within</a:t>
            </a:r>
            <a:r>
              <a:rPr lang="en-US" baseline="0" dirty="0"/>
              <a:t> the context of the FCPF Common Approach, and outside the context of the FCPF Common Approach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chemeClr val="tx1"/>
                </a:solidFill>
                <a:latin typeface="Calibri" pitchFamily="34" charset="0"/>
              </a:rPr>
              <a:t>UNDP as FCPF Delivery Partner for 2 countries in the A-P region (Cambodia and PNG) has its own interpretation of the Common Approach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59BD93-56D9-49B9-83B2-A487D5CEDCB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2427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Indonesia, Gabon, Mexico and Chile as</a:t>
            </a:r>
            <a:r>
              <a:rPr lang="en-US" baseline="0" dirty="0"/>
              <a:t> examples of countries that have led with their own national systems.</a:t>
            </a:r>
          </a:p>
          <a:p>
            <a:endParaRPr lang="en-US" baseline="0" dirty="0"/>
          </a:p>
          <a:p>
            <a:r>
              <a:rPr lang="en-US" baseline="0" dirty="0"/>
              <a:t>DRC, Mozambique and Nicaragua as examples of countries that have shown themselves comfortable with using SESA-ESMF as the entry point. </a:t>
            </a:r>
          </a:p>
          <a:p>
            <a:endParaRPr lang="en-US" baseline="0" dirty="0"/>
          </a:p>
          <a:p>
            <a:r>
              <a:rPr lang="en-US" baseline="0" dirty="0"/>
              <a:t>Cambodia, PNG and Suriname </a:t>
            </a:r>
            <a:r>
              <a:rPr lang="en-US" baseline="0" dirty="0"/>
              <a:t>as examples of countries that have shown themselves comfortable with using Warsaw Framework as the entry point.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59BD93-56D9-49B9-83B2-A487D5CEDCB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484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A6E3A-1C37-40A1-A352-CBA03F5E39AE}" type="datetime1">
              <a:rPr lang="en-US" smtClean="0"/>
              <a:t>10/24/2017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13EE8-6CE3-4A9E-B0BF-AB4DF1B0FB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120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1D288-3014-4FF1-9189-F30085C07D9A}" type="datetime1">
              <a:rPr lang="en-US" smtClean="0"/>
              <a:t>10/24/2017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13EE8-6CE3-4A9E-B0BF-AB4DF1B0FB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91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4B7AF-827D-486C-808E-E73C70B35E31}" type="datetime1">
              <a:rPr lang="en-US" smtClean="0"/>
              <a:t>10/24/2017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13EE8-6CE3-4A9E-B0BF-AB4DF1B0FB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6116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800"/>
              </a:spcBef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92DAC-4B18-4754-9A92-AE792FB812B4}" type="datetime1">
              <a:rPr lang="en-US" smtClean="0"/>
              <a:t>10/24/2017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68CA66-9610-4E60-BD3B-496BBE4F04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 cstate="print">
            <a:lum bright="70000" contrast="-85000"/>
          </a:blip>
          <a:srcRect/>
          <a:stretch>
            <a:fillRect/>
          </a:stretch>
        </p:blipFill>
        <p:spPr bwMode="auto">
          <a:xfrm>
            <a:off x="1790" y="0"/>
            <a:ext cx="9144000" cy="1080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7576013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0A408-CC19-42E6-B958-DE37B00EBBEF}" type="datetime1">
              <a:rPr lang="en-US" smtClean="0"/>
              <a:t>10/24/2017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13EE8-6CE3-4A9E-B0BF-AB4DF1B0FB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9215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dirty="0" err="1"/>
              <a:t>Titlemaster</a:t>
            </a:r>
            <a:endParaRPr lang="en-US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Forests Action Plan: roadmap and key elements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F62D93A-3BA0-8848-BFA3-D7046C1B555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12" hasCustomPrompt="1"/>
          </p:nvPr>
        </p:nvSpPr>
        <p:spPr/>
        <p:txBody>
          <a:bodyPr/>
          <a:lstStyle>
            <a:lvl3pPr marL="361950" indent="-361950">
              <a:buFont typeface="Arial" panose="020B0604020202020204" pitchFamily="34" charset="0"/>
              <a:buChar char="•"/>
              <a:defRPr/>
            </a:lvl3pPr>
          </a:lstStyle>
          <a:p>
            <a:pPr lvl="0"/>
            <a:r>
              <a:rPr lang="en-US" noProof="0" dirty="0" err="1"/>
              <a:t>Textmaster</a:t>
            </a:r>
            <a:endParaRPr lang="en-US" noProof="0" dirty="0"/>
          </a:p>
          <a:p>
            <a:pPr lvl="1"/>
            <a:r>
              <a:rPr lang="en-US" noProof="0" dirty="0"/>
              <a:t>Second Layer</a:t>
            </a:r>
          </a:p>
          <a:p>
            <a:pPr lvl="2"/>
            <a:r>
              <a:rPr lang="en-US" noProof="0" dirty="0"/>
              <a:t>Third Layer</a:t>
            </a:r>
          </a:p>
          <a:p>
            <a:pPr lvl="3"/>
            <a:r>
              <a:rPr lang="en-US" noProof="0" dirty="0"/>
              <a:t>Fourth Layer</a:t>
            </a:r>
          </a:p>
          <a:p>
            <a:pPr lvl="4"/>
            <a:r>
              <a:rPr lang="en-US" noProof="0" dirty="0"/>
              <a:t>Fifth Layer</a:t>
            </a:r>
          </a:p>
          <a:p>
            <a:pPr lvl="5"/>
            <a:r>
              <a:rPr lang="en-US" noProof="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664458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6402-406A-4BF9-AADD-D0CE414FA1BB}" type="datetime1">
              <a:rPr lang="en-US" smtClean="0"/>
              <a:t>10/24/2017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13EE8-6CE3-4A9E-B0BF-AB4DF1B0FB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41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92BF9-4E9E-4D9C-8ACE-0CE4EF3DC44B}" type="datetime1">
              <a:rPr lang="en-US" smtClean="0"/>
              <a:t>10/24/2017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13EE8-6CE3-4A9E-B0BF-AB4DF1B0FB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255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A2C4C-0EB3-4996-8180-CC69086F548C}" type="datetime1">
              <a:rPr lang="en-US" smtClean="0"/>
              <a:t>10/24/2017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13EE8-6CE3-4A9E-B0BF-AB4DF1B0FB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41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3CD1A-D1E8-4639-BA09-0D02DB090A16}" type="datetime1">
              <a:rPr lang="en-US" smtClean="0"/>
              <a:t>10/24/2017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13EE8-6CE3-4A9E-B0BF-AB4DF1B0FB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167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3642F-EC32-4C37-898F-D0BDD0ADD59C}" type="datetime1">
              <a:rPr lang="en-US" smtClean="0"/>
              <a:t>10/24/2017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13EE8-6CE3-4A9E-B0BF-AB4DF1B0FB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05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F2A47-5D1C-46EA-AF9B-8C4381938404}" type="datetime1">
              <a:rPr lang="en-US" smtClean="0"/>
              <a:t>10/24/2017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13EE8-6CE3-4A9E-B0BF-AB4DF1B0FB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315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A4894-F970-4E4E-A147-1C260F91BA17}" type="datetime1">
              <a:rPr lang="en-US" smtClean="0"/>
              <a:t>10/24/2017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13EE8-6CE3-4A9E-B0BF-AB4DF1B0FB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684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66C61-7EC3-443A-B38C-DAFAFE69B864}" type="datetime1">
              <a:rPr lang="en-US" smtClean="0"/>
              <a:t>10/24/2017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13EE8-6CE3-4A9E-B0BF-AB4DF1B0FB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368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90A408-CC19-42E6-B958-DE37B00EBBEF}" type="datetime1">
              <a:rPr lang="en-US" smtClean="0"/>
              <a:t>10/24/2017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13EE8-6CE3-4A9E-B0BF-AB4DF1B0FB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228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717" r:id="rId13"/>
    <p:sldLayoutId id="2147483718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krapp@worldbank.or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Data" Target="../diagrams/data3.xml"/><Relationship Id="rId18" Type="http://schemas.openxmlformats.org/officeDocument/2006/relationships/image" Target="../media/image4.jp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6" Type="http://schemas.openxmlformats.org/officeDocument/2006/relationships/diagramColors" Target="../diagrams/colors3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forestcarbonpartnership.org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1539875"/>
            <a:ext cx="7772400" cy="9223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Forest Carbon Partnership Facility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>
                <a:solidFill>
                  <a:srgbClr val="006600"/>
                </a:solidFill>
                <a:latin typeface="+mj-lt"/>
                <a:ea typeface="+mj-ea"/>
                <a:cs typeface="+mj-cs"/>
              </a:rPr>
              <a:t>Readiness &amp; Carbon Funds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 bwMode="auto">
          <a:xfrm>
            <a:off x="381000" y="2590800"/>
            <a:ext cx="8305800" cy="2414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n-US" sz="3200" b="1" dirty="0">
                <a:solidFill>
                  <a:srgbClr val="663300"/>
                </a:solidFill>
                <a:latin typeface="Trebuchet MS" pitchFamily="34" charset="0"/>
              </a:rPr>
              <a:t>Update on the FCPF Approach to Social/Environmental Safeguards </a:t>
            </a:r>
          </a:p>
          <a:p>
            <a:pPr algn="ctr">
              <a:spcBef>
                <a:spcPct val="20000"/>
              </a:spcBef>
            </a:pPr>
            <a:r>
              <a:rPr lang="en-US" sz="3200" b="1" dirty="0">
                <a:solidFill>
                  <a:srgbClr val="663300"/>
                </a:solidFill>
                <a:latin typeface="Trebuchet MS" pitchFamily="34" charset="0"/>
              </a:rPr>
              <a:t>for REDD+</a:t>
            </a:r>
          </a:p>
          <a:p>
            <a:pPr algn="ctr">
              <a:spcBef>
                <a:spcPct val="20000"/>
              </a:spcBef>
            </a:pPr>
            <a:r>
              <a:rPr lang="en-US" sz="3200" b="1" dirty="0">
                <a:solidFill>
                  <a:srgbClr val="663300"/>
                </a:solidFill>
                <a:latin typeface="Trebuchet MS" pitchFamily="34" charset="0"/>
              </a:rPr>
              <a:t>in Asia-Pacific and Globally </a:t>
            </a:r>
          </a:p>
        </p:txBody>
      </p:sp>
      <p:sp>
        <p:nvSpPr>
          <p:cNvPr id="6" name="Subtitle 2"/>
          <p:cNvSpPr>
            <a:spLocks noGrp="1"/>
          </p:cNvSpPr>
          <p:nvPr>
            <p:ph type="subTitle" idx="4294967295"/>
          </p:nvPr>
        </p:nvSpPr>
        <p:spPr>
          <a:xfrm>
            <a:off x="990600" y="5210176"/>
            <a:ext cx="7315200" cy="1190624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en-US" sz="2400" b="1" dirty="0" err="1">
                <a:latin typeface="Calibri" pitchFamily="34" charset="0"/>
              </a:rPr>
              <a:t>Kenn</a:t>
            </a:r>
            <a:r>
              <a:rPr lang="en-US" sz="2400" b="1" dirty="0">
                <a:latin typeface="Calibri" pitchFamily="34" charset="0"/>
              </a:rPr>
              <a:t> W. Rapp, Sr. Social Development Specialist, World Bank Group</a:t>
            </a:r>
          </a:p>
          <a:p>
            <a:pPr algn="ctr">
              <a:buNone/>
            </a:pPr>
            <a:r>
              <a:rPr lang="en-US" sz="2400" b="1" dirty="0">
                <a:latin typeface="Calibri" pitchFamily="34" charset="0"/>
              </a:rPr>
              <a:t>Workshop on C.A.S. and S.I.S. for REDD+ in Asia-Pacific</a:t>
            </a:r>
          </a:p>
          <a:p>
            <a:pPr algn="ctr">
              <a:buNone/>
            </a:pPr>
            <a:r>
              <a:rPr lang="en-US" sz="2400" b="1" dirty="0">
                <a:latin typeface="Calibri" pitchFamily="34" charset="0"/>
              </a:rPr>
              <a:t>Hanoi, Vietnam</a:t>
            </a:r>
          </a:p>
          <a:p>
            <a:pPr algn="ctr">
              <a:buNone/>
            </a:pPr>
            <a:r>
              <a:rPr lang="en-US" sz="2400" b="1" dirty="0">
                <a:latin typeface="Calibri" pitchFamily="34" charset="0"/>
              </a:rPr>
              <a:t> October 26, 2017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180137"/>
            <a:ext cx="930275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7602418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1450846"/>
            <a:ext cx="7772400" cy="12414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 bwMode="auto">
          <a:xfrm>
            <a:off x="2133601" y="2302065"/>
            <a:ext cx="4729088" cy="1050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5400" b="1" dirty="0">
                <a:solidFill>
                  <a:srgbClr val="663300"/>
                </a:solidFill>
                <a:latin typeface="Trebuchet MS" pitchFamily="34" charset="0"/>
              </a:rPr>
              <a:t>Thank You!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13EE8-6CE3-4A9E-B0BF-AB4DF1B0FB11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1600201" y="4267200"/>
            <a:ext cx="5943598" cy="822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3600" b="1" dirty="0">
                <a:solidFill>
                  <a:srgbClr val="663300"/>
                </a:solidFill>
                <a:latin typeface="Trebuchet MS" pitchFamily="34" charset="0"/>
                <a:hlinkClick r:id="rId3"/>
              </a:rPr>
              <a:t>krapp@worldbank.org</a:t>
            </a:r>
            <a:endParaRPr lang="en-US" sz="3600" b="1" dirty="0">
              <a:solidFill>
                <a:srgbClr val="663300"/>
              </a:solidFill>
              <a:latin typeface="Trebuchet MS" pitchFamily="34" charset="0"/>
            </a:endParaRPr>
          </a:p>
          <a:p>
            <a:pPr algn="ctr"/>
            <a:endParaRPr lang="en-US" sz="4400" b="1" dirty="0">
              <a:solidFill>
                <a:srgbClr val="663300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6114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676400"/>
            <a:ext cx="8382000" cy="4419600"/>
          </a:xfrm>
        </p:spPr>
        <p:txBody>
          <a:bodyPr>
            <a:noAutofit/>
          </a:bodyPr>
          <a:lstStyle/>
          <a:p>
            <a:r>
              <a:rPr lang="en-US" sz="2600" dirty="0"/>
              <a:t>World Bank safeguard policies and procedures “plus”</a:t>
            </a:r>
          </a:p>
          <a:p>
            <a:r>
              <a:rPr lang="en-US" sz="2600" dirty="0"/>
              <a:t>At Readiness phase: Readiness Fund SESA-ESMF approach</a:t>
            </a:r>
          </a:p>
          <a:p>
            <a:pPr lvl="1"/>
            <a:r>
              <a:rPr lang="en-US" sz="2000" dirty="0"/>
              <a:t>Hybrid of policy- and impact-centered SEA with social issues front and center</a:t>
            </a:r>
          </a:p>
          <a:p>
            <a:pPr lvl="1"/>
            <a:r>
              <a:rPr lang="en-US" sz="2000" dirty="0"/>
              <a:t>One of the five pillars of the FCPF “Common Approach”</a:t>
            </a:r>
          </a:p>
          <a:p>
            <a:r>
              <a:rPr lang="en-US" sz="2600" dirty="0"/>
              <a:t>At Implementation phase: Carbon Fund Methodological Framework</a:t>
            </a:r>
          </a:p>
          <a:p>
            <a:pPr lvl="1"/>
            <a:r>
              <a:rPr lang="en-US" sz="2000" dirty="0"/>
              <a:t>Focus on Chapter 4. on “Safeguards”</a:t>
            </a:r>
          </a:p>
          <a:p>
            <a:pPr lvl="1"/>
            <a:r>
              <a:rPr lang="en-US" sz="2000" dirty="0"/>
              <a:t>Chapter 5. on “Sustainable Program Design and Implementation”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2286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8000"/>
                </a:solidFill>
              </a:rPr>
              <a:t>FCPF REDD+ Safeguard Requirements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68CA66-9610-4E60-BD3B-496BBE4F048C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045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>
            <a:off x="609600" y="1143000"/>
            <a:ext cx="4495800" cy="5562600"/>
          </a:xfrm>
          <a:prstGeom prst="roundRect">
            <a:avLst>
              <a:gd name="adj" fmla="val 9770"/>
            </a:avLst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006600"/>
                </a:solidFill>
                <a:latin typeface="+mj-lt"/>
                <a:ea typeface="+mj-ea"/>
                <a:cs typeface="+mj-cs"/>
              </a:rPr>
              <a:t>Suite of 10+ WB Safeguard Policies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AE587A-CACC-4F44-9A95-A328C995E06C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aphicFrame>
        <p:nvGraphicFramePr>
          <p:cNvPr id="7" name="Diagram 6"/>
          <p:cNvGraphicFramePr/>
          <p:nvPr/>
        </p:nvGraphicFramePr>
        <p:xfrm>
          <a:off x="381000" y="1295400"/>
          <a:ext cx="2590800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1" name="Diagram 10"/>
          <p:cNvGraphicFramePr/>
          <p:nvPr/>
        </p:nvGraphicFramePr>
        <p:xfrm>
          <a:off x="3124200" y="1447800"/>
          <a:ext cx="1752600" cy="259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12" name="Diagram 11"/>
          <p:cNvGraphicFramePr/>
          <p:nvPr/>
        </p:nvGraphicFramePr>
        <p:xfrm>
          <a:off x="3124200" y="3581400"/>
          <a:ext cx="1752600" cy="2971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sp>
        <p:nvSpPr>
          <p:cNvPr id="14" name="Pentagon 13"/>
          <p:cNvSpPr/>
          <p:nvPr/>
        </p:nvSpPr>
        <p:spPr>
          <a:xfrm>
            <a:off x="5181600" y="2095128"/>
            <a:ext cx="990600" cy="685800"/>
          </a:xfrm>
          <a:prstGeom prst="homePlate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6248400" y="1772816"/>
            <a:ext cx="1828800" cy="1447800"/>
          </a:xfrm>
          <a:prstGeom prst="roundRect">
            <a:avLst>
              <a:gd name="adj" fmla="val 9770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Projects and Programs financed by the World Bank </a:t>
            </a:r>
          </a:p>
        </p:txBody>
      </p:sp>
      <p:sp>
        <p:nvSpPr>
          <p:cNvPr id="18" name="Pentagon 17"/>
          <p:cNvSpPr/>
          <p:nvPr/>
        </p:nvSpPr>
        <p:spPr>
          <a:xfrm rot="16200000">
            <a:off x="6643835" y="3412603"/>
            <a:ext cx="1066800" cy="838202"/>
          </a:xfrm>
          <a:prstGeom prst="homePlate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 descr="imact measure.jpg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68144" y="4437112"/>
            <a:ext cx="2760306" cy="1656184"/>
          </a:xfrm>
          <a:prstGeom prst="rect">
            <a:avLst/>
          </a:prstGeom>
          <a:ln>
            <a:solidFill>
              <a:schemeClr val="tx2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4195833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371600"/>
            <a:ext cx="8382000" cy="5181600"/>
          </a:xfrm>
        </p:spPr>
        <p:txBody>
          <a:bodyPr>
            <a:no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Criterion 24, Indicator 24.1: </a:t>
            </a:r>
            <a:r>
              <a:rPr lang="en-US" sz="2000" dirty="0"/>
              <a:t>ER Programs need to “meet” applicable World Bank policies and procedures. ER Programs also need to “promote and support” the safeguards included in the UNFCCC guidance on REDD+</a:t>
            </a:r>
          </a:p>
          <a:p>
            <a:pPr lvl="1"/>
            <a:r>
              <a:rPr lang="en-US" sz="2000" dirty="0"/>
              <a:t>MF WG members felt that both sets of safeguards were important to include</a:t>
            </a:r>
          </a:p>
          <a:p>
            <a:pPr lvl="1"/>
            <a:r>
              <a:rPr lang="en-US" sz="2000" dirty="0"/>
              <a:t>Results of the FMT’s comparative exercise</a:t>
            </a:r>
          </a:p>
          <a:p>
            <a:r>
              <a:rPr lang="en-US" sz="2000" b="1" dirty="0">
                <a:solidFill>
                  <a:srgbClr val="0070C0"/>
                </a:solidFill>
              </a:rPr>
              <a:t>Indicator 24.2: </a:t>
            </a:r>
            <a:r>
              <a:rPr lang="en-US" sz="2000" dirty="0"/>
              <a:t>Safeguards Plans are the principal documents that describe the actions to be taken by the ER Program to eliminate, offset or reduce adverse environmental and social impacts</a:t>
            </a:r>
          </a:p>
          <a:p>
            <a:pPr lvl="1"/>
            <a:r>
              <a:rPr lang="en-US" sz="2000" dirty="0"/>
              <a:t>Countries’ ER-PDs should state whether the document(s) prepared during REDD+ Readiness are considered sufficient for the ER Program Entity to sign an ERPA </a:t>
            </a:r>
          </a:p>
          <a:p>
            <a:r>
              <a:rPr lang="en-US" sz="2000" b="1" dirty="0">
                <a:solidFill>
                  <a:srgbClr val="0070C0"/>
                </a:solidFill>
              </a:rPr>
              <a:t>Criterion 25, Indicator 25.1: </a:t>
            </a:r>
            <a:r>
              <a:rPr lang="en-US" sz="2000" dirty="0"/>
              <a:t>These documents need to include “appropriate” monitoring and reporting arrangements</a:t>
            </a:r>
          </a:p>
          <a:p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7203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8000"/>
                </a:solidFill>
              </a:rPr>
              <a:t>Meth Framework </a:t>
            </a:r>
            <a:r>
              <a:rPr lang="en-US" sz="2800" b="1" dirty="0" err="1">
                <a:solidFill>
                  <a:srgbClr val="008000"/>
                </a:solidFill>
              </a:rPr>
              <a:t>Chpt</a:t>
            </a:r>
            <a:r>
              <a:rPr lang="en-US" sz="2800" b="1" dirty="0">
                <a:solidFill>
                  <a:srgbClr val="008000"/>
                </a:solidFill>
              </a:rPr>
              <a:t>. 4. Safeguards</a:t>
            </a:r>
            <a:endParaRPr lang="en-US" sz="2400" b="1" dirty="0">
              <a:solidFill>
                <a:srgbClr val="008000"/>
              </a:solidFill>
            </a:endParaRPr>
          </a:p>
          <a:p>
            <a:pPr algn="ctr"/>
            <a:r>
              <a:rPr lang="en-US" sz="2000" b="1" dirty="0">
                <a:solidFill>
                  <a:srgbClr val="008000"/>
                </a:solidFill>
              </a:rPr>
              <a:t>4.1 Actions to Meet WB Safeguards and Promote and Support Cancun Safeguards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68CA66-9610-4E60-BD3B-496BBE4F048C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176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10600" cy="4800600"/>
          </a:xfrm>
        </p:spPr>
        <p:txBody>
          <a:bodyPr>
            <a:noAutofit/>
          </a:bodyPr>
          <a:lstStyle/>
          <a:p>
            <a:pPr lvl="0"/>
            <a:r>
              <a:rPr lang="en-GB" sz="2200" b="1" dirty="0">
                <a:solidFill>
                  <a:srgbClr val="0070C0"/>
                </a:solidFill>
              </a:rPr>
              <a:t>Criterion 26: </a:t>
            </a:r>
            <a:r>
              <a:rPr lang="en-GB" sz="2200" dirty="0"/>
              <a:t>A Feedback and Grievance Redress Mechanism (FGRM) that builds on existing institutions, regulatory frameworks, and capacity needs to be in place for the ER Program</a:t>
            </a:r>
          </a:p>
          <a:p>
            <a:pPr lvl="0"/>
            <a:r>
              <a:rPr lang="en-GB" sz="2200" b="1" dirty="0">
                <a:solidFill>
                  <a:srgbClr val="0070C0"/>
                </a:solidFill>
              </a:rPr>
              <a:t>Indicator 26.1:</a:t>
            </a:r>
            <a:r>
              <a:rPr lang="en-GB" sz="2200" dirty="0"/>
              <a:t> The development of appropriate FGRM(s) will be based on an assessment of existing FGRMs, including “applicable customary” ones, that has been conducted and made public</a:t>
            </a:r>
          </a:p>
          <a:p>
            <a:pPr lvl="0"/>
            <a:r>
              <a:rPr lang="en-US" sz="2200" b="1" dirty="0">
                <a:solidFill>
                  <a:srgbClr val="0070C0"/>
                </a:solidFill>
              </a:rPr>
              <a:t>Indicator 26.2 </a:t>
            </a:r>
            <a:r>
              <a:rPr lang="en-US" sz="2200" dirty="0"/>
              <a:t>references the Benefit-Sharing Plan (Indicator 30.1) and the Safeguards Plans (Indicator 24.2), in an example of cross-</a:t>
            </a:r>
            <a:r>
              <a:rPr lang="en-US" sz="2200" dirty="0"/>
              <a:t>linkages with other parts of the Meth Framework</a:t>
            </a:r>
            <a:endParaRPr lang="en-US" sz="2200" dirty="0"/>
          </a:p>
          <a:p>
            <a:pPr lvl="0"/>
            <a:r>
              <a:rPr lang="en-US" sz="2200" b="1" dirty="0">
                <a:solidFill>
                  <a:srgbClr val="0070C0"/>
                </a:solidFill>
              </a:rPr>
              <a:t>Indicator 26.3: </a:t>
            </a:r>
            <a:r>
              <a:rPr lang="en-US" sz="2200" dirty="0"/>
              <a:t>A plan is developed to improve the FGRM, “if necessary”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68CA66-9610-4E60-BD3B-496BBE4F048C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-76200"/>
            <a:ext cx="87630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8000"/>
                </a:solidFill>
              </a:rPr>
              <a:t>Meth Framework </a:t>
            </a:r>
            <a:r>
              <a:rPr lang="en-US" sz="2800" b="1" dirty="0" err="1">
                <a:solidFill>
                  <a:srgbClr val="008000"/>
                </a:solidFill>
              </a:rPr>
              <a:t>Chpt</a:t>
            </a:r>
            <a:r>
              <a:rPr lang="en-US" sz="2800" b="1" dirty="0">
                <a:solidFill>
                  <a:srgbClr val="008000"/>
                </a:solidFill>
              </a:rPr>
              <a:t>. 4. Safeguards</a:t>
            </a:r>
            <a:endParaRPr lang="en-US" sz="2400" b="1" dirty="0">
              <a:solidFill>
                <a:srgbClr val="008000"/>
              </a:solidFill>
            </a:endParaRPr>
          </a:p>
          <a:p>
            <a:pPr algn="ctr"/>
            <a:r>
              <a:rPr lang="en-US" sz="2000" b="1" dirty="0">
                <a:solidFill>
                  <a:srgbClr val="008000"/>
                </a:solidFill>
              </a:rPr>
              <a:t>4.1 Actions to Meet WB Safeguards and Promote and Support Cancun Safeguards (CONT.)</a:t>
            </a:r>
          </a:p>
        </p:txBody>
      </p:sp>
    </p:spTree>
    <p:extLst>
      <p:ext uri="{BB962C8B-B14F-4D97-AF65-F5344CB8AC3E}">
        <p14:creationId xmlns:p14="http://schemas.microsoft.com/office/powerpoint/2010/main" val="1396897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585" y="82192"/>
            <a:ext cx="8496300" cy="87923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b="1" dirty="0">
                <a:solidFill>
                  <a:schemeClr val="accent2"/>
                </a:solidFill>
                <a:latin typeface="Calibri" panose="020F0502020204030204" pitchFamily="34" charset="0"/>
              </a:rPr>
              <a:t>FCPF READINESS FUND: STATUS OF SESA-ESMF PROCESSES</a:t>
            </a:r>
            <a:br>
              <a:rPr lang="en-US" sz="2800" b="1" dirty="0">
                <a:solidFill>
                  <a:schemeClr val="accent2"/>
                </a:solidFill>
                <a:latin typeface="Calibri" panose="020F0502020204030204" pitchFamily="34" charset="0"/>
              </a:rPr>
            </a:br>
            <a:r>
              <a:rPr lang="en-US" sz="2800" b="1" dirty="0">
                <a:solidFill>
                  <a:schemeClr val="accent2"/>
                </a:solidFill>
                <a:latin typeface="Calibri" panose="020F0502020204030204" pitchFamily="34" charset="0"/>
              </a:rPr>
              <a:t>(TENTATIVE LIST)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8197094"/>
              </p:ext>
            </p:extLst>
          </p:nvPr>
        </p:nvGraphicFramePr>
        <p:xfrm>
          <a:off x="379972" y="1078518"/>
          <a:ext cx="2710089" cy="48225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100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24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noProof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EAST ASIA &amp; PACIFIC 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702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noProof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Cambodia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702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noProof="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Fiji</a:t>
                      </a:r>
                    </a:p>
                  </a:txBody>
                  <a:tcPr marL="68580" marR="68580" marT="0" marB="0">
                    <a:solidFill>
                      <a:srgbClr val="BEDA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6702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noProof="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Indonesia </a:t>
                      </a:r>
                    </a:p>
                  </a:txBody>
                  <a:tcPr marL="68580" marR="68580" marT="0" marB="0">
                    <a:solidFill>
                      <a:srgbClr val="BEDA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6702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noProof="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Lao PDR</a:t>
                      </a:r>
                    </a:p>
                  </a:txBody>
                  <a:tcPr marL="68580" marR="68580" marT="0" marB="0">
                    <a:solidFill>
                      <a:srgbClr val="BEDA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6702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noProof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Papua New Guinea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6702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noProof="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Thailand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6702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noProof="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Vanuatu</a:t>
                      </a:r>
                    </a:p>
                  </a:txBody>
                  <a:tcPr marL="68580" marR="68580" marT="0" marB="0">
                    <a:solidFill>
                      <a:srgbClr val="BEDA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6702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noProof="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Vietnam</a:t>
                      </a:r>
                    </a:p>
                  </a:txBody>
                  <a:tcPr marL="68580" marR="68580" marT="0" marB="0">
                    <a:solidFill>
                      <a:srgbClr val="BEDA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6702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noProof="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670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noProof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SOUTH ASIA 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6702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noProof="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Bhutan</a:t>
                      </a:r>
                    </a:p>
                  </a:txBody>
                  <a:tcPr marL="68580" marR="68580" marT="0" marB="0">
                    <a:solidFill>
                      <a:srgbClr val="BEDA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6702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noProof="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Nepal</a:t>
                      </a:r>
                    </a:p>
                  </a:txBody>
                  <a:tcPr marL="68580" marR="68580" marT="0" marB="0">
                    <a:solidFill>
                      <a:srgbClr val="BEDA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6702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noProof="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Pakistan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6702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noProof="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6702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noProof="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6702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noProof="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6702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noProof="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6702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noProof="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01310" y="5909846"/>
            <a:ext cx="68422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  </a:t>
            </a:r>
            <a:r>
              <a:rPr lang="en-US" sz="1400" b="1" dirty="0">
                <a:latin typeface="Calibri" panose="020F0502020204030204" pitchFamily="34" charset="0"/>
              </a:rPr>
              <a:t>Countries that have started carrying out the SESA-ESMF process </a:t>
            </a:r>
          </a:p>
        </p:txBody>
      </p:sp>
      <p:sp>
        <p:nvSpPr>
          <p:cNvPr id="7" name="Rectangle 6"/>
          <p:cNvSpPr/>
          <p:nvPr/>
        </p:nvSpPr>
        <p:spPr>
          <a:xfrm>
            <a:off x="488732" y="5949682"/>
            <a:ext cx="646386" cy="263494"/>
          </a:xfrm>
          <a:prstGeom prst="rect">
            <a:avLst/>
          </a:prstGeom>
          <a:solidFill>
            <a:srgbClr val="BEDA00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6370975"/>
              </p:ext>
            </p:extLst>
          </p:nvPr>
        </p:nvGraphicFramePr>
        <p:xfrm>
          <a:off x="3124200" y="1078527"/>
          <a:ext cx="5639828" cy="47888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59411">
                  <a:extLst>
                    <a:ext uri="{9D8B030D-6E8A-4147-A177-3AD203B41FA5}">
                      <a16:colId xmlns:a16="http://schemas.microsoft.com/office/drawing/2014/main" val="320087093"/>
                    </a:ext>
                  </a:extLst>
                </a:gridCol>
                <a:gridCol w="2980417">
                  <a:extLst>
                    <a:ext uri="{9D8B030D-6E8A-4147-A177-3AD203B41FA5}">
                      <a16:colId xmlns:a16="http://schemas.microsoft.com/office/drawing/2014/main" val="3656888123"/>
                    </a:ext>
                  </a:extLst>
                </a:gridCol>
              </a:tblGrid>
              <a:tr h="33203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noProof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LATIN AMERICA &amp; CARIB</a:t>
                      </a:r>
                      <a:endParaRPr lang="en-US" sz="2400" b="1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noProof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AFRICA </a:t>
                      </a:r>
                      <a:endParaRPr lang="en-US" sz="2400" b="1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5501566"/>
                  </a:ext>
                </a:extLst>
              </a:tr>
              <a:tr h="24760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effectLst/>
                          <a:latin typeface="Calibri" panose="020F0502020204030204" pitchFamily="34" charset="0"/>
                        </a:rPr>
                        <a:t>Argentina</a:t>
                      </a:r>
                      <a:endParaRPr lang="en-US" sz="2000" noProof="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effectLst/>
                          <a:latin typeface="Calibri" panose="020F0502020204030204" pitchFamily="34" charset="0"/>
                        </a:rPr>
                        <a:t>Burkina Faso</a:t>
                      </a:r>
                      <a:endParaRPr lang="en-US" sz="2000" noProof="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29593438"/>
                  </a:ext>
                </a:extLst>
              </a:tr>
              <a:tr h="24760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effectLst/>
                          <a:latin typeface="Calibri" panose="020F0502020204030204" pitchFamily="34" charset="0"/>
                        </a:rPr>
                        <a:t>Belize</a:t>
                      </a:r>
                      <a:endParaRPr lang="en-US" sz="2000" noProof="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effectLst/>
                          <a:latin typeface="Calibri" panose="020F0502020204030204" pitchFamily="34" charset="0"/>
                        </a:rPr>
                        <a:t>Cameroon</a:t>
                      </a:r>
                      <a:endParaRPr lang="en-US" sz="2000" noProof="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BEDA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0083963"/>
                  </a:ext>
                </a:extLst>
              </a:tr>
              <a:tr h="24760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effectLst/>
                          <a:latin typeface="Calibri" panose="020F0502020204030204" pitchFamily="34" charset="0"/>
                        </a:rPr>
                        <a:t>Bolivia</a:t>
                      </a:r>
                      <a:endParaRPr lang="en-US" sz="2000" noProof="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effectLst/>
                          <a:latin typeface="Calibri" panose="020F0502020204030204" pitchFamily="34" charset="0"/>
                        </a:rPr>
                        <a:t>Central African Republic</a:t>
                      </a:r>
                      <a:endParaRPr lang="en-US" sz="2000" noProof="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00352234"/>
                  </a:ext>
                </a:extLst>
              </a:tr>
              <a:tr h="24760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effectLst/>
                          <a:latin typeface="Calibri" panose="020F0502020204030204" pitchFamily="34" charset="0"/>
                        </a:rPr>
                        <a:t>Chile </a:t>
                      </a:r>
                      <a:endParaRPr lang="en-US" sz="2000" noProof="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BEDA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effectLst/>
                          <a:latin typeface="Calibri" panose="020F0502020204030204" pitchFamily="34" charset="0"/>
                        </a:rPr>
                        <a:t>Congo, Dem. Rep. of</a:t>
                      </a:r>
                      <a:endParaRPr lang="en-US" sz="2000" noProof="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BEDA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1881882"/>
                  </a:ext>
                </a:extLst>
              </a:tr>
              <a:tr h="24760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effectLst/>
                          <a:latin typeface="Calibri" panose="020F0502020204030204" pitchFamily="34" charset="0"/>
                        </a:rPr>
                        <a:t>Colombia</a:t>
                      </a:r>
                      <a:endParaRPr lang="en-US" sz="2000" noProof="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BEDA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effectLst/>
                          <a:latin typeface="Calibri" panose="020F0502020204030204" pitchFamily="34" charset="0"/>
                        </a:rPr>
                        <a:t>Congo, Rep. of</a:t>
                      </a:r>
                      <a:endParaRPr lang="en-US" sz="2000" noProof="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BEDA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4792898"/>
                  </a:ext>
                </a:extLst>
              </a:tr>
              <a:tr h="24760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effectLst/>
                          <a:latin typeface="Calibri" panose="020F0502020204030204" pitchFamily="34" charset="0"/>
                        </a:rPr>
                        <a:t>Costa Rica </a:t>
                      </a:r>
                      <a:endParaRPr lang="en-US" sz="2000" noProof="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BEDA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noProof="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Côte d'Ivoire</a:t>
                      </a:r>
                    </a:p>
                  </a:txBody>
                  <a:tcPr marL="68580" marR="68580" marT="0" marB="0">
                    <a:solidFill>
                      <a:srgbClr val="BEDA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0061432"/>
                  </a:ext>
                </a:extLst>
              </a:tr>
              <a:tr h="24760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effectLst/>
                          <a:latin typeface="Calibri" panose="020F0502020204030204" pitchFamily="34" charset="0"/>
                        </a:rPr>
                        <a:t>Dominican Republic</a:t>
                      </a:r>
                      <a:endParaRPr lang="en-US" sz="2000" noProof="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BEDA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effectLst/>
                          <a:latin typeface="Calibri" panose="020F0502020204030204" pitchFamily="34" charset="0"/>
                        </a:rPr>
                        <a:t>Ethiopia</a:t>
                      </a:r>
                      <a:endParaRPr lang="en-US" sz="2000" noProof="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BEDA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9091741"/>
                  </a:ext>
                </a:extLst>
              </a:tr>
              <a:tr h="24760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effectLst/>
                          <a:latin typeface="Calibri" panose="020F0502020204030204" pitchFamily="34" charset="0"/>
                        </a:rPr>
                        <a:t>El Salvador</a:t>
                      </a:r>
                      <a:endParaRPr lang="en-US" sz="2000" noProof="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BEDA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effectLst/>
                          <a:latin typeface="Calibri" panose="020F0502020204030204" pitchFamily="34" charset="0"/>
                        </a:rPr>
                        <a:t>Gabon</a:t>
                      </a:r>
                      <a:endParaRPr lang="en-US" sz="2000" noProof="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57067193"/>
                  </a:ext>
                </a:extLst>
              </a:tr>
              <a:tr h="24760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Guatemala</a:t>
                      </a:r>
                      <a:endParaRPr lang="en-US" sz="2000" noProof="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BEDA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effectLst/>
                          <a:latin typeface="Calibri" panose="020F0502020204030204" pitchFamily="34" charset="0"/>
                        </a:rPr>
                        <a:t>Ghana</a:t>
                      </a:r>
                      <a:endParaRPr lang="en-US" sz="2000" noProof="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BEDA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5591322"/>
                  </a:ext>
                </a:extLst>
              </a:tr>
              <a:tr h="24760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Guyana</a:t>
                      </a:r>
                      <a:endParaRPr lang="en-US" sz="2000" noProof="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Kenya</a:t>
                      </a:r>
                      <a:endParaRPr lang="en-US" sz="2000" noProof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65122759"/>
                  </a:ext>
                </a:extLst>
              </a:tr>
              <a:tr h="24760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Honduras</a:t>
                      </a:r>
                      <a:endParaRPr lang="en-US" sz="2000" noProof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effectLst/>
                          <a:latin typeface="Calibri" panose="020F0502020204030204" pitchFamily="34" charset="0"/>
                        </a:rPr>
                        <a:t>Liberia</a:t>
                      </a:r>
                      <a:endParaRPr lang="en-US" sz="2000" noProof="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BEDA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7285707"/>
                  </a:ext>
                </a:extLst>
              </a:tr>
              <a:tr h="24760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effectLst/>
                          <a:latin typeface="Calibri" panose="020F0502020204030204" pitchFamily="34" charset="0"/>
                        </a:rPr>
                        <a:t>Mexico</a:t>
                      </a:r>
                      <a:endParaRPr lang="en-US" sz="2000" noProof="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BEDA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effectLst/>
                          <a:latin typeface="Calibri" panose="020F0502020204030204" pitchFamily="34" charset="0"/>
                        </a:rPr>
                        <a:t>Madagascar</a:t>
                      </a:r>
                      <a:endParaRPr lang="en-US" sz="2000" noProof="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BEDA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9868224"/>
                  </a:ext>
                </a:extLst>
              </a:tr>
              <a:tr h="24760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effectLst/>
                          <a:latin typeface="Calibri" panose="020F0502020204030204" pitchFamily="34" charset="0"/>
                        </a:rPr>
                        <a:t>Nicaragua</a:t>
                      </a:r>
                      <a:endParaRPr lang="en-US" sz="2000" noProof="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BEDA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effectLst/>
                          <a:latin typeface="Calibri" panose="020F0502020204030204" pitchFamily="34" charset="0"/>
                        </a:rPr>
                        <a:t>Mozambique</a:t>
                      </a:r>
                      <a:endParaRPr lang="en-US" sz="2000" noProof="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BEDA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4346849"/>
                  </a:ext>
                </a:extLst>
              </a:tr>
              <a:tr h="24760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Panama</a:t>
                      </a:r>
                      <a:endParaRPr lang="en-US" sz="2000" noProof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BEDA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effectLst/>
                          <a:latin typeface="Calibri" panose="020F0502020204030204" pitchFamily="34" charset="0"/>
                        </a:rPr>
                        <a:t>Nigeria</a:t>
                      </a:r>
                      <a:endParaRPr lang="en-US" sz="2000" noProof="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87607733"/>
                  </a:ext>
                </a:extLst>
              </a:tr>
              <a:tr h="24760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Paraguay</a:t>
                      </a:r>
                      <a:endParaRPr lang="en-US" sz="2000" noProof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effectLst/>
                          <a:latin typeface="Calibri" panose="020F0502020204030204" pitchFamily="34" charset="0"/>
                        </a:rPr>
                        <a:t>Sudan</a:t>
                      </a:r>
                      <a:endParaRPr lang="en-US" sz="2000" noProof="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BEDA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1269856"/>
                  </a:ext>
                </a:extLst>
              </a:tr>
              <a:tr h="24760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Peru</a:t>
                      </a:r>
                      <a:endParaRPr lang="en-US" sz="2000" noProof="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BEDA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effectLst/>
                          <a:latin typeface="Calibri" panose="020F0502020204030204" pitchFamily="34" charset="0"/>
                        </a:rPr>
                        <a:t>Tanzania</a:t>
                      </a:r>
                      <a:endParaRPr lang="en-US" sz="2000" noProof="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50054914"/>
                  </a:ext>
                </a:extLst>
              </a:tr>
              <a:tr h="24760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Suriname</a:t>
                      </a:r>
                      <a:endParaRPr lang="en-US" sz="2000" noProof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BEDA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effectLst/>
                          <a:latin typeface="Calibri" panose="020F0502020204030204" pitchFamily="34" charset="0"/>
                        </a:rPr>
                        <a:t>Togo</a:t>
                      </a:r>
                      <a:endParaRPr lang="en-US" sz="2000" noProof="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BEDA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9237175"/>
                  </a:ext>
                </a:extLst>
              </a:tr>
              <a:tr h="24760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effectLst/>
                          <a:latin typeface="Calibri" panose="020F0502020204030204" pitchFamily="34" charset="0"/>
                        </a:rPr>
                        <a:t>Uruguay</a:t>
                      </a:r>
                      <a:endParaRPr lang="en-US" sz="2000" noProof="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effectLst/>
                          <a:latin typeface="Calibri" panose="020F0502020204030204" pitchFamily="34" charset="0"/>
                        </a:rPr>
                        <a:t>Uganda</a:t>
                      </a:r>
                      <a:endParaRPr lang="en-US" sz="2000" noProof="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BEDA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5130986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001310" y="6214646"/>
            <a:ext cx="76854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  </a:t>
            </a:r>
            <a:r>
              <a:rPr lang="en-US" sz="1400" b="1" dirty="0">
                <a:latin typeface="Calibri" panose="020F0502020204030204" pitchFamily="34" charset="0"/>
              </a:rPr>
              <a:t>Countries in </a:t>
            </a:r>
            <a:r>
              <a:rPr lang="en-US" sz="1400" b="1" dirty="0">
                <a:solidFill>
                  <a:srgbClr val="FF0000"/>
                </a:solidFill>
                <a:latin typeface="Calibri" panose="020F0502020204030204" pitchFamily="34" charset="0"/>
              </a:rPr>
              <a:t>red</a:t>
            </a:r>
            <a:r>
              <a:rPr lang="en-US" sz="1400" b="1" dirty="0">
                <a:latin typeface="Calibri" panose="020F0502020204030204" pitchFamily="34" charset="0"/>
              </a:rPr>
              <a:t> have UNDP as Delivery Partner. Countries in </a:t>
            </a:r>
            <a:r>
              <a:rPr lang="en-US" sz="1400" b="1" dirty="0">
                <a:solidFill>
                  <a:srgbClr val="0070C0"/>
                </a:solidFill>
                <a:latin typeface="Calibri" panose="020F0502020204030204" pitchFamily="34" charset="0"/>
              </a:rPr>
              <a:t>blue</a:t>
            </a:r>
            <a:r>
              <a:rPr lang="en-US" sz="1400" b="1" dirty="0">
                <a:latin typeface="Calibri" panose="020F0502020204030204" pitchFamily="34" charset="0"/>
              </a:rPr>
              <a:t> have IDB as Delivery Partner  </a:t>
            </a:r>
          </a:p>
        </p:txBody>
      </p:sp>
    </p:spTree>
    <p:extLst>
      <p:ext uri="{BB962C8B-B14F-4D97-AF65-F5344CB8AC3E}">
        <p14:creationId xmlns:p14="http://schemas.microsoft.com/office/powerpoint/2010/main" val="1517718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52400" y="1127125"/>
            <a:ext cx="8763000" cy="5578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  <a:latin typeface="Calibri" pitchFamily="34" charset="0"/>
              </a:rPr>
              <a:t>Often difficult to determine sequencing and timing of SESA-ESMF implementation, in relation to other elements of the Common Approach </a:t>
            </a:r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  <a:latin typeface="Calibri" pitchFamily="34" charset="0"/>
              </a:rPr>
              <a:t>Emergence of new priority issues for analysis has required SESA to adapt, too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  <a:defRPr/>
            </a:pPr>
            <a:r>
              <a:rPr lang="en-US" dirty="0">
                <a:solidFill>
                  <a:srgbClr val="000000"/>
                </a:solidFill>
                <a:latin typeface="Calibri" pitchFamily="34" charset="0"/>
              </a:rPr>
              <a:t>Initially grievance redress, then land and resource tenure assessment, most recently gender</a:t>
            </a:r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  <a:latin typeface="Calibri" pitchFamily="34" charset="0"/>
              </a:rPr>
              <a:t>For countries in FCPF Carbon Fund, sometimes difficult to determine what additional safeguards work might be needed for them to get to sign an ERPA</a:t>
            </a:r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  <a:latin typeface="Calibri" pitchFamily="34" charset="0"/>
              </a:rPr>
              <a:t>Multiple sets of standards by different initiatives/implementing entities can occasionally sow confusion and compete for the time and attention of already busy national REDD+ authorities</a:t>
            </a:r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  <a:latin typeface="Calibri" pitchFamily="34" charset="0"/>
              </a:rPr>
              <a:t>Where to find out more about country-specific issues/challenges: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  <a:defRPr/>
            </a:pPr>
            <a:r>
              <a:rPr lang="en-US" dirty="0">
                <a:solidFill>
                  <a:srgbClr val="000000"/>
                </a:solidFill>
                <a:latin typeface="Calibri" pitchFamily="34" charset="0"/>
              </a:rPr>
              <a:t>Mid-Term Reports, R-Packages, and related documents (e.g. WB GRMs), available on the FCPF website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  <a:defRPr/>
            </a:pPr>
            <a:r>
              <a:rPr lang="en-US" dirty="0">
                <a:solidFill>
                  <a:srgbClr val="000000"/>
                </a:solidFill>
                <a:latin typeface="Calibri" pitchFamily="34" charset="0"/>
              </a:rPr>
              <a:t>Forthcoming Learning Review of the SESA-ESMF Approach for REDD+ (July 2018)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28600" y="228600"/>
            <a:ext cx="876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200" b="1" dirty="0">
                <a:solidFill>
                  <a:srgbClr val="008000"/>
                </a:solidFill>
              </a:rPr>
              <a:t>Focus on Asia-Pacific Region: Issues and Challenges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68CA66-9610-4E60-BD3B-496BBE4F048C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72169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228600" y="1066800"/>
            <a:ext cx="8610600" cy="5578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34290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  <a:latin typeface="Calibri" pitchFamily="34" charset="0"/>
              </a:rPr>
              <a:t>Within the context of the Common Approach, SESA is an iterative process that overlaps with national REDD+ strategy development, FGRM establishment, and stakeholder engagement.  These processes need to be implemented in tandem and coordinated well</a:t>
            </a:r>
          </a:p>
          <a:p>
            <a:pPr marL="34290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  <a:latin typeface="Calibri" pitchFamily="34" charset="0"/>
              </a:rPr>
              <a:t>The timing and sequencing of SESA implementation and ESMF preparation are important, but only to a point</a:t>
            </a:r>
          </a:p>
          <a:p>
            <a:pPr marL="34290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  <a:latin typeface="Calibri" pitchFamily="34" charset="0"/>
              </a:rPr>
              <a:t>The proliferating sets of standards challenge can be met by selecting an appropriate entry point for macro-level planning and action around national safeguards for REDD+, and using that to satisfy the applicable sets of standards in a integrated way</a:t>
            </a:r>
          </a:p>
          <a:p>
            <a:pPr marL="34290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  <a:latin typeface="Calibri" pitchFamily="34" charset="0"/>
              </a:rPr>
              <a:t>As an instrument for mitigating/managing adverse impacts and enhancing positive ones, the ESMF has its own monitoring protocol which should be able to feed safeguards performance information into the SIS </a:t>
            </a:r>
          </a:p>
          <a:p>
            <a:pPr marL="34290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  <a:latin typeface="Calibri" pitchFamily="34" charset="0"/>
              </a:rPr>
              <a:t>While the selection of international and/or national consultants to coordinate SESA and related processes is more efficient, having the appropriate government units do this themselves is better for building national capacity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28600" y="228600"/>
            <a:ext cx="876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200" b="1" dirty="0">
                <a:solidFill>
                  <a:srgbClr val="008000"/>
                </a:solidFill>
              </a:rPr>
              <a:t>Focus on Asia-Pacific Region: Lessons to Date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68CA66-9610-4E60-BD3B-496BBE4F048C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27527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1450846"/>
            <a:ext cx="7772400" cy="12414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 bwMode="auto">
          <a:xfrm>
            <a:off x="309489" y="1828800"/>
            <a:ext cx="8529711" cy="4038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3600" b="1" dirty="0"/>
              <a:t>For more information:</a:t>
            </a:r>
          </a:p>
          <a:p>
            <a:pPr algn="ctr"/>
            <a:endParaRPr lang="en-US" sz="3600" b="1" dirty="0"/>
          </a:p>
          <a:p>
            <a:pPr algn="ctr"/>
            <a:r>
              <a:rPr lang="en-US" sz="3600" b="1" dirty="0">
                <a:hlinkClick r:id="rId2"/>
              </a:rPr>
              <a:t>www.forestcarbonpartnership.org</a:t>
            </a:r>
            <a:endParaRPr lang="en-US" sz="3600" b="1" dirty="0"/>
          </a:p>
          <a:p>
            <a:pPr algn="ctr"/>
            <a:endParaRPr lang="en-US" sz="3600" b="1" dirty="0"/>
          </a:p>
          <a:p>
            <a:pPr algn="ctr"/>
            <a:r>
              <a:rPr lang="en-US" sz="3600" b="1" dirty="0"/>
              <a:t>…in particular by looking under</a:t>
            </a:r>
          </a:p>
          <a:p>
            <a:pPr algn="ctr"/>
            <a:endParaRPr lang="en-US" sz="3600" b="1" dirty="0"/>
          </a:p>
          <a:p>
            <a:pPr algn="ctr"/>
            <a:r>
              <a:rPr lang="en-US" sz="2400" b="1" dirty="0">
                <a:solidFill>
                  <a:srgbClr val="0070C0"/>
                </a:solidFill>
              </a:rPr>
              <a:t>Resources › Knowledge Topics and Resources › Social Inclusion</a:t>
            </a:r>
          </a:p>
          <a:p>
            <a:pPr algn="ctr"/>
            <a:endParaRPr lang="en-US" sz="3600" b="1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13EE8-6CE3-4A9E-B0BF-AB4DF1B0FB1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9117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22120</TotalTime>
  <Words>1321</Words>
  <Application>Microsoft Office PowerPoint</Application>
  <PresentationFormat>On-screen Show (4:3)</PresentationFormat>
  <Paragraphs>173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Trebuchet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FCPF READINESS FUND: STATUS OF SESA-ESMF PROCESSES (TENTATIVE LIST)</vt:lpstr>
      <vt:lpstr>PowerPoint Presentation</vt:lpstr>
      <vt:lpstr>PowerPoint Presentation</vt:lpstr>
      <vt:lpstr>PowerPoint Presentation</vt:lpstr>
      <vt:lpstr>PowerPoint Presentation</vt:lpstr>
    </vt:vector>
  </TitlesOfParts>
  <Company>The World Bank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Kenn W. Rapp</dc:creator>
  <cp:lastModifiedBy>Kennan W. Rapp</cp:lastModifiedBy>
  <cp:revision>619</cp:revision>
  <cp:lastPrinted>2013-09-04T17:45:47Z</cp:lastPrinted>
  <dcterms:created xsi:type="dcterms:W3CDTF">2013-07-08T19:41:39Z</dcterms:created>
  <dcterms:modified xsi:type="dcterms:W3CDTF">2017-10-24T07:06:52Z</dcterms:modified>
</cp:coreProperties>
</file>