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notesMasterIdLst>
    <p:notesMasterId r:id="rId9"/>
  </p:notesMasterIdLst>
  <p:sldIdLst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3C08F-CF11-4E52-A9FA-40807C0BE2A1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182FD-912C-4838-908C-2B16B3808E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316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863" y="739775"/>
            <a:ext cx="6583362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can</a:t>
            </a:r>
            <a:r>
              <a:rPr lang="nl-NL" dirty="0" smtClean="0"/>
              <a:t> </a:t>
            </a:r>
            <a:r>
              <a:rPr lang="nl-NL" dirty="0" err="1" smtClean="0"/>
              <a:t>use</a:t>
            </a:r>
            <a:r>
              <a:rPr lang="nl-NL" dirty="0" smtClean="0"/>
              <a:t> </a:t>
            </a:r>
            <a:r>
              <a:rPr lang="nl-NL" dirty="0" err="1" smtClean="0"/>
              <a:t>this</a:t>
            </a:r>
            <a:r>
              <a:rPr lang="nl-NL" dirty="0" smtClean="0"/>
              <a:t> slide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for</a:t>
            </a:r>
            <a:r>
              <a:rPr lang="nl-NL" baseline="0" dirty="0" smtClean="0"/>
              <a:t> </a:t>
            </a:r>
            <a:r>
              <a:rPr lang="nl-NL" baseline="0" dirty="0" err="1" smtClean="0"/>
              <a:t>highlighting</a:t>
            </a:r>
            <a:r>
              <a:rPr lang="nl-NL" baseline="0" dirty="0" smtClean="0"/>
              <a:t> </a:t>
            </a:r>
            <a:r>
              <a:rPr lang="nl-NL" baseline="0" dirty="0" err="1" smtClean="0"/>
              <a:t>specific</a:t>
            </a:r>
            <a:r>
              <a:rPr lang="nl-NL" baseline="0" dirty="0" smtClean="0"/>
              <a:t> </a:t>
            </a:r>
            <a:r>
              <a:rPr lang="nl-NL" baseline="0" dirty="0" err="1" smtClean="0"/>
              <a:t>programmes</a:t>
            </a:r>
            <a:r>
              <a:rPr lang="nl-NL" baseline="0" smtClean="0"/>
              <a:t>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DA02F-C6BD-E248-A072-32902F2499F8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01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87640"/>
            <a:ext cx="10363200" cy="1470025"/>
          </a:xfrm>
        </p:spPr>
        <p:txBody>
          <a:bodyPr>
            <a:normAutofit/>
          </a:bodyPr>
          <a:lstStyle>
            <a:lvl1pPr algn="ctr"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Rounded Rectangle 6"/>
          <p:cNvSpPr/>
          <p:nvPr userDrawn="1"/>
        </p:nvSpPr>
        <p:spPr>
          <a:xfrm>
            <a:off x="565419" y="1691650"/>
            <a:ext cx="11106332" cy="2488764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GB" sz="1200" smtClean="0">
                <a:solidFill>
                  <a:srgbClr val="89B5DA"/>
                </a:solidFill>
              </a:rPr>
              <a:t>Remove, or click 'insert footer' to apply to all slides</a:t>
            </a:r>
            <a:endParaRPr dirty="0">
              <a:solidFill>
                <a:srgbClr val="0091CC">
                  <a:tint val="75000"/>
                </a:srgbClr>
              </a:solidFill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/>
          <a:p>
            <a:fld id="{DCBCADE9-673E-4747-BBE9-59EDE4516008}" type="slidenum">
              <a:rPr lang="en-US" smtClean="0">
                <a:solidFill>
                  <a:srgbClr val="0091CC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91CC">
                  <a:tint val="75000"/>
                </a:srgbClr>
              </a:solidFill>
            </a:endParaRP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239327" y="6356353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89B5DA"/>
                </a:solidFill>
                <a:latin typeface="+mn-lt"/>
              </a:defRPr>
            </a:lvl1pPr>
          </a:lstStyle>
          <a:p>
            <a:pPr defTabSz="457189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782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75"/>
          <p:cNvSpPr>
            <a:spLocks noChangeArrowheads="1"/>
          </p:cNvSpPr>
          <p:nvPr userDrawn="1"/>
        </p:nvSpPr>
        <p:spPr bwMode="auto">
          <a:xfrm>
            <a:off x="4" y="5795862"/>
            <a:ext cx="1161157" cy="216940"/>
          </a:xfrm>
          <a:prstGeom prst="roundRect">
            <a:avLst>
              <a:gd name="adj" fmla="val 0"/>
            </a:avLst>
          </a:prstGeom>
          <a:solidFill>
            <a:srgbClr val="F002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457189" eaLnBrk="0" hangingPunct="0"/>
            <a:endParaRPr lang="en-US" sz="1800">
              <a:solidFill>
                <a:srgbClr val="0091CC"/>
              </a:solidFill>
            </a:endParaRPr>
          </a:p>
        </p:txBody>
      </p:sp>
      <p:sp>
        <p:nvSpPr>
          <p:cNvPr id="11" name="AutoShape 76"/>
          <p:cNvSpPr>
            <a:spLocks noChangeArrowheads="1"/>
          </p:cNvSpPr>
          <p:nvPr userDrawn="1"/>
        </p:nvSpPr>
        <p:spPr bwMode="auto">
          <a:xfrm>
            <a:off x="2573870" y="5797975"/>
            <a:ext cx="9148516" cy="216939"/>
          </a:xfrm>
          <a:prstGeom prst="roundRect">
            <a:avLst>
              <a:gd name="adj" fmla="val 50000"/>
            </a:avLst>
          </a:prstGeom>
          <a:solidFill>
            <a:srgbClr val="C2D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457189" eaLnBrk="0" hangingPunct="0"/>
            <a:endParaRPr lang="en-US" sz="1800">
              <a:solidFill>
                <a:srgbClr val="0091CC"/>
              </a:solidFill>
            </a:endParaRPr>
          </a:p>
        </p:txBody>
      </p:sp>
      <p:sp>
        <p:nvSpPr>
          <p:cNvPr id="12" name="AutoShape 77"/>
          <p:cNvSpPr>
            <a:spLocks noChangeArrowheads="1"/>
          </p:cNvSpPr>
          <p:nvPr userDrawn="1"/>
        </p:nvSpPr>
        <p:spPr bwMode="auto">
          <a:xfrm>
            <a:off x="609602" y="5796584"/>
            <a:ext cx="6100516" cy="219321"/>
          </a:xfrm>
          <a:prstGeom prst="roundRect">
            <a:avLst>
              <a:gd name="adj" fmla="val 50000"/>
            </a:avLst>
          </a:prstGeom>
          <a:solidFill>
            <a:srgbClr val="13007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 defTabSz="457189" eaLnBrk="0" hangingPunct="0"/>
            <a:endParaRPr lang="en-US" sz="800">
              <a:solidFill>
                <a:srgbClr val="0091C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00"/>
              </a:spcBef>
              <a:buClr>
                <a:schemeClr val="tx1"/>
              </a:buClr>
              <a:buFont typeface="Arial"/>
              <a:buChar char="•"/>
              <a:defRPr sz="2400">
                <a:solidFill>
                  <a:schemeClr val="accent6"/>
                </a:solidFill>
              </a:defRPr>
            </a:lvl1pPr>
            <a:lvl2pPr>
              <a:spcBef>
                <a:spcPts val="700"/>
              </a:spcBef>
              <a:buClr>
                <a:schemeClr val="tx1"/>
              </a:buClr>
              <a:buFont typeface="Arial"/>
              <a:buChar char="•"/>
              <a:defRPr sz="1800">
                <a:solidFill>
                  <a:schemeClr val="accent6"/>
                </a:solidFill>
              </a:defRPr>
            </a:lvl2pPr>
            <a:lvl3pPr>
              <a:spcBef>
                <a:spcPts val="700"/>
              </a:spcBef>
              <a:buClr>
                <a:schemeClr val="tx1"/>
              </a:buClr>
              <a:buFont typeface="Arial"/>
              <a:buChar char="•"/>
              <a:defRPr sz="1600">
                <a:solidFill>
                  <a:schemeClr val="accent6"/>
                </a:solidFill>
              </a:defRPr>
            </a:lvl3pPr>
            <a:lvl4pPr>
              <a:spcBef>
                <a:spcPts val="700"/>
              </a:spcBef>
              <a:buClr>
                <a:schemeClr val="tx1"/>
              </a:buClr>
              <a:buFont typeface="Arial"/>
              <a:buChar char="•"/>
              <a:defRPr sz="1400">
                <a:solidFill>
                  <a:schemeClr val="accent6"/>
                </a:solidFill>
              </a:defRPr>
            </a:lvl4pPr>
            <a:lvl5pPr>
              <a:spcBef>
                <a:spcPts val="700"/>
              </a:spcBef>
              <a:buClr>
                <a:schemeClr val="tx1"/>
              </a:buClr>
              <a:buFont typeface="Arial"/>
              <a:buChar char="•"/>
              <a:defRPr sz="1400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5720039"/>
            <a:ext cx="7416800" cy="279120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89B5DA"/>
                </a:solidFill>
              </a:defRPr>
            </a:lvl1pPr>
          </a:lstStyle>
          <a:p>
            <a:r>
              <a:rPr lang="en-GB" smtClean="0"/>
              <a:t>Remove, or click 'insert footer' to apply to all slides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CADE9-673E-4747-BBE9-59EDE4516008}" type="slidenum">
              <a:rPr lang="en-US" smtClean="0">
                <a:solidFill>
                  <a:srgbClr val="0091CC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91CC">
                  <a:tint val="75000"/>
                </a:srgb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3419" y="6022350"/>
            <a:ext cx="1373493" cy="81036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3433" y="6186495"/>
            <a:ext cx="5000601" cy="486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110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mphas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0"/>
          </p:nvPr>
        </p:nvSpPr>
        <p:spPr>
          <a:xfrm>
            <a:off x="609601" y="5772037"/>
            <a:ext cx="7416800" cy="240767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srgbClr val="0091CC">
                    <a:tint val="75000"/>
                  </a:srgbClr>
                </a:solidFill>
              </a:rPr>
              <a:t>Remove, or click 'insert footer' to apply to all slides</a:t>
            </a:r>
            <a:endParaRPr dirty="0">
              <a:solidFill>
                <a:srgbClr val="0091CC">
                  <a:tint val="75000"/>
                </a:srgb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BCADE9-673E-4747-BBE9-59EDE4516008}" type="slidenum">
              <a:rPr lang="en-US" smtClean="0">
                <a:solidFill>
                  <a:srgbClr val="0091CC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91CC">
                  <a:tint val="75000"/>
                </a:srgbClr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5329884"/>
            <a:ext cx="12192000" cy="7751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/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134226" y="5795857"/>
            <a:ext cx="11845255" cy="91735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/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5" name="Ovaal 4"/>
          <p:cNvSpPr/>
          <p:nvPr userDrawn="1"/>
        </p:nvSpPr>
        <p:spPr>
          <a:xfrm>
            <a:off x="3130380" y="339821"/>
            <a:ext cx="5931243" cy="5931243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9987" y="1334529"/>
            <a:ext cx="4753232" cy="399535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25939" y="4737968"/>
            <a:ext cx="2796300" cy="1649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82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with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30873"/>
            <a:ext cx="12192000" cy="1453272"/>
          </a:xfrm>
          <a:solidFill>
            <a:srgbClr val="FFFFFF"/>
          </a:solidFill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lIns="468000" tIns="0" rIns="468000" anchor="ctr">
            <a:normAutofit/>
          </a:bodyPr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189"/>
            <a:endParaRPr lang="en-US" dirty="0">
              <a:solidFill>
                <a:srgbClr val="0091C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srgbClr val="0091CC">
                    <a:tint val="75000"/>
                  </a:srgbClr>
                </a:solidFill>
              </a:rPr>
              <a:t>Remove, or click 'insert footer' to apply to all slides</a:t>
            </a:r>
            <a:endParaRPr dirty="0">
              <a:solidFill>
                <a:srgbClr val="0091CC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B5F45BDD-CF48-C648-AC34-48ED39BA9239}" type="slidenum">
              <a:rPr lang="en-US" smtClean="0">
                <a:solidFill>
                  <a:srgbClr val="0091CC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91C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51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87635"/>
            <a:ext cx="10363200" cy="1470025"/>
          </a:xfrm>
        </p:spPr>
        <p:txBody>
          <a:bodyPr>
            <a:normAutofit/>
          </a:bodyPr>
          <a:lstStyle>
            <a:lvl1pPr algn="ctr"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Rounded Rectangle 6"/>
          <p:cNvSpPr/>
          <p:nvPr userDrawn="1"/>
        </p:nvSpPr>
        <p:spPr>
          <a:xfrm>
            <a:off x="565415" y="1691645"/>
            <a:ext cx="11106332" cy="2488764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GB" sz="1200" smtClean="0">
                <a:solidFill>
                  <a:srgbClr val="89B5DA"/>
                </a:solidFill>
              </a:rPr>
              <a:t>Remove, or click 'insert footer' to apply to all slides</a:t>
            </a:r>
            <a:endParaRPr dirty="0">
              <a:solidFill>
                <a:srgbClr val="0091CC">
                  <a:tint val="75000"/>
                </a:srgbClr>
              </a:solidFill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/>
          <a:p>
            <a:fld id="{DCBCADE9-673E-4747-BBE9-59EDE4516008}" type="slidenum">
              <a:rPr lang="en-US" smtClean="0">
                <a:solidFill>
                  <a:srgbClr val="0091CC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91CC">
                  <a:tint val="75000"/>
                </a:srgbClr>
              </a:solidFill>
            </a:endParaRP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239325" y="6356353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89B5DA"/>
                </a:solidFill>
                <a:latin typeface="+mn-lt"/>
              </a:defRPr>
            </a:lvl1pPr>
          </a:lstStyle>
          <a:p>
            <a:pPr defTabSz="457189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657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75"/>
          <p:cNvSpPr>
            <a:spLocks noChangeArrowheads="1"/>
          </p:cNvSpPr>
          <p:nvPr userDrawn="1"/>
        </p:nvSpPr>
        <p:spPr bwMode="auto">
          <a:xfrm>
            <a:off x="0" y="5795857"/>
            <a:ext cx="1161157" cy="216940"/>
          </a:xfrm>
          <a:prstGeom prst="roundRect">
            <a:avLst>
              <a:gd name="adj" fmla="val 0"/>
            </a:avLst>
          </a:prstGeom>
          <a:solidFill>
            <a:srgbClr val="F002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457189" eaLnBrk="0" hangingPunct="0"/>
            <a:endParaRPr lang="en-US" sz="1800">
              <a:solidFill>
                <a:srgbClr val="0091CC"/>
              </a:solidFill>
            </a:endParaRPr>
          </a:p>
        </p:txBody>
      </p:sp>
      <p:sp>
        <p:nvSpPr>
          <p:cNvPr id="11" name="AutoShape 76"/>
          <p:cNvSpPr>
            <a:spLocks noChangeArrowheads="1"/>
          </p:cNvSpPr>
          <p:nvPr userDrawn="1"/>
        </p:nvSpPr>
        <p:spPr bwMode="auto">
          <a:xfrm>
            <a:off x="2573867" y="5797975"/>
            <a:ext cx="9148516" cy="216939"/>
          </a:xfrm>
          <a:prstGeom prst="roundRect">
            <a:avLst>
              <a:gd name="adj" fmla="val 50000"/>
            </a:avLst>
          </a:prstGeom>
          <a:solidFill>
            <a:srgbClr val="C2D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457189" eaLnBrk="0" hangingPunct="0"/>
            <a:endParaRPr lang="en-US" sz="1800">
              <a:solidFill>
                <a:srgbClr val="0091CC"/>
              </a:solidFill>
            </a:endParaRPr>
          </a:p>
        </p:txBody>
      </p:sp>
      <p:sp>
        <p:nvSpPr>
          <p:cNvPr id="12" name="AutoShape 77"/>
          <p:cNvSpPr>
            <a:spLocks noChangeArrowheads="1"/>
          </p:cNvSpPr>
          <p:nvPr userDrawn="1"/>
        </p:nvSpPr>
        <p:spPr bwMode="auto">
          <a:xfrm>
            <a:off x="609601" y="5796579"/>
            <a:ext cx="6100515" cy="219321"/>
          </a:xfrm>
          <a:prstGeom prst="roundRect">
            <a:avLst>
              <a:gd name="adj" fmla="val 50000"/>
            </a:avLst>
          </a:prstGeom>
          <a:solidFill>
            <a:srgbClr val="13007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 defTabSz="457189" eaLnBrk="0" hangingPunct="0"/>
            <a:endParaRPr lang="en-US" sz="800">
              <a:solidFill>
                <a:srgbClr val="0091C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00"/>
              </a:spcBef>
              <a:buClr>
                <a:schemeClr val="tx1"/>
              </a:buClr>
              <a:buFont typeface="Arial"/>
              <a:buChar char="•"/>
              <a:defRPr sz="2400">
                <a:solidFill>
                  <a:schemeClr val="accent6"/>
                </a:solidFill>
              </a:defRPr>
            </a:lvl1pPr>
            <a:lvl2pPr>
              <a:spcBef>
                <a:spcPts val="700"/>
              </a:spcBef>
              <a:buClr>
                <a:schemeClr val="tx1"/>
              </a:buClr>
              <a:buFont typeface="Arial"/>
              <a:buChar char="•"/>
              <a:defRPr sz="1800">
                <a:solidFill>
                  <a:schemeClr val="accent6"/>
                </a:solidFill>
              </a:defRPr>
            </a:lvl2pPr>
            <a:lvl3pPr>
              <a:spcBef>
                <a:spcPts val="700"/>
              </a:spcBef>
              <a:buClr>
                <a:schemeClr val="tx1"/>
              </a:buClr>
              <a:buFont typeface="Arial"/>
              <a:buChar char="•"/>
              <a:defRPr sz="1600">
                <a:solidFill>
                  <a:schemeClr val="accent6"/>
                </a:solidFill>
              </a:defRPr>
            </a:lvl3pPr>
            <a:lvl4pPr>
              <a:spcBef>
                <a:spcPts val="700"/>
              </a:spcBef>
              <a:buClr>
                <a:schemeClr val="tx1"/>
              </a:buClr>
              <a:buFont typeface="Arial"/>
              <a:buChar char="•"/>
              <a:defRPr sz="1400">
                <a:solidFill>
                  <a:schemeClr val="accent6"/>
                </a:solidFill>
              </a:defRPr>
            </a:lvl4pPr>
            <a:lvl5pPr>
              <a:spcBef>
                <a:spcPts val="700"/>
              </a:spcBef>
              <a:buClr>
                <a:schemeClr val="tx1"/>
              </a:buClr>
              <a:buFont typeface="Arial"/>
              <a:buChar char="•"/>
              <a:defRPr sz="1400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5720039"/>
            <a:ext cx="7416800" cy="279120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89B5DA"/>
                </a:solidFill>
              </a:defRPr>
            </a:lvl1pPr>
          </a:lstStyle>
          <a:p>
            <a:r>
              <a:rPr lang="en-GB" smtClean="0"/>
              <a:t>Remove, or click 'insert footer' to apply to all slides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CADE9-673E-4747-BBE9-59EDE4516008}" type="slidenum">
              <a:rPr lang="en-US" smtClean="0">
                <a:solidFill>
                  <a:srgbClr val="0091CC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91CC">
                  <a:tint val="75000"/>
                </a:srgb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3419" y="6022344"/>
            <a:ext cx="1373493" cy="81036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3431" y="6186490"/>
            <a:ext cx="5000600" cy="486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499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mphas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0"/>
          </p:nvPr>
        </p:nvSpPr>
        <p:spPr>
          <a:xfrm>
            <a:off x="609601" y="5772032"/>
            <a:ext cx="7416800" cy="240767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srgbClr val="0091CC">
                    <a:tint val="75000"/>
                  </a:srgbClr>
                </a:solidFill>
              </a:rPr>
              <a:t>Remove, or click 'insert footer' to apply to all slides</a:t>
            </a:r>
            <a:endParaRPr dirty="0">
              <a:solidFill>
                <a:srgbClr val="0091CC">
                  <a:tint val="75000"/>
                </a:srgb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BCADE9-673E-4747-BBE9-59EDE4516008}" type="slidenum">
              <a:rPr lang="en-US" smtClean="0">
                <a:solidFill>
                  <a:srgbClr val="0091CC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91CC">
                  <a:tint val="75000"/>
                </a:srgbClr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5329884"/>
            <a:ext cx="12192000" cy="7751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/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134226" y="5795857"/>
            <a:ext cx="11845255" cy="91735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/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5" name="Ovaal 4"/>
          <p:cNvSpPr/>
          <p:nvPr userDrawn="1"/>
        </p:nvSpPr>
        <p:spPr>
          <a:xfrm>
            <a:off x="3130380" y="339821"/>
            <a:ext cx="5931243" cy="5931243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9984" y="1334529"/>
            <a:ext cx="4753232" cy="399535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25935" y="4737963"/>
            <a:ext cx="2796300" cy="1649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30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7"/>
            <a:ext cx="10972800" cy="39645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9231" y="5795855"/>
            <a:ext cx="2844800" cy="240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189"/>
            <a:fld id="{DCBCADE9-673E-4747-BBE9-59EDE4516008}" type="slidenum">
              <a:rPr lang="en-US" smtClean="0">
                <a:solidFill>
                  <a:srgbClr val="0091CC">
                    <a:tint val="75000"/>
                  </a:srgbClr>
                </a:solidFill>
              </a:rPr>
              <a:pPr defTabSz="457189"/>
              <a:t>‹#›</a:t>
            </a:fld>
            <a:endParaRPr lang="en-US" dirty="0">
              <a:solidFill>
                <a:srgbClr val="0091CC">
                  <a:tint val="75000"/>
                </a:srgb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5795855"/>
            <a:ext cx="7416800" cy="279120"/>
          </a:xfrm>
          <a:prstGeom prst="rect">
            <a:avLst/>
          </a:prstGeom>
        </p:spPr>
        <p:txBody>
          <a:bodyPr/>
          <a:lstStyle>
            <a:lvl1pPr marL="0" algn="l" defTabSz="457178" rtl="0" eaLnBrk="1" latinLnBrk="0" hangingPunct="1">
              <a:defRPr lang="en-US" sz="1000" b="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dirty="0">
                <a:solidFill>
                  <a:srgbClr val="0091CC">
                    <a:tint val="75000"/>
                  </a:srgbClr>
                </a:solidFill>
              </a:rPr>
              <a:t>Remove, or click 'insert footer' to apply to all slides</a:t>
            </a:r>
          </a:p>
        </p:txBody>
      </p:sp>
    </p:spTree>
    <p:extLst>
      <p:ext uri="{BB962C8B-B14F-4D97-AF65-F5344CB8AC3E}">
        <p14:creationId xmlns:p14="http://schemas.microsoft.com/office/powerpoint/2010/main" val="3908107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178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46051" indent="-246051" algn="l" defTabSz="457178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accent6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36548" indent="-250813" algn="l" defTabSz="457178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6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04823" indent="-250813" algn="l" defTabSz="457178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accent6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073097" indent="-250813" algn="l" defTabSz="457178" rtl="0" eaLnBrk="1" latinLnBrk="0" hangingPunct="1">
        <a:spcBef>
          <a:spcPct val="20000"/>
        </a:spcBef>
        <a:buFont typeface="Arial"/>
        <a:buChar char="•"/>
        <a:tabLst>
          <a:tab pos="990551" algn="l"/>
        </a:tabLst>
        <a:defRPr sz="1400" kern="1200">
          <a:solidFill>
            <a:schemeClr val="accent6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342958" indent="-250813" algn="l" defTabSz="457178" rtl="0" eaLnBrk="1" latinLnBrk="0" hangingPunct="1">
        <a:spcBef>
          <a:spcPct val="20000"/>
        </a:spcBef>
        <a:buFont typeface="Arial"/>
        <a:buChar char="•"/>
        <a:defRPr sz="1200" kern="1200">
          <a:solidFill>
            <a:schemeClr val="accent6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474" indent="-228588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8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8" indent="-228588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8" algn="l" defTabSz="45717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39645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9231" y="5795855"/>
            <a:ext cx="2844800" cy="240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189"/>
            <a:fld id="{DCBCADE9-673E-4747-BBE9-59EDE4516008}" type="slidenum">
              <a:rPr lang="en-US" smtClean="0">
                <a:solidFill>
                  <a:srgbClr val="0091CC">
                    <a:tint val="75000"/>
                  </a:srgbClr>
                </a:solidFill>
              </a:rPr>
              <a:pPr defTabSz="457189"/>
              <a:t>‹#›</a:t>
            </a:fld>
            <a:endParaRPr lang="en-US" dirty="0">
              <a:solidFill>
                <a:srgbClr val="0091CC">
                  <a:tint val="75000"/>
                </a:srgb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5795855"/>
            <a:ext cx="7416800" cy="279120"/>
          </a:xfrm>
          <a:prstGeom prst="rect">
            <a:avLst/>
          </a:prstGeom>
        </p:spPr>
        <p:txBody>
          <a:bodyPr/>
          <a:lstStyle>
            <a:lvl1pPr marL="0" algn="l" defTabSz="457189" rtl="0" eaLnBrk="1" latinLnBrk="0" hangingPunct="1">
              <a:defRPr lang="en-US" sz="1000" b="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dirty="0">
                <a:solidFill>
                  <a:srgbClr val="0091CC">
                    <a:tint val="75000"/>
                  </a:srgbClr>
                </a:solidFill>
              </a:rPr>
              <a:t>Remove, or click 'insert footer' to apply to all slides</a:t>
            </a:r>
          </a:p>
        </p:txBody>
      </p:sp>
    </p:spTree>
    <p:extLst>
      <p:ext uri="{BB962C8B-B14F-4D97-AF65-F5344CB8AC3E}">
        <p14:creationId xmlns:p14="http://schemas.microsoft.com/office/powerpoint/2010/main" val="263708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189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46057" indent="-246057" algn="l" defTabSz="457189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accent6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36561" indent="-250819" algn="l" defTabSz="457189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6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04843" indent="-250819" algn="l" defTabSz="457189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accent6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073123" indent="-250819" algn="l" defTabSz="457189" rtl="0" eaLnBrk="1" latinLnBrk="0" hangingPunct="1">
        <a:spcBef>
          <a:spcPct val="20000"/>
        </a:spcBef>
        <a:buFont typeface="Arial"/>
        <a:buChar char="•"/>
        <a:tabLst>
          <a:tab pos="990575" algn="l"/>
        </a:tabLst>
        <a:defRPr sz="1400" kern="1200">
          <a:solidFill>
            <a:schemeClr val="accent6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342991" indent="-250819" algn="l" defTabSz="457189" rtl="0" eaLnBrk="1" latinLnBrk="0" hangingPunct="1">
        <a:spcBef>
          <a:spcPct val="20000"/>
        </a:spcBef>
        <a:buFont typeface="Arial"/>
        <a:buChar char="•"/>
        <a:defRPr sz="1200" kern="1200">
          <a:solidFill>
            <a:schemeClr val="accent6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rveymonkey.net/r/Preview/?sm=nTkSUTo_2Bj7ZNHqQ2QRmCB0Vuqow8AbDey3ZN_2BSmSinW20j3LPliuRFGqhIwCmuLp" TargetMode="External"/><Relationship Id="rId2" Type="http://schemas.openxmlformats.org/officeDocument/2006/relationships/hyperlink" Target="http://www.unredd.net/announcements-and-news/2714-2017-asia-pacific-safeguards-exchange.html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132" y="-15447"/>
            <a:ext cx="10305143" cy="68734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132" y="4437336"/>
            <a:ext cx="4965182" cy="1210278"/>
          </a:xfrm>
          <a:solidFill>
            <a:srgbClr val="FFFFFF">
              <a:alpha val="50000"/>
            </a:srgbClr>
          </a:solidFill>
          <a:effectLst/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Calibri" panose="020F0502020204030204" pitchFamily="34" charset="0"/>
              </a:rPr>
              <a:t>Event Introduction</a:t>
            </a:r>
            <a: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</a:rPr>
              <a:t>Hanoi, Vietnam</a:t>
            </a:r>
            <a:b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</a:rPr>
              <a:t>26</a:t>
            </a:r>
            <a:r>
              <a:rPr lang="en-US" sz="2200" baseline="30000" dirty="0">
                <a:solidFill>
                  <a:srgbClr val="002060"/>
                </a:solidFill>
                <a:latin typeface="Calibri" panose="020F0502020204030204" pitchFamily="34" charset="0"/>
              </a:rPr>
              <a:t>th</a:t>
            </a:r>
            <a: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</a:rPr>
              <a:t> October,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45BDD-CF48-C648-AC34-48ED39BA9239}" type="slidenum">
              <a:rPr lang="en-US" smtClean="0">
                <a:solidFill>
                  <a:srgbClr val="0091CC">
                    <a:tint val="75000"/>
                  </a:srgbClr>
                </a:solidFill>
              </a:rPr>
              <a:pPr/>
              <a:t>1</a:t>
            </a:fld>
            <a:endParaRPr lang="en-US">
              <a:solidFill>
                <a:srgbClr val="0091CC">
                  <a:tint val="75000"/>
                </a:srgb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57826" y="5758326"/>
            <a:ext cx="1889449" cy="11132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2132" y="5647614"/>
            <a:ext cx="2299447" cy="122399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42132" y="549293"/>
            <a:ext cx="4965182" cy="267765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Regional South-South Learning Event </a:t>
            </a:r>
            <a:r>
              <a:rPr lang="en-US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(Asia)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on 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Country </a:t>
            </a:r>
            <a:r>
              <a:rPr 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Approaches to REDD+ Safeguards and Safeguards Information </a:t>
            </a:r>
            <a:r>
              <a:rPr lang="en-US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Systems</a:t>
            </a:r>
            <a:endParaRPr lang="en-GB" sz="28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51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242047"/>
            <a:ext cx="11422742" cy="857250"/>
          </a:xfrm>
        </p:spPr>
        <p:txBody>
          <a:bodyPr>
            <a:normAutofit/>
          </a:bodyPr>
          <a:lstStyle/>
          <a:p>
            <a:pPr indent="465138"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latin typeface="Calibri" panose="020F0502020204030204" pitchFamily="34" charset="0"/>
              </a:rPr>
              <a:t>Event 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986971"/>
            <a:ext cx="11422742" cy="4808883"/>
          </a:xfrm>
        </p:spPr>
        <p:txBody>
          <a:bodyPr>
            <a:noAutofit/>
          </a:bodyPr>
          <a:lstStyle/>
          <a:p>
            <a:pPr marL="465138" indent="-465138"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>
                <a:latin typeface="Calibri" panose="020F0502020204030204" pitchFamily="34" charset="0"/>
              </a:rPr>
              <a:t>Warsaw Framework anchored REDD+ to UNFCCC (2013). Countries aiming to receive Results-based Payments from REDD+ must: </a:t>
            </a:r>
          </a:p>
          <a:p>
            <a:pPr marL="914400" indent="-449263">
              <a:spcBef>
                <a:spcPts val="0"/>
              </a:spcBef>
              <a:buAutoNum type="arabicParenR"/>
            </a:pPr>
            <a:r>
              <a:rPr lang="en-US" sz="2200" b="1" dirty="0" smtClean="0">
                <a:latin typeface="Calibri" panose="020F0502020204030204" pitchFamily="34" charset="0"/>
              </a:rPr>
              <a:t>Implement REDD+ in a manner consistent with the Cancun principles </a:t>
            </a:r>
          </a:p>
          <a:p>
            <a:pPr marL="914400" indent="-449263">
              <a:spcBef>
                <a:spcPts val="0"/>
              </a:spcBef>
              <a:buAutoNum type="arabicParenR"/>
            </a:pPr>
            <a:r>
              <a:rPr lang="en-US" sz="2200" b="1" dirty="0" smtClean="0">
                <a:latin typeface="Calibri" panose="020F0502020204030204" pitchFamily="34" charset="0"/>
              </a:rPr>
              <a:t>Safeguards Information System (SIS) </a:t>
            </a:r>
          </a:p>
          <a:p>
            <a:pPr marL="914400" indent="-449263">
              <a:spcBef>
                <a:spcPts val="0"/>
              </a:spcBef>
              <a:spcAft>
                <a:spcPts val="600"/>
              </a:spcAft>
              <a:buAutoNum type="arabicParenR"/>
            </a:pPr>
            <a:r>
              <a:rPr lang="en-US" sz="2200" b="1" dirty="0" smtClean="0">
                <a:latin typeface="Calibri" panose="020F0502020204030204" pitchFamily="34" charset="0"/>
              </a:rPr>
              <a:t>Summary of Information</a:t>
            </a:r>
          </a:p>
          <a:p>
            <a:pPr marL="465138" indent="-465138">
              <a:spcBef>
                <a:spcPts val="0"/>
              </a:spcBef>
              <a:spcAft>
                <a:spcPts val="600"/>
              </a:spcAft>
            </a:pPr>
            <a:r>
              <a:rPr lang="en-US" sz="2200" b="1" dirty="0" smtClean="0">
                <a:latin typeface="Calibri" panose="020F0502020204030204" pitchFamily="34" charset="0"/>
              </a:rPr>
              <a:t>Many challenges: </a:t>
            </a:r>
          </a:p>
          <a:p>
            <a:pPr marL="914400" indent="-449263">
              <a:spcBef>
                <a:spcPts val="0"/>
              </a:spcBef>
              <a:buFontTx/>
              <a:buChar char="-"/>
            </a:pPr>
            <a:r>
              <a:rPr lang="en-US" sz="2200" dirty="0" smtClean="0">
                <a:latin typeface="Calibri" panose="020F0502020204030204" pitchFamily="34" charset="0"/>
              </a:rPr>
              <a:t>Safeguards often quite new to forest agencies responsible for REDD+, cross sectoral nature; </a:t>
            </a:r>
          </a:p>
          <a:p>
            <a:pPr marL="914400" indent="-449263">
              <a:spcBef>
                <a:spcPts val="0"/>
              </a:spcBef>
              <a:buFontTx/>
              <a:buChar char="-"/>
            </a:pPr>
            <a:r>
              <a:rPr lang="en-US" sz="2200" dirty="0" smtClean="0">
                <a:latin typeface="Calibri" panose="020F0502020204030204" pitchFamily="34" charset="0"/>
              </a:rPr>
              <a:t>Limited guidance and </a:t>
            </a:r>
            <a:r>
              <a:rPr lang="en-US" sz="2200" dirty="0">
                <a:latin typeface="Calibri" panose="020F0502020204030204" pitchFamily="34" charset="0"/>
              </a:rPr>
              <a:t>n</a:t>
            </a:r>
            <a:r>
              <a:rPr lang="en-US" sz="2200" dirty="0" smtClean="0">
                <a:latin typeface="Calibri" panose="020F0502020204030204" pitchFamily="34" charset="0"/>
              </a:rPr>
              <a:t>o clear standards from UNFCCC;</a:t>
            </a:r>
          </a:p>
          <a:p>
            <a:pPr marL="914400" indent="-449263">
              <a:spcBef>
                <a:spcPts val="0"/>
              </a:spcBef>
              <a:buFontTx/>
              <a:buChar char="-"/>
            </a:pPr>
            <a:r>
              <a:rPr lang="en-US" sz="2200" dirty="0" smtClean="0">
                <a:latin typeface="Calibri" panose="020F0502020204030204" pitchFamily="34" charset="0"/>
              </a:rPr>
              <a:t>Different interpretations (e.g. do no harm vs multiple </a:t>
            </a:r>
            <a:r>
              <a:rPr lang="en-US" sz="2200" dirty="0" smtClean="0">
                <a:latin typeface="Calibri" panose="020F0502020204030204" pitchFamily="34" charset="0"/>
              </a:rPr>
              <a:t>benefits), terms </a:t>
            </a:r>
            <a:r>
              <a:rPr lang="en-US" sz="2200" dirty="0" smtClean="0">
                <a:latin typeface="Calibri" panose="020F0502020204030204" pitchFamily="34" charset="0"/>
              </a:rPr>
              <a:t>(e.g. IPs</a:t>
            </a:r>
            <a:r>
              <a:rPr lang="en-US" sz="2200" dirty="0" smtClean="0">
                <a:latin typeface="Calibri" panose="020F0502020204030204" pitchFamily="34" charset="0"/>
              </a:rPr>
              <a:t>);</a:t>
            </a:r>
            <a:endParaRPr lang="en-US" sz="2200" dirty="0" smtClean="0">
              <a:latin typeface="Calibri" panose="020F0502020204030204" pitchFamily="34" charset="0"/>
            </a:endParaRPr>
          </a:p>
          <a:p>
            <a:pPr marL="914400" indent="-449263">
              <a:spcBef>
                <a:spcPts val="0"/>
              </a:spcBef>
              <a:buFontTx/>
              <a:buChar char="-"/>
            </a:pPr>
            <a:r>
              <a:rPr lang="en-US" sz="2200" dirty="0" smtClean="0">
                <a:latin typeface="Calibri" panose="020F0502020204030204" pitchFamily="34" charset="0"/>
              </a:rPr>
              <a:t>Country circumstances (REDD+ </a:t>
            </a:r>
            <a:r>
              <a:rPr lang="en-US" sz="2200" dirty="0" smtClean="0">
                <a:latin typeface="Calibri" panose="020F0502020204030204" pitchFamily="34" charset="0"/>
              </a:rPr>
              <a:t>context, approach</a:t>
            </a:r>
            <a:r>
              <a:rPr lang="en-US" sz="2200" dirty="0" smtClean="0">
                <a:latin typeface="Calibri" panose="020F0502020204030204" pitchFamily="34" charset="0"/>
              </a:rPr>
              <a:t>, scales of implementation) and; </a:t>
            </a:r>
          </a:p>
          <a:p>
            <a:pPr marL="914400" indent="-449263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2200" dirty="0">
                <a:latin typeface="Calibri" panose="020F0502020204030204" pitchFamily="34" charset="0"/>
              </a:rPr>
              <a:t>T</a:t>
            </a:r>
            <a:r>
              <a:rPr lang="en-US" sz="2200" dirty="0" smtClean="0">
                <a:latin typeface="Calibri" panose="020F0502020204030204" pitchFamily="34" charset="0"/>
              </a:rPr>
              <a:t>iming (safeguards must be in response to REDD+ policies/measures</a:t>
            </a:r>
            <a:r>
              <a:rPr lang="en-US" sz="2200" dirty="0" smtClean="0">
                <a:latin typeface="Calibri" panose="020F0502020204030204" pitchFamily="34" charset="0"/>
              </a:rPr>
              <a:t>) </a:t>
            </a:r>
            <a:endParaRPr lang="en-US" sz="2200" dirty="0" smtClean="0">
              <a:latin typeface="Calibri" panose="020F0502020204030204" pitchFamily="34" charset="0"/>
            </a:endParaRPr>
          </a:p>
          <a:p>
            <a:pPr marL="465138" indent="-465138">
              <a:spcBef>
                <a:spcPts val="0"/>
              </a:spcBef>
              <a:spcAft>
                <a:spcPts val="600"/>
              </a:spcAft>
            </a:pPr>
            <a:r>
              <a:rPr lang="en-US" sz="2200" b="1" dirty="0" smtClean="0">
                <a:latin typeface="Calibri" panose="020F0502020204030204" pitchFamily="34" charset="0"/>
              </a:rPr>
              <a:t>Additional complications due to multiple requirements of FCPF, GCF and others</a:t>
            </a:r>
            <a:r>
              <a:rPr lang="en-US" sz="2200" dirty="0" smtClean="0">
                <a:latin typeface="Calibri" panose="020F0502020204030204" pitchFamily="34" charset="0"/>
              </a:rPr>
              <a:t>. </a:t>
            </a:r>
          </a:p>
          <a:p>
            <a:pPr marL="465138" indent="-465138"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>
                <a:latin typeface="Calibri" panose="020F0502020204030204" pitchFamily="34" charset="0"/>
              </a:rPr>
              <a:t>We all need to learn from each other. No one right way. Limited S-S dialogue </a:t>
            </a:r>
            <a:r>
              <a:rPr lang="en-US" sz="2200" dirty="0" err="1" smtClean="0">
                <a:latin typeface="Calibri" panose="020F0502020204030204" pitchFamily="34" charset="0"/>
              </a:rPr>
              <a:t>opps</a:t>
            </a:r>
            <a:r>
              <a:rPr lang="en-US" sz="2200" dirty="0" smtClean="0">
                <a:latin typeface="Calibri" panose="020F0502020204030204" pitchFamily="34" charset="0"/>
              </a:rPr>
              <a:t>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CADE9-673E-4747-BBE9-59EDE4516008}" type="slidenum">
              <a:rPr lang="en-US" smtClean="0">
                <a:solidFill>
                  <a:srgbClr val="0091CC">
                    <a:tint val="75000"/>
                  </a:srgbClr>
                </a:solidFill>
              </a:rPr>
              <a:pPr/>
              <a:t>2</a:t>
            </a:fld>
            <a:endParaRPr lang="en-US" dirty="0">
              <a:solidFill>
                <a:srgbClr val="0091C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096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2047"/>
            <a:ext cx="12192000" cy="857250"/>
          </a:xfrm>
        </p:spPr>
        <p:txBody>
          <a:bodyPr>
            <a:normAutofit/>
          </a:bodyPr>
          <a:lstStyle/>
          <a:p>
            <a:pPr indent="465138"/>
            <a:r>
              <a:rPr lang="en-GB" sz="2800" dirty="0">
                <a:latin typeface="Calibri" panose="020F0502020204030204" pitchFamily="34" charset="0"/>
              </a:rPr>
              <a:t>Event </a:t>
            </a:r>
            <a:r>
              <a:rPr lang="en-GB" sz="2800" dirty="0" smtClean="0">
                <a:latin typeface="Calibri" panose="020F0502020204030204" pitchFamily="34" charset="0"/>
              </a:rPr>
              <a:t>Objective, Outcomes and Outputs</a:t>
            </a:r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57" y="1099298"/>
            <a:ext cx="11234056" cy="4602256"/>
          </a:xfrm>
        </p:spPr>
        <p:txBody>
          <a:bodyPr>
            <a:normAutofit lnSpcReduction="10000"/>
          </a:bodyPr>
          <a:lstStyle/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2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Objective:</a:t>
            </a:r>
            <a:endParaRPr lang="en-GB" sz="2200" b="1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200" b="1" i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GB" sz="2200" b="1" i="1" dirty="0">
                <a:latin typeface="Calibri" panose="020F0502020204030204" pitchFamily="34" charset="0"/>
                <a:cs typeface="Times New Roman" panose="02020603050405020304" pitchFamily="18" charset="0"/>
              </a:rPr>
              <a:t>share experiences and lessons learned to date on meeting international safeguard requirements for REDD+ and developing SIS and to discuss common challenges, issues and potential solutions among REDD+ countries in the Asia region</a:t>
            </a:r>
            <a:r>
              <a:rPr lang="en-GB" sz="2200" b="1" i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2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Outcomes: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Key REDD+ safeguards focal points and stakeholders of participating countries are better informed about the latest developments and requirements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Shared experiences and lessons learned from the Asia region (and beyond) provide participants with broader perspectives and potential solutions in developing country approaches</a:t>
            </a:r>
            <a:endParaRPr lang="en-GB" sz="2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50"/>
              </a:spcAft>
              <a:buNone/>
            </a:pPr>
            <a:r>
              <a:rPr lang="en-US" sz="2200" b="1" dirty="0" smtClean="0">
                <a:latin typeface="Calibri" panose="020F0502020204030204" pitchFamily="34" charset="0"/>
              </a:rPr>
              <a:t>Output: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50"/>
              </a:spcAft>
            </a:pPr>
            <a:r>
              <a:rPr lang="en-US" sz="2200" dirty="0" smtClean="0">
                <a:latin typeface="Calibri" panose="020F0502020204030204" pitchFamily="34" charset="0"/>
              </a:rPr>
              <a:t>Information Brief on key lessons, case studies/examples structured around: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50"/>
              </a:spcAft>
              <a:buNone/>
            </a:pPr>
            <a:r>
              <a:rPr lang="en-US" sz="2200" dirty="0">
                <a:latin typeface="Calibri" panose="020F0502020204030204" pitchFamily="34" charset="0"/>
              </a:rPr>
              <a:t>	</a:t>
            </a:r>
            <a:r>
              <a:rPr lang="en-US" sz="2200" b="1" dirty="0" err="1" smtClean="0">
                <a:latin typeface="Calibri" panose="020F0502020204030204" pitchFamily="34" charset="0"/>
              </a:rPr>
              <a:t>i</a:t>
            </a:r>
            <a:r>
              <a:rPr lang="en-US" sz="2200" b="1" dirty="0" smtClean="0">
                <a:latin typeface="Calibri" panose="020F0502020204030204" pitchFamily="34" charset="0"/>
              </a:rPr>
              <a:t>) processes; ii) challenges; iii) opportunities and iv) lessons/solutions</a:t>
            </a:r>
            <a:endParaRPr lang="en-GB" sz="2200" b="1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CADE9-673E-4747-BBE9-59EDE4516008}" type="slidenum">
              <a:rPr lang="en-US" smtClean="0">
                <a:solidFill>
                  <a:srgbClr val="0091CC">
                    <a:tint val="75000"/>
                  </a:srgbClr>
                </a:solidFill>
              </a:rPr>
              <a:pPr/>
              <a:t>3</a:t>
            </a:fld>
            <a:endParaRPr lang="en-US" dirty="0">
              <a:solidFill>
                <a:srgbClr val="0091C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386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2047"/>
            <a:ext cx="12192000" cy="857250"/>
          </a:xfrm>
        </p:spPr>
        <p:txBody>
          <a:bodyPr>
            <a:normAutofit/>
          </a:bodyPr>
          <a:lstStyle/>
          <a:p>
            <a:pPr indent="342900"/>
            <a:r>
              <a:rPr lang="en-GB" sz="2800" dirty="0">
                <a:latin typeface="Calibri" panose="020F0502020204030204" pitchFamily="34" charset="0"/>
              </a:rPr>
              <a:t>Event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371" y="1099298"/>
            <a:ext cx="11393715" cy="4602256"/>
          </a:xfrm>
        </p:spPr>
        <p:txBody>
          <a:bodyPr>
            <a:noAutofit/>
          </a:bodyPr>
          <a:lstStyle/>
          <a:p>
            <a:pPr marL="465138" indent="-465138">
              <a:spcBef>
                <a:spcPts val="0"/>
              </a:spcBef>
              <a:spcAft>
                <a:spcPts val="600"/>
              </a:spcAft>
            </a:pPr>
            <a:r>
              <a:rPr lang="en-US" sz="2200" b="1" dirty="0" smtClean="0">
                <a:latin typeface="Calibri" panose="020F0502020204030204" pitchFamily="34" charset="0"/>
              </a:rPr>
              <a:t>2 </a:t>
            </a:r>
            <a:r>
              <a:rPr lang="en-US" sz="2200" b="1" dirty="0" smtClean="0">
                <a:latin typeface="Calibri" panose="020F0502020204030204" pitchFamily="34" charset="0"/>
              </a:rPr>
              <a:t>days/4 </a:t>
            </a:r>
            <a:r>
              <a:rPr lang="en-US" sz="2200" b="1" dirty="0" smtClean="0">
                <a:latin typeface="Calibri" panose="020F0502020204030204" pitchFamily="34" charset="0"/>
              </a:rPr>
              <a:t>sessions; Semi-structured/facilitated discussions </a:t>
            </a:r>
            <a:r>
              <a:rPr lang="en-US" sz="2200" b="1" dirty="0" smtClean="0">
                <a:latin typeface="Calibri" panose="020F0502020204030204" pitchFamily="34" charset="0"/>
              </a:rPr>
              <a:t>around</a:t>
            </a:r>
            <a:r>
              <a:rPr lang="en-US" sz="2200" b="1" dirty="0" smtClean="0">
                <a:latin typeface="Calibri" panose="020F0502020204030204" pitchFamily="34" charset="0"/>
              </a:rPr>
              <a:t> </a:t>
            </a:r>
            <a:r>
              <a:rPr lang="en-US" sz="2200" b="1" dirty="0" smtClean="0">
                <a:latin typeface="Calibri" panose="020F0502020204030204" pitchFamily="34" charset="0"/>
              </a:rPr>
              <a:t>each UNFCCC requirement</a:t>
            </a:r>
          </a:p>
          <a:p>
            <a:pPr marL="465138" indent="-465138">
              <a:spcBef>
                <a:spcPts val="0"/>
              </a:spcBef>
              <a:spcAft>
                <a:spcPts val="600"/>
              </a:spcAft>
            </a:pPr>
            <a:r>
              <a:rPr lang="en-US" sz="2200" b="1" dirty="0" smtClean="0">
                <a:latin typeface="Calibri" panose="020F0502020204030204" pitchFamily="34" charset="0"/>
              </a:rPr>
              <a:t>Underlying/cross-cutting theme will be meeting multiple safeguards requirements</a:t>
            </a:r>
          </a:p>
          <a:p>
            <a:pPr marL="465138" indent="-465138">
              <a:spcBef>
                <a:spcPts val="0"/>
              </a:spcBef>
              <a:spcAft>
                <a:spcPts val="600"/>
              </a:spcAft>
            </a:pPr>
            <a:r>
              <a:rPr lang="en-US" sz="2200" b="1" dirty="0" smtClean="0">
                <a:latin typeface="Calibri" panose="020F0502020204030204" pitchFamily="34" charset="0"/>
              </a:rPr>
              <a:t>Session 1: Setting the Scene</a:t>
            </a:r>
          </a:p>
          <a:p>
            <a:pPr marL="914400" indent="-449263">
              <a:spcBef>
                <a:spcPts val="0"/>
              </a:spcBef>
              <a:buFont typeface="Calibri" panose="020F0502020204030204" pitchFamily="34" charset="0"/>
              <a:buChar char="–"/>
            </a:pPr>
            <a:r>
              <a:rPr lang="en-US" sz="2200" dirty="0" smtClean="0">
                <a:latin typeface="Calibri" panose="020F0502020204030204" pitchFamily="34" charset="0"/>
              </a:rPr>
              <a:t>UNFCCC Safeguards Requirements – A Global Overview of Progress </a:t>
            </a:r>
          </a:p>
          <a:p>
            <a:pPr marL="914400" indent="-449263">
              <a:spcBef>
                <a:spcPts val="0"/>
              </a:spcBef>
              <a:buFont typeface="Calibri" panose="020F0502020204030204" pitchFamily="34" charset="0"/>
              <a:buChar char="–"/>
            </a:pPr>
            <a:r>
              <a:rPr lang="en-US" sz="2200" dirty="0" smtClean="0">
                <a:latin typeface="Calibri" panose="020F0502020204030204" pitchFamily="34" charset="0"/>
              </a:rPr>
              <a:t>Forest Carbon Partnership Facility (FCPF) Safeguards Requirements and Progress in Asia</a:t>
            </a:r>
          </a:p>
          <a:p>
            <a:pPr marL="914400" indent="-449263"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200" dirty="0" smtClean="0">
                <a:latin typeface="Calibri" panose="020F0502020204030204" pitchFamily="34" charset="0"/>
              </a:rPr>
              <a:t>Green Climate Fund (GCF) – Emerging Safeguards Requirements for Results-based Payments from REDD+</a:t>
            </a:r>
          </a:p>
          <a:p>
            <a:pPr marL="465138" indent="-465138">
              <a:spcBef>
                <a:spcPts val="0"/>
              </a:spcBef>
              <a:spcAft>
                <a:spcPts val="600"/>
              </a:spcAft>
            </a:pPr>
            <a:r>
              <a:rPr lang="en-US" sz="2200" b="1" dirty="0" smtClean="0">
                <a:latin typeface="Calibri" panose="020F0502020204030204" pitchFamily="34" charset="0"/>
              </a:rPr>
              <a:t>Session 2</a:t>
            </a:r>
            <a:r>
              <a:rPr lang="en-US" sz="2200" b="1" dirty="0">
                <a:latin typeface="Calibri" panose="020F0502020204030204" pitchFamily="34" charset="0"/>
              </a:rPr>
              <a:t>: Ensuring REDD+ activities are carried out in consistency with Cancun </a:t>
            </a:r>
            <a:r>
              <a:rPr lang="en-US" sz="2200" b="1" dirty="0" smtClean="0">
                <a:latin typeface="Calibri" panose="020F0502020204030204" pitchFamily="34" charset="0"/>
              </a:rPr>
              <a:t>safeguards</a:t>
            </a:r>
          </a:p>
          <a:p>
            <a:pPr marL="914400" indent="-449263">
              <a:spcBef>
                <a:spcPts val="0"/>
              </a:spcBef>
              <a:buFont typeface="Calibri" panose="020F0502020204030204" pitchFamily="34" charset="0"/>
              <a:buChar char="–"/>
            </a:pPr>
            <a:r>
              <a:rPr lang="en-US" sz="2200" dirty="0" smtClean="0">
                <a:latin typeface="Calibri" panose="020F0502020204030204" pitchFamily="34" charset="0"/>
              </a:rPr>
              <a:t>Thematic </a:t>
            </a:r>
            <a:r>
              <a:rPr lang="en-US" sz="2200" dirty="0" smtClean="0">
                <a:latin typeface="Calibri" panose="020F0502020204030204" pitchFamily="34" charset="0"/>
              </a:rPr>
              <a:t>presentation</a:t>
            </a:r>
          </a:p>
          <a:p>
            <a:pPr marL="914400" indent="-449263">
              <a:spcBef>
                <a:spcPts val="0"/>
              </a:spcBef>
              <a:buFont typeface="Calibri" panose="020F0502020204030204" pitchFamily="34" charset="0"/>
              <a:buChar char="–"/>
            </a:pPr>
            <a:r>
              <a:rPr lang="en-US" sz="2200" dirty="0" smtClean="0">
                <a:latin typeface="Calibri" panose="020F0502020204030204" pitchFamily="34" charset="0"/>
              </a:rPr>
              <a:t>Sub-themes: 1) REDD+ Approaches &amp; Scales; 2) Utilizing governance arrangements</a:t>
            </a:r>
            <a:endParaRPr lang="en-US" sz="2200" dirty="0" smtClean="0">
              <a:latin typeface="Calibri" panose="020F0502020204030204" pitchFamily="34" charset="0"/>
            </a:endParaRPr>
          </a:p>
          <a:p>
            <a:pPr marL="914400" indent="-449263">
              <a:spcBef>
                <a:spcPts val="0"/>
              </a:spcBef>
              <a:buFont typeface="Calibri" panose="020F0502020204030204" pitchFamily="34" charset="0"/>
              <a:buChar char="–"/>
            </a:pPr>
            <a:r>
              <a:rPr lang="en-US" sz="2200" dirty="0" smtClean="0">
                <a:latin typeface="Calibri" panose="020F0502020204030204" pitchFamily="34" charset="0"/>
              </a:rPr>
              <a:t>Country </a:t>
            </a:r>
            <a:r>
              <a:rPr lang="en-US" sz="2200" dirty="0" smtClean="0">
                <a:latin typeface="Calibri" panose="020F0502020204030204" pitchFamily="34" charset="0"/>
              </a:rPr>
              <a:t>presentations: 1) Indonesia </a:t>
            </a:r>
            <a:r>
              <a:rPr lang="en-US" sz="2200" dirty="0" smtClean="0">
                <a:latin typeface="Calibri" panose="020F0502020204030204" pitchFamily="34" charset="0"/>
              </a:rPr>
              <a:t>&amp; </a:t>
            </a:r>
            <a:r>
              <a:rPr lang="en-US" sz="2200" dirty="0" smtClean="0">
                <a:latin typeface="Calibri" panose="020F0502020204030204" pitchFamily="34" charset="0"/>
              </a:rPr>
              <a:t>Bhutan; 2) Mongolia &amp; PNG</a:t>
            </a:r>
            <a:endParaRPr lang="en-US" sz="2200" dirty="0" smtClean="0">
              <a:latin typeface="Calibri" panose="020F0502020204030204" pitchFamily="34" charset="0"/>
            </a:endParaRPr>
          </a:p>
          <a:p>
            <a:pPr marL="914400" indent="-449263"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200" dirty="0" smtClean="0">
                <a:latin typeface="Calibri" panose="020F0502020204030204" pitchFamily="34" charset="0"/>
              </a:rPr>
              <a:t>Group discussions in Country Teams and plenary</a:t>
            </a:r>
            <a:endParaRPr lang="en-GB" sz="2200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CADE9-673E-4747-BBE9-59EDE4516008}" type="slidenum">
              <a:rPr lang="en-US" smtClean="0">
                <a:solidFill>
                  <a:srgbClr val="0091CC">
                    <a:tint val="75000"/>
                  </a:srgbClr>
                </a:solidFill>
              </a:rPr>
              <a:pPr/>
              <a:t>4</a:t>
            </a:fld>
            <a:endParaRPr lang="en-US" dirty="0">
              <a:solidFill>
                <a:srgbClr val="0091C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528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2047"/>
            <a:ext cx="12192000" cy="857250"/>
          </a:xfrm>
        </p:spPr>
        <p:txBody>
          <a:bodyPr>
            <a:normAutofit/>
          </a:bodyPr>
          <a:lstStyle/>
          <a:p>
            <a:pPr indent="342900"/>
            <a:r>
              <a:rPr lang="en-GB" sz="2800" dirty="0">
                <a:latin typeface="Calibri" panose="020F0502020204030204" pitchFamily="34" charset="0"/>
              </a:rPr>
              <a:t>Event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371" y="1099298"/>
            <a:ext cx="11393715" cy="4602256"/>
          </a:xfrm>
        </p:spPr>
        <p:txBody>
          <a:bodyPr>
            <a:normAutofit/>
          </a:bodyPr>
          <a:lstStyle/>
          <a:p>
            <a:pPr marL="465138" indent="-465138">
              <a:lnSpc>
                <a:spcPct val="110000"/>
              </a:lnSpc>
              <a:spcBef>
                <a:spcPts val="0"/>
              </a:spcBef>
              <a:spcAft>
                <a:spcPts val="450"/>
              </a:spcAft>
            </a:pPr>
            <a:r>
              <a:rPr lang="en-US" sz="2200" b="1" dirty="0" smtClean="0">
                <a:latin typeface="Calibri" panose="020F0502020204030204" pitchFamily="34" charset="0"/>
              </a:rPr>
              <a:t>Session 3: Safeguards Information Systems and Summaries of Information</a:t>
            </a:r>
          </a:p>
          <a:p>
            <a:pPr marL="914400" indent="-449263">
              <a:spcBef>
                <a:spcPts val="0"/>
              </a:spcBef>
              <a:buFont typeface="Calibri" panose="020F0502020204030204" pitchFamily="34" charset="0"/>
              <a:buChar char="–"/>
            </a:pPr>
            <a:r>
              <a:rPr lang="en-US" sz="2200" dirty="0" smtClean="0">
                <a:latin typeface="Calibri" panose="020F0502020204030204" pitchFamily="34" charset="0"/>
              </a:rPr>
              <a:t>Thematic </a:t>
            </a:r>
            <a:r>
              <a:rPr lang="en-US" sz="2200" dirty="0" smtClean="0">
                <a:latin typeface="Calibri" panose="020F0502020204030204" pitchFamily="34" charset="0"/>
              </a:rPr>
              <a:t>presentations</a:t>
            </a:r>
          </a:p>
          <a:p>
            <a:pPr marL="914400" indent="-449263">
              <a:spcBef>
                <a:spcPts val="0"/>
              </a:spcBef>
              <a:buFont typeface="Calibri" panose="020F0502020204030204" pitchFamily="34" charset="0"/>
              <a:buChar char="–"/>
            </a:pPr>
            <a:r>
              <a:rPr lang="en-US" sz="2200" dirty="0" smtClean="0">
                <a:latin typeface="Calibri" panose="020F0502020204030204" pitchFamily="34" charset="0"/>
              </a:rPr>
              <a:t>Sub-themes: 1) Safeguards Information Systems; 2) Summaries of Information</a:t>
            </a:r>
            <a:endParaRPr lang="en-US" sz="2200" dirty="0" smtClean="0">
              <a:latin typeface="Calibri" panose="020F0502020204030204" pitchFamily="34" charset="0"/>
            </a:endParaRPr>
          </a:p>
          <a:p>
            <a:pPr marL="914400" indent="-449263">
              <a:spcBef>
                <a:spcPts val="0"/>
              </a:spcBef>
              <a:buFont typeface="Calibri" panose="020F0502020204030204" pitchFamily="34" charset="0"/>
              <a:buChar char="–"/>
            </a:pPr>
            <a:r>
              <a:rPr lang="en-US" sz="2200" dirty="0" smtClean="0">
                <a:latin typeface="Calibri" panose="020F0502020204030204" pitchFamily="34" charset="0"/>
              </a:rPr>
              <a:t>Country </a:t>
            </a:r>
            <a:r>
              <a:rPr lang="en-US" sz="2200" dirty="0" smtClean="0">
                <a:latin typeface="Calibri" panose="020F0502020204030204" pitchFamily="34" charset="0"/>
              </a:rPr>
              <a:t>presentations: 1) Cambodia </a:t>
            </a:r>
            <a:r>
              <a:rPr lang="en-US" sz="2200" dirty="0" smtClean="0">
                <a:latin typeface="Calibri" panose="020F0502020204030204" pitchFamily="34" charset="0"/>
              </a:rPr>
              <a:t>&amp; </a:t>
            </a:r>
            <a:r>
              <a:rPr lang="en-US" sz="2200" dirty="0" smtClean="0">
                <a:latin typeface="Calibri" panose="020F0502020204030204" pitchFamily="34" charset="0"/>
              </a:rPr>
              <a:t>Ghana; 2) Viet Nam</a:t>
            </a:r>
          </a:p>
          <a:p>
            <a:pPr marL="914400" indent="-449263">
              <a:spcBef>
                <a:spcPts val="0"/>
              </a:spcBef>
              <a:buFont typeface="Calibri" panose="020F0502020204030204" pitchFamily="34" charset="0"/>
              <a:buChar char="–"/>
            </a:pPr>
            <a:r>
              <a:rPr lang="en-US" sz="2200" dirty="0" smtClean="0">
                <a:latin typeface="Calibri" panose="020F0502020204030204" pitchFamily="34" charset="0"/>
              </a:rPr>
              <a:t>SIS Group discussions &amp; plenary</a:t>
            </a:r>
            <a:endParaRPr lang="en-US" sz="2200" dirty="0" smtClean="0">
              <a:latin typeface="Calibri" panose="020F0502020204030204" pitchFamily="34" charset="0"/>
            </a:endParaRPr>
          </a:p>
          <a:p>
            <a:pPr marL="914400" lvl="0" indent="-449263">
              <a:spcBef>
                <a:spcPts val="0"/>
              </a:spcBef>
              <a:spcAft>
                <a:spcPts val="600"/>
              </a:spcAft>
              <a:buClr>
                <a:srgbClr val="0091CC"/>
              </a:buClr>
              <a:buFont typeface="Calibri" panose="020F0502020204030204" pitchFamily="34" charset="0"/>
              <a:buChar char="–"/>
            </a:pPr>
            <a:r>
              <a:rPr lang="en-US" sz="2200" dirty="0" smtClean="0">
                <a:solidFill>
                  <a:srgbClr val="000F24"/>
                </a:solidFill>
                <a:latin typeface="Calibri" panose="020F0502020204030204" pitchFamily="34" charset="0"/>
              </a:rPr>
              <a:t>SOI Challenges and Q&amp;A session</a:t>
            </a:r>
            <a:endParaRPr lang="en-GB" sz="2200" dirty="0">
              <a:solidFill>
                <a:srgbClr val="000F24"/>
              </a:solidFill>
              <a:latin typeface="Calibri" panose="020F0502020204030204" pitchFamily="34" charset="0"/>
            </a:endParaRPr>
          </a:p>
          <a:p>
            <a:pPr marL="465138" indent="-465138">
              <a:lnSpc>
                <a:spcPct val="110000"/>
              </a:lnSpc>
              <a:spcBef>
                <a:spcPts val="0"/>
              </a:spcBef>
              <a:spcAft>
                <a:spcPts val="450"/>
              </a:spcAft>
            </a:pPr>
            <a:r>
              <a:rPr lang="en-US" sz="2200" b="1" dirty="0" smtClean="0">
                <a:latin typeface="Calibri" panose="020F0502020204030204" pitchFamily="34" charset="0"/>
              </a:rPr>
              <a:t>Session 4: Reflections and Moving Forward</a:t>
            </a:r>
          </a:p>
          <a:p>
            <a:pPr marL="914400" indent="-449263">
              <a:lnSpc>
                <a:spcPct val="110000"/>
              </a:lnSpc>
              <a:spcBef>
                <a:spcPts val="0"/>
              </a:spcBef>
              <a:spcAft>
                <a:spcPts val="450"/>
              </a:spcAft>
              <a:buFont typeface="Calibri" panose="020F0502020204030204" pitchFamily="34" charset="0"/>
              <a:buChar char="–"/>
            </a:pPr>
            <a:r>
              <a:rPr lang="en-US" sz="2200" dirty="0" smtClean="0">
                <a:latin typeface="Calibri" panose="020F0502020204030204" pitchFamily="34" charset="0"/>
              </a:rPr>
              <a:t>Panel discussion with selected country focal points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CADE9-673E-4747-BBE9-59EDE4516008}" type="slidenum">
              <a:rPr lang="en-US" smtClean="0">
                <a:solidFill>
                  <a:srgbClr val="0091CC">
                    <a:tint val="75000"/>
                  </a:srgbClr>
                </a:solidFill>
              </a:rPr>
              <a:pPr/>
              <a:t>5</a:t>
            </a:fld>
            <a:endParaRPr lang="en-US" dirty="0">
              <a:solidFill>
                <a:srgbClr val="0091C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584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99" y="242047"/>
            <a:ext cx="11480799" cy="857250"/>
          </a:xfrm>
        </p:spPr>
        <p:txBody>
          <a:bodyPr>
            <a:normAutofit/>
          </a:bodyPr>
          <a:lstStyle/>
          <a:p>
            <a:pPr indent="342900"/>
            <a:r>
              <a:rPr lang="en-US" sz="2800" dirty="0" smtClean="0">
                <a:latin typeface="Calibri" panose="020F0502020204030204" pitchFamily="34" charset="0"/>
              </a:rPr>
              <a:t>Other</a:t>
            </a:r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099298"/>
            <a:ext cx="11480799" cy="460225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450"/>
              </a:spcAft>
            </a:pPr>
            <a:r>
              <a:rPr lang="en-US" sz="2200" b="1" dirty="0" smtClean="0">
                <a:latin typeface="Calibri" panose="020F0502020204030204" pitchFamily="34" charset="0"/>
              </a:rPr>
              <a:t>Presentations and other relevant documents</a:t>
            </a:r>
            <a:r>
              <a:rPr lang="en-US" sz="2200" dirty="0" smtClean="0">
                <a:latin typeface="Calibri" panose="020F0502020204030204" pitchFamily="34" charset="0"/>
              </a:rPr>
              <a:t>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50"/>
              </a:spcAft>
              <a:buNone/>
            </a:pPr>
            <a:r>
              <a:rPr lang="en-US" sz="2200" dirty="0">
                <a:latin typeface="Calibri" panose="020F0502020204030204" pitchFamily="34" charset="0"/>
                <a:hlinkClick r:id="rId2"/>
              </a:rPr>
              <a:t>http://</a:t>
            </a:r>
            <a:r>
              <a:rPr lang="en-US" sz="2200" dirty="0" smtClean="0">
                <a:latin typeface="Calibri" panose="020F0502020204030204" pitchFamily="34" charset="0"/>
                <a:hlinkClick r:id="rId2"/>
              </a:rPr>
              <a:t>www.unredd.net/announcements-and-news/2714-2017-asia-pacific-safeguards-exchange.html</a:t>
            </a:r>
            <a:r>
              <a:rPr lang="en-US" sz="2200" dirty="0" smtClean="0">
                <a:latin typeface="Calibri" panose="020F0502020204030204" pitchFamily="34" charset="0"/>
              </a:rPr>
              <a:t> </a:t>
            </a:r>
            <a:endParaRPr lang="en-US" sz="2200" dirty="0">
              <a:latin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50"/>
              </a:spcAft>
            </a:pPr>
            <a:r>
              <a:rPr lang="en-US" sz="2200" b="1" dirty="0" smtClean="0">
                <a:latin typeface="Calibri" panose="020F0502020204030204" pitchFamily="34" charset="0"/>
              </a:rPr>
              <a:t>Tweet about the event: </a:t>
            </a:r>
            <a:r>
              <a:rPr lang="en-US" sz="2200" b="1" u="sng" dirty="0" smtClean="0">
                <a:latin typeface="Calibri" panose="020F0502020204030204" pitchFamily="34" charset="0"/>
              </a:rPr>
              <a:t>#REDD</a:t>
            </a:r>
            <a:r>
              <a:rPr lang="en-US" sz="2200" b="1" dirty="0" smtClean="0">
                <a:latin typeface="Calibri" panose="020F0502020204030204" pitchFamily="34" charset="0"/>
              </a:rPr>
              <a:t>; </a:t>
            </a:r>
            <a:r>
              <a:rPr lang="en-US" sz="2200" b="1" u="sng" dirty="0" smtClean="0">
                <a:latin typeface="Calibri" panose="020F0502020204030204" pitchFamily="34" charset="0"/>
              </a:rPr>
              <a:t>#Safeguards</a:t>
            </a:r>
            <a:r>
              <a:rPr lang="en-US" sz="2200" b="1" dirty="0" smtClean="0">
                <a:latin typeface="Calibri" panose="020F0502020204030204" pitchFamily="34" charset="0"/>
              </a:rPr>
              <a:t> </a:t>
            </a:r>
            <a:endParaRPr lang="en-GB" sz="2200" b="1" dirty="0" smtClean="0">
              <a:latin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450"/>
              </a:spcAft>
            </a:pPr>
            <a:r>
              <a:rPr lang="en-GB" sz="2200" b="1" dirty="0" smtClean="0">
                <a:latin typeface="Calibri" panose="020F0502020204030204" pitchFamily="34" charset="0"/>
              </a:rPr>
              <a:t>Event Satisfaction Survey: </a:t>
            </a:r>
            <a:r>
              <a:rPr lang="en-GB" sz="2200" dirty="0" smtClean="0">
                <a:latin typeface="Calibri" panose="020F0502020204030204" pitchFamily="34" charset="0"/>
                <a:hlinkClick r:id="rId3"/>
              </a:rPr>
              <a:t>https</a:t>
            </a:r>
            <a:r>
              <a:rPr lang="en-GB" sz="2200" dirty="0">
                <a:latin typeface="Calibri" panose="020F0502020204030204" pitchFamily="34" charset="0"/>
                <a:hlinkClick r:id="rId3"/>
              </a:rPr>
              <a:t>://www.surveymonkey.net/r/Preview/?</a:t>
            </a:r>
            <a:r>
              <a:rPr lang="en-GB" sz="2200" dirty="0" smtClean="0">
                <a:latin typeface="Calibri" panose="020F0502020204030204" pitchFamily="34" charset="0"/>
                <a:hlinkClick r:id="rId3"/>
              </a:rPr>
              <a:t>sm=nTkSUTo_2Bj7ZNHqQ2QRmCB0Vuqow8AbDey3ZN_2BSmSinW20j3LPliuRFGqhIwCmuLp</a:t>
            </a:r>
            <a:r>
              <a:rPr lang="en-GB" sz="2200" dirty="0" smtClean="0">
                <a:latin typeface="Calibri" panose="020F0502020204030204" pitchFamily="34" charset="0"/>
              </a:rPr>
              <a:t> </a:t>
            </a:r>
            <a:endParaRPr lang="en-GB" sz="2200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CADE9-673E-4747-BBE9-59EDE4516008}" type="slidenum">
              <a:rPr lang="en-US" smtClean="0">
                <a:solidFill>
                  <a:srgbClr val="0091CC">
                    <a:tint val="75000"/>
                  </a:srgbClr>
                </a:solidFill>
              </a:rPr>
              <a:pPr/>
              <a:t>6</a:t>
            </a:fld>
            <a:endParaRPr lang="en-US" dirty="0">
              <a:solidFill>
                <a:srgbClr val="0091C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499855"/>
      </p:ext>
    </p:extLst>
  </p:cSld>
  <p:clrMapOvr>
    <a:masterClrMapping/>
  </p:clrMapOvr>
</p:sld>
</file>

<file path=ppt/theme/theme1.xml><?xml version="1.0" encoding="utf-8"?>
<a:theme xmlns:a="http://schemas.openxmlformats.org/drawingml/2006/main" name="2_pp1">
  <a:themeElements>
    <a:clrScheme name="SNV">
      <a:dk1>
        <a:srgbClr val="0091CC"/>
      </a:dk1>
      <a:lt1>
        <a:sysClr val="window" lastClr="FFFFFF"/>
      </a:lt1>
      <a:dk2>
        <a:srgbClr val="0091CC"/>
      </a:dk2>
      <a:lt2>
        <a:srgbClr val="FFFFFF"/>
      </a:lt2>
      <a:accent1>
        <a:srgbClr val="C2DC00"/>
      </a:accent1>
      <a:accent2>
        <a:srgbClr val="DE0082"/>
      </a:accent2>
      <a:accent3>
        <a:srgbClr val="3A781E"/>
      </a:accent3>
      <a:accent4>
        <a:srgbClr val="A42D13"/>
      </a:accent4>
      <a:accent5>
        <a:srgbClr val="4F2364"/>
      </a:accent5>
      <a:accent6>
        <a:srgbClr val="000F24"/>
      </a:accent6>
      <a:hlink>
        <a:srgbClr val="0000FF"/>
      </a:hlink>
      <a:folHlink>
        <a:srgbClr val="800080"/>
      </a:folHlink>
    </a:clrScheme>
    <a:fontScheme name="SNV_2013_Fonts_2">
      <a:majorFont>
        <a:latin typeface="VAGRounded LT Light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ormal2015.potm" id="{1872CF41-7711-473E-93AD-F37C8CDE002A}" vid="{4D9DE5ED-F482-43A8-9DC7-B51EC24A8082}"/>
    </a:ext>
  </a:extLst>
</a:theme>
</file>

<file path=ppt/theme/theme2.xml><?xml version="1.0" encoding="utf-8"?>
<a:theme xmlns:a="http://schemas.openxmlformats.org/drawingml/2006/main" name="pp1">
  <a:themeElements>
    <a:clrScheme name="SNV">
      <a:dk1>
        <a:srgbClr val="0091CC"/>
      </a:dk1>
      <a:lt1>
        <a:sysClr val="window" lastClr="FFFFFF"/>
      </a:lt1>
      <a:dk2>
        <a:srgbClr val="0091CC"/>
      </a:dk2>
      <a:lt2>
        <a:srgbClr val="FFFFFF"/>
      </a:lt2>
      <a:accent1>
        <a:srgbClr val="C2DC00"/>
      </a:accent1>
      <a:accent2>
        <a:srgbClr val="DE0082"/>
      </a:accent2>
      <a:accent3>
        <a:srgbClr val="3A781E"/>
      </a:accent3>
      <a:accent4>
        <a:srgbClr val="A42D13"/>
      </a:accent4>
      <a:accent5>
        <a:srgbClr val="4F2364"/>
      </a:accent5>
      <a:accent6>
        <a:srgbClr val="000F24"/>
      </a:accent6>
      <a:hlink>
        <a:srgbClr val="0000FF"/>
      </a:hlink>
      <a:folHlink>
        <a:srgbClr val="800080"/>
      </a:folHlink>
    </a:clrScheme>
    <a:fontScheme name="SNV_2013_Fonts_2">
      <a:majorFont>
        <a:latin typeface="VAGRounded LT Light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ormal2015.potm" id="{1872CF41-7711-473E-93AD-F37C8CDE002A}" vid="{4D9DE5ED-F482-43A8-9DC7-B51EC24A808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499</Words>
  <Application>Microsoft Office PowerPoint</Application>
  <PresentationFormat>Widescreen</PresentationFormat>
  <Paragraphs>60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Verdana</vt:lpstr>
      <vt:lpstr>2_pp1</vt:lpstr>
      <vt:lpstr>pp1</vt:lpstr>
      <vt:lpstr>Event Introduction Hanoi, Vietnam 26th October, 2017</vt:lpstr>
      <vt:lpstr>Event Rationale</vt:lpstr>
      <vt:lpstr>Event Objective, Outcomes and Outputs</vt:lpstr>
      <vt:lpstr>Event Format</vt:lpstr>
      <vt:lpstr>Event Format</vt:lpstr>
      <vt:lpstr>Other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Updating Provincial REDD+ Action Plans: Approach and Process</dc:title>
  <dc:creator>Richard Rastall</dc:creator>
  <cp:lastModifiedBy>Richard Rastall</cp:lastModifiedBy>
  <cp:revision>28</cp:revision>
  <dcterms:created xsi:type="dcterms:W3CDTF">2017-10-23T03:53:58Z</dcterms:created>
  <dcterms:modified xsi:type="dcterms:W3CDTF">2017-10-25T14:14:14Z</dcterms:modified>
</cp:coreProperties>
</file>