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1" r:id="rId2"/>
    <p:sldMasterId id="2147483819" r:id="rId3"/>
  </p:sldMasterIdLst>
  <p:notesMasterIdLst>
    <p:notesMasterId r:id="rId16"/>
  </p:notesMasterIdLst>
  <p:sldIdLst>
    <p:sldId id="256" r:id="rId4"/>
    <p:sldId id="284" r:id="rId5"/>
    <p:sldId id="326" r:id="rId6"/>
    <p:sldId id="321" r:id="rId7"/>
    <p:sldId id="318" r:id="rId8"/>
    <p:sldId id="327" r:id="rId9"/>
    <p:sldId id="325" r:id="rId10"/>
    <p:sldId id="271" r:id="rId11"/>
    <p:sldId id="319" r:id="rId12"/>
    <p:sldId id="322" r:id="rId13"/>
    <p:sldId id="323" r:id="rId14"/>
    <p:sldId id="32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B01C2D-F2FB-467E-B3A4-D32C2786F360}">
          <p14:sldIdLst>
            <p14:sldId id="256"/>
            <p14:sldId id="284"/>
            <p14:sldId id="326"/>
            <p14:sldId id="321"/>
            <p14:sldId id="318"/>
            <p14:sldId id="327"/>
            <p14:sldId id="325"/>
            <p14:sldId id="271"/>
            <p14:sldId id="319"/>
            <p14:sldId id="322"/>
            <p14:sldId id="323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9" autoAdjust="0"/>
    <p:restoredTop sz="90126" autoAdjust="0"/>
  </p:normalViewPr>
  <p:slideViewPr>
    <p:cSldViewPr showGuides="1">
      <p:cViewPr varScale="1">
        <p:scale>
          <a:sx n="67" d="100"/>
          <a:sy n="67" d="100"/>
        </p:scale>
        <p:origin x="17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27FDF-9447-4991-B608-3E1ED9B1AF4F}" type="datetimeFigureOut">
              <a:rPr lang="en-GB" smtClean="0"/>
              <a:pPr/>
              <a:t>23/08/2016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52EFC-052B-46F0-B1B6-57CA7A2891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30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52EFC-052B-46F0-B1B6-57CA7A2891A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89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52EFC-052B-46F0-B1B6-57CA7A2891A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32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F6A-2867-439C-9A4D-2FD0E495E445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44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" y="39299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F6A-2867-439C-9A4D-2FD0E495E445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3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F6A-2867-439C-9A4D-2FD0E495E445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38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12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66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38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99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96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30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12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45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" y="39299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F6A-2867-439C-9A4D-2FD0E495E445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9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21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27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9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362743"/>
            <a:ext cx="8229600" cy="9604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672522"/>
            <a:ext cx="8229600" cy="3748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5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362743"/>
            <a:ext cx="8229600" cy="9604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56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362743"/>
            <a:ext cx="8229600" cy="960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80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362743"/>
            <a:ext cx="8229600" cy="9604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83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6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F6A-2867-439C-9A4D-2FD0E495E445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30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4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5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362743"/>
            <a:ext cx="8229600" cy="9604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8" y="1672522"/>
            <a:ext cx="8229600" cy="37489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3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273EF2-3846-4EE4-8945-D4DD53CBC62D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470E9-CD58-4B1E-AD27-812AEDC7E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6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" y="39299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F6A-2867-439C-9A4D-2FD0E495E445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" y="39299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F6A-2867-439C-9A4D-2FD0E495E445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3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" y="39299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F6A-2867-439C-9A4D-2FD0E495E445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0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F6A-2867-439C-9A4D-2FD0E495E445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6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F6A-2867-439C-9A4D-2FD0E495E445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2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F6A-2867-439C-9A4D-2FD0E495E445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8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01"/>
            <a:ext cx="82296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7F6A-2867-439C-9A4D-2FD0E495E445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37113-2F3E-4400-9792-506CD95B94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6" b="27384"/>
          <a:stretch/>
        </p:blipFill>
        <p:spPr>
          <a:xfrm>
            <a:off x="0" y="5332752"/>
            <a:ext cx="9158991" cy="1526498"/>
          </a:xfrm>
          <a:prstGeom prst="rect">
            <a:avLst/>
          </a:prstGeom>
        </p:spPr>
      </p:pic>
      <p:pic>
        <p:nvPicPr>
          <p:cNvPr id="12" name="Picture 11" descr="UN REDD LOGO_COLOUR FULL 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87098"/>
            <a:ext cx="1371599" cy="9686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Rectangle 1"/>
          <p:cNvSpPr/>
          <p:nvPr userDrawn="1"/>
        </p:nvSpPr>
        <p:spPr>
          <a:xfrm>
            <a:off x="304800" y="152400"/>
            <a:ext cx="5913620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4F81BD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DaunPenh" panose="02000500000000020004" pitchFamily="2" charset="0"/>
              </a:rPr>
              <a:t>REGIONAL INFORMATION</a:t>
            </a:r>
            <a:r>
              <a:rPr lang="en-GB" sz="1600" b="1" baseline="0" dirty="0" smtClean="0">
                <a:solidFill>
                  <a:srgbClr val="4F81BD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DaunPenh" panose="02000500000000020004" pitchFamily="2" charset="0"/>
              </a:rPr>
              <a:t> </a:t>
            </a:r>
            <a:r>
              <a:rPr lang="en-GB" sz="1600" b="1" dirty="0" smtClean="0">
                <a:solidFill>
                  <a:srgbClr val="4F81BD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DaunPenh" panose="02000500000000020004" pitchFamily="2" charset="0"/>
              </a:rPr>
              <a:t>EXCHANGE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4F81BD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DaunPenh" panose="02000500000000020004" pitchFamily="2" charset="0"/>
              </a:rPr>
              <a:t>REDD+ KNOWLEDGE</a:t>
            </a:r>
            <a:r>
              <a:rPr lang="en-GB" sz="1600" b="1" baseline="0" dirty="0" smtClean="0">
                <a:solidFill>
                  <a:srgbClr val="4F81BD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DaunPenh" panose="02000500000000020004" pitchFamily="2" charset="0"/>
              </a:rPr>
              <a:t> MANAGEMENT AND COMMUNICATIONS</a:t>
            </a:r>
            <a:endParaRPr lang="en-GB" sz="1600" b="1" dirty="0" smtClean="0">
              <a:solidFill>
                <a:srgbClr val="4F81BD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DaunPenh" panose="02000500000000020004" pitchFamily="2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4F81BD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DaunPenh" panose="02000500000000020004" pitchFamily="2" charset="0"/>
              </a:rPr>
              <a:t>23 - 25 AUGUST 2016</a:t>
            </a:r>
          </a:p>
        </p:txBody>
      </p:sp>
      <p:sp>
        <p:nvSpPr>
          <p:cNvPr id="15" name="Rectangle 14"/>
          <p:cNvSpPr/>
          <p:nvPr userDrawn="1"/>
        </p:nvSpPr>
        <p:spPr>
          <a:xfrm flipV="1">
            <a:off x="0" y="1066800"/>
            <a:ext cx="9144000" cy="105775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6200"/>
            <a:ext cx="1333029" cy="9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9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57198" y="362743"/>
            <a:ext cx="82296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198" y="1672522"/>
            <a:ext cx="8229600" cy="3748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7852"/>
          <a:stretch/>
        </p:blipFill>
        <p:spPr>
          <a:xfrm>
            <a:off x="0" y="5944415"/>
            <a:ext cx="4267200" cy="913585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 flipV="1">
            <a:off x="-2" y="5896122"/>
            <a:ext cx="9144000" cy="105775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pic>
        <p:nvPicPr>
          <p:cNvPr id="22" name="Picture 21" descr="UN REDD LOGO_COLOUR FULL 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593" y="6045594"/>
            <a:ext cx="1107209" cy="7819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7852"/>
          <a:stretch/>
        </p:blipFill>
        <p:spPr>
          <a:xfrm>
            <a:off x="2438400" y="5944415"/>
            <a:ext cx="4267200" cy="9135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93" y="6001897"/>
            <a:ext cx="1183407" cy="83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2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57198" y="362743"/>
            <a:ext cx="82296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57198" y="1672522"/>
            <a:ext cx="8229600" cy="3748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7852"/>
          <a:stretch/>
        </p:blipFill>
        <p:spPr>
          <a:xfrm>
            <a:off x="0" y="5944415"/>
            <a:ext cx="4267200" cy="913585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flipV="1">
            <a:off x="-2" y="5896122"/>
            <a:ext cx="9144000" cy="105775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pic>
        <p:nvPicPr>
          <p:cNvPr id="18" name="Picture 17" descr="UN REDD LOGO_COLOUR FULL 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593" y="6045594"/>
            <a:ext cx="1107209" cy="7819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7852"/>
          <a:stretch/>
        </p:blipFill>
        <p:spPr>
          <a:xfrm>
            <a:off x="2438400" y="5944415"/>
            <a:ext cx="4267200" cy="913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93" y="6001897"/>
            <a:ext cx="1183407" cy="83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ms220@yahoo.com" TargetMode="External"/><Relationship Id="rId2" Type="http://schemas.openxmlformats.org/officeDocument/2006/relationships/hyperlink" Target="mailto:srijanastha2041@gmail.com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un-redd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mofsc-redd.gov.np/" TargetMode="Externa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mfsc-nfims.gov.np/" TargetMode="Externa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828800"/>
            <a:ext cx="8610600" cy="33528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Nepal’s Experience on 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KM and Communications Work</a:t>
            </a:r>
            <a:endParaRPr lang="en-GB" sz="28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28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r"/>
            <a:endParaRPr lang="en-GB" sz="28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r">
              <a:spcBef>
                <a:spcPts val="0"/>
              </a:spcBef>
            </a:pP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r">
              <a:spcBef>
                <a:spcPts val="0"/>
              </a:spcBef>
            </a:pPr>
            <a:r>
              <a:rPr lang="en-GB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By Srijana Shrestha and Chudamani Shrestha, </a:t>
            </a:r>
          </a:p>
          <a:p>
            <a:pPr algn="r">
              <a:spcBef>
                <a:spcPts val="0"/>
              </a:spcBef>
            </a:pPr>
            <a:r>
              <a:rPr lang="en-GB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REDD Implementation Centre,  </a:t>
            </a:r>
          </a:p>
          <a:p>
            <a:pPr algn="r"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23 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August </a:t>
            </a:r>
            <a:r>
              <a:rPr lang="en-US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2016</a:t>
            </a:r>
            <a:endParaRPr lang="en-GB" sz="24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990601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en-US" sz="2400" dirty="0" smtClean="0">
              <a:cs typeface="Times New Roman" pitchFamily="18" charset="0"/>
            </a:endParaRPr>
          </a:p>
          <a:p>
            <a:pPr marL="342900" indent="-342900"/>
            <a:endParaRPr lang="en-US" sz="2400" dirty="0" smtClean="0">
              <a:cs typeface="Times New Roman" pitchFamily="18" charset="0"/>
            </a:endParaRPr>
          </a:p>
          <a:p>
            <a:pPr marL="342900" indent="-342900"/>
            <a:endParaRPr lang="en-US" sz="2400" dirty="0" smtClean="0">
              <a:cs typeface="Times New Roman" pitchFamily="18" charset="0"/>
            </a:endParaRPr>
          </a:p>
          <a:p>
            <a:pPr marL="342900" indent="-342900"/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8705" y="228600"/>
            <a:ext cx="8686800" cy="838200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Glimpse of  Publication</a:t>
            </a:r>
            <a:endParaRPr lang="en-US" sz="26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914400"/>
            <a:ext cx="8686800" cy="4385094"/>
            <a:chOff x="152400" y="914400"/>
            <a:chExt cx="8686800" cy="4385094"/>
          </a:xfrm>
        </p:grpSpPr>
        <p:pic>
          <p:nvPicPr>
            <p:cNvPr id="5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3048000"/>
              <a:ext cx="2689644" cy="2251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800" y="1143000"/>
              <a:ext cx="2949922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6000" y="914400"/>
              <a:ext cx="2743200" cy="4283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593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990601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en-US" sz="2400" dirty="0" smtClean="0">
              <a:cs typeface="Times New Roman" pitchFamily="18" charset="0"/>
            </a:endParaRPr>
          </a:p>
          <a:p>
            <a:pPr marL="342900" indent="-342900"/>
            <a:endParaRPr lang="en-US" sz="2400" dirty="0" smtClean="0">
              <a:cs typeface="Times New Roman" pitchFamily="18" charset="0"/>
            </a:endParaRPr>
          </a:p>
          <a:p>
            <a:pPr marL="342900" indent="-342900"/>
            <a:endParaRPr lang="en-US" sz="2400" dirty="0" smtClean="0">
              <a:cs typeface="Times New Roman" pitchFamily="18" charset="0"/>
            </a:endParaRPr>
          </a:p>
          <a:p>
            <a:pPr marL="342900" indent="-342900"/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8705" y="228600"/>
            <a:ext cx="8686800" cy="838200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Glimpse of  Publication</a:t>
            </a:r>
            <a:endParaRPr lang="en-US" sz="26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00" y="990600"/>
            <a:ext cx="8077200" cy="4645650"/>
            <a:chOff x="762000" y="990600"/>
            <a:chExt cx="8077200" cy="4645650"/>
          </a:xfrm>
        </p:grpSpPr>
        <p:pic>
          <p:nvPicPr>
            <p:cNvPr id="8" name="Picture 7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67400" y="990600"/>
              <a:ext cx="297180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24200" y="1447800"/>
              <a:ext cx="2628742" cy="418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2000" y="2133600"/>
              <a:ext cx="2286000" cy="3276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593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/>
          <p:cNvSpPr txBox="1">
            <a:spLocks/>
          </p:cNvSpPr>
          <p:nvPr/>
        </p:nvSpPr>
        <p:spPr>
          <a:xfrm>
            <a:off x="761999" y="762000"/>
            <a:ext cx="7543801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 smtClean="0">
              <a:latin typeface="+mj-lt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Thank You</a:t>
            </a:r>
          </a:p>
          <a:p>
            <a:pPr marL="0" indent="0" algn="ctr">
              <a:buNone/>
            </a:pPr>
            <a:endParaRPr lang="en-US" sz="2000" b="1" dirty="0" smtClean="0">
              <a:latin typeface="+mj-lt"/>
            </a:endParaRPr>
          </a:p>
          <a:p>
            <a:pPr marL="0" indent="0" algn="ctr">
              <a:buNone/>
            </a:pPr>
            <a:endParaRPr lang="en-US" sz="2000" b="1" dirty="0">
              <a:latin typeface="+mj-lt"/>
            </a:endParaRPr>
          </a:p>
          <a:p>
            <a:pPr marL="0" indent="0" algn="ctr">
              <a:buNone/>
            </a:pPr>
            <a:r>
              <a:rPr lang="en-US" sz="2000" b="1" dirty="0" err="1" smtClean="0">
                <a:latin typeface="+mj-lt"/>
              </a:rPr>
              <a:t>Srijana</a:t>
            </a:r>
            <a:r>
              <a:rPr lang="en-US" sz="2000" b="1" dirty="0" smtClean="0">
                <a:latin typeface="+mj-lt"/>
              </a:rPr>
              <a:t> Shrestha and </a:t>
            </a:r>
            <a:r>
              <a:rPr lang="en-GB" sz="2000" b="1" dirty="0" err="1" smtClean="0">
                <a:latin typeface="+mj-lt"/>
              </a:rPr>
              <a:t>Chudamani</a:t>
            </a:r>
            <a:r>
              <a:rPr lang="en-GB" sz="2000" b="1" dirty="0" smtClean="0">
                <a:latin typeface="+mj-lt"/>
              </a:rPr>
              <a:t> Shrestha</a:t>
            </a:r>
          </a:p>
          <a:p>
            <a:pPr marL="0" indent="0" algn="ctr">
              <a:buNone/>
            </a:pPr>
            <a:r>
              <a:rPr lang="en-GB" sz="2000" dirty="0" smtClean="0">
                <a:latin typeface="+mj-lt"/>
              </a:rPr>
              <a:t>Email: </a:t>
            </a:r>
            <a:r>
              <a:rPr lang="en-US" sz="2000" dirty="0" smtClean="0">
                <a:latin typeface="+mj-lt"/>
                <a:hlinkClick r:id="rId2"/>
              </a:rPr>
              <a:t>srijanastha2041@gmail.com</a:t>
            </a:r>
            <a:r>
              <a:rPr lang="en-US" sz="2000" dirty="0" smtClean="0">
                <a:latin typeface="+mj-lt"/>
              </a:rPr>
              <a:t> /</a:t>
            </a:r>
            <a:r>
              <a:rPr lang="en-US" sz="2000" dirty="0" smtClean="0">
                <a:latin typeface="+mj-lt"/>
                <a:hlinkClick r:id="rId3"/>
              </a:rPr>
              <a:t>cms220@yahoo.com</a:t>
            </a:r>
            <a:r>
              <a:rPr lang="en-US" sz="2000" dirty="0" smtClean="0">
                <a:latin typeface="+mj-lt"/>
              </a:rPr>
              <a:t> </a:t>
            </a:r>
          </a:p>
          <a:p>
            <a:pPr marL="0" indent="0" algn="ctr">
              <a:buNone/>
            </a:pPr>
            <a:r>
              <a:rPr lang="en-US" sz="2000" dirty="0" smtClean="0">
                <a:latin typeface="+mj-lt"/>
              </a:rPr>
              <a:t>REDD Implementation Center</a:t>
            </a:r>
          </a:p>
          <a:p>
            <a:pPr marL="0" indent="0" algn="ctr">
              <a:buNone/>
            </a:pPr>
            <a:r>
              <a:rPr lang="en-US" sz="2000" dirty="0" smtClean="0">
                <a:latin typeface="+mj-lt"/>
              </a:rPr>
              <a:t>Kathmandu, Nepal</a:t>
            </a:r>
            <a:r>
              <a:rPr lang="en-US" sz="2000" dirty="0" smtClean="0">
                <a:latin typeface="+mj-lt"/>
                <a:hlinkClick r:id="rId4"/>
              </a:rPr>
              <a:t/>
            </a:r>
            <a:br>
              <a:rPr lang="en-US" sz="2000" dirty="0" smtClean="0">
                <a:latin typeface="+mj-lt"/>
                <a:hlinkClick r:id="rId4"/>
              </a:rPr>
            </a:b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13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42" y="0"/>
            <a:ext cx="8686800" cy="838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Background of the KM and Comms Strategy</a:t>
            </a:r>
            <a:endParaRPr lang="en-US" sz="28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905" y="533400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Engagement with FCPF in 2008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REDD Readiness preparation proposal (R-PP) in 2010.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 </a:t>
            </a:r>
            <a:r>
              <a:rPr lang="en-US" sz="2200" dirty="0" smtClean="0">
                <a:cs typeface="Times New Roman" pitchFamily="18" charset="0"/>
              </a:rPr>
              <a:t>REDD+ National </a:t>
            </a:r>
            <a:r>
              <a:rPr lang="en-US" sz="2200" dirty="0" smtClean="0">
                <a:cs typeface="Times New Roman" pitchFamily="18" charset="0"/>
              </a:rPr>
              <a:t>Strategy is finalized and in the stage of approval.</a:t>
            </a:r>
            <a:endParaRPr lang="en-US" sz="2200" dirty="0" smtClean="0"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REDD+ implementation through </a:t>
            </a:r>
            <a:r>
              <a:rPr lang="en-US" sz="2200" b="1" dirty="0" smtClean="0">
                <a:cs typeface="Times New Roman" pitchFamily="18" charset="0"/>
              </a:rPr>
              <a:t>Ministry </a:t>
            </a:r>
            <a:r>
              <a:rPr lang="en-US" sz="2200" b="1" dirty="0">
                <a:cs typeface="Times New Roman" pitchFamily="18" charset="0"/>
              </a:rPr>
              <a:t>of </a:t>
            </a:r>
            <a:r>
              <a:rPr lang="en-US" sz="2200" b="1" dirty="0" smtClean="0">
                <a:cs typeface="Times New Roman" pitchFamily="18" charset="0"/>
              </a:rPr>
              <a:t>Forests </a:t>
            </a:r>
            <a:r>
              <a:rPr lang="en-US" sz="2200" b="1" dirty="0">
                <a:cs typeface="Times New Roman" pitchFamily="18" charset="0"/>
              </a:rPr>
              <a:t>and Soil </a:t>
            </a:r>
            <a:r>
              <a:rPr lang="en-US" sz="2200" b="1" dirty="0" smtClean="0">
                <a:cs typeface="Times New Roman" pitchFamily="18" charset="0"/>
              </a:rPr>
              <a:t>Conservation </a:t>
            </a:r>
            <a:r>
              <a:rPr lang="en-US" sz="2200" dirty="0" smtClean="0">
                <a:cs typeface="Times New Roman" pitchFamily="18" charset="0"/>
              </a:rPr>
              <a:t>– 3 tier mechanism. </a:t>
            </a:r>
            <a:endParaRPr lang="en-US" sz="2200" dirty="0"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" y="3586222"/>
            <a:ext cx="7467600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/>
              <a:t>Tier 1: </a:t>
            </a:r>
            <a:r>
              <a:rPr lang="en-US" sz="2000" b="1" dirty="0"/>
              <a:t>REDD+ Coordinating and Monitoring Committee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" y="4343400"/>
            <a:ext cx="7467600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/>
              <a:t>Tier 2: </a:t>
            </a:r>
            <a:r>
              <a:rPr lang="en-US" sz="2000" b="1" dirty="0"/>
              <a:t>REDD+ </a:t>
            </a:r>
            <a:r>
              <a:rPr lang="en-US" sz="2000" b="1" dirty="0" smtClean="0"/>
              <a:t>Working Group – Operational level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609600" y="5029200"/>
            <a:ext cx="7467600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/>
              <a:t>Tier 3: REDD Implementation Center – Coordinating entity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9062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5842" y="0"/>
            <a:ext cx="8686800" cy="838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Background of the KM and Comms Strategy</a:t>
            </a:r>
            <a:endParaRPr lang="en-US" sz="28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042" y="823912"/>
            <a:ext cx="8534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Information and knowledge are communicated and disseminated through  </a:t>
            </a:r>
            <a:r>
              <a:rPr lang="en-US" sz="2200" b="1" dirty="0" smtClean="0">
                <a:cs typeface="Times New Roman" pitchFamily="18" charset="0"/>
              </a:rPr>
              <a:t>publications, media and website</a:t>
            </a:r>
            <a:r>
              <a:rPr lang="en-US" sz="2200" dirty="0" smtClean="0">
                <a:cs typeface="Times New Roman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cs typeface="Times New Roman" pitchFamily="18" charset="0"/>
              </a:rPr>
              <a:t>National Forest Database (NFD) and National Forests Information System (NFIS): </a:t>
            </a:r>
            <a:r>
              <a:rPr lang="en-US" sz="2200" dirty="0" smtClean="0">
                <a:cs typeface="Times New Roman" pitchFamily="18" charset="0"/>
              </a:rPr>
              <a:t>ongoing web-based information system and data </a:t>
            </a:r>
            <a:r>
              <a:rPr lang="en-US" sz="2200" dirty="0">
                <a:cs typeface="Times New Roman" pitchFamily="18" charset="0"/>
              </a:rPr>
              <a:t>management http://mfsc-nfims.gov.np</a:t>
            </a:r>
            <a:r>
              <a:rPr lang="en-US" sz="2200" dirty="0" smtClean="0">
                <a:cs typeface="Times New Roman" pitchFamily="18" charset="0"/>
              </a:rPr>
              <a:t>/.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Involvement of central level, regional level, district level offices and expertise in NFD and NFIS systems establishment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During establishment process of NFD/NFIS, consultation and discussion were held at different levels.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Uploading publications and research reports in </a:t>
            </a:r>
            <a:r>
              <a:rPr lang="en-US" sz="2200" b="1" dirty="0" smtClean="0">
                <a:cs typeface="Times New Roman" pitchFamily="18" charset="0"/>
              </a:rPr>
              <a:t>website of REDD IC </a:t>
            </a:r>
            <a:r>
              <a:rPr lang="en-US" sz="2200" dirty="0" smtClean="0">
                <a:cs typeface="Times New Roman" pitchFamily="18" charset="0"/>
              </a:rPr>
              <a:t>i.e. mofsc-redd.gov.np (</a:t>
            </a:r>
            <a:r>
              <a:rPr lang="en-US" sz="2200" dirty="0" smtClean="0">
                <a:cs typeface="Times New Roman" pitchFamily="18" charset="0"/>
                <a:hlinkClick r:id="rId2"/>
              </a:rPr>
              <a:t>http</a:t>
            </a:r>
            <a:r>
              <a:rPr lang="en-US" sz="2200" dirty="0">
                <a:cs typeface="Times New Roman" pitchFamily="18" charset="0"/>
                <a:hlinkClick r:id="rId2"/>
              </a:rPr>
              <a:t>://mofsc-redd.gov.np</a:t>
            </a:r>
            <a:r>
              <a:rPr lang="en-US" sz="2200" dirty="0" smtClean="0">
                <a:cs typeface="Times New Roman" pitchFamily="18" charset="0"/>
                <a:hlinkClick r:id="rId2"/>
              </a:rPr>
              <a:t>/</a:t>
            </a:r>
            <a:r>
              <a:rPr lang="en-US" sz="2200" dirty="0" smtClean="0">
                <a:cs typeface="Times New Roman" pitchFamily="18" charset="0"/>
              </a:rPr>
              <a:t>)</a:t>
            </a:r>
            <a:endParaRPr lang="en-US" sz="2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05" y="228600"/>
            <a:ext cx="8686800" cy="838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Background of the KM and Comms Strategy Continue….</a:t>
            </a:r>
            <a:endParaRPr lang="en-US" sz="28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206817"/>
            <a:ext cx="88392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Website is regularly updated.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Institution strategy: Provision of Nodal officer according to Right to Information Act, 2008 and Right to Information rules and regulation,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cs typeface="Times New Roman" pitchFamily="18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Others: Publication distribution, seminars, documentary show, workshop, training, information sharing workshop, progress review meetings.</a:t>
            </a:r>
          </a:p>
          <a:p>
            <a:pPr marL="285750" lvl="2" indent="-285750"/>
            <a:r>
              <a:rPr lang="en-US" sz="2200" b="1" dirty="0" smtClean="0">
                <a:cs typeface="Times New Roman" pitchFamily="18" charset="0"/>
              </a:rPr>
              <a:t>	</a:t>
            </a:r>
          </a:p>
          <a:p>
            <a:pPr marL="0" lvl="2"/>
            <a:r>
              <a:rPr lang="en-US" sz="2200" b="1" dirty="0" smtClean="0">
                <a:cs typeface="Times New Roman" pitchFamily="18" charset="0"/>
              </a:rPr>
              <a:t>Effects of KM and Communication development in countries participating  in REDD+:</a:t>
            </a:r>
          </a:p>
          <a:p>
            <a:pPr marL="285750" lvl="2" indent="-285750"/>
            <a:endParaRPr lang="en-US" sz="1000" b="1" dirty="0" smtClean="0">
              <a:cs typeface="Times New Roman" pitchFamily="18" charset="0"/>
            </a:endParaRPr>
          </a:p>
          <a:p>
            <a:pPr marL="285750" lvl="2" indent="-285750">
              <a:buFont typeface="Wingdings" pitchFamily="2" charset="2"/>
              <a:buChar char="§"/>
            </a:pPr>
            <a:r>
              <a:rPr lang="en-US" sz="2200" dirty="0" smtClean="0">
                <a:cs typeface="Times New Roman" pitchFamily="18" charset="0"/>
              </a:rPr>
              <a:t>Sharing of knowledge, studies and research related to REDD+ activities.</a:t>
            </a:r>
          </a:p>
          <a:p>
            <a:pPr marL="285750" lvl="2" indent="-285750">
              <a:buFont typeface="Wingdings" pitchFamily="2" charset="2"/>
              <a:buChar char="§"/>
            </a:pPr>
            <a:endParaRPr lang="en-US" sz="1000" dirty="0" smtClean="0">
              <a:cs typeface="Times New Roman" pitchFamily="18" charset="0"/>
            </a:endParaRPr>
          </a:p>
          <a:p>
            <a:pPr marL="285750" lvl="2" indent="-285750">
              <a:buFont typeface="Wingdings" pitchFamily="2" charset="2"/>
              <a:buChar char="§"/>
            </a:pPr>
            <a:r>
              <a:rPr lang="en-US" sz="2200" dirty="0" smtClean="0">
                <a:cs typeface="Times New Roman" pitchFamily="18" charset="0"/>
              </a:rPr>
              <a:t>Different practices in policies and programme can be internalize as per context  of the country.</a:t>
            </a:r>
          </a:p>
        </p:txBody>
      </p:sp>
    </p:spTree>
    <p:extLst>
      <p:ext uri="{BB962C8B-B14F-4D97-AF65-F5344CB8AC3E}">
        <p14:creationId xmlns:p14="http://schemas.microsoft.com/office/powerpoint/2010/main" val="229062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705" y="990600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Access of stakeholders to information related to REDD+ activities</a:t>
            </a:r>
            <a:r>
              <a:rPr lang="en-US" sz="2400" dirty="0" smtClean="0">
                <a:cs typeface="Times New Roman" pitchFamily="18" charset="0"/>
              </a:rPr>
              <a:t>.</a:t>
            </a:r>
            <a:endParaRPr lang="en-US" sz="2400" dirty="0" smtClean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Viewers can access NFIS (National Forestry Information System) globally through specific URL (</a:t>
            </a:r>
            <a:r>
              <a:rPr lang="en-US" sz="2400" dirty="0" smtClean="0">
                <a:cs typeface="Times New Roman" pitchFamily="18" charset="0"/>
                <a:hlinkClick r:id="rId2"/>
              </a:rPr>
              <a:t>http</a:t>
            </a:r>
            <a:r>
              <a:rPr lang="en-US" sz="2400" dirty="0">
                <a:cs typeface="Times New Roman" pitchFamily="18" charset="0"/>
                <a:hlinkClick r:id="rId2"/>
              </a:rPr>
              <a:t>://mfsc-nfims.gov.np</a:t>
            </a:r>
            <a:r>
              <a:rPr lang="en-US" sz="2400" dirty="0" smtClean="0">
                <a:cs typeface="Times New Roman" pitchFamily="18" charset="0"/>
                <a:hlinkClick r:id="rId2"/>
              </a:rPr>
              <a:t>/</a:t>
            </a:r>
            <a:r>
              <a:rPr lang="en-US" sz="2400" dirty="0" smtClean="0">
                <a:cs typeface="Times New Roman" pitchFamily="18" charset="0"/>
              </a:rPr>
              <a:t>).</a:t>
            </a:r>
            <a:endParaRPr lang="en-US" sz="2400" dirty="0" smtClean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Transparent REDD+ activities</a:t>
            </a:r>
            <a:r>
              <a:rPr lang="en-US" sz="2400" dirty="0" smtClean="0">
                <a:cs typeface="Times New Roman" pitchFamily="18" charset="0"/>
              </a:rPr>
              <a:t>.</a:t>
            </a:r>
            <a:endParaRPr lang="en-US" sz="2400" dirty="0" smtClean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Availability of publications and research report related to REDD+ in website</a:t>
            </a:r>
            <a:r>
              <a:rPr lang="en-US" sz="2400" dirty="0" smtClean="0">
                <a:cs typeface="Times New Roman" pitchFamily="18" charset="0"/>
              </a:rPr>
              <a:t>.</a:t>
            </a:r>
            <a:endParaRPr lang="en-US" sz="2400" dirty="0" smtClean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MRV framework</a:t>
            </a:r>
            <a:r>
              <a:rPr lang="en-US" sz="2400" dirty="0" smtClean="0">
                <a:cs typeface="Times New Roman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ERPD preparation is also ongoing.</a:t>
            </a:r>
            <a:endParaRPr lang="en-US" sz="2400" dirty="0" smtClean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cs typeface="Times New Roman" pitchFamily="18" charset="0"/>
              </a:rPr>
              <a:t>Forest reference level (FRL) Development: ongoing</a:t>
            </a:r>
            <a:r>
              <a:rPr lang="en-US" sz="2400" dirty="0" smtClean="0">
                <a:cs typeface="Times New Roman" pitchFamily="18" charset="0"/>
              </a:rPr>
              <a:t> – includes estimating carbon emissions from deforestation and degradation. </a:t>
            </a:r>
            <a:endParaRPr lang="en-US" sz="24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8705" y="76200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Results/progress/achievements</a:t>
            </a:r>
            <a:endParaRPr lang="en-US" sz="32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" y="855234"/>
            <a:ext cx="9158288" cy="49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12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0" y="1064945"/>
            <a:ext cx="2271785" cy="1614140"/>
            <a:chOff x="7046" y="318000"/>
            <a:chExt cx="2106054" cy="1263632"/>
          </a:xfrm>
          <a:solidFill>
            <a:schemeClr val="accent1">
              <a:lumMod val="75000"/>
            </a:schemeClr>
          </a:solidFill>
        </p:grpSpPr>
        <p:sp>
          <p:nvSpPr>
            <p:cNvPr id="11" name="Rounded Rectangle 10"/>
            <p:cNvSpPr/>
            <p:nvPr/>
          </p:nvSpPr>
          <p:spPr>
            <a:xfrm>
              <a:off x="7046" y="318000"/>
              <a:ext cx="2106054" cy="126363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44057" y="355011"/>
              <a:ext cx="2032032" cy="118961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725" tIns="85725" rIns="85725" bIns="85725" numCol="1" spcCol="1270" anchor="ctr" anchorCtr="0">
              <a:noAutofit/>
            </a:bodyPr>
            <a:lstStyle/>
            <a:p>
              <a:pPr algn="ctr"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50" b="1" dirty="0"/>
                <a:t>FOREST CHANGE IN TIME SERIES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35035" y="1064945"/>
            <a:ext cx="2302885" cy="1614140"/>
            <a:chOff x="2955522" y="318000"/>
            <a:chExt cx="2106054" cy="1263632"/>
          </a:xfrm>
          <a:solidFill>
            <a:schemeClr val="accent1">
              <a:lumMod val="75000"/>
            </a:schemeClr>
          </a:solidFill>
        </p:grpSpPr>
        <p:sp>
          <p:nvSpPr>
            <p:cNvPr id="9" name="Rounded Rectangle 8"/>
            <p:cNvSpPr/>
            <p:nvPr/>
          </p:nvSpPr>
          <p:spPr>
            <a:xfrm>
              <a:off x="2955522" y="318000"/>
              <a:ext cx="2106054" cy="126363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6"/>
            <p:cNvSpPr/>
            <p:nvPr/>
          </p:nvSpPr>
          <p:spPr>
            <a:xfrm>
              <a:off x="2992533" y="355011"/>
              <a:ext cx="2032032" cy="118961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725" tIns="85725" rIns="85725" bIns="85725" numCol="1" spcCol="1270" anchor="ctr" anchorCtr="0">
              <a:noAutofit/>
            </a:bodyPr>
            <a:lstStyle/>
            <a:p>
              <a:pPr algn="ctr"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50" b="1" dirty="0"/>
                <a:t>DEGREDATION DUE TO WOODFUEL EXTRACTION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39170" y="1064945"/>
            <a:ext cx="2538129" cy="1637621"/>
            <a:chOff x="5903998" y="318000"/>
            <a:chExt cx="2106054" cy="1263632"/>
          </a:xfrm>
          <a:solidFill>
            <a:schemeClr val="accent1">
              <a:lumMod val="75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5903998" y="318000"/>
              <a:ext cx="2106054" cy="126363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8"/>
            <p:cNvSpPr/>
            <p:nvPr/>
          </p:nvSpPr>
          <p:spPr>
            <a:xfrm>
              <a:off x="5941009" y="355011"/>
              <a:ext cx="2032032" cy="118961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725" tIns="85725" rIns="85725" bIns="85725" numCol="1" spcCol="1270" anchor="ctr" anchorCtr="0">
              <a:noAutofit/>
            </a:bodyPr>
            <a:lstStyle/>
            <a:p>
              <a:pPr algn="ctr"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50" b="1" dirty="0"/>
                <a:t>DEGREDATION DUE TO GRAZING</a:t>
              </a:r>
            </a:p>
          </p:txBody>
        </p:sp>
      </p:grpSp>
      <p:sp>
        <p:nvSpPr>
          <p:cNvPr id="16" name="Down Arrow 15"/>
          <p:cNvSpPr/>
          <p:nvPr/>
        </p:nvSpPr>
        <p:spPr>
          <a:xfrm>
            <a:off x="1668550" y="2895600"/>
            <a:ext cx="500063" cy="565726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7" name="Group 16"/>
          <p:cNvGrpSpPr/>
          <p:nvPr/>
        </p:nvGrpSpPr>
        <p:grpSpPr>
          <a:xfrm>
            <a:off x="761999" y="3540398"/>
            <a:ext cx="2271785" cy="2093486"/>
            <a:chOff x="7046" y="187079"/>
            <a:chExt cx="2106054" cy="1394553"/>
          </a:xfrm>
          <a:solidFill>
            <a:schemeClr val="accent1">
              <a:lumMod val="75000"/>
            </a:schemeClr>
          </a:solidFill>
        </p:grpSpPr>
        <p:sp>
          <p:nvSpPr>
            <p:cNvPr id="18" name="Rounded Rectangle 17"/>
            <p:cNvSpPr/>
            <p:nvPr/>
          </p:nvSpPr>
          <p:spPr>
            <a:xfrm>
              <a:off x="7046" y="318000"/>
              <a:ext cx="2106054" cy="126363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4057" y="187079"/>
              <a:ext cx="2032032" cy="118961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725" tIns="85725" rIns="85725" bIns="85725" numCol="1" spcCol="1270" anchor="ctr" anchorCtr="0">
              <a:noAutofit/>
            </a:bodyPr>
            <a:lstStyle/>
            <a:p>
              <a:pPr algn="ctr"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50" b="1" dirty="0" smtClean="0"/>
                <a:t>Remote Sensing Based Forest Change assessment</a:t>
              </a:r>
              <a:endParaRPr lang="en-US" sz="2250" b="1" dirty="0"/>
            </a:p>
          </p:txBody>
        </p:sp>
      </p:grpSp>
      <p:sp>
        <p:nvSpPr>
          <p:cNvPr id="30" name="Down Arrow 29"/>
          <p:cNvSpPr/>
          <p:nvPr/>
        </p:nvSpPr>
        <p:spPr>
          <a:xfrm>
            <a:off x="4619648" y="3130489"/>
            <a:ext cx="2231861" cy="409909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1" name="Group 30"/>
          <p:cNvGrpSpPr/>
          <p:nvPr/>
        </p:nvGrpSpPr>
        <p:grpSpPr>
          <a:xfrm>
            <a:off x="3999159" y="3788218"/>
            <a:ext cx="4291808" cy="1315246"/>
            <a:chOff x="7045" y="200541"/>
            <a:chExt cx="2106054" cy="1263632"/>
          </a:xfrm>
          <a:solidFill>
            <a:schemeClr val="accent1">
              <a:lumMod val="75000"/>
            </a:schemeClr>
          </a:solidFill>
        </p:grpSpPr>
        <p:sp>
          <p:nvSpPr>
            <p:cNvPr id="32" name="Rounded Rectangle 31"/>
            <p:cNvSpPr/>
            <p:nvPr/>
          </p:nvSpPr>
          <p:spPr>
            <a:xfrm>
              <a:off x="7045" y="200541"/>
              <a:ext cx="2106054" cy="126363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4"/>
            <p:cNvSpPr/>
            <p:nvPr/>
          </p:nvSpPr>
          <p:spPr>
            <a:xfrm>
              <a:off x="44057" y="235392"/>
              <a:ext cx="2032032" cy="11355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725" tIns="85725" rIns="85725" bIns="85725" numCol="1" spcCol="1270" anchor="ctr" anchorCtr="0">
              <a:noAutofit/>
            </a:bodyPr>
            <a:lstStyle/>
            <a:p>
              <a:pPr algn="ctr"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50" b="1" dirty="0" smtClean="0"/>
                <a:t>Supply/Demand/Balance </a:t>
              </a:r>
              <a:r>
                <a:rPr lang="en-US" sz="2250" b="1" dirty="0"/>
                <a:t>Mapping and Scenario based estimates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606355" y="904875"/>
            <a:ext cx="2612572" cy="4886325"/>
          </a:xfrm>
          <a:prstGeom prst="roundRect">
            <a:avLst/>
          </a:prstGeom>
          <a:noFill/>
          <a:ln w="317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770469" y="3652673"/>
            <a:ext cx="4692315" cy="1587346"/>
          </a:xfrm>
          <a:prstGeom prst="roundRect">
            <a:avLst/>
          </a:prstGeom>
          <a:noFill/>
          <a:ln w="317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68705" y="76200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Progress: Forest Reference Level Development</a:t>
            </a:r>
            <a:endParaRPr lang="en-US" sz="28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066801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Lack of harmonization among different agencies.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Lack of uniformity in different activities for knowledge management and communication.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Lack of appropriate capacity in staff members in up-to-date Knowledge management system.</a:t>
            </a:r>
          </a:p>
          <a:p>
            <a:pPr marL="285750" indent="-285750"/>
            <a:endParaRPr lang="en-US" sz="2400" dirty="0" smtClean="0"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Limited awareness of REDD among some of the stakeholders.</a:t>
            </a:r>
          </a:p>
          <a:p>
            <a:pPr marL="285750" indent="-285750" algn="just"/>
            <a:endParaRPr lang="en-US" sz="2400" dirty="0" smtClean="0"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The REDD+ approach is not still well perceive by all forest related organization.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8705" y="381000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Challenges encountered</a:t>
            </a:r>
            <a:endParaRPr lang="en-US" sz="32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990601"/>
            <a:ext cx="8458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Capacity building/Training for effective knowledge management and communication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Support  to strengthen the capacity of organization.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Support for documentation, publication and dissemination of knowledge and information related to REDD+.</a:t>
            </a:r>
          </a:p>
          <a:p>
            <a:pPr marL="342900" indent="-342900"/>
            <a:endParaRPr lang="en-US" sz="2400" dirty="0" smtClean="0"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Develop Knowledge management and communication strategy.</a:t>
            </a:r>
          </a:p>
          <a:p>
            <a:pPr marL="342900" indent="-342900" algn="just"/>
            <a:endParaRPr lang="en-US" sz="2400" dirty="0" smtClean="0"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Establish communication and KM system in REDD IC or other relevant institution.  </a:t>
            </a:r>
          </a:p>
          <a:p>
            <a:pPr marL="342900" indent="-342900"/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8705" y="228600"/>
            <a:ext cx="8686800" cy="838200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Support requested from regional KM/</a:t>
            </a:r>
            <a:r>
              <a:rPr lang="en-US" sz="2600" b="1" dirty="0" err="1" smtClean="0">
                <a:solidFill>
                  <a:srgbClr val="0000FF"/>
                </a:solidFill>
                <a:latin typeface="Cambria" panose="02040503050406030204" pitchFamily="18" charset="0"/>
              </a:rPr>
              <a:t>Comms</a:t>
            </a:r>
            <a:r>
              <a:rPr lang="en-US" sz="26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 Specialist</a:t>
            </a:r>
            <a:endParaRPr lang="en-US" sz="26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3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15881</TotalTime>
  <Words>513</Words>
  <Application>Microsoft Office PowerPoint</Application>
  <PresentationFormat>On-screen Show (4:3)</PresentationFormat>
  <Paragraphs>88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Cambria</vt:lpstr>
      <vt:lpstr>DaunPenh</vt:lpstr>
      <vt:lpstr>Times New Roman</vt:lpstr>
      <vt:lpstr>Wingdings</vt:lpstr>
      <vt:lpstr>Office Theme</vt:lpstr>
      <vt:lpstr>2_Custom Design</vt:lpstr>
      <vt:lpstr>10_Custom Design</vt:lpstr>
      <vt:lpstr>PowerPoint Presentation</vt:lpstr>
      <vt:lpstr>Background of the KM and Comms Strategy</vt:lpstr>
      <vt:lpstr>Background of the KM and Comms Strategy</vt:lpstr>
      <vt:lpstr>Background of the KM and Comms Strategy Continue….</vt:lpstr>
      <vt:lpstr>PowerPoint Presentation</vt:lpstr>
      <vt:lpstr>PowerPoint Presentation</vt:lpstr>
      <vt:lpstr>PowerPoint Presentation</vt:lpstr>
      <vt:lpstr>PowerPoint Presentation</vt:lpstr>
      <vt:lpstr>Support requested from regional KM/Comms Specialist</vt:lpstr>
      <vt:lpstr>Glimpse of  Publication</vt:lpstr>
      <vt:lpstr>Glimpse of  Publication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Mumoki</dc:creator>
  <cp:lastModifiedBy>User</cp:lastModifiedBy>
  <cp:revision>260</cp:revision>
  <dcterms:created xsi:type="dcterms:W3CDTF">2012-09-11T07:20:24Z</dcterms:created>
  <dcterms:modified xsi:type="dcterms:W3CDTF">2016-08-23T06:29:09Z</dcterms:modified>
</cp:coreProperties>
</file>