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819" r:id="rId3"/>
  </p:sldMasterIdLst>
  <p:notesMasterIdLst>
    <p:notesMasterId r:id="rId18"/>
  </p:notesMasterIdLst>
  <p:handoutMasterIdLst>
    <p:handoutMasterId r:id="rId19"/>
  </p:handoutMasterIdLst>
  <p:sldIdLst>
    <p:sldId id="256" r:id="rId4"/>
    <p:sldId id="325" r:id="rId5"/>
    <p:sldId id="330" r:id="rId6"/>
    <p:sldId id="322" r:id="rId7"/>
    <p:sldId id="336" r:id="rId8"/>
    <p:sldId id="321" r:id="rId9"/>
    <p:sldId id="337" r:id="rId10"/>
    <p:sldId id="332" r:id="rId11"/>
    <p:sldId id="333" r:id="rId12"/>
    <p:sldId id="334" r:id="rId13"/>
    <p:sldId id="318" r:id="rId14"/>
    <p:sldId id="329" r:id="rId15"/>
    <p:sldId id="319" r:id="rId16"/>
    <p:sldId id="320"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325"/>
            <p14:sldId id="330"/>
            <p14:sldId id="322"/>
            <p14:sldId id="336"/>
            <p14:sldId id="321"/>
            <p14:sldId id="337"/>
            <p14:sldId id="332"/>
            <p14:sldId id="333"/>
            <p14:sldId id="334"/>
            <p14:sldId id="318"/>
            <p14:sldId id="329"/>
            <p14:sldId id="319"/>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ng Thy" initials="HT" lastIdx="1" clrIdx="0">
    <p:extLst>
      <p:ext uri="{19B8F6BF-5375-455C-9EA6-DF929625EA0E}">
        <p15:presenceInfo xmlns:p15="http://schemas.microsoft.com/office/powerpoint/2012/main" userId="Heang 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4D8CCA"/>
    <a:srgbClr val="E73830"/>
    <a:srgbClr val="B47372"/>
    <a:srgbClr val="F47370"/>
    <a:srgbClr val="7AB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8223" autoAdjust="0"/>
  </p:normalViewPr>
  <p:slideViewPr>
    <p:cSldViewPr showGuides="1">
      <p:cViewPr>
        <p:scale>
          <a:sx n="40" d="100"/>
          <a:sy n="40" d="100"/>
        </p:scale>
        <p:origin x="207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78F09-EC1F-4222-858D-5462137D6A56}" type="doc">
      <dgm:prSet loTypeId="urn:microsoft.com/office/officeart/2011/layout/CircleProcess" loCatId="process" qsTypeId="urn:microsoft.com/office/officeart/2005/8/quickstyle/3d1" qsCatId="3D" csTypeId="urn:microsoft.com/office/officeart/2005/8/colors/accent3_2" csCatId="accent3" phldr="1"/>
      <dgm:spPr/>
      <dgm:t>
        <a:bodyPr/>
        <a:lstStyle/>
        <a:p>
          <a:endParaRPr lang="en-US"/>
        </a:p>
      </dgm:t>
    </dgm:pt>
    <dgm:pt modelId="{5A24DCA7-A51D-4662-8AA6-DCC17F71E708}">
      <dgm:prSet phldrT="[Text]" custT="1"/>
      <dgm:spPr/>
      <dgm:t>
        <a:bodyPr/>
        <a:lstStyle/>
        <a:p>
          <a:r>
            <a:rPr lang="en-US" sz="1600" b="1" dirty="0">
              <a:solidFill>
                <a:srgbClr val="FF0000"/>
              </a:solidFill>
              <a:effectLst>
                <a:outerShdw blurRad="38100" dist="38100" dir="2700000" algn="tl">
                  <a:srgbClr val="000000">
                    <a:alpha val="43137"/>
                  </a:srgbClr>
                </a:outerShdw>
              </a:effectLst>
              <a:latin typeface="Calibri" panose="020F0502020204030204" pitchFamily="34" charset="0"/>
            </a:rPr>
            <a:t>In 2008</a:t>
          </a:r>
          <a:r>
            <a:rPr lang="en-US" sz="1600" dirty="0">
              <a:latin typeface="Calibri" panose="020F0502020204030204" pitchFamily="34" charset="0"/>
            </a:rPr>
            <a:t>, </a:t>
          </a:r>
        </a:p>
        <a:p>
          <a:r>
            <a:rPr lang="en-US" sz="1600" dirty="0">
              <a:latin typeface="Calibri" panose="020F0502020204030204" pitchFamily="34" charset="0"/>
            </a:rPr>
            <a:t>The </a:t>
          </a:r>
          <a:r>
            <a:rPr lang="en-US" sz="1600" dirty="0" err="1">
              <a:latin typeface="Calibri" panose="020F0502020204030204" pitchFamily="34" charset="0"/>
            </a:rPr>
            <a:t>programme</a:t>
          </a:r>
          <a:r>
            <a:rPr lang="en-US" sz="1600" dirty="0">
              <a:latin typeface="Calibri" panose="020F0502020204030204" pitchFamily="34" charset="0"/>
            </a:rPr>
            <a:t> was launched</a:t>
          </a:r>
        </a:p>
      </dgm:t>
    </dgm:pt>
    <dgm:pt modelId="{A839B4AB-65A8-48AB-B239-1703724719FA}" type="parTrans" cxnId="{9B12DBE5-DFFC-47EE-BAE2-E449C2D7FBC9}">
      <dgm:prSet/>
      <dgm:spPr/>
      <dgm:t>
        <a:bodyPr/>
        <a:lstStyle/>
        <a:p>
          <a:endParaRPr lang="en-US" sz="1400">
            <a:latin typeface="Calibri" panose="020F0502020204030204" pitchFamily="34" charset="0"/>
          </a:endParaRPr>
        </a:p>
      </dgm:t>
    </dgm:pt>
    <dgm:pt modelId="{A0CB0FD1-C283-4DC5-9B2A-DE343239D096}" type="sibTrans" cxnId="{9B12DBE5-DFFC-47EE-BAE2-E449C2D7FBC9}">
      <dgm:prSet/>
      <dgm:spPr/>
      <dgm:t>
        <a:bodyPr/>
        <a:lstStyle/>
        <a:p>
          <a:endParaRPr lang="en-US" sz="1400">
            <a:latin typeface="Calibri" panose="020F0502020204030204" pitchFamily="34" charset="0"/>
          </a:endParaRPr>
        </a:p>
      </dgm:t>
    </dgm:pt>
    <dgm:pt modelId="{8C0E2BB1-6D58-4E0F-877E-E22AF031194F}">
      <dgm:prSet phldrT="[Text]" custT="1"/>
      <dgm:spPr/>
      <dgm:t>
        <a:bodyPr/>
        <a:lstStyle/>
        <a:p>
          <a:r>
            <a:rPr lang="en-US" sz="1600" b="1" dirty="0">
              <a:solidFill>
                <a:srgbClr val="FF0000"/>
              </a:solidFill>
              <a:effectLst>
                <a:outerShdw blurRad="38100" dist="38100" dir="2700000" algn="tl">
                  <a:srgbClr val="000000">
                    <a:alpha val="43137"/>
                  </a:srgbClr>
                </a:outerShdw>
              </a:effectLst>
              <a:latin typeface="Calibri" panose="020F0502020204030204" pitchFamily="34" charset="0"/>
            </a:rPr>
            <a:t>In June 2011</a:t>
          </a:r>
          <a:r>
            <a:rPr lang="en-US" sz="1600" dirty="0">
              <a:latin typeface="Calibri" panose="020F0502020204030204" pitchFamily="34" charset="0"/>
            </a:rPr>
            <a:t>, </a:t>
          </a:r>
        </a:p>
        <a:p>
          <a:r>
            <a:rPr lang="en-US" sz="1600" dirty="0">
              <a:latin typeface="Calibri" panose="020F0502020204030204" pitchFamily="34" charset="0"/>
            </a:rPr>
            <a:t>Mongolia became a partner country</a:t>
          </a:r>
        </a:p>
      </dgm:t>
    </dgm:pt>
    <dgm:pt modelId="{6FF0AE59-5032-443D-9BCE-6C1BE00B4AAD}" type="parTrans" cxnId="{D039FFCD-8924-4E97-BA2D-031D5D81D6F1}">
      <dgm:prSet/>
      <dgm:spPr/>
      <dgm:t>
        <a:bodyPr/>
        <a:lstStyle/>
        <a:p>
          <a:endParaRPr lang="en-US" sz="1400">
            <a:latin typeface="Calibri" panose="020F0502020204030204" pitchFamily="34" charset="0"/>
          </a:endParaRPr>
        </a:p>
      </dgm:t>
    </dgm:pt>
    <dgm:pt modelId="{45196D99-FEA5-43CA-9C2D-FF4761EA6DD5}" type="sibTrans" cxnId="{D039FFCD-8924-4E97-BA2D-031D5D81D6F1}">
      <dgm:prSet/>
      <dgm:spPr/>
      <dgm:t>
        <a:bodyPr/>
        <a:lstStyle/>
        <a:p>
          <a:endParaRPr lang="en-US" sz="1400">
            <a:latin typeface="Calibri" panose="020F0502020204030204" pitchFamily="34" charset="0"/>
          </a:endParaRPr>
        </a:p>
      </dgm:t>
    </dgm:pt>
    <dgm:pt modelId="{8F9A5653-9B54-4D9C-9E1E-3733528C1B10}">
      <dgm:prSet phldrT="[Text]" custT="1"/>
      <dgm:spPr/>
      <dgm:t>
        <a:bodyPr/>
        <a:lstStyle/>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rPr>
            <a:t>In June 2014</a:t>
          </a:r>
          <a:r>
            <a:rPr lang="en-US" sz="1400" dirty="0">
              <a:latin typeface="Calibri" panose="020F0502020204030204" pitchFamily="34" charset="0"/>
            </a:rPr>
            <a:t>, </a:t>
          </a:r>
        </a:p>
        <a:p>
          <a:r>
            <a:rPr lang="en-US" sz="1400" dirty="0">
              <a:latin typeface="Calibri" panose="020F0502020204030204" pitchFamily="34" charset="0"/>
            </a:rPr>
            <a:t>National REDD+ Readiness roadmap was officially adopted</a:t>
          </a:r>
        </a:p>
      </dgm:t>
    </dgm:pt>
    <dgm:pt modelId="{FF8A8F78-8CCE-48C1-9DC0-8E64FEB978EB}" type="parTrans" cxnId="{06BBA63F-3204-4E2D-AA9F-745F5925FDBA}">
      <dgm:prSet/>
      <dgm:spPr/>
      <dgm:t>
        <a:bodyPr/>
        <a:lstStyle/>
        <a:p>
          <a:endParaRPr lang="en-US" sz="1400">
            <a:latin typeface="Calibri" panose="020F0502020204030204" pitchFamily="34" charset="0"/>
          </a:endParaRPr>
        </a:p>
      </dgm:t>
    </dgm:pt>
    <dgm:pt modelId="{88EB2D67-208E-4144-B7E2-FD348C39B58B}" type="sibTrans" cxnId="{06BBA63F-3204-4E2D-AA9F-745F5925FDBA}">
      <dgm:prSet/>
      <dgm:spPr/>
      <dgm:t>
        <a:bodyPr/>
        <a:lstStyle/>
        <a:p>
          <a:endParaRPr lang="en-US" sz="1400">
            <a:latin typeface="Calibri" panose="020F0502020204030204" pitchFamily="34" charset="0"/>
          </a:endParaRPr>
        </a:p>
      </dgm:t>
    </dgm:pt>
    <dgm:pt modelId="{B89F0871-9208-4568-883C-2EDD50ABAD62}">
      <dgm:prSet custT="1"/>
      <dgm:spPr/>
      <dgm:t>
        <a:bodyPr/>
        <a:lstStyle/>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rPr>
            <a:t>In September 2015</a:t>
          </a:r>
          <a:r>
            <a:rPr lang="en-US" sz="1400" dirty="0">
              <a:latin typeface="Calibri" panose="020F0502020204030204" pitchFamily="34" charset="0"/>
            </a:rPr>
            <a:t>, </a:t>
          </a:r>
        </a:p>
        <a:p>
          <a:r>
            <a:rPr lang="en-US" sz="1400" dirty="0">
              <a:latin typeface="Calibri" panose="020F0502020204030204" pitchFamily="34" charset="0"/>
            </a:rPr>
            <a:t>The National </a:t>
          </a:r>
          <a:r>
            <a:rPr lang="en-US" sz="1400" dirty="0" err="1">
              <a:latin typeface="Calibri" panose="020F0502020204030204" pitchFamily="34" charset="0"/>
            </a:rPr>
            <a:t>Programme</a:t>
          </a:r>
          <a:r>
            <a:rPr lang="en-US" sz="1400" dirty="0">
              <a:latin typeface="Calibri" panose="020F0502020204030204" pitchFamily="34" charset="0"/>
            </a:rPr>
            <a:t> was signed</a:t>
          </a:r>
        </a:p>
      </dgm:t>
    </dgm:pt>
    <dgm:pt modelId="{911767A2-E1AF-49CE-B9BA-D0D83CA48632}" type="parTrans" cxnId="{F89ABB40-402C-48EE-BF63-AFB2B1D06D54}">
      <dgm:prSet/>
      <dgm:spPr/>
      <dgm:t>
        <a:bodyPr/>
        <a:lstStyle/>
        <a:p>
          <a:endParaRPr lang="en-US" sz="1400">
            <a:latin typeface="Calibri" panose="020F0502020204030204" pitchFamily="34" charset="0"/>
          </a:endParaRPr>
        </a:p>
      </dgm:t>
    </dgm:pt>
    <dgm:pt modelId="{106B82D3-5C52-4B79-BED4-35DE9EDD0720}" type="sibTrans" cxnId="{F89ABB40-402C-48EE-BF63-AFB2B1D06D54}">
      <dgm:prSet/>
      <dgm:spPr/>
      <dgm:t>
        <a:bodyPr/>
        <a:lstStyle/>
        <a:p>
          <a:endParaRPr lang="en-US" sz="1400">
            <a:latin typeface="Calibri" panose="020F0502020204030204" pitchFamily="34" charset="0"/>
          </a:endParaRPr>
        </a:p>
      </dgm:t>
    </dgm:pt>
    <dgm:pt modelId="{B07CEB28-9B54-4128-8235-0C45E087EBCA}">
      <dgm:prSet custT="1"/>
      <dgm:spPr/>
      <dgm:t>
        <a:bodyPr/>
        <a:lstStyle/>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rPr>
            <a:t>In January 26, 2016</a:t>
          </a:r>
          <a:r>
            <a:rPr lang="en-US" sz="1400" dirty="0">
              <a:latin typeface="Calibri" panose="020F0502020204030204" pitchFamily="34" charset="0"/>
            </a:rPr>
            <a:t>,</a:t>
          </a:r>
        </a:p>
        <a:p>
          <a:r>
            <a:rPr lang="en-US" sz="1400" dirty="0">
              <a:latin typeface="Calibri" panose="020F0502020204030204" pitchFamily="34" charset="0"/>
            </a:rPr>
            <a:t>The National </a:t>
          </a:r>
          <a:r>
            <a:rPr lang="en-US" sz="1400" dirty="0" err="1">
              <a:latin typeface="Calibri" panose="020F0502020204030204" pitchFamily="34" charset="0"/>
            </a:rPr>
            <a:t>Programme</a:t>
          </a:r>
          <a:r>
            <a:rPr lang="en-US" sz="1400" dirty="0">
              <a:latin typeface="Calibri" panose="020F0502020204030204" pitchFamily="34" charset="0"/>
            </a:rPr>
            <a:t> was launched officially in Mongolia</a:t>
          </a:r>
        </a:p>
      </dgm:t>
    </dgm:pt>
    <dgm:pt modelId="{ADFF4A32-AAD7-4036-8EAF-78AC79A17D4D}" type="parTrans" cxnId="{67459B1B-417F-485D-9B91-BC71C3BA9D1D}">
      <dgm:prSet/>
      <dgm:spPr/>
      <dgm:t>
        <a:bodyPr/>
        <a:lstStyle/>
        <a:p>
          <a:endParaRPr lang="en-US" sz="1400">
            <a:latin typeface="Calibri" panose="020F0502020204030204" pitchFamily="34" charset="0"/>
          </a:endParaRPr>
        </a:p>
      </dgm:t>
    </dgm:pt>
    <dgm:pt modelId="{B47BC6E4-AB8A-4388-84BB-0C0D99159A08}" type="sibTrans" cxnId="{67459B1B-417F-485D-9B91-BC71C3BA9D1D}">
      <dgm:prSet/>
      <dgm:spPr/>
      <dgm:t>
        <a:bodyPr/>
        <a:lstStyle/>
        <a:p>
          <a:endParaRPr lang="en-US" sz="1400">
            <a:latin typeface="Calibri" panose="020F0502020204030204" pitchFamily="34" charset="0"/>
          </a:endParaRPr>
        </a:p>
      </dgm:t>
    </dgm:pt>
    <dgm:pt modelId="{C4E94B98-FF11-4887-A5F0-C7FEAAB35794}" type="pres">
      <dgm:prSet presAssocID="{99678F09-EC1F-4222-858D-5462137D6A56}" presName="Name0" presStyleCnt="0">
        <dgm:presLayoutVars>
          <dgm:chMax val="11"/>
          <dgm:chPref val="11"/>
          <dgm:dir/>
          <dgm:resizeHandles/>
        </dgm:presLayoutVars>
      </dgm:prSet>
      <dgm:spPr/>
      <dgm:t>
        <a:bodyPr/>
        <a:lstStyle/>
        <a:p>
          <a:endParaRPr lang="en-US"/>
        </a:p>
      </dgm:t>
    </dgm:pt>
    <dgm:pt modelId="{EECFAE1A-6902-4DB6-8CA4-DFB720566B1B}" type="pres">
      <dgm:prSet presAssocID="{B07CEB28-9B54-4128-8235-0C45E087EBCA}" presName="Accent5" presStyleCnt="0"/>
      <dgm:spPr/>
    </dgm:pt>
    <dgm:pt modelId="{B54C39FD-3EE2-4BB2-9CC7-A19033755560}" type="pres">
      <dgm:prSet presAssocID="{B07CEB28-9B54-4128-8235-0C45E087EBCA}" presName="Accent" presStyleLbl="node1" presStyleIdx="0" presStyleCnt="5"/>
      <dgm:spPr/>
    </dgm:pt>
    <dgm:pt modelId="{96A8E128-5AF6-4D6D-B2BB-7184EA3230D1}" type="pres">
      <dgm:prSet presAssocID="{B07CEB28-9B54-4128-8235-0C45E087EBCA}" presName="ParentBackground5" presStyleCnt="0"/>
      <dgm:spPr/>
    </dgm:pt>
    <dgm:pt modelId="{08E2C17F-5689-459B-80A7-0A111626F689}" type="pres">
      <dgm:prSet presAssocID="{B07CEB28-9B54-4128-8235-0C45E087EBCA}" presName="ParentBackground" presStyleLbl="fgAcc1" presStyleIdx="0" presStyleCnt="5"/>
      <dgm:spPr/>
      <dgm:t>
        <a:bodyPr/>
        <a:lstStyle/>
        <a:p>
          <a:endParaRPr lang="en-US"/>
        </a:p>
      </dgm:t>
    </dgm:pt>
    <dgm:pt modelId="{335188FC-596B-4489-8CD9-6F073AC6DF89}" type="pres">
      <dgm:prSet presAssocID="{B07CEB28-9B54-4128-8235-0C45E087EBCA}" presName="Parent5" presStyleLbl="revTx" presStyleIdx="0" presStyleCnt="0">
        <dgm:presLayoutVars>
          <dgm:chMax val="1"/>
          <dgm:chPref val="1"/>
          <dgm:bulletEnabled val="1"/>
        </dgm:presLayoutVars>
      </dgm:prSet>
      <dgm:spPr/>
      <dgm:t>
        <a:bodyPr/>
        <a:lstStyle/>
        <a:p>
          <a:endParaRPr lang="en-US"/>
        </a:p>
      </dgm:t>
    </dgm:pt>
    <dgm:pt modelId="{093813A7-17B9-467B-9340-AF2C9F3B2330}" type="pres">
      <dgm:prSet presAssocID="{B89F0871-9208-4568-883C-2EDD50ABAD62}" presName="Accent4" presStyleCnt="0"/>
      <dgm:spPr/>
    </dgm:pt>
    <dgm:pt modelId="{15E3D9D8-B86F-4F59-A737-F12F324FEC3D}" type="pres">
      <dgm:prSet presAssocID="{B89F0871-9208-4568-883C-2EDD50ABAD62}" presName="Accent" presStyleLbl="node1" presStyleIdx="1" presStyleCnt="5"/>
      <dgm:spPr/>
    </dgm:pt>
    <dgm:pt modelId="{05C79FA0-47E9-4006-9B27-7503241BAE22}" type="pres">
      <dgm:prSet presAssocID="{B89F0871-9208-4568-883C-2EDD50ABAD62}" presName="ParentBackground4" presStyleCnt="0"/>
      <dgm:spPr/>
    </dgm:pt>
    <dgm:pt modelId="{3DEDE4B6-FF00-4CA4-8B45-07B6F28CE78A}" type="pres">
      <dgm:prSet presAssocID="{B89F0871-9208-4568-883C-2EDD50ABAD62}" presName="ParentBackground" presStyleLbl="fgAcc1" presStyleIdx="1" presStyleCnt="5"/>
      <dgm:spPr/>
      <dgm:t>
        <a:bodyPr/>
        <a:lstStyle/>
        <a:p>
          <a:endParaRPr lang="en-US"/>
        </a:p>
      </dgm:t>
    </dgm:pt>
    <dgm:pt modelId="{05C69B96-05F1-4B40-9823-482B13FC977E}" type="pres">
      <dgm:prSet presAssocID="{B89F0871-9208-4568-883C-2EDD50ABAD62}" presName="Parent4" presStyleLbl="revTx" presStyleIdx="0" presStyleCnt="0">
        <dgm:presLayoutVars>
          <dgm:chMax val="1"/>
          <dgm:chPref val="1"/>
          <dgm:bulletEnabled val="1"/>
        </dgm:presLayoutVars>
      </dgm:prSet>
      <dgm:spPr/>
      <dgm:t>
        <a:bodyPr/>
        <a:lstStyle/>
        <a:p>
          <a:endParaRPr lang="en-US"/>
        </a:p>
      </dgm:t>
    </dgm:pt>
    <dgm:pt modelId="{1BD5BA06-5F83-4FDD-A0B9-4D5F11A88C25}" type="pres">
      <dgm:prSet presAssocID="{8F9A5653-9B54-4D9C-9E1E-3733528C1B10}" presName="Accent3" presStyleCnt="0"/>
      <dgm:spPr/>
    </dgm:pt>
    <dgm:pt modelId="{B815A7CD-977B-4ECC-A95B-865D3F39BE06}" type="pres">
      <dgm:prSet presAssocID="{8F9A5653-9B54-4D9C-9E1E-3733528C1B10}" presName="Accent" presStyleLbl="node1" presStyleIdx="2" presStyleCnt="5"/>
      <dgm:spPr/>
    </dgm:pt>
    <dgm:pt modelId="{7ED4A385-BEF0-4468-B02E-2FEE7A395EBC}" type="pres">
      <dgm:prSet presAssocID="{8F9A5653-9B54-4D9C-9E1E-3733528C1B10}" presName="ParentBackground3" presStyleCnt="0"/>
      <dgm:spPr/>
    </dgm:pt>
    <dgm:pt modelId="{FD02BA14-364C-499B-A145-1F7C35AD255E}" type="pres">
      <dgm:prSet presAssocID="{8F9A5653-9B54-4D9C-9E1E-3733528C1B10}" presName="ParentBackground" presStyleLbl="fgAcc1" presStyleIdx="2" presStyleCnt="5"/>
      <dgm:spPr/>
      <dgm:t>
        <a:bodyPr/>
        <a:lstStyle/>
        <a:p>
          <a:endParaRPr lang="en-US"/>
        </a:p>
      </dgm:t>
    </dgm:pt>
    <dgm:pt modelId="{296A3D3F-3C12-4F22-994A-BB3F012190E2}" type="pres">
      <dgm:prSet presAssocID="{8F9A5653-9B54-4D9C-9E1E-3733528C1B10}" presName="Parent3" presStyleLbl="revTx" presStyleIdx="0" presStyleCnt="0">
        <dgm:presLayoutVars>
          <dgm:chMax val="1"/>
          <dgm:chPref val="1"/>
          <dgm:bulletEnabled val="1"/>
        </dgm:presLayoutVars>
      </dgm:prSet>
      <dgm:spPr/>
      <dgm:t>
        <a:bodyPr/>
        <a:lstStyle/>
        <a:p>
          <a:endParaRPr lang="en-US"/>
        </a:p>
      </dgm:t>
    </dgm:pt>
    <dgm:pt modelId="{E5C5BC19-0F20-4755-A8BE-992A7B2ED52D}" type="pres">
      <dgm:prSet presAssocID="{8C0E2BB1-6D58-4E0F-877E-E22AF031194F}" presName="Accent2" presStyleCnt="0"/>
      <dgm:spPr/>
    </dgm:pt>
    <dgm:pt modelId="{14531314-97B0-46AF-A93C-9F15D94CBF36}" type="pres">
      <dgm:prSet presAssocID="{8C0E2BB1-6D58-4E0F-877E-E22AF031194F}" presName="Accent" presStyleLbl="node1" presStyleIdx="3" presStyleCnt="5"/>
      <dgm:spPr/>
    </dgm:pt>
    <dgm:pt modelId="{C9E3EA9B-4358-4767-B07C-34BF91F7E436}" type="pres">
      <dgm:prSet presAssocID="{8C0E2BB1-6D58-4E0F-877E-E22AF031194F}" presName="ParentBackground2" presStyleCnt="0"/>
      <dgm:spPr/>
    </dgm:pt>
    <dgm:pt modelId="{9298D5AE-5AEA-4706-87DF-62FC4A4E88C0}" type="pres">
      <dgm:prSet presAssocID="{8C0E2BB1-6D58-4E0F-877E-E22AF031194F}" presName="ParentBackground" presStyleLbl="fgAcc1" presStyleIdx="3" presStyleCnt="5"/>
      <dgm:spPr/>
      <dgm:t>
        <a:bodyPr/>
        <a:lstStyle/>
        <a:p>
          <a:endParaRPr lang="en-US"/>
        </a:p>
      </dgm:t>
    </dgm:pt>
    <dgm:pt modelId="{1F194063-8C68-48C3-BA56-9925AF3F5F5A}" type="pres">
      <dgm:prSet presAssocID="{8C0E2BB1-6D58-4E0F-877E-E22AF031194F}" presName="Parent2" presStyleLbl="revTx" presStyleIdx="0" presStyleCnt="0">
        <dgm:presLayoutVars>
          <dgm:chMax val="1"/>
          <dgm:chPref val="1"/>
          <dgm:bulletEnabled val="1"/>
        </dgm:presLayoutVars>
      </dgm:prSet>
      <dgm:spPr/>
      <dgm:t>
        <a:bodyPr/>
        <a:lstStyle/>
        <a:p>
          <a:endParaRPr lang="en-US"/>
        </a:p>
      </dgm:t>
    </dgm:pt>
    <dgm:pt modelId="{F0832C16-2F91-4DED-A694-817A911E5D27}" type="pres">
      <dgm:prSet presAssocID="{5A24DCA7-A51D-4662-8AA6-DCC17F71E708}" presName="Accent1" presStyleCnt="0"/>
      <dgm:spPr/>
    </dgm:pt>
    <dgm:pt modelId="{206F9037-1FE0-4451-A1B2-12CF02130178}" type="pres">
      <dgm:prSet presAssocID="{5A24DCA7-A51D-4662-8AA6-DCC17F71E708}" presName="Accent" presStyleLbl="node1" presStyleIdx="4" presStyleCnt="5"/>
      <dgm:spPr/>
    </dgm:pt>
    <dgm:pt modelId="{8313477A-D891-46EB-AC47-28B167F0BAC1}" type="pres">
      <dgm:prSet presAssocID="{5A24DCA7-A51D-4662-8AA6-DCC17F71E708}" presName="ParentBackground1" presStyleCnt="0"/>
      <dgm:spPr/>
    </dgm:pt>
    <dgm:pt modelId="{5A281074-70DC-4271-9A45-C2E77390C92C}" type="pres">
      <dgm:prSet presAssocID="{5A24DCA7-A51D-4662-8AA6-DCC17F71E708}" presName="ParentBackground" presStyleLbl="fgAcc1" presStyleIdx="4" presStyleCnt="5"/>
      <dgm:spPr/>
      <dgm:t>
        <a:bodyPr/>
        <a:lstStyle/>
        <a:p>
          <a:endParaRPr lang="en-US"/>
        </a:p>
      </dgm:t>
    </dgm:pt>
    <dgm:pt modelId="{C70BD0EF-57FC-415C-A453-C0153CA6AEB1}" type="pres">
      <dgm:prSet presAssocID="{5A24DCA7-A51D-4662-8AA6-DCC17F71E708}" presName="Parent1" presStyleLbl="revTx" presStyleIdx="0" presStyleCnt="0">
        <dgm:presLayoutVars>
          <dgm:chMax val="1"/>
          <dgm:chPref val="1"/>
          <dgm:bulletEnabled val="1"/>
        </dgm:presLayoutVars>
      </dgm:prSet>
      <dgm:spPr/>
      <dgm:t>
        <a:bodyPr/>
        <a:lstStyle/>
        <a:p>
          <a:endParaRPr lang="en-US"/>
        </a:p>
      </dgm:t>
    </dgm:pt>
  </dgm:ptLst>
  <dgm:cxnLst>
    <dgm:cxn modelId="{B90F68D1-6B3B-4F01-8DD0-779D91E0429B}" type="presOf" srcId="{8C0E2BB1-6D58-4E0F-877E-E22AF031194F}" destId="{1F194063-8C68-48C3-BA56-9925AF3F5F5A}" srcOrd="1" destOrd="0" presId="urn:microsoft.com/office/officeart/2011/layout/CircleProcess"/>
    <dgm:cxn modelId="{06BBA63F-3204-4E2D-AA9F-745F5925FDBA}" srcId="{99678F09-EC1F-4222-858D-5462137D6A56}" destId="{8F9A5653-9B54-4D9C-9E1E-3733528C1B10}" srcOrd="2" destOrd="0" parTransId="{FF8A8F78-8CCE-48C1-9DC0-8E64FEB978EB}" sibTransId="{88EB2D67-208E-4144-B7E2-FD348C39B58B}"/>
    <dgm:cxn modelId="{B982F626-3239-4414-B1A8-298D45F906A7}" type="presOf" srcId="{8F9A5653-9B54-4D9C-9E1E-3733528C1B10}" destId="{296A3D3F-3C12-4F22-994A-BB3F012190E2}" srcOrd="1" destOrd="0" presId="urn:microsoft.com/office/officeart/2011/layout/CircleProcess"/>
    <dgm:cxn modelId="{1F02ECCA-B46C-4D60-B5B4-4CCE15D1C0BC}" type="presOf" srcId="{B89F0871-9208-4568-883C-2EDD50ABAD62}" destId="{3DEDE4B6-FF00-4CA4-8B45-07B6F28CE78A}" srcOrd="0" destOrd="0" presId="urn:microsoft.com/office/officeart/2011/layout/CircleProcess"/>
    <dgm:cxn modelId="{1C2AA5BD-0F1F-4E93-BEA3-ECC5E38ABDBB}" type="presOf" srcId="{B07CEB28-9B54-4128-8235-0C45E087EBCA}" destId="{08E2C17F-5689-459B-80A7-0A111626F689}" srcOrd="0" destOrd="0" presId="urn:microsoft.com/office/officeart/2011/layout/CircleProcess"/>
    <dgm:cxn modelId="{CAB59402-9640-4B91-906A-17D56F9AC066}" type="presOf" srcId="{8F9A5653-9B54-4D9C-9E1E-3733528C1B10}" destId="{FD02BA14-364C-499B-A145-1F7C35AD255E}" srcOrd="0" destOrd="0" presId="urn:microsoft.com/office/officeart/2011/layout/CircleProcess"/>
    <dgm:cxn modelId="{57025511-E67C-43FD-98FE-E15C046685C8}" type="presOf" srcId="{5A24DCA7-A51D-4662-8AA6-DCC17F71E708}" destId="{C70BD0EF-57FC-415C-A453-C0153CA6AEB1}" srcOrd="1" destOrd="0" presId="urn:microsoft.com/office/officeart/2011/layout/CircleProcess"/>
    <dgm:cxn modelId="{4558B0BB-63F3-41F0-8A21-5384F64C15D4}" type="presOf" srcId="{99678F09-EC1F-4222-858D-5462137D6A56}" destId="{C4E94B98-FF11-4887-A5F0-C7FEAAB35794}" srcOrd="0" destOrd="0" presId="urn:microsoft.com/office/officeart/2011/layout/CircleProcess"/>
    <dgm:cxn modelId="{CFDC0522-0252-498A-9229-139E6ACB4D48}" type="presOf" srcId="{5A24DCA7-A51D-4662-8AA6-DCC17F71E708}" destId="{5A281074-70DC-4271-9A45-C2E77390C92C}" srcOrd="0" destOrd="0" presId="urn:microsoft.com/office/officeart/2011/layout/CircleProcess"/>
    <dgm:cxn modelId="{D039FFCD-8924-4E97-BA2D-031D5D81D6F1}" srcId="{99678F09-EC1F-4222-858D-5462137D6A56}" destId="{8C0E2BB1-6D58-4E0F-877E-E22AF031194F}" srcOrd="1" destOrd="0" parTransId="{6FF0AE59-5032-443D-9BCE-6C1BE00B4AAD}" sibTransId="{45196D99-FEA5-43CA-9C2D-FF4761EA6DD5}"/>
    <dgm:cxn modelId="{6F79B364-4468-4328-87DF-829E40BF80E7}" type="presOf" srcId="{B07CEB28-9B54-4128-8235-0C45E087EBCA}" destId="{335188FC-596B-4489-8CD9-6F073AC6DF89}" srcOrd="1" destOrd="0" presId="urn:microsoft.com/office/officeart/2011/layout/CircleProcess"/>
    <dgm:cxn modelId="{67459B1B-417F-485D-9B91-BC71C3BA9D1D}" srcId="{99678F09-EC1F-4222-858D-5462137D6A56}" destId="{B07CEB28-9B54-4128-8235-0C45E087EBCA}" srcOrd="4" destOrd="0" parTransId="{ADFF4A32-AAD7-4036-8EAF-78AC79A17D4D}" sibTransId="{B47BC6E4-AB8A-4388-84BB-0C0D99159A08}"/>
    <dgm:cxn modelId="{CFEA3D90-8011-4694-9A0C-6BFE79821860}" type="presOf" srcId="{B89F0871-9208-4568-883C-2EDD50ABAD62}" destId="{05C69B96-05F1-4B40-9823-482B13FC977E}" srcOrd="1" destOrd="0" presId="urn:microsoft.com/office/officeart/2011/layout/CircleProcess"/>
    <dgm:cxn modelId="{D110E6FD-63D5-4DC7-BCA0-1AE31F7869AF}" type="presOf" srcId="{8C0E2BB1-6D58-4E0F-877E-E22AF031194F}" destId="{9298D5AE-5AEA-4706-87DF-62FC4A4E88C0}" srcOrd="0" destOrd="0" presId="urn:microsoft.com/office/officeart/2011/layout/CircleProcess"/>
    <dgm:cxn modelId="{9B12DBE5-DFFC-47EE-BAE2-E449C2D7FBC9}" srcId="{99678F09-EC1F-4222-858D-5462137D6A56}" destId="{5A24DCA7-A51D-4662-8AA6-DCC17F71E708}" srcOrd="0" destOrd="0" parTransId="{A839B4AB-65A8-48AB-B239-1703724719FA}" sibTransId="{A0CB0FD1-C283-4DC5-9B2A-DE343239D096}"/>
    <dgm:cxn modelId="{F89ABB40-402C-48EE-BF63-AFB2B1D06D54}" srcId="{99678F09-EC1F-4222-858D-5462137D6A56}" destId="{B89F0871-9208-4568-883C-2EDD50ABAD62}" srcOrd="3" destOrd="0" parTransId="{911767A2-E1AF-49CE-B9BA-D0D83CA48632}" sibTransId="{106B82D3-5C52-4B79-BED4-35DE9EDD0720}"/>
    <dgm:cxn modelId="{334C9975-ED99-4EE8-BE8B-0C90D91A351C}" type="presParOf" srcId="{C4E94B98-FF11-4887-A5F0-C7FEAAB35794}" destId="{EECFAE1A-6902-4DB6-8CA4-DFB720566B1B}" srcOrd="0" destOrd="0" presId="urn:microsoft.com/office/officeart/2011/layout/CircleProcess"/>
    <dgm:cxn modelId="{DE61D8F4-8E70-4FDE-AA8E-925A4BC8EEF6}" type="presParOf" srcId="{EECFAE1A-6902-4DB6-8CA4-DFB720566B1B}" destId="{B54C39FD-3EE2-4BB2-9CC7-A19033755560}" srcOrd="0" destOrd="0" presId="urn:microsoft.com/office/officeart/2011/layout/CircleProcess"/>
    <dgm:cxn modelId="{73CF8E5B-04BF-409C-8C2D-7A8DAD1431D3}" type="presParOf" srcId="{C4E94B98-FF11-4887-A5F0-C7FEAAB35794}" destId="{96A8E128-5AF6-4D6D-B2BB-7184EA3230D1}" srcOrd="1" destOrd="0" presId="urn:microsoft.com/office/officeart/2011/layout/CircleProcess"/>
    <dgm:cxn modelId="{9029820C-F17A-4ACB-94A3-8D4C8AB2C1A1}" type="presParOf" srcId="{96A8E128-5AF6-4D6D-B2BB-7184EA3230D1}" destId="{08E2C17F-5689-459B-80A7-0A111626F689}" srcOrd="0" destOrd="0" presId="urn:microsoft.com/office/officeart/2011/layout/CircleProcess"/>
    <dgm:cxn modelId="{1241D668-0054-42F5-8DDA-408B36F9EAB1}" type="presParOf" srcId="{C4E94B98-FF11-4887-A5F0-C7FEAAB35794}" destId="{335188FC-596B-4489-8CD9-6F073AC6DF89}" srcOrd="2" destOrd="0" presId="urn:microsoft.com/office/officeart/2011/layout/CircleProcess"/>
    <dgm:cxn modelId="{9E54D1E0-43FF-4C18-9459-F46643FFE061}" type="presParOf" srcId="{C4E94B98-FF11-4887-A5F0-C7FEAAB35794}" destId="{093813A7-17B9-467B-9340-AF2C9F3B2330}" srcOrd="3" destOrd="0" presId="urn:microsoft.com/office/officeart/2011/layout/CircleProcess"/>
    <dgm:cxn modelId="{F5EF0964-9FB8-4363-B506-D6A34FDD2C88}" type="presParOf" srcId="{093813A7-17B9-467B-9340-AF2C9F3B2330}" destId="{15E3D9D8-B86F-4F59-A737-F12F324FEC3D}" srcOrd="0" destOrd="0" presId="urn:microsoft.com/office/officeart/2011/layout/CircleProcess"/>
    <dgm:cxn modelId="{585F18E3-5475-43C7-B99B-6F6E9F3D4FD2}" type="presParOf" srcId="{C4E94B98-FF11-4887-A5F0-C7FEAAB35794}" destId="{05C79FA0-47E9-4006-9B27-7503241BAE22}" srcOrd="4" destOrd="0" presId="urn:microsoft.com/office/officeart/2011/layout/CircleProcess"/>
    <dgm:cxn modelId="{254DD9CD-47EB-4629-AF3D-A08325BF05F5}" type="presParOf" srcId="{05C79FA0-47E9-4006-9B27-7503241BAE22}" destId="{3DEDE4B6-FF00-4CA4-8B45-07B6F28CE78A}" srcOrd="0" destOrd="0" presId="urn:microsoft.com/office/officeart/2011/layout/CircleProcess"/>
    <dgm:cxn modelId="{90788C31-6CA1-46D2-8AC4-939AE21761C4}" type="presParOf" srcId="{C4E94B98-FF11-4887-A5F0-C7FEAAB35794}" destId="{05C69B96-05F1-4B40-9823-482B13FC977E}" srcOrd="5" destOrd="0" presId="urn:microsoft.com/office/officeart/2011/layout/CircleProcess"/>
    <dgm:cxn modelId="{67806359-348F-4351-977B-7A56F862BDA1}" type="presParOf" srcId="{C4E94B98-FF11-4887-A5F0-C7FEAAB35794}" destId="{1BD5BA06-5F83-4FDD-A0B9-4D5F11A88C25}" srcOrd="6" destOrd="0" presId="urn:microsoft.com/office/officeart/2011/layout/CircleProcess"/>
    <dgm:cxn modelId="{B74AEC3E-A985-4276-9889-0E7B308BFDB4}" type="presParOf" srcId="{1BD5BA06-5F83-4FDD-A0B9-4D5F11A88C25}" destId="{B815A7CD-977B-4ECC-A95B-865D3F39BE06}" srcOrd="0" destOrd="0" presId="urn:microsoft.com/office/officeart/2011/layout/CircleProcess"/>
    <dgm:cxn modelId="{B5B74D23-DF48-478A-9580-06DE2FF9BE68}" type="presParOf" srcId="{C4E94B98-FF11-4887-A5F0-C7FEAAB35794}" destId="{7ED4A385-BEF0-4468-B02E-2FEE7A395EBC}" srcOrd="7" destOrd="0" presId="urn:microsoft.com/office/officeart/2011/layout/CircleProcess"/>
    <dgm:cxn modelId="{55118935-4374-4113-8945-1F9F90243DC4}" type="presParOf" srcId="{7ED4A385-BEF0-4468-B02E-2FEE7A395EBC}" destId="{FD02BA14-364C-499B-A145-1F7C35AD255E}" srcOrd="0" destOrd="0" presId="urn:microsoft.com/office/officeart/2011/layout/CircleProcess"/>
    <dgm:cxn modelId="{24A834A8-91F4-4CA0-BB3A-B05C81F55928}" type="presParOf" srcId="{C4E94B98-FF11-4887-A5F0-C7FEAAB35794}" destId="{296A3D3F-3C12-4F22-994A-BB3F012190E2}" srcOrd="8" destOrd="0" presId="urn:microsoft.com/office/officeart/2011/layout/CircleProcess"/>
    <dgm:cxn modelId="{129B8ED0-0578-4268-B40F-20595E621BFF}" type="presParOf" srcId="{C4E94B98-FF11-4887-A5F0-C7FEAAB35794}" destId="{E5C5BC19-0F20-4755-A8BE-992A7B2ED52D}" srcOrd="9" destOrd="0" presId="urn:microsoft.com/office/officeart/2011/layout/CircleProcess"/>
    <dgm:cxn modelId="{9B1004EB-B4F1-48B1-8F8E-44E67FB859C0}" type="presParOf" srcId="{E5C5BC19-0F20-4755-A8BE-992A7B2ED52D}" destId="{14531314-97B0-46AF-A93C-9F15D94CBF36}" srcOrd="0" destOrd="0" presId="urn:microsoft.com/office/officeart/2011/layout/CircleProcess"/>
    <dgm:cxn modelId="{09A3CBBE-55A5-4EC3-9729-B0D5F1BFB642}" type="presParOf" srcId="{C4E94B98-FF11-4887-A5F0-C7FEAAB35794}" destId="{C9E3EA9B-4358-4767-B07C-34BF91F7E436}" srcOrd="10" destOrd="0" presId="urn:microsoft.com/office/officeart/2011/layout/CircleProcess"/>
    <dgm:cxn modelId="{A3166549-5EB3-4F74-A8E9-42A0DF9E7B81}" type="presParOf" srcId="{C9E3EA9B-4358-4767-B07C-34BF91F7E436}" destId="{9298D5AE-5AEA-4706-87DF-62FC4A4E88C0}" srcOrd="0" destOrd="0" presId="urn:microsoft.com/office/officeart/2011/layout/CircleProcess"/>
    <dgm:cxn modelId="{0E352747-07EC-442E-9282-BB392B290859}" type="presParOf" srcId="{C4E94B98-FF11-4887-A5F0-C7FEAAB35794}" destId="{1F194063-8C68-48C3-BA56-9925AF3F5F5A}" srcOrd="11" destOrd="0" presId="urn:microsoft.com/office/officeart/2011/layout/CircleProcess"/>
    <dgm:cxn modelId="{75CBFF3F-433C-4ECF-9A87-611E28FE9447}" type="presParOf" srcId="{C4E94B98-FF11-4887-A5F0-C7FEAAB35794}" destId="{F0832C16-2F91-4DED-A694-817A911E5D27}" srcOrd="12" destOrd="0" presId="urn:microsoft.com/office/officeart/2011/layout/CircleProcess"/>
    <dgm:cxn modelId="{267A779E-7E15-47B8-8259-DF4C43392B81}" type="presParOf" srcId="{F0832C16-2F91-4DED-A694-817A911E5D27}" destId="{206F9037-1FE0-4451-A1B2-12CF02130178}" srcOrd="0" destOrd="0" presId="urn:microsoft.com/office/officeart/2011/layout/CircleProcess"/>
    <dgm:cxn modelId="{21B38299-F7D9-436A-A84A-A085D1CB3D6B}" type="presParOf" srcId="{C4E94B98-FF11-4887-A5F0-C7FEAAB35794}" destId="{8313477A-D891-46EB-AC47-28B167F0BAC1}" srcOrd="13" destOrd="0" presId="urn:microsoft.com/office/officeart/2011/layout/CircleProcess"/>
    <dgm:cxn modelId="{4594B2B6-91C4-4428-8302-D06B7D2C3413}" type="presParOf" srcId="{8313477A-D891-46EB-AC47-28B167F0BAC1}" destId="{5A281074-70DC-4271-9A45-C2E77390C92C}" srcOrd="0" destOrd="0" presId="urn:microsoft.com/office/officeart/2011/layout/CircleProcess"/>
    <dgm:cxn modelId="{A8E4A462-B22C-4DBF-AB73-BF973543FA44}" type="presParOf" srcId="{C4E94B98-FF11-4887-A5F0-C7FEAAB35794}" destId="{C70BD0EF-57FC-415C-A453-C0153CA6AEB1}" srcOrd="14"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E5F1E-D7F1-445E-8832-CDD0695D104C}"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49587B25-C41A-4125-B167-385FFAAADBAF}">
      <dgm:prSet phldrT="[Text]" custT="1"/>
      <dgm:spPr/>
      <dgm:t>
        <a:bodyPr/>
        <a:lstStyle/>
        <a:p>
          <a:r>
            <a:rPr lang="en-US" sz="2000" b="1" i="0" cap="small" baseline="0" dirty="0">
              <a:solidFill>
                <a:srgbClr val="FFFF00"/>
              </a:solidFill>
              <a:effectLst>
                <a:outerShdw blurRad="38100" dist="38100" dir="2700000" algn="tl">
                  <a:srgbClr val="000000">
                    <a:alpha val="43137"/>
                  </a:srgbClr>
                </a:outerShdw>
              </a:effectLst>
              <a:latin typeface="Calibri" panose="020F0502020204030204" pitchFamily="34" charset="0"/>
            </a:rPr>
            <a:t>To achieve the Goal, the Strategy seeks to achieve three objectives</a:t>
          </a:r>
          <a:endParaRPr lang="en-US" sz="2000" i="0" cap="small" baseline="0" dirty="0">
            <a:solidFill>
              <a:srgbClr val="FFFF00"/>
            </a:solidFill>
            <a:effectLst>
              <a:outerShdw blurRad="38100" dist="38100" dir="2700000" algn="tl">
                <a:srgbClr val="000000">
                  <a:alpha val="43137"/>
                </a:srgbClr>
              </a:outerShdw>
            </a:effectLst>
            <a:latin typeface="Calibri" panose="020F0502020204030204" pitchFamily="34" charset="0"/>
          </a:endParaRPr>
        </a:p>
      </dgm:t>
    </dgm:pt>
    <dgm:pt modelId="{5A8C3C2D-1D00-4103-9B81-836E74BFD0C7}" type="parTrans" cxnId="{5BB59EFB-A8C1-48FD-AE12-04EEA80BAC1F}">
      <dgm:prSet/>
      <dgm:spPr/>
      <dgm:t>
        <a:bodyPr/>
        <a:lstStyle/>
        <a:p>
          <a:endParaRPr lang="en-US"/>
        </a:p>
      </dgm:t>
    </dgm:pt>
    <dgm:pt modelId="{3368624A-5B2C-48DC-87CF-3F36000EC4CA}" type="sibTrans" cxnId="{5BB59EFB-A8C1-48FD-AE12-04EEA80BAC1F}">
      <dgm:prSet/>
      <dgm:spPr/>
      <dgm:t>
        <a:bodyPr/>
        <a:lstStyle/>
        <a:p>
          <a:endParaRPr lang="en-US"/>
        </a:p>
      </dgm:t>
    </dgm:pt>
    <dgm:pt modelId="{D4E92F9F-34B0-4512-BDDE-4D1D0C03F8EF}">
      <dgm:prSet phldrT="[Text]" custT="1"/>
      <dgm:spPr/>
      <dgm:t>
        <a:bodyPr/>
        <a:lstStyle/>
        <a:p>
          <a:r>
            <a:rPr lang="en-US" sz="2400" dirty="0">
              <a:latin typeface="Calibri" panose="020F0502020204030204" pitchFamily="34" charset="0"/>
            </a:rPr>
            <a:t>To enhance understanding of climate change and REDD+ concepts, carbon financing and forest </a:t>
          </a:r>
          <a:r>
            <a:rPr lang="en-US" sz="2400" dirty="0" smtClean="0">
              <a:latin typeface="Calibri" panose="020F0502020204030204" pitchFamily="34" charset="0"/>
            </a:rPr>
            <a:t>conservation</a:t>
          </a:r>
          <a:endParaRPr lang="en-US" sz="2400" dirty="0">
            <a:latin typeface="Calibri" panose="020F0502020204030204" pitchFamily="34" charset="0"/>
          </a:endParaRPr>
        </a:p>
      </dgm:t>
    </dgm:pt>
    <dgm:pt modelId="{E935584C-F218-4AB6-A7C7-DFCF384FE786}" type="parTrans" cxnId="{4515D98E-61B0-4A11-B78B-84AD034FA0A1}">
      <dgm:prSet/>
      <dgm:spPr/>
      <dgm:t>
        <a:bodyPr/>
        <a:lstStyle/>
        <a:p>
          <a:endParaRPr lang="en-US" sz="2400">
            <a:latin typeface="Calibri" panose="020F0502020204030204" pitchFamily="34" charset="0"/>
          </a:endParaRPr>
        </a:p>
      </dgm:t>
    </dgm:pt>
    <dgm:pt modelId="{759EA802-749B-448E-A864-7EFBDFB8590E}" type="sibTrans" cxnId="{4515D98E-61B0-4A11-B78B-84AD034FA0A1}">
      <dgm:prSet/>
      <dgm:spPr/>
      <dgm:t>
        <a:bodyPr/>
        <a:lstStyle/>
        <a:p>
          <a:endParaRPr lang="en-US"/>
        </a:p>
      </dgm:t>
    </dgm:pt>
    <dgm:pt modelId="{BF5833E8-0A46-45A5-BAE5-B75B3B2E7164}">
      <dgm:prSet phldrT="[Text]" custT="1"/>
      <dgm:spPr/>
      <dgm:t>
        <a:bodyPr/>
        <a:lstStyle/>
        <a:p>
          <a:r>
            <a:rPr lang="en-US" sz="2400" b="1" dirty="0">
              <a:solidFill>
                <a:srgbClr val="FF0000"/>
              </a:solidFill>
              <a:effectLst>
                <a:outerShdw blurRad="38100" dist="38100" dir="2700000" algn="tl">
                  <a:srgbClr val="000000">
                    <a:alpha val="43137"/>
                  </a:srgbClr>
                </a:outerShdw>
              </a:effectLst>
              <a:latin typeface="Calibri" panose="020F0502020204030204" pitchFamily="34" charset="0"/>
            </a:rPr>
            <a:t>To </a:t>
          </a:r>
          <a:r>
            <a:rPr lang="en-US" sz="2400" b="1" dirty="0" smtClean="0">
              <a:solidFill>
                <a:srgbClr val="FF0000"/>
              </a:solidFill>
              <a:effectLst>
                <a:outerShdw blurRad="38100" dist="38100" dir="2700000" algn="tl">
                  <a:srgbClr val="000000">
                    <a:alpha val="43137"/>
                  </a:srgbClr>
                </a:outerShdw>
              </a:effectLst>
              <a:latin typeface="Calibri" panose="020F0502020204030204" pitchFamily="34" charset="0"/>
            </a:rPr>
            <a:t>enhance </a:t>
          </a:r>
          <a:r>
            <a:rPr lang="en-US" sz="2400" dirty="0" smtClean="0">
              <a:latin typeface="Calibri" panose="020F0502020204030204" pitchFamily="34" charset="0"/>
            </a:rPr>
            <a:t>understanding of forest related policies and environmental issues</a:t>
          </a:r>
          <a:endParaRPr lang="en-US" sz="2400" dirty="0">
            <a:latin typeface="Calibri" panose="020F0502020204030204" pitchFamily="34" charset="0"/>
          </a:endParaRPr>
        </a:p>
      </dgm:t>
    </dgm:pt>
    <dgm:pt modelId="{ECDBED87-56E8-4C37-95DD-6F688207E1C8}" type="parTrans" cxnId="{AFD85359-5D8D-4DAA-A5D1-C83456D608B2}">
      <dgm:prSet/>
      <dgm:spPr/>
      <dgm:t>
        <a:bodyPr/>
        <a:lstStyle/>
        <a:p>
          <a:endParaRPr lang="en-US" sz="2400">
            <a:latin typeface="Calibri" panose="020F0502020204030204" pitchFamily="34" charset="0"/>
          </a:endParaRPr>
        </a:p>
      </dgm:t>
    </dgm:pt>
    <dgm:pt modelId="{D3F623DF-96D3-4C07-BD0E-331F4FAC3E2B}" type="sibTrans" cxnId="{AFD85359-5D8D-4DAA-A5D1-C83456D608B2}">
      <dgm:prSet/>
      <dgm:spPr/>
      <dgm:t>
        <a:bodyPr/>
        <a:lstStyle/>
        <a:p>
          <a:endParaRPr lang="en-US"/>
        </a:p>
      </dgm:t>
    </dgm:pt>
    <dgm:pt modelId="{302EA4C1-0890-4526-8657-B12E07A5A77D}">
      <dgm:prSet phldrT="[Text]" custT="1"/>
      <dgm:spPr/>
      <dgm:t>
        <a:bodyPr/>
        <a:lstStyle/>
        <a:p>
          <a:r>
            <a:rPr lang="en-US" sz="2400" b="1" dirty="0">
              <a:solidFill>
                <a:srgbClr val="FF0000"/>
              </a:solidFill>
              <a:effectLst>
                <a:outerShdw blurRad="38100" dist="38100" dir="2700000" algn="tl">
                  <a:srgbClr val="000000">
                    <a:alpha val="43137"/>
                  </a:srgbClr>
                </a:outerShdw>
              </a:effectLst>
              <a:latin typeface="Calibri" panose="020F0502020204030204" pitchFamily="34" charset="0"/>
            </a:rPr>
            <a:t>To strengthen </a:t>
          </a:r>
          <a:r>
            <a:rPr lang="en-US" sz="2400" dirty="0">
              <a:latin typeface="Calibri" panose="020F0502020204030204" pitchFamily="34" charset="0"/>
            </a:rPr>
            <a:t>relationship and </a:t>
          </a:r>
          <a:r>
            <a:rPr lang="en-US" sz="2400" dirty="0" smtClean="0">
              <a:latin typeface="Calibri" panose="020F0502020204030204" pitchFamily="34" charset="0"/>
            </a:rPr>
            <a:t>communication</a:t>
          </a:r>
          <a:endParaRPr lang="en-US" sz="2400" dirty="0">
            <a:latin typeface="Calibri" panose="020F0502020204030204" pitchFamily="34" charset="0"/>
          </a:endParaRPr>
        </a:p>
      </dgm:t>
    </dgm:pt>
    <dgm:pt modelId="{DAF5F177-4FAC-4B0F-95F2-FBB49E49F660}" type="parTrans" cxnId="{AACC9049-6E2E-4EE5-92B6-72BE64B598F3}">
      <dgm:prSet/>
      <dgm:spPr/>
      <dgm:t>
        <a:bodyPr/>
        <a:lstStyle/>
        <a:p>
          <a:endParaRPr lang="en-US" sz="2400">
            <a:latin typeface="Calibri" panose="020F0502020204030204" pitchFamily="34" charset="0"/>
          </a:endParaRPr>
        </a:p>
      </dgm:t>
    </dgm:pt>
    <dgm:pt modelId="{2A1E5C0F-91A0-42DD-9768-301944889355}" type="sibTrans" cxnId="{AACC9049-6E2E-4EE5-92B6-72BE64B598F3}">
      <dgm:prSet/>
      <dgm:spPr/>
      <dgm:t>
        <a:bodyPr/>
        <a:lstStyle/>
        <a:p>
          <a:endParaRPr lang="en-US"/>
        </a:p>
      </dgm:t>
    </dgm:pt>
    <dgm:pt modelId="{B1BDCAA9-12C6-475F-869A-F3145379E36A}" type="pres">
      <dgm:prSet presAssocID="{68BE5F1E-D7F1-445E-8832-CDD0695D104C}" presName="cycle" presStyleCnt="0">
        <dgm:presLayoutVars>
          <dgm:chMax val="1"/>
          <dgm:dir/>
          <dgm:animLvl val="ctr"/>
          <dgm:resizeHandles val="exact"/>
        </dgm:presLayoutVars>
      </dgm:prSet>
      <dgm:spPr/>
      <dgm:t>
        <a:bodyPr/>
        <a:lstStyle/>
        <a:p>
          <a:endParaRPr lang="en-US"/>
        </a:p>
      </dgm:t>
    </dgm:pt>
    <dgm:pt modelId="{12CE382E-2185-4552-A04D-CB2834BD35BE}" type="pres">
      <dgm:prSet presAssocID="{49587B25-C41A-4125-B167-385FFAAADBAF}" presName="centerShape" presStyleLbl="node0" presStyleIdx="0" presStyleCnt="1" custScaleX="119445" custScaleY="110735" custLinFactNeighborX="2759" custLinFactNeighborY="-43356"/>
      <dgm:spPr/>
      <dgm:t>
        <a:bodyPr/>
        <a:lstStyle/>
        <a:p>
          <a:endParaRPr lang="en-US"/>
        </a:p>
      </dgm:t>
    </dgm:pt>
    <dgm:pt modelId="{9061A598-E3A3-48FA-9F69-C44BE117D35B}" type="pres">
      <dgm:prSet presAssocID="{E935584C-F218-4AB6-A7C7-DFCF384FE786}" presName="parTrans" presStyleLbl="bgSibTrans2D1" presStyleIdx="0" presStyleCnt="3" custAng="21593404" custLinFactNeighborX="-9713" custLinFactNeighborY="-23199"/>
      <dgm:spPr/>
      <dgm:t>
        <a:bodyPr/>
        <a:lstStyle/>
        <a:p>
          <a:endParaRPr lang="en-US"/>
        </a:p>
      </dgm:t>
    </dgm:pt>
    <dgm:pt modelId="{D4F8046A-75CF-4E78-8DDE-9F476C77824D}" type="pres">
      <dgm:prSet presAssocID="{D4E92F9F-34B0-4512-BDDE-4D1D0C03F8EF}" presName="node" presStyleLbl="node1" presStyleIdx="0" presStyleCnt="3" custScaleX="166369" custScaleY="98075" custRadScaleRad="14253" custRadScaleInc="-210203">
        <dgm:presLayoutVars>
          <dgm:bulletEnabled val="1"/>
        </dgm:presLayoutVars>
      </dgm:prSet>
      <dgm:spPr/>
      <dgm:t>
        <a:bodyPr/>
        <a:lstStyle/>
        <a:p>
          <a:endParaRPr lang="en-US"/>
        </a:p>
      </dgm:t>
    </dgm:pt>
    <dgm:pt modelId="{C589134A-3CB9-495A-8BB6-8174AC875323}" type="pres">
      <dgm:prSet presAssocID="{ECDBED87-56E8-4C37-95DD-6F688207E1C8}" presName="parTrans" presStyleLbl="bgSibTrans2D1" presStyleIdx="1" presStyleCnt="3" custAng="19423" custLinFactY="-6974" custLinFactNeighborX="286" custLinFactNeighborY="-100000"/>
      <dgm:spPr/>
      <dgm:t>
        <a:bodyPr/>
        <a:lstStyle/>
        <a:p>
          <a:endParaRPr lang="en-US"/>
        </a:p>
      </dgm:t>
    </dgm:pt>
    <dgm:pt modelId="{58911541-588F-4255-9F07-CF3DEB948B5D}" type="pres">
      <dgm:prSet presAssocID="{BF5833E8-0A46-45A5-BAE5-B75B3B2E7164}" presName="node" presStyleLbl="node1" presStyleIdx="1" presStyleCnt="3" custScaleX="135965" custScaleY="96420" custRadScaleRad="127133" custRadScaleInc="-117911">
        <dgm:presLayoutVars>
          <dgm:bulletEnabled val="1"/>
        </dgm:presLayoutVars>
      </dgm:prSet>
      <dgm:spPr/>
      <dgm:t>
        <a:bodyPr/>
        <a:lstStyle/>
        <a:p>
          <a:endParaRPr lang="en-US"/>
        </a:p>
      </dgm:t>
    </dgm:pt>
    <dgm:pt modelId="{6F604A68-5970-4F1A-97A9-6CC89B990C00}" type="pres">
      <dgm:prSet presAssocID="{DAF5F177-4FAC-4B0F-95F2-FBB49E49F660}" presName="parTrans" presStyleLbl="bgSibTrans2D1" presStyleIdx="2" presStyleCnt="3" custAng="423235" custLinFactNeighborX="7032" custLinFactNeighborY="-77769"/>
      <dgm:spPr/>
      <dgm:t>
        <a:bodyPr/>
        <a:lstStyle/>
        <a:p>
          <a:endParaRPr lang="en-US"/>
        </a:p>
      </dgm:t>
    </dgm:pt>
    <dgm:pt modelId="{27D682B7-BE74-451F-8AD6-D3DBEA40FD33}" type="pres">
      <dgm:prSet presAssocID="{302EA4C1-0890-4526-8657-B12E07A5A77D}" presName="node" presStyleLbl="node1" presStyleIdx="2" presStyleCnt="3" custScaleX="128581" custScaleY="78673" custRadScaleRad="99012" custRadScaleInc="22509">
        <dgm:presLayoutVars>
          <dgm:bulletEnabled val="1"/>
        </dgm:presLayoutVars>
      </dgm:prSet>
      <dgm:spPr/>
      <dgm:t>
        <a:bodyPr/>
        <a:lstStyle/>
        <a:p>
          <a:endParaRPr lang="en-US"/>
        </a:p>
      </dgm:t>
    </dgm:pt>
  </dgm:ptLst>
  <dgm:cxnLst>
    <dgm:cxn modelId="{F7ECE757-585A-4C82-A637-643418BB26DA}" type="presOf" srcId="{49587B25-C41A-4125-B167-385FFAAADBAF}" destId="{12CE382E-2185-4552-A04D-CB2834BD35BE}" srcOrd="0" destOrd="0" presId="urn:microsoft.com/office/officeart/2005/8/layout/radial4"/>
    <dgm:cxn modelId="{BB533B2F-C560-4E57-A2F7-59D075D5247C}" type="presOf" srcId="{E935584C-F218-4AB6-A7C7-DFCF384FE786}" destId="{9061A598-E3A3-48FA-9F69-C44BE117D35B}" srcOrd="0" destOrd="0" presId="urn:microsoft.com/office/officeart/2005/8/layout/radial4"/>
    <dgm:cxn modelId="{4515D98E-61B0-4A11-B78B-84AD034FA0A1}" srcId="{49587B25-C41A-4125-B167-385FFAAADBAF}" destId="{D4E92F9F-34B0-4512-BDDE-4D1D0C03F8EF}" srcOrd="0" destOrd="0" parTransId="{E935584C-F218-4AB6-A7C7-DFCF384FE786}" sibTransId="{759EA802-749B-448E-A864-7EFBDFB8590E}"/>
    <dgm:cxn modelId="{AACC9049-6E2E-4EE5-92B6-72BE64B598F3}" srcId="{49587B25-C41A-4125-B167-385FFAAADBAF}" destId="{302EA4C1-0890-4526-8657-B12E07A5A77D}" srcOrd="2" destOrd="0" parTransId="{DAF5F177-4FAC-4B0F-95F2-FBB49E49F660}" sibTransId="{2A1E5C0F-91A0-42DD-9768-301944889355}"/>
    <dgm:cxn modelId="{5BB59EFB-A8C1-48FD-AE12-04EEA80BAC1F}" srcId="{68BE5F1E-D7F1-445E-8832-CDD0695D104C}" destId="{49587B25-C41A-4125-B167-385FFAAADBAF}" srcOrd="0" destOrd="0" parTransId="{5A8C3C2D-1D00-4103-9B81-836E74BFD0C7}" sibTransId="{3368624A-5B2C-48DC-87CF-3F36000EC4CA}"/>
    <dgm:cxn modelId="{245EFBAE-D5AA-4A27-BDFF-512584829976}" type="presOf" srcId="{ECDBED87-56E8-4C37-95DD-6F688207E1C8}" destId="{C589134A-3CB9-495A-8BB6-8174AC875323}" srcOrd="0" destOrd="0" presId="urn:microsoft.com/office/officeart/2005/8/layout/radial4"/>
    <dgm:cxn modelId="{4DC6E1D9-DAE6-4E07-876C-AB918BC2A459}" type="presOf" srcId="{68BE5F1E-D7F1-445E-8832-CDD0695D104C}" destId="{B1BDCAA9-12C6-475F-869A-F3145379E36A}" srcOrd="0" destOrd="0" presId="urn:microsoft.com/office/officeart/2005/8/layout/radial4"/>
    <dgm:cxn modelId="{A7C9718E-40F1-44C9-8389-6881C3CF53F7}" type="presOf" srcId="{302EA4C1-0890-4526-8657-B12E07A5A77D}" destId="{27D682B7-BE74-451F-8AD6-D3DBEA40FD33}" srcOrd="0" destOrd="0" presId="urn:microsoft.com/office/officeart/2005/8/layout/radial4"/>
    <dgm:cxn modelId="{FEAE085C-8ADD-48F7-8919-02F5277BCD66}" type="presOf" srcId="{DAF5F177-4FAC-4B0F-95F2-FBB49E49F660}" destId="{6F604A68-5970-4F1A-97A9-6CC89B990C00}" srcOrd="0" destOrd="0" presId="urn:microsoft.com/office/officeart/2005/8/layout/radial4"/>
    <dgm:cxn modelId="{AFD85359-5D8D-4DAA-A5D1-C83456D608B2}" srcId="{49587B25-C41A-4125-B167-385FFAAADBAF}" destId="{BF5833E8-0A46-45A5-BAE5-B75B3B2E7164}" srcOrd="1" destOrd="0" parTransId="{ECDBED87-56E8-4C37-95DD-6F688207E1C8}" sibTransId="{D3F623DF-96D3-4C07-BD0E-331F4FAC3E2B}"/>
    <dgm:cxn modelId="{11BEEE10-23BC-48DA-B6FA-D35021D64670}" type="presOf" srcId="{BF5833E8-0A46-45A5-BAE5-B75B3B2E7164}" destId="{58911541-588F-4255-9F07-CF3DEB948B5D}" srcOrd="0" destOrd="0" presId="urn:microsoft.com/office/officeart/2005/8/layout/radial4"/>
    <dgm:cxn modelId="{69986AE1-38AA-4BCF-8F12-6506494EB84C}" type="presOf" srcId="{D4E92F9F-34B0-4512-BDDE-4D1D0C03F8EF}" destId="{D4F8046A-75CF-4E78-8DDE-9F476C77824D}" srcOrd="0" destOrd="0" presId="urn:microsoft.com/office/officeart/2005/8/layout/radial4"/>
    <dgm:cxn modelId="{21BBA162-6D60-4BA4-8CAB-9D57E9B297C9}" type="presParOf" srcId="{B1BDCAA9-12C6-475F-869A-F3145379E36A}" destId="{12CE382E-2185-4552-A04D-CB2834BD35BE}" srcOrd="0" destOrd="0" presId="urn:microsoft.com/office/officeart/2005/8/layout/radial4"/>
    <dgm:cxn modelId="{40454490-2148-4E50-83D0-1142EE4844DA}" type="presParOf" srcId="{B1BDCAA9-12C6-475F-869A-F3145379E36A}" destId="{9061A598-E3A3-48FA-9F69-C44BE117D35B}" srcOrd="1" destOrd="0" presId="urn:microsoft.com/office/officeart/2005/8/layout/radial4"/>
    <dgm:cxn modelId="{9C3842C7-D4A7-4381-B91C-B60832725C31}" type="presParOf" srcId="{B1BDCAA9-12C6-475F-869A-F3145379E36A}" destId="{D4F8046A-75CF-4E78-8DDE-9F476C77824D}" srcOrd="2" destOrd="0" presId="urn:microsoft.com/office/officeart/2005/8/layout/radial4"/>
    <dgm:cxn modelId="{236A403C-51CD-418C-B8E6-3C6C4AE8CC99}" type="presParOf" srcId="{B1BDCAA9-12C6-475F-869A-F3145379E36A}" destId="{C589134A-3CB9-495A-8BB6-8174AC875323}" srcOrd="3" destOrd="0" presId="urn:microsoft.com/office/officeart/2005/8/layout/radial4"/>
    <dgm:cxn modelId="{4EE98E28-F913-41E7-A13B-6668FDF77FDC}" type="presParOf" srcId="{B1BDCAA9-12C6-475F-869A-F3145379E36A}" destId="{58911541-588F-4255-9F07-CF3DEB948B5D}" srcOrd="4" destOrd="0" presId="urn:microsoft.com/office/officeart/2005/8/layout/radial4"/>
    <dgm:cxn modelId="{DFB26706-1886-4A2D-ADD1-A89917A1256D}" type="presParOf" srcId="{B1BDCAA9-12C6-475F-869A-F3145379E36A}" destId="{6F604A68-5970-4F1A-97A9-6CC89B990C00}" srcOrd="5" destOrd="0" presId="urn:microsoft.com/office/officeart/2005/8/layout/radial4"/>
    <dgm:cxn modelId="{F51CCE5E-15B0-4623-ABAC-65DE06968A28}" type="presParOf" srcId="{B1BDCAA9-12C6-475F-869A-F3145379E36A}" destId="{27D682B7-BE74-451F-8AD6-D3DBEA40FD33}"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C39FD-3EE2-4BB2-9CC7-A19033755560}">
      <dsp:nvSpPr>
        <dsp:cNvPr id="0" name=""/>
        <dsp:cNvSpPr/>
      </dsp:nvSpPr>
      <dsp:spPr>
        <a:xfrm>
          <a:off x="7564496" y="658739"/>
          <a:ext cx="1730541" cy="173082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E2C17F-5689-459B-80A7-0A111626F689}">
      <dsp:nvSpPr>
        <dsp:cNvPr id="0" name=""/>
        <dsp:cNvSpPr/>
      </dsp:nvSpPr>
      <dsp:spPr>
        <a:xfrm>
          <a:off x="7621597" y="716444"/>
          <a:ext cx="1615417" cy="161541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effectLst>
                <a:outerShdw blurRad="38100" dist="38100" dir="2700000" algn="tl">
                  <a:srgbClr val="000000">
                    <a:alpha val="43137"/>
                  </a:srgbClr>
                </a:outerShdw>
              </a:effectLst>
              <a:latin typeface="Calibri" panose="020F0502020204030204" pitchFamily="34" charset="0"/>
            </a:rPr>
            <a:t>In January 26, 2016</a:t>
          </a:r>
          <a:r>
            <a:rPr lang="en-US" sz="1400" kern="1200" dirty="0">
              <a:latin typeface="Calibri" panose="020F0502020204030204" pitchFamily="34" charset="0"/>
            </a:rPr>
            <a:t>,</a:t>
          </a:r>
        </a:p>
        <a:p>
          <a:pPr lvl="0" algn="ctr" defTabSz="622300">
            <a:lnSpc>
              <a:spcPct val="90000"/>
            </a:lnSpc>
            <a:spcBef>
              <a:spcPct val="0"/>
            </a:spcBef>
            <a:spcAft>
              <a:spcPct val="35000"/>
            </a:spcAft>
          </a:pPr>
          <a:r>
            <a:rPr lang="en-US" sz="1400" kern="1200" dirty="0">
              <a:latin typeface="Calibri" panose="020F0502020204030204" pitchFamily="34" charset="0"/>
            </a:rPr>
            <a:t>The National </a:t>
          </a:r>
          <a:r>
            <a:rPr lang="en-US" sz="1400" kern="1200" dirty="0" err="1">
              <a:latin typeface="Calibri" panose="020F0502020204030204" pitchFamily="34" charset="0"/>
            </a:rPr>
            <a:t>Programme</a:t>
          </a:r>
          <a:r>
            <a:rPr lang="en-US" sz="1400" kern="1200" dirty="0">
              <a:latin typeface="Calibri" panose="020F0502020204030204" pitchFamily="34" charset="0"/>
            </a:rPr>
            <a:t> was launched officially in Mongolia</a:t>
          </a:r>
        </a:p>
      </dsp:txBody>
      <dsp:txXfrm>
        <a:off x="7852766" y="947261"/>
        <a:ext cx="1154001" cy="1153781"/>
      </dsp:txXfrm>
    </dsp:sp>
    <dsp:sp modelId="{15E3D9D8-B86F-4F59-A737-F12F324FEC3D}">
      <dsp:nvSpPr>
        <dsp:cNvPr id="0" name=""/>
        <dsp:cNvSpPr/>
      </dsp:nvSpPr>
      <dsp:spPr>
        <a:xfrm rot="2700000">
          <a:off x="5775112" y="658829"/>
          <a:ext cx="1730340" cy="1730340"/>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EDE4B6-FF00-4CA4-8B45-07B6F28CE78A}">
      <dsp:nvSpPr>
        <dsp:cNvPr id="0" name=""/>
        <dsp:cNvSpPr/>
      </dsp:nvSpPr>
      <dsp:spPr>
        <a:xfrm>
          <a:off x="5833955" y="716444"/>
          <a:ext cx="1615417" cy="161541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effectLst>
                <a:outerShdw blurRad="38100" dist="38100" dir="2700000" algn="tl">
                  <a:srgbClr val="000000">
                    <a:alpha val="43137"/>
                  </a:srgbClr>
                </a:outerShdw>
              </a:effectLst>
              <a:latin typeface="Calibri" panose="020F0502020204030204" pitchFamily="34" charset="0"/>
            </a:rPr>
            <a:t>In September 2015</a:t>
          </a:r>
          <a:r>
            <a:rPr lang="en-US" sz="1400" kern="1200" dirty="0">
              <a:latin typeface="Calibri" panose="020F0502020204030204" pitchFamily="34" charset="0"/>
            </a:rPr>
            <a:t>, </a:t>
          </a:r>
        </a:p>
        <a:p>
          <a:pPr lvl="0" algn="ctr" defTabSz="622300">
            <a:lnSpc>
              <a:spcPct val="90000"/>
            </a:lnSpc>
            <a:spcBef>
              <a:spcPct val="0"/>
            </a:spcBef>
            <a:spcAft>
              <a:spcPct val="35000"/>
            </a:spcAft>
          </a:pPr>
          <a:r>
            <a:rPr lang="en-US" sz="1400" kern="1200" dirty="0">
              <a:latin typeface="Calibri" panose="020F0502020204030204" pitchFamily="34" charset="0"/>
            </a:rPr>
            <a:t>The National </a:t>
          </a:r>
          <a:r>
            <a:rPr lang="en-US" sz="1400" kern="1200" dirty="0" err="1">
              <a:latin typeface="Calibri" panose="020F0502020204030204" pitchFamily="34" charset="0"/>
            </a:rPr>
            <a:t>Programme</a:t>
          </a:r>
          <a:r>
            <a:rPr lang="en-US" sz="1400" kern="1200" dirty="0">
              <a:latin typeface="Calibri" panose="020F0502020204030204" pitchFamily="34" charset="0"/>
            </a:rPr>
            <a:t> was signed</a:t>
          </a:r>
        </a:p>
      </dsp:txBody>
      <dsp:txXfrm>
        <a:off x="6064203" y="947261"/>
        <a:ext cx="1154001" cy="1153781"/>
      </dsp:txXfrm>
    </dsp:sp>
    <dsp:sp modelId="{B815A7CD-977B-4ECC-A95B-865D3F39BE06}">
      <dsp:nvSpPr>
        <dsp:cNvPr id="0" name=""/>
        <dsp:cNvSpPr/>
      </dsp:nvSpPr>
      <dsp:spPr>
        <a:xfrm rot="2700000">
          <a:off x="3987469" y="658829"/>
          <a:ext cx="1730340" cy="1730340"/>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02BA14-364C-499B-A145-1F7C35AD255E}">
      <dsp:nvSpPr>
        <dsp:cNvPr id="0" name=""/>
        <dsp:cNvSpPr/>
      </dsp:nvSpPr>
      <dsp:spPr>
        <a:xfrm>
          <a:off x="4045392" y="716444"/>
          <a:ext cx="1615417" cy="161541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FF0000"/>
              </a:solidFill>
              <a:effectLst>
                <a:outerShdw blurRad="38100" dist="38100" dir="2700000" algn="tl">
                  <a:srgbClr val="000000">
                    <a:alpha val="43137"/>
                  </a:srgbClr>
                </a:outerShdw>
              </a:effectLst>
              <a:latin typeface="Calibri" panose="020F0502020204030204" pitchFamily="34" charset="0"/>
            </a:rPr>
            <a:t>In June 2014</a:t>
          </a:r>
          <a:r>
            <a:rPr lang="en-US" sz="1400" kern="1200" dirty="0">
              <a:latin typeface="Calibri" panose="020F0502020204030204" pitchFamily="34" charset="0"/>
            </a:rPr>
            <a:t>, </a:t>
          </a:r>
        </a:p>
        <a:p>
          <a:pPr lvl="0" algn="ctr" defTabSz="622300">
            <a:lnSpc>
              <a:spcPct val="90000"/>
            </a:lnSpc>
            <a:spcBef>
              <a:spcPct val="0"/>
            </a:spcBef>
            <a:spcAft>
              <a:spcPct val="35000"/>
            </a:spcAft>
          </a:pPr>
          <a:r>
            <a:rPr lang="en-US" sz="1400" kern="1200" dirty="0">
              <a:latin typeface="Calibri" panose="020F0502020204030204" pitchFamily="34" charset="0"/>
            </a:rPr>
            <a:t>National REDD+ Readiness roadmap was officially adopted</a:t>
          </a:r>
        </a:p>
      </dsp:txBody>
      <dsp:txXfrm>
        <a:off x="4275639" y="947261"/>
        <a:ext cx="1154001" cy="1153781"/>
      </dsp:txXfrm>
    </dsp:sp>
    <dsp:sp modelId="{14531314-97B0-46AF-A93C-9F15D94CBF36}">
      <dsp:nvSpPr>
        <dsp:cNvPr id="0" name=""/>
        <dsp:cNvSpPr/>
      </dsp:nvSpPr>
      <dsp:spPr>
        <a:xfrm rot="2700000">
          <a:off x="2198906" y="658829"/>
          <a:ext cx="1730340" cy="1730340"/>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98D5AE-5AEA-4706-87DF-62FC4A4E88C0}">
      <dsp:nvSpPr>
        <dsp:cNvPr id="0" name=""/>
        <dsp:cNvSpPr/>
      </dsp:nvSpPr>
      <dsp:spPr>
        <a:xfrm>
          <a:off x="2256828" y="716444"/>
          <a:ext cx="1615417" cy="161541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effectLst>
                <a:outerShdw blurRad="38100" dist="38100" dir="2700000" algn="tl">
                  <a:srgbClr val="000000">
                    <a:alpha val="43137"/>
                  </a:srgbClr>
                </a:outerShdw>
              </a:effectLst>
              <a:latin typeface="Calibri" panose="020F0502020204030204" pitchFamily="34" charset="0"/>
            </a:rPr>
            <a:t>In June 2011</a:t>
          </a:r>
          <a:r>
            <a:rPr lang="en-US" sz="1600" kern="1200" dirty="0">
              <a:latin typeface="Calibri" panose="020F0502020204030204" pitchFamily="34" charset="0"/>
            </a:rPr>
            <a:t>, </a:t>
          </a:r>
        </a:p>
        <a:p>
          <a:pPr lvl="0" algn="ctr" defTabSz="711200">
            <a:lnSpc>
              <a:spcPct val="90000"/>
            </a:lnSpc>
            <a:spcBef>
              <a:spcPct val="0"/>
            </a:spcBef>
            <a:spcAft>
              <a:spcPct val="35000"/>
            </a:spcAft>
          </a:pPr>
          <a:r>
            <a:rPr lang="en-US" sz="1600" kern="1200" dirty="0">
              <a:latin typeface="Calibri" panose="020F0502020204030204" pitchFamily="34" charset="0"/>
            </a:rPr>
            <a:t>Mongolia became a partner country</a:t>
          </a:r>
        </a:p>
      </dsp:txBody>
      <dsp:txXfrm>
        <a:off x="2487997" y="947261"/>
        <a:ext cx="1154001" cy="1153781"/>
      </dsp:txXfrm>
    </dsp:sp>
    <dsp:sp modelId="{206F9037-1FE0-4451-A1B2-12CF02130178}">
      <dsp:nvSpPr>
        <dsp:cNvPr id="0" name=""/>
        <dsp:cNvSpPr/>
      </dsp:nvSpPr>
      <dsp:spPr>
        <a:xfrm rot="2700000">
          <a:off x="410342" y="658829"/>
          <a:ext cx="1730340" cy="1730340"/>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281074-70DC-4271-9A45-C2E77390C92C}">
      <dsp:nvSpPr>
        <dsp:cNvPr id="0" name=""/>
        <dsp:cNvSpPr/>
      </dsp:nvSpPr>
      <dsp:spPr>
        <a:xfrm>
          <a:off x="468265" y="716444"/>
          <a:ext cx="1615417" cy="1615415"/>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effectLst>
                <a:outerShdw blurRad="38100" dist="38100" dir="2700000" algn="tl">
                  <a:srgbClr val="000000">
                    <a:alpha val="43137"/>
                  </a:srgbClr>
                </a:outerShdw>
              </a:effectLst>
              <a:latin typeface="Calibri" panose="020F0502020204030204" pitchFamily="34" charset="0"/>
            </a:rPr>
            <a:t>In 2008</a:t>
          </a:r>
          <a:r>
            <a:rPr lang="en-US" sz="1600" kern="1200" dirty="0">
              <a:latin typeface="Calibri" panose="020F0502020204030204" pitchFamily="34" charset="0"/>
            </a:rPr>
            <a:t>, </a:t>
          </a:r>
        </a:p>
        <a:p>
          <a:pPr lvl="0" algn="ctr" defTabSz="711200">
            <a:lnSpc>
              <a:spcPct val="90000"/>
            </a:lnSpc>
            <a:spcBef>
              <a:spcPct val="0"/>
            </a:spcBef>
            <a:spcAft>
              <a:spcPct val="35000"/>
            </a:spcAft>
          </a:pPr>
          <a:r>
            <a:rPr lang="en-US" sz="1600" kern="1200" dirty="0">
              <a:latin typeface="Calibri" panose="020F0502020204030204" pitchFamily="34" charset="0"/>
            </a:rPr>
            <a:t>The </a:t>
          </a:r>
          <a:r>
            <a:rPr lang="en-US" sz="1600" kern="1200" dirty="0" err="1">
              <a:latin typeface="Calibri" panose="020F0502020204030204" pitchFamily="34" charset="0"/>
            </a:rPr>
            <a:t>programme</a:t>
          </a:r>
          <a:r>
            <a:rPr lang="en-US" sz="1600" kern="1200" dirty="0">
              <a:latin typeface="Calibri" panose="020F0502020204030204" pitchFamily="34" charset="0"/>
            </a:rPr>
            <a:t> was launched</a:t>
          </a:r>
        </a:p>
      </dsp:txBody>
      <dsp:txXfrm>
        <a:off x="699433" y="947261"/>
        <a:ext cx="1154001" cy="1153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382E-2185-4552-A04D-CB2834BD35BE}">
      <dsp:nvSpPr>
        <dsp:cNvPr id="0" name=""/>
        <dsp:cNvSpPr/>
      </dsp:nvSpPr>
      <dsp:spPr>
        <a:xfrm>
          <a:off x="3368098" y="0"/>
          <a:ext cx="2781923" cy="2579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cap="small" baseline="0" dirty="0">
              <a:solidFill>
                <a:srgbClr val="FFFF00"/>
              </a:solidFill>
              <a:effectLst>
                <a:outerShdw blurRad="38100" dist="38100" dir="2700000" algn="tl">
                  <a:srgbClr val="000000">
                    <a:alpha val="43137"/>
                  </a:srgbClr>
                </a:outerShdw>
              </a:effectLst>
              <a:latin typeface="Calibri" panose="020F0502020204030204" pitchFamily="34" charset="0"/>
            </a:rPr>
            <a:t>To achieve the Goal, the Strategy seeks to achieve three objectives</a:t>
          </a:r>
          <a:endParaRPr lang="en-US" sz="2000" i="0" kern="1200" cap="small" baseline="0" dirty="0">
            <a:solidFill>
              <a:srgbClr val="FFFF00"/>
            </a:solidFill>
            <a:effectLst>
              <a:outerShdw blurRad="38100" dist="38100" dir="2700000" algn="tl">
                <a:srgbClr val="000000">
                  <a:alpha val="43137"/>
                </a:srgbClr>
              </a:outerShdw>
            </a:effectLst>
            <a:latin typeface="Calibri" panose="020F0502020204030204" pitchFamily="34" charset="0"/>
          </a:endParaRPr>
        </a:p>
      </dsp:txBody>
      <dsp:txXfrm>
        <a:off x="3775501" y="377695"/>
        <a:ext cx="1967117" cy="1823673"/>
      </dsp:txXfrm>
    </dsp:sp>
    <dsp:sp modelId="{9061A598-E3A3-48FA-9F69-C44BE117D35B}">
      <dsp:nvSpPr>
        <dsp:cNvPr id="0" name=""/>
        <dsp:cNvSpPr/>
      </dsp:nvSpPr>
      <dsp:spPr>
        <a:xfrm rot="5579826">
          <a:off x="3703542" y="2967188"/>
          <a:ext cx="1570978" cy="66377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F8046A-75CF-4E78-8DDE-9F476C77824D}">
      <dsp:nvSpPr>
        <dsp:cNvPr id="0" name=""/>
        <dsp:cNvSpPr/>
      </dsp:nvSpPr>
      <dsp:spPr>
        <a:xfrm>
          <a:off x="2758515" y="3369402"/>
          <a:ext cx="3681062" cy="173599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latin typeface="Calibri" panose="020F0502020204030204" pitchFamily="34" charset="0"/>
            </a:rPr>
            <a:t>To enhance understanding of climate change and REDD+ concepts, carbon financing and forest </a:t>
          </a:r>
          <a:r>
            <a:rPr lang="en-US" sz="2400" kern="1200" dirty="0" smtClean="0">
              <a:latin typeface="Calibri" panose="020F0502020204030204" pitchFamily="34" charset="0"/>
            </a:rPr>
            <a:t>conservation</a:t>
          </a:r>
          <a:endParaRPr lang="en-US" sz="2400" kern="1200" dirty="0">
            <a:latin typeface="Calibri" panose="020F0502020204030204" pitchFamily="34" charset="0"/>
          </a:endParaRPr>
        </a:p>
      </dsp:txBody>
      <dsp:txXfrm>
        <a:off x="2809361" y="3420248"/>
        <a:ext cx="3579370" cy="1634305"/>
      </dsp:txXfrm>
    </dsp:sp>
    <dsp:sp modelId="{C589134A-3CB9-495A-8BB6-8174AC875323}">
      <dsp:nvSpPr>
        <dsp:cNvPr id="0" name=""/>
        <dsp:cNvSpPr/>
      </dsp:nvSpPr>
      <dsp:spPr>
        <a:xfrm rot="9520581">
          <a:off x="1439067" y="1168801"/>
          <a:ext cx="2009189" cy="66377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911541-588F-4255-9F07-CF3DEB948B5D}">
      <dsp:nvSpPr>
        <dsp:cNvPr id="0" name=""/>
        <dsp:cNvSpPr/>
      </dsp:nvSpPr>
      <dsp:spPr>
        <a:xfrm>
          <a:off x="0" y="1727995"/>
          <a:ext cx="3008346" cy="17067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a:solidFill>
                <a:srgbClr val="FF0000"/>
              </a:solidFill>
              <a:effectLst>
                <a:outerShdw blurRad="38100" dist="38100" dir="2700000" algn="tl">
                  <a:srgbClr val="000000">
                    <a:alpha val="43137"/>
                  </a:srgbClr>
                </a:outerShdw>
              </a:effectLst>
              <a:latin typeface="Calibri" panose="020F0502020204030204" pitchFamily="34" charset="0"/>
            </a:rPr>
            <a:t>To </a:t>
          </a:r>
          <a:r>
            <a:rPr lang="en-US" sz="2400" b="1" kern="1200" dirty="0" smtClean="0">
              <a:solidFill>
                <a:srgbClr val="FF0000"/>
              </a:solidFill>
              <a:effectLst>
                <a:outerShdw blurRad="38100" dist="38100" dir="2700000" algn="tl">
                  <a:srgbClr val="000000">
                    <a:alpha val="43137"/>
                  </a:srgbClr>
                </a:outerShdw>
              </a:effectLst>
              <a:latin typeface="Calibri" panose="020F0502020204030204" pitchFamily="34" charset="0"/>
            </a:rPr>
            <a:t>enhance </a:t>
          </a:r>
          <a:r>
            <a:rPr lang="en-US" sz="2400" kern="1200" dirty="0" smtClean="0">
              <a:latin typeface="Calibri" panose="020F0502020204030204" pitchFamily="34" charset="0"/>
            </a:rPr>
            <a:t>understanding of forest related policies and environmental issues</a:t>
          </a:r>
          <a:endParaRPr lang="en-US" sz="2400" kern="1200" dirty="0">
            <a:latin typeface="Calibri" panose="020F0502020204030204" pitchFamily="34" charset="0"/>
          </a:endParaRPr>
        </a:p>
      </dsp:txBody>
      <dsp:txXfrm>
        <a:off x="49988" y="1777983"/>
        <a:ext cx="2908370" cy="1606726"/>
      </dsp:txXfrm>
    </dsp:sp>
    <dsp:sp modelId="{6F604A68-5970-4F1A-97A9-6CC89B990C00}">
      <dsp:nvSpPr>
        <dsp:cNvPr id="0" name=""/>
        <dsp:cNvSpPr/>
      </dsp:nvSpPr>
      <dsp:spPr>
        <a:xfrm rot="2196897">
          <a:off x="6030238" y="1531748"/>
          <a:ext cx="1515480" cy="66377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D682B7-BE74-451F-8AD6-D3DBEA40FD33}">
      <dsp:nvSpPr>
        <dsp:cNvPr id="0" name=""/>
        <dsp:cNvSpPr/>
      </dsp:nvSpPr>
      <dsp:spPr>
        <a:xfrm>
          <a:off x="5918030" y="2057397"/>
          <a:ext cx="2844969" cy="13925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a:solidFill>
                <a:srgbClr val="FF0000"/>
              </a:solidFill>
              <a:effectLst>
                <a:outerShdw blurRad="38100" dist="38100" dir="2700000" algn="tl">
                  <a:srgbClr val="000000">
                    <a:alpha val="43137"/>
                  </a:srgbClr>
                </a:outerShdw>
              </a:effectLst>
              <a:latin typeface="Calibri" panose="020F0502020204030204" pitchFamily="34" charset="0"/>
            </a:rPr>
            <a:t>To strengthen </a:t>
          </a:r>
          <a:r>
            <a:rPr lang="en-US" sz="2400" kern="1200" dirty="0">
              <a:latin typeface="Calibri" panose="020F0502020204030204" pitchFamily="34" charset="0"/>
            </a:rPr>
            <a:t>relationship and </a:t>
          </a:r>
          <a:r>
            <a:rPr lang="en-US" sz="2400" kern="1200" dirty="0" smtClean="0">
              <a:latin typeface="Calibri" panose="020F0502020204030204" pitchFamily="34" charset="0"/>
            </a:rPr>
            <a:t>communication</a:t>
          </a:r>
          <a:endParaRPr lang="en-US" sz="2400" kern="1200" dirty="0">
            <a:latin typeface="Calibri" panose="020F0502020204030204" pitchFamily="34" charset="0"/>
          </a:endParaRPr>
        </a:p>
      </dsp:txBody>
      <dsp:txXfrm>
        <a:off x="5958817" y="2098184"/>
        <a:ext cx="2763395" cy="131099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810A39E-75C6-464F-8302-BF012D43A9AA}" type="datetimeFigureOut">
              <a:rPr lang="en-GB" smtClean="0"/>
              <a:t>23/08/2016</a:t>
            </a:fld>
            <a:endParaRPr lang="en-GB"/>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F3E3A39F-80ED-4969-853F-66C84ADB6C1E}" type="slidenum">
              <a:rPr lang="en-GB" smtClean="0"/>
              <a:t>‹#›</a:t>
            </a:fld>
            <a:endParaRPr lang="en-GB"/>
          </a:p>
        </p:txBody>
      </p:sp>
    </p:spTree>
    <p:extLst>
      <p:ext uri="{BB962C8B-B14F-4D97-AF65-F5344CB8AC3E}">
        <p14:creationId xmlns:p14="http://schemas.microsoft.com/office/powerpoint/2010/main" val="80825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7C27FDF-9447-4991-B608-3E1ED9B1AF4F}" type="datetimeFigureOut">
              <a:rPr lang="en-GB" smtClean="0"/>
              <a:t>23/08/2016</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F652EFC-052B-46F0-B1B6-57CA7A2891AD}" type="slidenum">
              <a:rPr lang="en-GB" smtClean="0"/>
              <a:t>‹#›</a:t>
            </a:fld>
            <a:endParaRPr lang="en-GB"/>
          </a:p>
        </p:txBody>
      </p:sp>
    </p:spTree>
    <p:extLst>
      <p:ext uri="{BB962C8B-B14F-4D97-AF65-F5344CB8AC3E}">
        <p14:creationId xmlns:p14="http://schemas.microsoft.com/office/powerpoint/2010/main" val="184430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1</a:t>
            </a:fld>
            <a:endParaRPr lang="en-GB"/>
          </a:p>
        </p:txBody>
      </p:sp>
    </p:spTree>
    <p:extLst>
      <p:ext uri="{BB962C8B-B14F-4D97-AF65-F5344CB8AC3E}">
        <p14:creationId xmlns:p14="http://schemas.microsoft.com/office/powerpoint/2010/main" val="345505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10</a:t>
            </a:fld>
            <a:endParaRPr lang="en-GB"/>
          </a:p>
        </p:txBody>
      </p:sp>
    </p:spTree>
    <p:extLst>
      <p:ext uri="{BB962C8B-B14F-4D97-AF65-F5344CB8AC3E}">
        <p14:creationId xmlns:p14="http://schemas.microsoft.com/office/powerpoint/2010/main" val="48467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i="1" dirty="0">
                <a:latin typeface="Cambria" panose="02040503050406030204" pitchFamily="18" charset="0"/>
              </a:rPr>
              <a:t>Expected results</a:t>
            </a:r>
            <a:r>
              <a:rPr lang="en-US" i="1" dirty="0" smtClean="0">
                <a:latin typeface="Cambria" panose="02040503050406030204" pitchFamily="18" charset="0"/>
              </a:rPr>
              <a:t>:</a:t>
            </a:r>
            <a:endParaRPr lang="en-US" i="1" dirty="0">
              <a:latin typeface="Cambria" panose="02040503050406030204" pitchFamily="18" charset="0"/>
            </a:endParaRPr>
          </a:p>
          <a:p>
            <a:pPr marL="625475" lvl="1" indent="-342900">
              <a:buFont typeface="Courier New" panose="02070309020205020404" pitchFamily="49" charset="0"/>
              <a:buChar char="o"/>
            </a:pPr>
            <a:r>
              <a:rPr lang="en-US" i="1" dirty="0">
                <a:latin typeface="Cambria" panose="02040503050406030204" pitchFamily="18" charset="0"/>
              </a:rPr>
              <a:t>Mongolia REDD+ National Program awareness raised - Appropriate stakeholders including general public, government counterparts and other stakeholders shall have clear vision and understanding on Mongolia National REDD+ </a:t>
            </a:r>
            <a:r>
              <a:rPr lang="en-US" i="1" dirty="0" err="1">
                <a:latin typeface="Cambria" panose="02040503050406030204" pitchFamily="18" charset="0"/>
              </a:rPr>
              <a:t>Programme</a:t>
            </a:r>
            <a:r>
              <a:rPr lang="en-US" i="1" dirty="0">
                <a:latin typeface="Cambria" panose="02040503050406030204" pitchFamily="18" charset="0"/>
              </a:rPr>
              <a:t> and REDD+;</a:t>
            </a:r>
            <a:endParaRPr lang="mn-MN" i="1" dirty="0">
              <a:latin typeface="Cambria" panose="02040503050406030204" pitchFamily="18" charset="0"/>
            </a:endParaRPr>
          </a:p>
          <a:p>
            <a:pPr marL="625475" lvl="1" indent="-342900">
              <a:buFont typeface="Courier New" panose="02070309020205020404" pitchFamily="49" charset="0"/>
              <a:buChar char="o"/>
            </a:pPr>
            <a:r>
              <a:rPr lang="en-US" i="1" dirty="0">
                <a:latin typeface="Cambria" panose="02040503050406030204" pitchFamily="18" charset="0"/>
              </a:rPr>
              <a:t>Appropriate stakeholders shall have information and knowledge about the climate change and Reducing Emissions from Deforestation and Forest Degradation;</a:t>
            </a:r>
          </a:p>
          <a:p>
            <a:pPr marL="625475" lvl="1" indent="-342900">
              <a:buFont typeface="Courier New" panose="02070309020205020404" pitchFamily="49" charset="0"/>
              <a:buChar char="o"/>
            </a:pPr>
            <a:r>
              <a:rPr lang="en-US" i="1" dirty="0">
                <a:latin typeface="Cambria" panose="02040503050406030204" pitchFamily="18" charset="0"/>
              </a:rPr>
              <a:t>Improved networking with government departments and projects</a:t>
            </a:r>
          </a:p>
          <a:p>
            <a:pPr marL="625475" lvl="1" indent="-342900">
              <a:buFont typeface="Courier New" panose="02070309020205020404" pitchFamily="49" charset="0"/>
              <a:buChar char="o"/>
            </a:pPr>
            <a:r>
              <a:rPr lang="en-US" i="1" dirty="0">
                <a:latin typeface="Cambria" panose="02040503050406030204" pitchFamily="18" charset="0"/>
              </a:rPr>
              <a:t>Support for Forest Management and REDD+ Strategy as integral part of Mongolia’s Development Vision - linkages to high level policy makers on Forest Role in Green Development, Sustainable Development Goals, Ecosystem Service Provision</a:t>
            </a:r>
            <a:endParaRPr lang="mn-MN" i="1" dirty="0">
              <a:latin typeface="Cambria" panose="02040503050406030204" pitchFamily="18" charset="0"/>
            </a:endParaRPr>
          </a:p>
          <a:p>
            <a:pPr marL="625475" lvl="1" indent="-342900">
              <a:buFont typeface="Courier New" panose="02070309020205020404" pitchFamily="49" charset="0"/>
              <a:buChar char="o"/>
            </a:pPr>
            <a:r>
              <a:rPr lang="en-US" i="1" dirty="0">
                <a:latin typeface="Cambria" panose="02040503050406030204" pitchFamily="18" charset="0"/>
              </a:rPr>
              <a:t>General public awareness raised about impacts on forests and solutions</a:t>
            </a:r>
          </a:p>
        </p:txBody>
      </p:sp>
      <p:sp>
        <p:nvSpPr>
          <p:cNvPr id="4" name="Slide Number Placeholder 3"/>
          <p:cNvSpPr>
            <a:spLocks noGrp="1"/>
          </p:cNvSpPr>
          <p:nvPr>
            <p:ph type="sldNum" sz="quarter" idx="10"/>
          </p:nvPr>
        </p:nvSpPr>
        <p:spPr/>
        <p:txBody>
          <a:bodyPr/>
          <a:lstStyle/>
          <a:p>
            <a:fld id="{BF652EFC-052B-46F0-B1B6-57CA7A2891AD}" type="slidenum">
              <a:rPr lang="en-GB" smtClean="0"/>
              <a:t>11</a:t>
            </a:fld>
            <a:endParaRPr lang="en-GB"/>
          </a:p>
        </p:txBody>
      </p:sp>
    </p:spTree>
    <p:extLst>
      <p:ext uri="{BB962C8B-B14F-4D97-AF65-F5344CB8AC3E}">
        <p14:creationId xmlns:p14="http://schemas.microsoft.com/office/powerpoint/2010/main" val="365552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latin typeface="Cambria" panose="02040503050406030204" pitchFamily="18" charset="0"/>
              </a:rPr>
              <a:t>Challenge</a:t>
            </a:r>
            <a:r>
              <a:rPr lang="en-US" sz="1200" dirty="0">
                <a:latin typeface="Cambria" panose="02040503050406030204" pitchFamily="18" charset="0"/>
              </a:rPr>
              <a:t> - Generating support for the Forest Sector with Ministers, Department of Finance etc.</a:t>
            </a:r>
          </a:p>
          <a:p>
            <a:pPr marL="285750" indent="-285750">
              <a:buFont typeface="Arial" panose="020B0604020202020204" pitchFamily="34" charset="0"/>
              <a:buChar char="•"/>
            </a:pPr>
            <a:r>
              <a:rPr lang="en-US" sz="1200" b="1" dirty="0">
                <a:latin typeface="Cambria" panose="02040503050406030204" pitchFamily="18" charset="0"/>
              </a:rPr>
              <a:t>Expectations - </a:t>
            </a:r>
            <a:r>
              <a:rPr lang="en-US" sz="1200" dirty="0">
                <a:latin typeface="Cambria" panose="02040503050406030204" pitchFamily="18" charset="0"/>
              </a:rPr>
              <a:t>Prospect of Results-based Payments builds high expectations</a:t>
            </a:r>
          </a:p>
          <a:p>
            <a:pPr marL="285750" indent="-285750">
              <a:buFont typeface="Arial" panose="020B0604020202020204" pitchFamily="34" charset="0"/>
              <a:buChar char="•"/>
            </a:pPr>
            <a:r>
              <a:rPr lang="en-US" sz="1200" b="1" dirty="0">
                <a:latin typeface="Cambria" panose="02040503050406030204" pitchFamily="18" charset="0"/>
              </a:rPr>
              <a:t>Motivation</a:t>
            </a:r>
            <a:r>
              <a:rPr lang="en-US" sz="1200" dirty="0">
                <a:latin typeface="Cambria" panose="02040503050406030204" pitchFamily="18" charset="0"/>
              </a:rPr>
              <a:t> – Smart communication messages (no regrets) to encourage involvement in REDD+ even though no REDD+ payments</a:t>
            </a:r>
          </a:p>
          <a:p>
            <a:pPr marL="285750" indent="-285750">
              <a:buFont typeface="Arial" panose="020B0604020202020204" pitchFamily="34" charset="0"/>
              <a:buChar char="•"/>
            </a:pPr>
            <a:r>
              <a:rPr lang="en-US" sz="1200" b="1" dirty="0">
                <a:latin typeface="Cambria" panose="02040503050406030204" pitchFamily="18" charset="0"/>
              </a:rPr>
              <a:t>It’s Complicated</a:t>
            </a:r>
            <a:r>
              <a:rPr lang="en-US" sz="1200" dirty="0">
                <a:latin typeface="Cambria" panose="02040503050406030204" pitchFamily="18" charset="0"/>
              </a:rPr>
              <a:t> – how to design messages for different stakeholders. Do they need to know about REDD+?</a:t>
            </a:r>
          </a:p>
          <a:p>
            <a:pPr marL="285750" indent="-285750">
              <a:buFont typeface="Arial" panose="020B0604020202020204" pitchFamily="34" charset="0"/>
              <a:buChar char="•"/>
            </a:pPr>
            <a:r>
              <a:rPr lang="en-US" sz="1200" b="1" dirty="0">
                <a:latin typeface="Cambria" panose="02040503050406030204" pitchFamily="18" charset="0"/>
              </a:rPr>
              <a:t>Who - </a:t>
            </a:r>
            <a:r>
              <a:rPr lang="en-US" sz="1200" dirty="0">
                <a:latin typeface="Cambria" panose="02040503050406030204" pitchFamily="18" charset="0"/>
              </a:rPr>
              <a:t>Which stakeholders to focus on, how to direct the public awareness part of communication and media? </a:t>
            </a:r>
          </a:p>
          <a:p>
            <a:pPr marL="285750" indent="-285750">
              <a:buFont typeface="Arial" panose="020B0604020202020204" pitchFamily="34" charset="0"/>
              <a:buChar char="•"/>
            </a:pPr>
            <a:r>
              <a:rPr lang="en-US" sz="1200" b="1" dirty="0">
                <a:latin typeface="Cambria" panose="02040503050406030204" pitchFamily="18" charset="0"/>
              </a:rPr>
              <a:t>What? - </a:t>
            </a:r>
            <a:r>
              <a:rPr lang="en-US" sz="1200" dirty="0">
                <a:latin typeface="Cambria" panose="02040503050406030204" pitchFamily="18" charset="0"/>
              </a:rPr>
              <a:t>Are we communicating REDD+ or Forest Management? -</a:t>
            </a:r>
          </a:p>
          <a:p>
            <a:pPr marL="285750" indent="-285750">
              <a:buFont typeface="Arial" panose="020B0604020202020204" pitchFamily="34" charset="0"/>
              <a:buChar char="•"/>
            </a:pPr>
            <a:r>
              <a:rPr lang="en-US" sz="1200" b="1" dirty="0">
                <a:latin typeface="Cambria" panose="02040503050406030204" pitchFamily="18" charset="0"/>
              </a:rPr>
              <a:t>Where?</a:t>
            </a:r>
            <a:r>
              <a:rPr lang="en-US" sz="1200" dirty="0">
                <a:latin typeface="Cambria" panose="02040503050406030204" pitchFamily="18" charset="0"/>
              </a:rPr>
              <a:t> - Mongolia is often left off the REDD+ map!</a:t>
            </a:r>
          </a:p>
          <a:p>
            <a:pPr marL="285750" indent="-285750">
              <a:buFont typeface="Arial" panose="020B0604020202020204" pitchFamily="34" charset="0"/>
              <a:buChar char="•"/>
            </a:pPr>
            <a:r>
              <a:rPr lang="en-US" sz="1200" b="1" dirty="0">
                <a:latin typeface="Cambria" panose="02040503050406030204" pitchFamily="18" charset="0"/>
              </a:rPr>
              <a:t>UNREDD or REDD</a:t>
            </a:r>
            <a:r>
              <a:rPr lang="en-US" sz="1200" dirty="0">
                <a:latin typeface="Cambria" panose="02040503050406030204" pitchFamily="18" charset="0"/>
              </a:rPr>
              <a:t> – Keep UN-REDD identity but involve everyone?</a:t>
            </a:r>
          </a:p>
        </p:txBody>
      </p:sp>
      <p:sp>
        <p:nvSpPr>
          <p:cNvPr id="4" name="Slide Number Placeholder 3"/>
          <p:cNvSpPr>
            <a:spLocks noGrp="1"/>
          </p:cNvSpPr>
          <p:nvPr>
            <p:ph type="sldNum" sz="quarter" idx="10"/>
          </p:nvPr>
        </p:nvSpPr>
        <p:spPr/>
        <p:txBody>
          <a:bodyPr/>
          <a:lstStyle/>
          <a:p>
            <a:fld id="{BF652EFC-052B-46F0-B1B6-57CA7A2891AD}" type="slidenum">
              <a:rPr lang="en-GB" smtClean="0"/>
              <a:t>12</a:t>
            </a:fld>
            <a:endParaRPr lang="en-GB"/>
          </a:p>
        </p:txBody>
      </p:sp>
    </p:spTree>
    <p:extLst>
      <p:ext uri="{BB962C8B-B14F-4D97-AF65-F5344CB8AC3E}">
        <p14:creationId xmlns:p14="http://schemas.microsoft.com/office/powerpoint/2010/main" val="10176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Regional and global level of</a:t>
            </a:r>
            <a:r>
              <a:rPr lang="en-US" baseline="0" dirty="0" smtClean="0"/>
              <a:t> supports are necessary to make the </a:t>
            </a:r>
            <a:r>
              <a:rPr lang="en-US" baseline="0" dirty="0" err="1" smtClean="0"/>
              <a:t>programme</a:t>
            </a:r>
            <a:r>
              <a:rPr lang="en-US" baseline="0" dirty="0" smtClean="0"/>
              <a:t> well known in locally </a:t>
            </a:r>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13</a:t>
            </a:fld>
            <a:endParaRPr lang="en-GB"/>
          </a:p>
        </p:txBody>
      </p:sp>
    </p:spTree>
    <p:extLst>
      <p:ext uri="{BB962C8B-B14F-4D97-AF65-F5344CB8AC3E}">
        <p14:creationId xmlns:p14="http://schemas.microsoft.com/office/powerpoint/2010/main" val="211733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lgn="just">
              <a:buFont typeface="Wingdings" panose="05000000000000000000" pitchFamily="2" charset="2"/>
              <a:buChar char="ü"/>
            </a:pPr>
            <a:r>
              <a:rPr lang="en-US" dirty="0" smtClean="0">
                <a:latin typeface="Cambria" panose="02040503050406030204" pitchFamily="18" charset="0"/>
                <a:ea typeface="Frutiger-Light" panose="02020603050405020304" pitchFamily="18" charset="0"/>
                <a:cs typeface="Frutiger-Light" panose="02020603050405020304" pitchFamily="18" charset="0"/>
              </a:rPr>
              <a:t>All</a:t>
            </a:r>
            <a:r>
              <a:rPr lang="en-US" baseline="0" dirty="0" smtClean="0">
                <a:latin typeface="Cambria" panose="02040503050406030204" pitchFamily="18" charset="0"/>
                <a:ea typeface="Frutiger-Light" panose="02020603050405020304" pitchFamily="18" charset="0"/>
                <a:cs typeface="Frutiger-Light" panose="02020603050405020304" pitchFamily="18" charset="0"/>
              </a:rPr>
              <a:t> of you may know that </a:t>
            </a:r>
            <a:r>
              <a:rPr lang="en-US" dirty="0" smtClean="0">
                <a:latin typeface="Cambria" panose="02040503050406030204" pitchFamily="18" charset="0"/>
                <a:ea typeface="Frutiger-Light" panose="02020603050405020304" pitchFamily="18" charset="0"/>
                <a:cs typeface="Frutiger-Light" panose="02020603050405020304" pitchFamily="18" charset="0"/>
              </a:rPr>
              <a:t>Mongolia has a large territory and includes approximately </a:t>
            </a:r>
            <a:r>
              <a:rPr lang="en-US" dirty="0">
                <a:latin typeface="Cambria" panose="02040503050406030204" pitchFamily="18" charset="0"/>
                <a:ea typeface="Frutiger-Light" panose="02020603050405020304" pitchFamily="18" charset="0"/>
                <a:cs typeface="Frutiger-Light" panose="02020603050405020304" pitchFamily="18" charset="0"/>
              </a:rPr>
              <a:t>13 million hectares of </a:t>
            </a:r>
            <a:r>
              <a:rPr lang="en-US" dirty="0" smtClean="0">
                <a:latin typeface="Cambria" panose="02040503050406030204" pitchFamily="18" charset="0"/>
                <a:ea typeface="Frutiger-Light" panose="02020603050405020304" pitchFamily="18" charset="0"/>
                <a:cs typeface="Frutiger-Light" panose="02020603050405020304" pitchFamily="18" charset="0"/>
              </a:rPr>
              <a:t>forest,</a:t>
            </a:r>
            <a:r>
              <a:rPr lang="en-US" baseline="0" dirty="0" smtClean="0">
                <a:latin typeface="Cambria" panose="02040503050406030204" pitchFamily="18" charset="0"/>
                <a:ea typeface="Frutiger-Light" panose="02020603050405020304" pitchFamily="18" charset="0"/>
                <a:cs typeface="Frutiger-Light" panose="02020603050405020304" pitchFamily="18" charset="0"/>
              </a:rPr>
              <a:t> which is </a:t>
            </a:r>
            <a:r>
              <a:rPr lang="en-US" dirty="0" smtClean="0">
                <a:latin typeface="Cambria" panose="02040503050406030204" pitchFamily="18" charset="0"/>
                <a:ea typeface="Frutiger-Light" panose="02020603050405020304" pitchFamily="18" charset="0"/>
                <a:cs typeface="Frutiger-Light" panose="02020603050405020304" pitchFamily="18" charset="0"/>
              </a:rPr>
              <a:t>roughly similar to size </a:t>
            </a:r>
            <a:r>
              <a:rPr lang="en-US" dirty="0">
                <a:latin typeface="Cambria" panose="02040503050406030204" pitchFamily="18" charset="0"/>
                <a:ea typeface="Frutiger-Light" panose="02020603050405020304" pitchFamily="18" charset="0"/>
                <a:cs typeface="Frutiger-Light" panose="02020603050405020304" pitchFamily="18" charset="0"/>
              </a:rPr>
              <a:t>of Nepal. These forests can be </a:t>
            </a:r>
            <a:r>
              <a:rPr lang="en-US" dirty="0" err="1">
                <a:latin typeface="Cambria" panose="02040503050406030204" pitchFamily="18" charset="0"/>
                <a:ea typeface="Frutiger-Light" panose="02020603050405020304" pitchFamily="18" charset="0"/>
                <a:cs typeface="Frutiger-Light" panose="02020603050405020304" pitchFamily="18" charset="0"/>
              </a:rPr>
              <a:t>categorised</a:t>
            </a:r>
            <a:r>
              <a:rPr lang="en-US" dirty="0">
                <a:latin typeface="Cambria" panose="02040503050406030204" pitchFamily="18" charset="0"/>
                <a:ea typeface="Frutiger-Light" panose="02020603050405020304" pitchFamily="18" charset="0"/>
                <a:cs typeface="Frutiger-Light" panose="02020603050405020304" pitchFamily="18" charset="0"/>
              </a:rPr>
              <a:t> into two broad zones: </a:t>
            </a:r>
          </a:p>
          <a:p>
            <a:pPr marL="742950" lvl="3" indent="-285750" algn="just">
              <a:buFont typeface="Courier New" panose="02070309020205020404" pitchFamily="49" charset="0"/>
              <a:buChar char="o"/>
            </a:pPr>
            <a:r>
              <a:rPr lang="en-US" dirty="0">
                <a:latin typeface="Cambria" panose="02040503050406030204" pitchFamily="18" charset="0"/>
                <a:ea typeface="Frutiger-Light" panose="02020603050405020304" pitchFamily="18" charset="0"/>
                <a:cs typeface="Frutiger-Light" panose="02020603050405020304" pitchFamily="18" charset="0"/>
              </a:rPr>
              <a:t>The northern boreal forests and southern </a:t>
            </a:r>
            <a:r>
              <a:rPr lang="en-US" dirty="0" err="1">
                <a:latin typeface="Cambria" panose="02040503050406030204" pitchFamily="18" charset="0"/>
                <a:ea typeface="Frutiger-Light" panose="02020603050405020304" pitchFamily="18" charset="0"/>
                <a:cs typeface="Frutiger-Light" panose="02020603050405020304" pitchFamily="18" charset="0"/>
              </a:rPr>
              <a:t>Saxaul</a:t>
            </a:r>
            <a:r>
              <a:rPr lang="en-US" dirty="0">
                <a:latin typeface="Cambria" panose="02040503050406030204" pitchFamily="18" charset="0"/>
                <a:ea typeface="Frutiger-Light" panose="02020603050405020304" pitchFamily="18" charset="0"/>
                <a:cs typeface="Frutiger-Light" panose="02020603050405020304" pitchFamily="18" charset="0"/>
              </a:rPr>
              <a:t> forests. The northern boreal forests cover approximately 10.4 million hectares, and are being lost at an annual rate of 0.74%, or just over 80,000 hectares;</a:t>
            </a:r>
          </a:p>
          <a:p>
            <a:pPr marL="742950" lvl="3" indent="-285750" algn="just">
              <a:buFont typeface="Courier New" panose="02070309020205020404" pitchFamily="49" charset="0"/>
              <a:buChar char="o"/>
            </a:pPr>
            <a:r>
              <a:rPr lang="en-US" dirty="0">
                <a:latin typeface="Cambria" panose="02040503050406030204" pitchFamily="18" charset="0"/>
                <a:ea typeface="Frutiger-Light" panose="02020603050405020304" pitchFamily="18" charset="0"/>
                <a:cs typeface="Frutiger-Light" panose="02020603050405020304" pitchFamily="18" charset="0"/>
              </a:rPr>
              <a:t>The southern </a:t>
            </a:r>
            <a:r>
              <a:rPr lang="en-US" dirty="0" err="1">
                <a:latin typeface="Cambria" panose="02040503050406030204" pitchFamily="18" charset="0"/>
                <a:ea typeface="Frutiger-Light" panose="02020603050405020304" pitchFamily="18" charset="0"/>
                <a:cs typeface="Frutiger-Light" panose="02020603050405020304" pitchFamily="18" charset="0"/>
              </a:rPr>
              <a:t>Saxaul</a:t>
            </a:r>
            <a:r>
              <a:rPr lang="en-US" dirty="0">
                <a:latin typeface="Cambria" panose="02040503050406030204" pitchFamily="18" charset="0"/>
                <a:ea typeface="Frutiger-Light" panose="02020603050405020304" pitchFamily="18" charset="0"/>
                <a:cs typeface="Frutiger-Light" panose="02020603050405020304" pitchFamily="18" charset="0"/>
              </a:rPr>
              <a:t> forests cover 1.9 million hectares, and are estimated to be lost at the alarming rate of 6.5% per year;</a:t>
            </a:r>
          </a:p>
          <a:p>
            <a:pPr marL="285750" lvl="1" indent="-285750" algn="just">
              <a:buFont typeface="Wingdings" panose="05000000000000000000" pitchFamily="2" charset="2"/>
              <a:buChar char="ü"/>
            </a:pPr>
            <a:r>
              <a:rPr lang="en-US" dirty="0">
                <a:latin typeface="Cambria" panose="02040503050406030204" pitchFamily="18" charset="0"/>
                <a:ea typeface="Frutiger-Light" panose="02020603050405020304" pitchFamily="18" charset="0"/>
                <a:cs typeface="Frutiger-Light" panose="02020603050405020304" pitchFamily="18" charset="0"/>
              </a:rPr>
              <a:t>Mongolia is the first country with significant boreal forest cover to become a partner country of the United Nations collaborative initiative on Reducing Emissions from Deforestation and forest Degradation in developing countries (UN-REDD </a:t>
            </a:r>
            <a:r>
              <a:rPr lang="en-US" dirty="0" err="1">
                <a:latin typeface="Cambria" panose="02040503050406030204" pitchFamily="18" charset="0"/>
                <a:ea typeface="Frutiger-Light" panose="02020603050405020304" pitchFamily="18" charset="0"/>
                <a:cs typeface="Frutiger-Light" panose="02020603050405020304" pitchFamily="18" charset="0"/>
              </a:rPr>
              <a:t>Programme</a:t>
            </a:r>
            <a:r>
              <a:rPr lang="en-US" dirty="0">
                <a:latin typeface="Cambria" panose="02040503050406030204" pitchFamily="18" charset="0"/>
                <a:ea typeface="Frutiger-Light" panose="02020603050405020304" pitchFamily="18" charset="0"/>
                <a:cs typeface="Frutiger-Light" panose="02020603050405020304" pitchFamily="18" charset="0"/>
              </a:rPr>
              <a:t>). </a:t>
            </a:r>
          </a:p>
          <a:p>
            <a:pPr marL="285750" lvl="1" indent="-285750" algn="just">
              <a:buFont typeface="Wingdings" panose="05000000000000000000" pitchFamily="2" charset="2"/>
              <a:buChar char="ü"/>
            </a:pPr>
            <a:r>
              <a:rPr lang="en-US" dirty="0">
                <a:latin typeface="Cambria" panose="02040503050406030204" pitchFamily="18" charset="0"/>
                <a:ea typeface="Frutiger-Light" panose="02020603050405020304" pitchFamily="18" charset="0"/>
                <a:cs typeface="Frutiger-Light" panose="02020603050405020304" pitchFamily="18" charset="0"/>
              </a:rPr>
              <a:t>Mongolia has significant potential to reduce its forest carbon emissions, and enhance and sustainably manage its forest carbon stocks, through the implementation of REDD+ </a:t>
            </a:r>
            <a:r>
              <a:rPr lang="en-US" dirty="0" smtClean="0">
                <a:latin typeface="Cambria" panose="02040503050406030204" pitchFamily="18" charset="0"/>
                <a:ea typeface="Frutiger-Light" panose="02020603050405020304" pitchFamily="18" charset="0"/>
                <a:cs typeface="Frutiger-Light" panose="02020603050405020304" pitchFamily="18" charset="0"/>
              </a:rPr>
              <a:t>activities.</a:t>
            </a:r>
          </a:p>
          <a:p>
            <a:pPr marL="285750" lvl="1" indent="-285750" algn="just">
              <a:buFont typeface="Wingdings" panose="05000000000000000000" pitchFamily="2" charset="2"/>
              <a:buChar char="ü"/>
            </a:pPr>
            <a:r>
              <a:rPr lang="en-GB" dirty="0" smtClean="0">
                <a:latin typeface="Cambria" panose="02040503050406030204" pitchFamily="18" charset="0"/>
              </a:rPr>
              <a:t>Northern</a:t>
            </a:r>
            <a:r>
              <a:rPr lang="en-GB" baseline="0" dirty="0" smtClean="0">
                <a:latin typeface="Cambria" panose="02040503050406030204" pitchFamily="18" charset="0"/>
              </a:rPr>
              <a:t> boreal forest areas: </a:t>
            </a:r>
          </a:p>
          <a:p>
            <a:pPr marL="628650" lvl="1" indent="-171450">
              <a:buFont typeface="Arial" panose="020B0604020202020204" pitchFamily="34" charset="0"/>
              <a:buChar char="•"/>
            </a:pPr>
            <a:r>
              <a:rPr lang="en-GB" dirty="0" smtClean="0">
                <a:latin typeface="Cambria" panose="02040503050406030204" pitchFamily="18" charset="0"/>
              </a:rPr>
              <a:t>14 </a:t>
            </a:r>
            <a:r>
              <a:rPr lang="en-GB" i="1" dirty="0" smtClean="0">
                <a:latin typeface="Cambria" panose="02040503050406030204" pitchFamily="18" charset="0"/>
              </a:rPr>
              <a:t>provinces</a:t>
            </a:r>
          </a:p>
          <a:p>
            <a:pPr marL="628650" lvl="1" indent="-171450">
              <a:buFont typeface="Arial" panose="020B0604020202020204" pitchFamily="34" charset="0"/>
              <a:buChar char="•"/>
            </a:pPr>
            <a:r>
              <a:rPr lang="en-GB" dirty="0" smtClean="0">
                <a:latin typeface="Cambria" panose="02040503050406030204" pitchFamily="18" charset="0"/>
              </a:rPr>
              <a:t>145 </a:t>
            </a:r>
            <a:r>
              <a:rPr lang="en-GB" i="1" dirty="0" err="1" smtClean="0">
                <a:latin typeface="Cambria" panose="02040503050406030204" pitchFamily="18" charset="0"/>
              </a:rPr>
              <a:t>soums</a:t>
            </a:r>
            <a:r>
              <a:rPr lang="en-GB" i="1" dirty="0" smtClean="0">
                <a:latin typeface="Cambria" panose="02040503050406030204" pitchFamily="18" charset="0"/>
              </a:rPr>
              <a:t> (</a:t>
            </a:r>
            <a:r>
              <a:rPr lang="en-US" i="1" dirty="0" smtClean="0">
                <a:latin typeface="Cambria" panose="02040503050406030204" pitchFamily="18" charset="0"/>
              </a:rPr>
              <a:t>A district; is a second level administrative subdivision of Mongolia. Mongolia is divided into 21 provinces and 21 provinces divided</a:t>
            </a:r>
            <a:r>
              <a:rPr lang="en-US" i="1" baseline="0" dirty="0" smtClean="0">
                <a:latin typeface="Cambria" panose="02040503050406030204" pitchFamily="18" charset="0"/>
              </a:rPr>
              <a:t> </a:t>
            </a:r>
            <a:r>
              <a:rPr lang="en-US" i="1" dirty="0" smtClean="0">
                <a:latin typeface="Cambria" panose="02040503050406030204" pitchFamily="18" charset="0"/>
              </a:rPr>
              <a:t>into 331 districts.</a:t>
            </a:r>
            <a:r>
              <a:rPr lang="en-GB" i="1" dirty="0" smtClean="0">
                <a:latin typeface="Cambria" panose="02040503050406030204" pitchFamily="18" charset="0"/>
              </a:rPr>
              <a:t>)</a:t>
            </a:r>
          </a:p>
          <a:p>
            <a:pPr marL="628650" lvl="1" indent="-171450">
              <a:buFont typeface="Arial" panose="020B0604020202020204" pitchFamily="34" charset="0"/>
              <a:buChar char="•"/>
            </a:pPr>
            <a:r>
              <a:rPr lang="en-GB" dirty="0" smtClean="0">
                <a:latin typeface="Cambria" panose="02040503050406030204" pitchFamily="18" charset="0"/>
              </a:rPr>
              <a:t>App. 500 </a:t>
            </a:r>
            <a:r>
              <a:rPr lang="en-GB" dirty="0" err="1" smtClean="0">
                <a:latin typeface="Cambria" panose="02040503050406030204" pitchFamily="18" charset="0"/>
              </a:rPr>
              <a:t>thous</a:t>
            </a:r>
            <a:r>
              <a:rPr lang="en-GB" dirty="0" smtClean="0">
                <a:latin typeface="Cambria" panose="02040503050406030204" pitchFamily="18" charset="0"/>
              </a:rPr>
              <a:t>. population</a:t>
            </a:r>
          </a:p>
          <a:p>
            <a:pPr marL="628650" lvl="1" indent="-171450">
              <a:buFont typeface="Arial" panose="020B0604020202020204" pitchFamily="34" charset="0"/>
              <a:buChar char="•"/>
            </a:pPr>
            <a:r>
              <a:rPr lang="en-GB" dirty="0" smtClean="0">
                <a:latin typeface="Cambria" panose="02040503050406030204" pitchFamily="18" charset="0"/>
              </a:rPr>
              <a:t>154,000 households (</a:t>
            </a:r>
            <a:r>
              <a:rPr lang="en-US" dirty="0" smtClean="0">
                <a:latin typeface="Cambria" panose="02040503050406030204" pitchFamily="18" charset="0"/>
              </a:rPr>
              <a:t>Rural population in Mongolia was last measured at 28.78 in 2014, according to the World Bank</a:t>
            </a:r>
            <a:r>
              <a:rPr lang="en-GB" dirty="0" smtClean="0">
                <a:latin typeface="Cambria" panose="02040503050406030204" pitchFamily="18" charset="0"/>
              </a:rPr>
              <a:t>)</a:t>
            </a:r>
          </a:p>
          <a:p>
            <a:pPr marL="0" lvl="0" indent="-171450">
              <a:buFont typeface="Wingdings" panose="05000000000000000000" pitchFamily="2" charset="2"/>
              <a:buChar char="ü"/>
            </a:pPr>
            <a:r>
              <a:rPr lang="en-US" dirty="0" smtClean="0">
                <a:latin typeface="Cambria" panose="02040503050406030204" pitchFamily="18" charset="0"/>
                <a:ea typeface="Frutiger-Light" panose="02020603050405020304" pitchFamily="18" charset="0"/>
                <a:cs typeface="Frutiger-Light" panose="02020603050405020304" pitchFamily="18" charset="0"/>
              </a:rPr>
              <a:t>Mongolia is the first country with significant boreal forest cover to become a partner country of (UN-REDD </a:t>
            </a:r>
            <a:r>
              <a:rPr lang="en-US" dirty="0" err="1" smtClean="0">
                <a:latin typeface="Cambria" panose="02040503050406030204" pitchFamily="18" charset="0"/>
                <a:ea typeface="Frutiger-Light" panose="02020603050405020304" pitchFamily="18" charset="0"/>
                <a:cs typeface="Frutiger-Light" panose="02020603050405020304" pitchFamily="18" charset="0"/>
              </a:rPr>
              <a:t>Programme</a:t>
            </a:r>
            <a:r>
              <a:rPr lang="en-US" dirty="0" smtClean="0">
                <a:latin typeface="Cambria" panose="02040503050406030204" pitchFamily="18" charset="0"/>
                <a:ea typeface="Frutiger-Light" panose="02020603050405020304" pitchFamily="18" charset="0"/>
                <a:cs typeface="Frutiger-Light" panose="02020603050405020304" pitchFamily="18" charset="0"/>
              </a:rPr>
              <a:t>). </a:t>
            </a:r>
          </a:p>
          <a:p>
            <a:pPr marL="0" lvl="0" indent="-171450">
              <a:buFont typeface="Wingdings" panose="05000000000000000000" pitchFamily="2" charset="2"/>
              <a:buChar char="ü"/>
            </a:pPr>
            <a:r>
              <a:rPr lang="en-US" dirty="0" smtClean="0">
                <a:latin typeface="Cambria" panose="02040503050406030204" pitchFamily="18" charset="0"/>
                <a:ea typeface="Frutiger-Light" panose="02020603050405020304" pitchFamily="18" charset="0"/>
                <a:cs typeface="Frutiger-Light" panose="02020603050405020304" pitchFamily="18" charset="0"/>
              </a:rPr>
              <a:t>Mongolia has potential to reduce its forest carbon emissions</a:t>
            </a:r>
          </a:p>
          <a:p>
            <a:pPr marL="0" lvl="0" indent="-171450">
              <a:buFont typeface="Wingdings" panose="05000000000000000000" pitchFamily="2" charset="2"/>
              <a:buChar char="ü"/>
            </a:pPr>
            <a:r>
              <a:rPr lang="en-US" dirty="0" smtClean="0">
                <a:latin typeface="Cambria" panose="02040503050406030204" pitchFamily="18" charset="0"/>
                <a:ea typeface="Frutiger-Light" panose="02020603050405020304" pitchFamily="18" charset="0"/>
                <a:cs typeface="Frutiger-Light" panose="02020603050405020304" pitchFamily="18" charset="0"/>
              </a:rPr>
              <a:t>The average temperature in Mongolia has increased by 2.1C since 1940, more than double the rise of average global temperatures, according to the UN Environment </a:t>
            </a:r>
            <a:r>
              <a:rPr lang="en-US" dirty="0" err="1" smtClean="0">
                <a:latin typeface="Cambria" panose="02040503050406030204" pitchFamily="18" charset="0"/>
                <a:ea typeface="Frutiger-Light" panose="02020603050405020304" pitchFamily="18" charset="0"/>
                <a:cs typeface="Frutiger-Light" panose="02020603050405020304" pitchFamily="18" charset="0"/>
              </a:rPr>
              <a:t>Programme</a:t>
            </a:r>
            <a:r>
              <a:rPr lang="en-US" dirty="0" smtClean="0">
                <a:latin typeface="Cambria" panose="02040503050406030204" pitchFamily="18" charset="0"/>
                <a:ea typeface="Frutiger-Light" panose="02020603050405020304" pitchFamily="18" charset="0"/>
                <a:cs typeface="Frutiger-Light" panose="02020603050405020304" pitchFamily="18" charset="0"/>
              </a:rPr>
              <a:t>.</a:t>
            </a:r>
          </a:p>
          <a:p>
            <a:pPr marL="0" lvl="0" indent="-171450">
              <a:buFont typeface="Wingdings" panose="05000000000000000000" pitchFamily="2" charset="2"/>
              <a:buChar char="ü"/>
            </a:pPr>
            <a:r>
              <a:rPr lang="en-US" dirty="0" smtClean="0">
                <a:latin typeface="Cambria" panose="02040503050406030204" pitchFamily="18" charset="0"/>
                <a:ea typeface="Frutiger-Light" panose="02020603050405020304" pitchFamily="18" charset="0"/>
                <a:cs typeface="Frutiger-Light" panose="02020603050405020304" pitchFamily="18" charset="0"/>
              </a:rPr>
              <a:t>Mongolia is located in the Northern Hemisphere temperate zone. Mongolia is a land of temperature extremes. Situated at an average altitude of 1500 m above the sea level separated from the oceans, surrounded by high mountain chains that are blocking the wet winds, Mongolia has an extreme continental climate. The Gobi desert in southern Mongolia can reach 40 degrees Celsius (104°Fahrenheit) in the summer and fall to minus 40 degrees Celsius (-40°Fahrenheit) in winter. The winter continues long with cold temperature but summer is hot and not so long. Winter lasts from November to late April, Spring May through June. Summer continued from July through to September.</a:t>
            </a:r>
            <a:endParaRPr lang="mn-MN" dirty="0" smtClean="0">
              <a:latin typeface="Cambria" panose="02040503050406030204" pitchFamily="18" charset="0"/>
              <a:ea typeface="Frutiger-Light" panose="02020603050405020304" pitchFamily="18" charset="0"/>
              <a:cs typeface="Frutiger-Light" panose="02020603050405020304" pitchFamily="18" charset="0"/>
            </a:endParaRPr>
          </a:p>
          <a:p>
            <a:pPr marL="285750" lvl="1" indent="-285750" algn="just">
              <a:buFont typeface="Wingdings" panose="05000000000000000000" pitchFamily="2" charset="2"/>
              <a:buChar char="ü"/>
            </a:pPr>
            <a:endParaRPr lang="mn-MN" dirty="0">
              <a:latin typeface="Cambria" panose="02040503050406030204" pitchFamily="18" charset="0"/>
              <a:ea typeface="Frutiger-Light" panose="02020603050405020304" pitchFamily="18" charset="0"/>
              <a:cs typeface="Frutiger-Light" panose="02020603050405020304" pitchFamily="18" charset="0"/>
            </a:endParaRPr>
          </a:p>
        </p:txBody>
      </p:sp>
      <p:sp>
        <p:nvSpPr>
          <p:cNvPr id="4" name="Slide Number Placeholder 3"/>
          <p:cNvSpPr>
            <a:spLocks noGrp="1"/>
          </p:cNvSpPr>
          <p:nvPr>
            <p:ph type="sldNum" sz="quarter" idx="10"/>
          </p:nvPr>
        </p:nvSpPr>
        <p:spPr/>
        <p:txBody>
          <a:bodyPr/>
          <a:lstStyle/>
          <a:p>
            <a:fld id="{BF652EFC-052B-46F0-B1B6-57CA7A2891AD}" type="slidenum">
              <a:rPr lang="en-GB" smtClean="0"/>
              <a:t>2</a:t>
            </a:fld>
            <a:endParaRPr lang="en-GB"/>
          </a:p>
        </p:txBody>
      </p:sp>
    </p:spTree>
    <p:extLst>
      <p:ext uri="{BB962C8B-B14F-4D97-AF65-F5344CB8AC3E}">
        <p14:creationId xmlns:p14="http://schemas.microsoft.com/office/powerpoint/2010/main" val="163347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mbria" panose="02040503050406030204" pitchFamily="18" charset="0"/>
              </a:rPr>
              <a:t>In 2008, the </a:t>
            </a:r>
            <a:r>
              <a:rPr lang="en-US" sz="1200" dirty="0" err="1">
                <a:latin typeface="Cambria" panose="02040503050406030204" pitchFamily="18" charset="0"/>
              </a:rPr>
              <a:t>Programme</a:t>
            </a:r>
            <a:r>
              <a:rPr lang="en-US" sz="1200" dirty="0">
                <a:latin typeface="Cambria" panose="02040503050406030204" pitchFamily="18" charset="0"/>
              </a:rPr>
              <a:t> was launched and build on the convening role and technical expertise of the FAO, UNDP and UNEP</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mbria" panose="02040503050406030204" pitchFamily="18" charset="0"/>
              </a:rPr>
              <a:t>In June 2011, Mongolia became a partner</a:t>
            </a:r>
            <a:r>
              <a:rPr lang="en-US" sz="1200" baseline="0" dirty="0" smtClean="0">
                <a:latin typeface="Cambria" panose="02040503050406030204" pitchFamily="18" charset="0"/>
              </a:rPr>
              <a:t> of the </a:t>
            </a:r>
            <a:r>
              <a:rPr lang="en-US" sz="1200" baseline="0" dirty="0" err="1" smtClean="0">
                <a:latin typeface="Cambria" panose="02040503050406030204" pitchFamily="18" charset="0"/>
              </a:rPr>
              <a:t>programme</a:t>
            </a:r>
            <a:r>
              <a:rPr lang="en-US" sz="1200" baseline="0" dirty="0" smtClean="0">
                <a:latin typeface="Cambria" panose="02040503050406030204" pitchFamily="18" charset="0"/>
              </a:rPr>
              <a:t>. </a:t>
            </a:r>
            <a:r>
              <a:rPr lang="en-US" sz="1200" dirty="0" smtClean="0">
                <a:latin typeface="Cambria" panose="02040503050406030204" pitchFamily="18" charset="0"/>
              </a:rPr>
              <a:t>Since </a:t>
            </a:r>
            <a:r>
              <a:rPr lang="en-US" sz="1200" dirty="0">
                <a:latin typeface="Cambria" panose="02040503050406030204" pitchFamily="18" charset="0"/>
              </a:rPr>
              <a:t>Mongolia became a partner </a:t>
            </a:r>
            <a:r>
              <a:rPr lang="en-US" sz="1200" dirty="0" smtClean="0">
                <a:latin typeface="Cambria" panose="02040503050406030204" pitchFamily="18" charset="0"/>
              </a:rPr>
              <a:t>country, </a:t>
            </a:r>
            <a:r>
              <a:rPr lang="en-US" sz="1200" dirty="0">
                <a:latin typeface="Cambria" panose="02040503050406030204" pitchFamily="18" charset="0"/>
              </a:rPr>
              <a:t>the country has taken steps to start implementing REDD+ readiness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mbria" panose="02040503050406030204" pitchFamily="18" charset="0"/>
              </a:rPr>
              <a:t>Policy </a:t>
            </a:r>
            <a:r>
              <a:rPr lang="en-US" sz="1200" dirty="0">
                <a:latin typeface="Cambria" panose="02040503050406030204" pitchFamily="18" charset="0"/>
              </a:rPr>
              <a:t>Board</a:t>
            </a:r>
            <a:r>
              <a:rPr lang="en-US" sz="1200" baseline="0" dirty="0">
                <a:latin typeface="Cambria" panose="02040503050406030204" pitchFamily="18" charset="0"/>
              </a:rPr>
              <a:t> established in June 2014, </a:t>
            </a:r>
            <a:r>
              <a:rPr lang="en-US" sz="1200" dirty="0">
                <a:latin typeface="Cambria" panose="02040503050406030204" pitchFamily="18" charset="0"/>
              </a:rPr>
              <a:t>National REDD+ Readiness Roadmap was officially adopted by the MEGDT</a:t>
            </a:r>
          </a:p>
          <a:p>
            <a:pPr marL="742950" lvl="2" indent="-285750">
              <a:buFont typeface="Wingdings" panose="05000000000000000000" pitchFamily="2" charset="2"/>
              <a:buChar char="ü"/>
            </a:pPr>
            <a:r>
              <a:rPr lang="en-GB" dirty="0">
                <a:latin typeface="Cambria" panose="02040503050406030204" pitchFamily="18" charset="0"/>
              </a:rPr>
              <a:t>National REDD+ management arrangements established while ensuring improved stakeholder awareness and effective stakeholder engagement;</a:t>
            </a:r>
          </a:p>
          <a:p>
            <a:pPr marL="742950" lvl="2" indent="-285750">
              <a:buFont typeface="Wingdings" panose="05000000000000000000" pitchFamily="2" charset="2"/>
              <a:buChar char="ü"/>
            </a:pPr>
            <a:r>
              <a:rPr lang="en-GB" dirty="0">
                <a:latin typeface="Cambria" panose="02040503050406030204" pitchFamily="18" charset="0"/>
              </a:rPr>
              <a:t>National REDD+ strategy prepared;</a:t>
            </a:r>
          </a:p>
          <a:p>
            <a:pPr marL="742950" lvl="2" indent="-285750">
              <a:buFont typeface="Wingdings" panose="05000000000000000000" pitchFamily="2" charset="2"/>
              <a:buChar char="ü"/>
            </a:pPr>
            <a:r>
              <a:rPr lang="en-GB" dirty="0">
                <a:latin typeface="Cambria" panose="02040503050406030204" pitchFamily="18" charset="0"/>
              </a:rPr>
              <a:t>Forest reference emissions levels and forest reference levels developed; and</a:t>
            </a:r>
          </a:p>
          <a:p>
            <a:pPr marL="742950" lvl="2" indent="-285750">
              <a:buFont typeface="Wingdings" panose="05000000000000000000" pitchFamily="2" charset="2"/>
              <a:buChar char="ü"/>
            </a:pPr>
            <a:r>
              <a:rPr lang="en-GB" dirty="0">
                <a:latin typeface="Cambria" panose="02040503050406030204" pitchFamily="18" charset="0"/>
              </a:rPr>
              <a:t>National forest monitoring system and safeguards information system developed.</a:t>
            </a:r>
            <a:endParaRPr lang="mn-MN" dirty="0">
              <a:latin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mbria" panose="02040503050406030204" pitchFamily="18" charset="0"/>
              </a:rPr>
              <a:t>The national </a:t>
            </a:r>
            <a:r>
              <a:rPr lang="en-US" sz="1200" dirty="0" err="1">
                <a:latin typeface="Cambria" panose="02040503050406030204" pitchFamily="18" charset="0"/>
              </a:rPr>
              <a:t>programme</a:t>
            </a:r>
            <a:r>
              <a:rPr lang="en-US" sz="1200" dirty="0">
                <a:latin typeface="Cambria" panose="02040503050406030204" pitchFamily="18" charset="0"/>
              </a:rPr>
              <a:t> was signed on September 18, 2015 by the MEGDT and 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mbria" panose="02040503050406030204" pitchFamily="18" charset="0"/>
              </a:rPr>
              <a:t>UN-REDD Mongolia National </a:t>
            </a:r>
            <a:r>
              <a:rPr lang="en-US" sz="1200" dirty="0" err="1">
                <a:latin typeface="Cambria" panose="02040503050406030204" pitchFamily="18" charset="0"/>
              </a:rPr>
              <a:t>Programme</a:t>
            </a:r>
            <a:r>
              <a:rPr lang="en-US" sz="1200" dirty="0">
                <a:latin typeface="Cambria" panose="02040503050406030204" pitchFamily="18" charset="0"/>
              </a:rPr>
              <a:t> was officially launched in </a:t>
            </a:r>
            <a:r>
              <a:rPr lang="en-US" sz="1200" dirty="0" smtClean="0">
                <a:latin typeface="Cambria" panose="02040503050406030204" pitchFamily="18" charset="0"/>
              </a:rPr>
              <a:t>Mongolia and organized official inception and first PEB meeting in January 26, 2016. </a:t>
            </a:r>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BF652EFC-052B-46F0-B1B6-57CA7A2891AD}" type="slidenum">
              <a:rPr lang="en-GB" smtClean="0"/>
              <a:t>3</a:t>
            </a:fld>
            <a:endParaRPr lang="en-GB"/>
          </a:p>
        </p:txBody>
      </p:sp>
    </p:spTree>
    <p:extLst>
      <p:ext uri="{BB962C8B-B14F-4D97-AF65-F5344CB8AC3E}">
        <p14:creationId xmlns:p14="http://schemas.microsoft.com/office/powerpoint/2010/main" val="213854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lvl="1" indent="-285750">
              <a:buFont typeface="Courier New" panose="02070309020205020404" pitchFamily="49" charset="0"/>
              <a:buChar char="o"/>
            </a:pPr>
            <a:r>
              <a:rPr lang="en-US" i="1" dirty="0">
                <a:latin typeface="Cambria" panose="02040503050406030204" pitchFamily="18" charset="0"/>
              </a:rPr>
              <a:t>UN-REDD Mongolia National </a:t>
            </a:r>
            <a:r>
              <a:rPr lang="en-US" i="1" dirty="0" err="1">
                <a:latin typeface="Cambria" panose="02040503050406030204" pitchFamily="18" charset="0"/>
              </a:rPr>
              <a:t>programme</a:t>
            </a:r>
            <a:r>
              <a:rPr lang="en-US" i="1" dirty="0">
                <a:latin typeface="Cambria" panose="02040503050406030204" pitchFamily="18" charset="0"/>
              </a:rPr>
              <a:t> has considered to start the communication and media strategy from third quarter of the fiscal year 2016 as planned. </a:t>
            </a:r>
          </a:p>
          <a:p>
            <a:pPr marL="341313"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i="1" dirty="0"/>
              <a:t>To achieve the Goal, the Strategy seeks to achieve three objectives</a:t>
            </a:r>
            <a:endParaRPr lang="en-US" sz="1200" dirty="0"/>
          </a:p>
          <a:p>
            <a:pPr marL="798513"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To enhance understanding of climate change and REDD+ concepts, carbon financing and forest conservation among different stakeholders to increase their understanding of and participation in REDD+.</a:t>
            </a:r>
          </a:p>
          <a:p>
            <a:pPr marL="798513"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To enhance understanding of forest related policies and environmental issues among forest adjacent communities and other stakeholders.</a:t>
            </a:r>
          </a:p>
          <a:p>
            <a:pPr marL="798513"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t>To strengthen relationship and communication with news media to enhance wider coverage of climate change and REDD+.</a:t>
            </a:r>
          </a:p>
        </p:txBody>
      </p:sp>
      <p:sp>
        <p:nvSpPr>
          <p:cNvPr id="4" name="Slide Number Placeholder 3"/>
          <p:cNvSpPr>
            <a:spLocks noGrp="1"/>
          </p:cNvSpPr>
          <p:nvPr>
            <p:ph type="sldNum" sz="quarter" idx="10"/>
          </p:nvPr>
        </p:nvSpPr>
        <p:spPr/>
        <p:txBody>
          <a:bodyPr/>
          <a:lstStyle/>
          <a:p>
            <a:fld id="{BF652EFC-052B-46F0-B1B6-57CA7A2891AD}" type="slidenum">
              <a:rPr lang="en-GB" smtClean="0"/>
              <a:t>4</a:t>
            </a:fld>
            <a:endParaRPr lang="en-GB"/>
          </a:p>
        </p:txBody>
      </p:sp>
    </p:spTree>
    <p:extLst>
      <p:ext uri="{BB962C8B-B14F-4D97-AF65-F5344CB8AC3E}">
        <p14:creationId xmlns:p14="http://schemas.microsoft.com/office/powerpoint/2010/main" val="15347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Calibri" panose="020F0502020204030204" pitchFamily="34" charset="0"/>
              </a:rPr>
              <a:t>Drivers that cause deforestation</a:t>
            </a:r>
            <a:r>
              <a:rPr lang="en-US" baseline="0" dirty="0" smtClean="0">
                <a:latin typeface="Calibri" panose="020F0502020204030204" pitchFamily="34" charset="0"/>
              </a:rPr>
              <a:t> and degradations in Mongolia: </a:t>
            </a:r>
            <a:endParaRPr lang="en-US" dirty="0" smtClean="0">
              <a:latin typeface="Calibri" panose="020F0502020204030204" pitchFamily="34" charset="0"/>
            </a:endParaRPr>
          </a:p>
          <a:p>
            <a:pPr marL="171450" indent="-171450">
              <a:buFont typeface="Arial" panose="020B0604020202020204" pitchFamily="34" charset="0"/>
              <a:buChar char="•"/>
            </a:pPr>
            <a:r>
              <a:rPr lang="en-US" dirty="0" smtClean="0">
                <a:latin typeface="Calibri" panose="020F0502020204030204" pitchFamily="34" charset="0"/>
              </a:rPr>
              <a:t>Forest </a:t>
            </a:r>
            <a:r>
              <a:rPr lang="en-US" sz="1000" dirty="0" smtClean="0">
                <a:latin typeface="Calibri" panose="020F0502020204030204" pitchFamily="34" charset="0"/>
              </a:rPr>
              <a:t>Fire</a:t>
            </a:r>
          </a:p>
          <a:p>
            <a:pPr marL="171450" indent="-171450">
              <a:buFont typeface="Arial" panose="020B0604020202020204" pitchFamily="34" charset="0"/>
              <a:buChar char="•"/>
            </a:pPr>
            <a:r>
              <a:rPr lang="en-US" dirty="0" smtClean="0">
                <a:latin typeface="Calibri" panose="020F0502020204030204" pitchFamily="34" charset="0"/>
              </a:rPr>
              <a:t>Pest Damage</a:t>
            </a:r>
          </a:p>
          <a:p>
            <a:pPr marL="171450" indent="-171450">
              <a:buFont typeface="Arial" panose="020B0604020202020204" pitchFamily="34" charset="0"/>
              <a:buChar char="•"/>
            </a:pPr>
            <a:r>
              <a:rPr lang="en-US" dirty="0" smtClean="0">
                <a:latin typeface="Calibri" panose="020F0502020204030204" pitchFamily="34" charset="0"/>
              </a:rPr>
              <a:t>Deforestation due to Degradation</a:t>
            </a:r>
          </a:p>
          <a:p>
            <a:pPr marL="171450" indent="-171450">
              <a:buFont typeface="Arial" panose="020B0604020202020204" pitchFamily="34" charset="0"/>
              <a:buChar char="•"/>
            </a:pPr>
            <a:r>
              <a:rPr lang="en-US" dirty="0" smtClean="0">
                <a:latin typeface="Calibri" panose="020F0502020204030204" pitchFamily="34" charset="0"/>
              </a:rPr>
              <a:t>Logging</a:t>
            </a:r>
          </a:p>
          <a:p>
            <a:pPr marL="171450" indent="-171450">
              <a:buFont typeface="Arial" panose="020B0604020202020204" pitchFamily="34" charset="0"/>
              <a:buChar char="•"/>
            </a:pPr>
            <a:r>
              <a:rPr lang="en-US" dirty="0" smtClean="0">
                <a:solidFill>
                  <a:srgbClr val="FF0000"/>
                </a:solidFill>
                <a:latin typeface="Calibri" panose="020F0502020204030204" pitchFamily="34" charset="0"/>
              </a:rPr>
              <a:t>Environment and Climate Change – Pests, Permafrost, Fire Risk, Rainfall?</a:t>
            </a:r>
          </a:p>
          <a:p>
            <a:pPr marL="171450" indent="-171450">
              <a:buFont typeface="Arial" panose="020B0604020202020204" pitchFamily="34" charset="0"/>
              <a:buChar char="•"/>
            </a:pPr>
            <a:r>
              <a:rPr lang="en-US" dirty="0" smtClean="0">
                <a:latin typeface="Calibri" panose="020F0502020204030204" pitchFamily="34" charset="0"/>
              </a:rPr>
              <a:t>No major land use changes, </a:t>
            </a:r>
            <a:r>
              <a:rPr lang="en-US" dirty="0" err="1" smtClean="0">
                <a:latin typeface="Calibri" panose="020F0502020204030204" pitchFamily="34" charset="0"/>
              </a:rPr>
              <a:t>eg</a:t>
            </a:r>
            <a:r>
              <a:rPr lang="en-US" dirty="0" smtClean="0">
                <a:latin typeface="Calibri" panose="020F0502020204030204" pitchFamily="34" charset="0"/>
              </a:rPr>
              <a:t> unlike Indonesia and other countries</a:t>
            </a:r>
          </a:p>
          <a:p>
            <a:pPr marL="171450" indent="-171450">
              <a:buFont typeface="Arial" panose="020B0604020202020204" pitchFamily="34" charset="0"/>
              <a:buChar char="•"/>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BF652EFC-052B-46F0-B1B6-57CA7A2891AD}" type="slidenum">
              <a:rPr lang="en-GB" smtClean="0"/>
              <a:t>5</a:t>
            </a:fld>
            <a:endParaRPr lang="en-GB"/>
          </a:p>
        </p:txBody>
      </p:sp>
    </p:spTree>
    <p:extLst>
      <p:ext uri="{BB962C8B-B14F-4D97-AF65-F5344CB8AC3E}">
        <p14:creationId xmlns:p14="http://schemas.microsoft.com/office/powerpoint/2010/main" val="424839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When do you consider that it started? At what stage of the establishment strategy/framework?</a:t>
            </a:r>
          </a:p>
          <a:p>
            <a:pPr marL="1200150" lvl="2" indent="-285750" algn="just">
              <a:buFont typeface="Wingdings" panose="05000000000000000000" pitchFamily="2" charset="2"/>
              <a:buChar char="Ø"/>
            </a:pPr>
            <a:r>
              <a:rPr lang="en-US" i="1" dirty="0">
                <a:latin typeface="Calibri" panose="020F0502020204030204" pitchFamily="34" charset="0"/>
              </a:rPr>
              <a:t>Communication strategy and communication activities have started from January 2016;</a:t>
            </a:r>
          </a:p>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Who have been involved in the process of establishment?</a:t>
            </a:r>
          </a:p>
          <a:p>
            <a:pPr marL="1200150" lvl="2" indent="-285750" algn="just">
              <a:buFont typeface="Wingdings" panose="05000000000000000000" pitchFamily="2" charset="2"/>
              <a:buChar char="Ø"/>
            </a:pPr>
            <a:r>
              <a:rPr lang="en-US" i="1" dirty="0">
                <a:latin typeface="Calibri" panose="020F0502020204030204" pitchFamily="34" charset="0"/>
              </a:rPr>
              <a:t>PMU Mongolia have procured National Consultant for Media Strategy and National Consultant for Stakeholder Engagement and analysis, these National Consultants have been involved in the process of establishment;</a:t>
            </a:r>
          </a:p>
          <a:p>
            <a:pPr marL="742950" lvl="1" indent="-285750" algn="just">
              <a:buFont typeface="Wingdings" panose="05000000000000000000" pitchFamily="2" charset="2"/>
              <a:buChar char="ü"/>
            </a:pPr>
            <a:r>
              <a:rPr lang="en-GB" i="1" dirty="0">
                <a:solidFill>
                  <a:srgbClr val="4F81BD"/>
                </a:solidFill>
                <a:latin typeface="Calibri" panose="020F0502020204030204" pitchFamily="34" charset="0"/>
              </a:rPr>
              <a:t>Will there be a wider consultation and discussion of this establishment?</a:t>
            </a:r>
          </a:p>
          <a:p>
            <a:pPr marL="1200150" lvl="2" indent="-285750" algn="just">
              <a:buFont typeface="Wingdings" panose="05000000000000000000" pitchFamily="2" charset="2"/>
              <a:buChar char="Ø"/>
            </a:pPr>
            <a:r>
              <a:rPr lang="en-US" i="1" dirty="0">
                <a:latin typeface="Calibri" panose="020F0502020204030204" pitchFamily="34" charset="0"/>
              </a:rPr>
              <a:t>Wider consultation and discussions will be organized among NGO, CSO, FUGs and other stakeholders</a:t>
            </a:r>
          </a:p>
          <a:p>
            <a:pPr marL="742950" lvl="1" indent="-285750" algn="just">
              <a:buFont typeface="Wingdings" panose="05000000000000000000" pitchFamily="2" charset="2"/>
              <a:buChar char="ü"/>
            </a:pPr>
            <a:r>
              <a:rPr lang="en-GB" i="1" dirty="0">
                <a:solidFill>
                  <a:srgbClr val="4F81BD"/>
                </a:solidFill>
                <a:latin typeface="Calibri" panose="020F0502020204030204" pitchFamily="34" charset="0"/>
              </a:rPr>
              <a:t>How will these developments affect countries participating in REDD+?</a:t>
            </a:r>
          </a:p>
          <a:p>
            <a:pPr marL="1200150" lvl="2" indent="-285750" algn="just">
              <a:buFont typeface="Wingdings" panose="05000000000000000000" pitchFamily="2" charset="2"/>
              <a:buChar char="Ø"/>
            </a:pPr>
            <a:r>
              <a:rPr lang="en-US" i="1" dirty="0">
                <a:solidFill>
                  <a:srgbClr val="FF0000"/>
                </a:solidFill>
                <a:latin typeface="Calibri" panose="020F0502020204030204" pitchFamily="34" charset="0"/>
              </a:rPr>
              <a:t>???</a:t>
            </a:r>
            <a:endParaRPr lang="en-GB" i="1" dirty="0">
              <a:solidFill>
                <a:srgbClr val="FF0000"/>
              </a:solidFill>
              <a:latin typeface="Calibri" panose="020F0502020204030204" pitchFamily="34" charset="0"/>
            </a:endParaRPr>
          </a:p>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What are the key activities?</a:t>
            </a:r>
          </a:p>
          <a:p>
            <a:pPr marL="1200150" lvl="2" indent="-285750" algn="just">
              <a:buFont typeface="Wingdings" panose="05000000000000000000" pitchFamily="2" charset="2"/>
              <a:buChar char="Ø"/>
            </a:pPr>
            <a:r>
              <a:rPr lang="en-US" i="1" dirty="0" smtClean="0">
                <a:latin typeface="Calibri" panose="020F0502020204030204" pitchFamily="34" charset="0"/>
              </a:rPr>
              <a:t>Printed, Audiovisual </a:t>
            </a:r>
            <a:r>
              <a:rPr lang="en-US" i="1" dirty="0">
                <a:latin typeface="Calibri" panose="020F0502020204030204" pitchFamily="34" charset="0"/>
              </a:rPr>
              <a:t>and electronic media will be used for publishing and disseminating information. The Web and social media platforms will become key tools for advancing knowledge sharing and continually adopting new methods and technologies </a:t>
            </a:r>
          </a:p>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6</a:t>
            </a:fld>
            <a:endParaRPr lang="en-GB"/>
          </a:p>
        </p:txBody>
      </p:sp>
    </p:spTree>
    <p:extLst>
      <p:ext uri="{BB962C8B-B14F-4D97-AF65-F5344CB8AC3E}">
        <p14:creationId xmlns:p14="http://schemas.microsoft.com/office/powerpoint/2010/main" val="321356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When do you consider that it started? At what stage of the establishment strategy/framework?</a:t>
            </a:r>
          </a:p>
          <a:p>
            <a:pPr marL="1200150" lvl="2" indent="-285750" algn="just">
              <a:buFont typeface="Wingdings" panose="05000000000000000000" pitchFamily="2" charset="2"/>
              <a:buChar char="Ø"/>
            </a:pPr>
            <a:r>
              <a:rPr lang="en-US" i="1" dirty="0">
                <a:latin typeface="Calibri" panose="020F0502020204030204" pitchFamily="34" charset="0"/>
              </a:rPr>
              <a:t>Communication strategy and communication activities have started from January 2016;</a:t>
            </a:r>
          </a:p>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Who have been involved in the process of establishment?</a:t>
            </a:r>
          </a:p>
          <a:p>
            <a:pPr marL="1200150" lvl="2" indent="-285750" algn="just">
              <a:buFont typeface="Wingdings" panose="05000000000000000000" pitchFamily="2" charset="2"/>
              <a:buChar char="Ø"/>
            </a:pPr>
            <a:r>
              <a:rPr lang="en-US" i="1" dirty="0">
                <a:latin typeface="Calibri" panose="020F0502020204030204" pitchFamily="34" charset="0"/>
              </a:rPr>
              <a:t>PMU Mongolia have procured National Consultant for Media Strategy and National Consultant for Stakeholder Engagement and analysis, these National Consultants have been involved in the process of establishment;</a:t>
            </a:r>
          </a:p>
          <a:p>
            <a:pPr marL="742950" lvl="1" indent="-285750" algn="just">
              <a:buFont typeface="Wingdings" panose="05000000000000000000" pitchFamily="2" charset="2"/>
              <a:buChar char="ü"/>
            </a:pPr>
            <a:r>
              <a:rPr lang="en-GB" i="1" dirty="0">
                <a:solidFill>
                  <a:srgbClr val="4F81BD"/>
                </a:solidFill>
                <a:latin typeface="Calibri" panose="020F0502020204030204" pitchFamily="34" charset="0"/>
              </a:rPr>
              <a:t>Will there be a wider consultation and discussion of this establishment?</a:t>
            </a:r>
          </a:p>
          <a:p>
            <a:pPr marL="1200150" lvl="2" indent="-285750" algn="just">
              <a:buFont typeface="Wingdings" panose="05000000000000000000" pitchFamily="2" charset="2"/>
              <a:buChar char="Ø"/>
            </a:pPr>
            <a:r>
              <a:rPr lang="en-US" i="1" dirty="0">
                <a:latin typeface="Calibri" panose="020F0502020204030204" pitchFamily="34" charset="0"/>
              </a:rPr>
              <a:t>Wider consultation and discussions will be organized among NGO, CSO, FUGs and other stakeholders</a:t>
            </a:r>
          </a:p>
          <a:p>
            <a:pPr marL="742950" lvl="1" indent="-285750" algn="just">
              <a:buFont typeface="Wingdings" panose="05000000000000000000" pitchFamily="2" charset="2"/>
              <a:buChar char="ü"/>
            </a:pPr>
            <a:r>
              <a:rPr lang="en-GB" i="1" dirty="0">
                <a:solidFill>
                  <a:srgbClr val="4F81BD"/>
                </a:solidFill>
                <a:latin typeface="Calibri" panose="020F0502020204030204" pitchFamily="34" charset="0"/>
              </a:rPr>
              <a:t>How will these developments affect countries participating in REDD+?</a:t>
            </a:r>
          </a:p>
          <a:p>
            <a:pPr marL="1200150" lvl="2" indent="-285750" algn="just">
              <a:buFont typeface="Wingdings" panose="05000000000000000000" pitchFamily="2" charset="2"/>
              <a:buChar char="Ø"/>
            </a:pPr>
            <a:r>
              <a:rPr lang="en-US" i="1" dirty="0">
                <a:solidFill>
                  <a:srgbClr val="FF0000"/>
                </a:solidFill>
                <a:latin typeface="Calibri" panose="020F0502020204030204" pitchFamily="34" charset="0"/>
              </a:rPr>
              <a:t>???</a:t>
            </a:r>
            <a:endParaRPr lang="en-GB" i="1" dirty="0">
              <a:solidFill>
                <a:srgbClr val="FF0000"/>
              </a:solidFill>
              <a:latin typeface="Calibri" panose="020F0502020204030204" pitchFamily="34" charset="0"/>
            </a:endParaRPr>
          </a:p>
          <a:p>
            <a:pPr marL="742950" lvl="1" indent="-285750" algn="just">
              <a:buFont typeface="Wingdings" panose="05000000000000000000" pitchFamily="2" charset="2"/>
              <a:buChar char="ü"/>
            </a:pPr>
            <a:r>
              <a:rPr lang="en-US" i="1" dirty="0">
                <a:solidFill>
                  <a:srgbClr val="4F81BD"/>
                </a:solidFill>
                <a:latin typeface="Calibri" panose="020F0502020204030204" pitchFamily="34" charset="0"/>
              </a:rPr>
              <a:t>What are the key activities?</a:t>
            </a:r>
          </a:p>
          <a:p>
            <a:pPr marL="1200150" lvl="2" indent="-285750" algn="just">
              <a:buFont typeface="Wingdings" panose="05000000000000000000" pitchFamily="2" charset="2"/>
              <a:buChar char="Ø"/>
            </a:pPr>
            <a:r>
              <a:rPr lang="en-US" i="1" dirty="0" smtClean="0">
                <a:latin typeface="Calibri" panose="020F0502020204030204" pitchFamily="34" charset="0"/>
              </a:rPr>
              <a:t>Printed, Audiovisual </a:t>
            </a:r>
            <a:r>
              <a:rPr lang="en-US" i="1" dirty="0">
                <a:latin typeface="Calibri" panose="020F0502020204030204" pitchFamily="34" charset="0"/>
              </a:rPr>
              <a:t>and electronic media will be used for publishing and disseminating information. The Web and social media platforms will become key tools for advancing knowledge sharing and continually adopting new methods and technologies </a:t>
            </a:r>
          </a:p>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7</a:t>
            </a:fld>
            <a:endParaRPr lang="en-GB"/>
          </a:p>
        </p:txBody>
      </p:sp>
    </p:spTree>
    <p:extLst>
      <p:ext uri="{BB962C8B-B14F-4D97-AF65-F5344CB8AC3E}">
        <p14:creationId xmlns:p14="http://schemas.microsoft.com/office/powerpoint/2010/main" val="70819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Regionally and national</a:t>
            </a:r>
            <a:r>
              <a:rPr lang="en-US" baseline="0" dirty="0" smtClean="0"/>
              <a:t> level - </a:t>
            </a:r>
            <a:r>
              <a:rPr lang="en-US" dirty="0" smtClean="0"/>
              <a:t>Internal Weekly highlights</a:t>
            </a:r>
          </a:p>
          <a:p>
            <a:pPr marL="171450" indent="-171450">
              <a:buFont typeface="Arial" panose="020B0604020202020204" pitchFamily="34" charset="0"/>
              <a:buChar char="•"/>
            </a:pPr>
            <a:r>
              <a:rPr lang="en-US" dirty="0" smtClean="0"/>
              <a:t>Quarterly newsletter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8</a:t>
            </a:fld>
            <a:endParaRPr lang="en-GB"/>
          </a:p>
        </p:txBody>
      </p:sp>
    </p:spTree>
    <p:extLst>
      <p:ext uri="{BB962C8B-B14F-4D97-AF65-F5344CB8AC3E}">
        <p14:creationId xmlns:p14="http://schemas.microsoft.com/office/powerpoint/2010/main" val="347617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9</a:t>
            </a:fld>
            <a:endParaRPr lang="en-GB"/>
          </a:p>
        </p:txBody>
      </p:sp>
    </p:spTree>
    <p:extLst>
      <p:ext uri="{BB962C8B-B14F-4D97-AF65-F5344CB8AC3E}">
        <p14:creationId xmlns:p14="http://schemas.microsoft.com/office/powerpoint/2010/main" val="301136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82433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03633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78719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8" y="1672522"/>
            <a:ext cx="8229600" cy="3748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1290030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198" y="1672522"/>
            <a:ext cx="8229600" cy="37489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5414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B7F6A-2867-439C-9A4D-2FD0E495E445}"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62133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8BB7F6A-2867-439C-9A4D-2FD0E495E445}"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96840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546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26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90408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1"/>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24" name="Picture 23"/>
          <p:cNvPicPr>
            <a:picLocks noChangeAspect="1"/>
          </p:cNvPicPr>
          <p:nvPr userDrawn="1"/>
        </p:nvPicPr>
        <p:blipFill rotWithShape="1">
          <a:blip r:embed="rId13" cstate="print">
            <a:extLst>
              <a:ext uri="{28A0092B-C50C-407E-A947-70E740481C1C}">
                <a14:useLocalDpi xmlns:a14="http://schemas.microsoft.com/office/drawing/2010/main" val="0"/>
              </a:ext>
            </a:extLst>
          </a:blip>
          <a:srcRect t="24206" b="27384"/>
          <a:stretch/>
        </p:blipFill>
        <p:spPr>
          <a:xfrm>
            <a:off x="0" y="5332752"/>
            <a:ext cx="9158991" cy="1526498"/>
          </a:xfrm>
          <a:prstGeom prst="rect">
            <a:avLst/>
          </a:prstGeom>
        </p:spPr>
      </p:pic>
      <p:pic>
        <p:nvPicPr>
          <p:cNvPr id="12" name="Picture 11"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934200" y="162094"/>
            <a:ext cx="1387029" cy="979537"/>
          </a:xfrm>
          <a:prstGeom prst="rect">
            <a:avLst/>
          </a:prstGeom>
          <a:noFill/>
          <a:ln>
            <a:noFill/>
          </a:ln>
          <a:effectLst/>
        </p:spPr>
      </p:pic>
      <p:sp>
        <p:nvSpPr>
          <p:cNvPr id="2" name="Rectangle 1"/>
          <p:cNvSpPr/>
          <p:nvPr userDrawn="1"/>
        </p:nvSpPr>
        <p:spPr>
          <a:xfrm>
            <a:off x="487180" y="206444"/>
            <a:ext cx="6294620" cy="882742"/>
          </a:xfrm>
          <a:prstGeom prst="rect">
            <a:avLst/>
          </a:prstGeom>
        </p:spPr>
        <p:txBody>
          <a:bodyPr wrap="square">
            <a:spAutoFit/>
          </a:bodyPr>
          <a:lstStyle/>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REGIONAL INFORMATION</a:t>
            </a:r>
            <a:r>
              <a:rPr lang="en-GB" sz="1600" b="1" baseline="0"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 </a:t>
            </a: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EXCHANGE</a:t>
            </a:r>
          </a:p>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REDD+ KNOWLEDGE</a:t>
            </a:r>
            <a:r>
              <a:rPr lang="en-GB" sz="1600" b="1" baseline="0"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 MANAGEMENT AND COMMUNICATIONS</a:t>
            </a:r>
            <a:endPar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endParaRPr>
          </a:p>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23 - 25 AUGUST 2016</a:t>
            </a:r>
          </a:p>
        </p:txBody>
      </p:sp>
      <p:sp>
        <p:nvSpPr>
          <p:cNvPr id="15" name="Rectangle 14"/>
          <p:cNvSpPr/>
          <p:nvPr userDrawn="1"/>
        </p:nvSpPr>
        <p:spPr>
          <a:xfrm flipV="1">
            <a:off x="0" y="1066800"/>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457198" y="362743"/>
            <a:ext cx="8229600" cy="960438"/>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p:cNvSpPr>
            <a:spLocks noGrp="1"/>
          </p:cNvSpPr>
          <p:nvPr>
            <p:ph type="body" idx="1"/>
          </p:nvPr>
        </p:nvSpPr>
        <p:spPr>
          <a:xfrm>
            <a:off x="457198" y="1672522"/>
            <a:ext cx="82296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0" y="5944415"/>
            <a:ext cx="4267200" cy="913585"/>
          </a:xfrm>
          <a:prstGeom prst="rect">
            <a:avLst/>
          </a:prstGeom>
        </p:spPr>
      </p:pic>
      <p:sp>
        <p:nvSpPr>
          <p:cNvPr id="24" name="Rectangle 23"/>
          <p:cNvSpPr/>
          <p:nvPr userDrawn="1"/>
        </p:nvSpPr>
        <p:spPr>
          <a:xfrm flipV="1">
            <a:off x="-2" y="5896122"/>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pic>
        <p:nvPicPr>
          <p:cNvPr id="25" name="Picture 24"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91400" y="6012964"/>
            <a:ext cx="1153414" cy="814556"/>
          </a:xfrm>
          <a:prstGeom prst="rect">
            <a:avLst/>
          </a:prstGeom>
          <a:noFill/>
          <a:ln>
            <a:noFill/>
          </a:ln>
          <a:effectLst/>
        </p:spPr>
      </p:pic>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3022346" y="5944415"/>
            <a:ext cx="4267200" cy="913585"/>
          </a:xfrm>
          <a:prstGeom prst="rect">
            <a:avLst/>
          </a:prstGeom>
        </p:spPr>
      </p:pic>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8" y="362743"/>
            <a:ext cx="8229600" cy="960438"/>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457198" y="1672522"/>
            <a:ext cx="82296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0" y="5944415"/>
            <a:ext cx="4267200" cy="913585"/>
          </a:xfrm>
          <a:prstGeom prst="rect">
            <a:avLst/>
          </a:prstGeom>
        </p:spPr>
      </p:pic>
      <p:sp>
        <p:nvSpPr>
          <p:cNvPr id="17" name="Rectangle 16"/>
          <p:cNvSpPr/>
          <p:nvPr userDrawn="1"/>
        </p:nvSpPr>
        <p:spPr>
          <a:xfrm flipV="1">
            <a:off x="-2" y="5896122"/>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pic>
        <p:nvPicPr>
          <p:cNvPr id="18" name="Picture 17"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91400" y="6012964"/>
            <a:ext cx="1153414" cy="814556"/>
          </a:xfrm>
          <a:prstGeom prst="rect">
            <a:avLst/>
          </a:prstGeom>
          <a:noFill/>
          <a:ln>
            <a:noFill/>
          </a:ln>
          <a:effectLst/>
        </p:spPr>
      </p:pic>
      <p:pic>
        <p:nvPicPr>
          <p:cNvPr id="19" name="Picture 18"/>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3022346" y="5944415"/>
            <a:ext cx="4267200" cy="913585"/>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7.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hemeOverride" Target="../theme/themeOverride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9.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hyperlink" Target="https://www.facebook.com/Reddplusmongolia/" TargetMode="External"/><Relationship Id="rId3" Type="http://schemas.openxmlformats.org/officeDocument/2006/relationships/image" Target="../media/image5.png"/><Relationship Id="rId7" Type="http://schemas.openxmlformats.org/officeDocument/2006/relationships/hyperlink" Target="http://www.reddplus.mn/eng/"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mailto:Batchuluun.b@unredd.mn" TargetMode="External"/><Relationship Id="rId5" Type="http://schemas.openxmlformats.org/officeDocument/2006/relationships/hyperlink" Target="mailto:info@unredd.mn" TargetMode="External"/><Relationship Id="rId4" Type="http://schemas.microsoft.com/office/2007/relationships/hdphoto" Target="../media/hdphoto1.wdp"/><Relationship Id="rId9" Type="http://schemas.openxmlformats.org/officeDocument/2006/relationships/hyperlink" Target="https://twitter.com/ReddPlus_MG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jpeg"/><Relationship Id="rId4" Type="http://schemas.microsoft.com/office/2007/relationships/hdphoto" Target="../media/hdphoto2.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1.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emf"/><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610600" cy="2895600"/>
          </a:xfrm>
          <a:effectLst>
            <a:outerShdw blurRad="50800" dist="38100" dir="8100000" algn="tr" rotWithShape="0">
              <a:prstClr val="black">
                <a:alpha val="40000"/>
              </a:prstClr>
            </a:outerShdw>
          </a:effectLst>
        </p:spPr>
        <p:txBody>
          <a:bodyPr>
            <a:noAutofit/>
          </a:bodyPr>
          <a:lstStyle/>
          <a:p>
            <a:r>
              <a:rPr lang="en-US" sz="2800" b="1" dirty="0" smtClean="0">
                <a:solidFill>
                  <a:schemeClr val="tx1"/>
                </a:solidFill>
                <a:latin typeface="Calibri" panose="020F0502020204030204" pitchFamily="34" charset="0"/>
              </a:rPr>
              <a:t>MONGOLIAN </a:t>
            </a:r>
            <a:r>
              <a:rPr lang="en-US" sz="2800" b="1" dirty="0">
                <a:solidFill>
                  <a:schemeClr val="tx1"/>
                </a:solidFill>
                <a:latin typeface="Calibri" panose="020F0502020204030204" pitchFamily="34" charset="0"/>
              </a:rPr>
              <a:t>EXPERIENCE ON </a:t>
            </a:r>
          </a:p>
          <a:p>
            <a:r>
              <a:rPr lang="en-US" sz="2800" b="1" dirty="0">
                <a:solidFill>
                  <a:schemeClr val="tx1"/>
                </a:solidFill>
                <a:latin typeface="Calibri" panose="020F0502020204030204" pitchFamily="34" charset="0"/>
              </a:rPr>
              <a:t>KM AND COMMUNICATIONS WORK</a:t>
            </a:r>
            <a:endParaRPr lang="en-GB" sz="2800" b="1" dirty="0">
              <a:solidFill>
                <a:schemeClr val="tx1"/>
              </a:solidFill>
              <a:latin typeface="Calibri" panose="020F0502020204030204" pitchFamily="34" charset="0"/>
            </a:endParaRPr>
          </a:p>
          <a:p>
            <a:endParaRPr lang="en-US" sz="2800" b="1" dirty="0">
              <a:solidFill>
                <a:schemeClr val="tx1"/>
              </a:solidFill>
              <a:latin typeface="Calibri" panose="020F0502020204030204" pitchFamily="34" charset="0"/>
            </a:endParaRPr>
          </a:p>
          <a:p>
            <a:pPr algn="r"/>
            <a:r>
              <a:rPr lang="en-GB" sz="2200" dirty="0" smtClean="0">
                <a:solidFill>
                  <a:schemeClr val="tx1"/>
                </a:solidFill>
                <a:latin typeface="Calibri" panose="020F0502020204030204" pitchFamily="34" charset="0"/>
              </a:rPr>
              <a:t>BATCHULUUN.B</a:t>
            </a:r>
          </a:p>
          <a:p>
            <a:pPr algn="r"/>
            <a:r>
              <a:rPr lang="en-GB" sz="2200" dirty="0">
                <a:solidFill>
                  <a:schemeClr val="tx1"/>
                </a:solidFill>
                <a:latin typeface="Calibri" panose="020F0502020204030204" pitchFamily="34" charset="0"/>
              </a:rPr>
              <a:t>Communications Officer</a:t>
            </a:r>
          </a:p>
          <a:p>
            <a:pPr algn="r"/>
            <a:r>
              <a:rPr lang="en-US" sz="2200" dirty="0" smtClean="0">
                <a:solidFill>
                  <a:schemeClr val="tx1"/>
                </a:solidFill>
                <a:latin typeface="Calibri" panose="020F0502020204030204" pitchFamily="34" charset="0"/>
              </a:rPr>
              <a:t>23 </a:t>
            </a:r>
            <a:r>
              <a:rPr lang="en-US" sz="2200" dirty="0">
                <a:solidFill>
                  <a:schemeClr val="tx1"/>
                </a:solidFill>
                <a:latin typeface="Calibri" panose="020F0502020204030204" pitchFamily="34" charset="0"/>
              </a:rPr>
              <a:t>August </a:t>
            </a:r>
            <a:r>
              <a:rPr lang="en-US" sz="2200" dirty="0" smtClean="0">
                <a:solidFill>
                  <a:schemeClr val="tx1"/>
                </a:solidFill>
                <a:latin typeface="Calibri" panose="020F0502020204030204" pitchFamily="34" charset="0"/>
              </a:rPr>
              <a:t>2016</a:t>
            </a:r>
            <a:endParaRPr lang="en-GB" sz="2200" dirty="0">
              <a:solidFill>
                <a:schemeClr val="tx1"/>
              </a:solidFill>
              <a:latin typeface="Calibri" panose="020F0502020204030204" pitchFamily="34" charset="0"/>
            </a:endParaRPr>
          </a:p>
        </p:txBody>
      </p:sp>
      <p:sp>
        <p:nvSpPr>
          <p:cNvPr id="4" name="Subtitle 2"/>
          <p:cNvSpPr txBox="1">
            <a:spLocks/>
          </p:cNvSpPr>
          <p:nvPr/>
        </p:nvSpPr>
        <p:spPr>
          <a:xfrm>
            <a:off x="304800" y="228600"/>
            <a:ext cx="6400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b="1" dirty="0">
                <a:solidFill>
                  <a:srgbClr val="4F81BD"/>
                </a:solidFill>
                <a:latin typeface="Calibri" panose="020F0502020204030204" pitchFamily="34" charset="0"/>
              </a:rPr>
              <a:t>REGIONAL INFORMATION EXCHANGE</a:t>
            </a:r>
          </a:p>
          <a:p>
            <a:r>
              <a:rPr lang="en-US" sz="1400" b="1" dirty="0">
                <a:solidFill>
                  <a:srgbClr val="4F81BD"/>
                </a:solidFill>
                <a:latin typeface="Calibri" panose="020F0502020204030204" pitchFamily="34" charset="0"/>
              </a:rPr>
              <a:t>REDD+ KNOWLEDGE MANAGEMENT AND COMMUNICATIONS</a:t>
            </a:r>
          </a:p>
          <a:p>
            <a:r>
              <a:rPr lang="en-GB" sz="1400" b="1" dirty="0">
                <a:solidFill>
                  <a:srgbClr val="4F81BD"/>
                </a:solidFill>
                <a:latin typeface="Calibri" panose="020F0502020204030204" pitchFamily="34" charset="0"/>
              </a:rPr>
              <a:t>23 – 25 AUGUST 2016</a:t>
            </a:r>
          </a:p>
        </p:txBody>
      </p:sp>
    </p:spTree>
    <p:extLst>
      <p:ext uri="{BB962C8B-B14F-4D97-AF65-F5344CB8AC3E}">
        <p14:creationId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p:spPr>
        <p:txBody>
          <a:bodyPr>
            <a:noAutofit/>
          </a:bodyPr>
          <a:lstStyle/>
          <a:p>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REDD+ </a:t>
            </a:r>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Mongolia </a:t>
            </a:r>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Twitter</a:t>
            </a:r>
            <a:endParaRPr lang="en-US" sz="2800" b="1" dirty="0">
              <a:solidFill>
                <a:srgbClr val="4F81BD"/>
              </a:solidFill>
              <a:effectLst>
                <a:outerShdw blurRad="38100" dist="38100" dir="2700000" algn="tl">
                  <a:srgbClr val="000000">
                    <a:alpha val="43137"/>
                  </a:srgbClr>
                </a:outerShdw>
              </a:effectLst>
              <a:latin typeface="Calibri" panose="020F0502020204030204"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1208425"/>
            <a:ext cx="8875295" cy="5497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034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285034" y="1066800"/>
            <a:ext cx="6858000" cy="4154984"/>
          </a:xfrm>
          <a:prstGeom prst="rect">
            <a:avLst/>
          </a:prstGeom>
          <a:noFill/>
        </p:spPr>
        <p:txBody>
          <a:bodyPr wrap="square" rtlCol="0">
            <a:spAutoFit/>
          </a:bodyPr>
          <a:lstStyle/>
          <a:p>
            <a:pPr marL="285750" indent="-285750">
              <a:buFont typeface="Arial" panose="020B0604020202020204" pitchFamily="34" charset="0"/>
              <a:buChar char="•"/>
            </a:pPr>
            <a:r>
              <a:rPr lang="en-US" sz="2200" b="1" i="1" dirty="0">
                <a:latin typeface="Calibri" panose="020F0502020204030204" pitchFamily="34" charset="0"/>
              </a:rPr>
              <a:t>Expected results: </a:t>
            </a:r>
          </a:p>
          <a:p>
            <a:pPr marL="625475" lvl="1" indent="-342900">
              <a:buFont typeface="Courier New" panose="02070309020205020404" pitchFamily="49" charset="0"/>
              <a:buChar char="o"/>
            </a:pPr>
            <a:r>
              <a:rPr lang="en-US" sz="2200" i="1" dirty="0">
                <a:latin typeface="Calibri" panose="020F0502020204030204" pitchFamily="34" charset="0"/>
              </a:rPr>
              <a:t>Mongolia REDD+ National Program awareness </a:t>
            </a:r>
            <a:r>
              <a:rPr lang="en-US" sz="2200" i="1" dirty="0" smtClean="0">
                <a:latin typeface="Calibri" panose="020F0502020204030204" pitchFamily="34" charset="0"/>
              </a:rPr>
              <a:t>raised,</a:t>
            </a:r>
            <a:endParaRPr lang="mn-MN" sz="2200" i="1" dirty="0">
              <a:latin typeface="Calibri" panose="020F0502020204030204" pitchFamily="34" charset="0"/>
            </a:endParaRPr>
          </a:p>
          <a:p>
            <a:pPr marL="625475" lvl="1" indent="-342900">
              <a:buFont typeface="Courier New" panose="02070309020205020404" pitchFamily="49" charset="0"/>
              <a:buChar char="o"/>
            </a:pPr>
            <a:r>
              <a:rPr lang="en-US" sz="2200" i="1" dirty="0">
                <a:latin typeface="Calibri" panose="020F0502020204030204" pitchFamily="34" charset="0"/>
              </a:rPr>
              <a:t>Appropriate stakeholders shall have information and </a:t>
            </a:r>
            <a:r>
              <a:rPr lang="en-US" sz="2200" i="1" dirty="0" smtClean="0">
                <a:latin typeface="Calibri" panose="020F0502020204030204" pitchFamily="34" charset="0"/>
              </a:rPr>
              <a:t>knowledge,</a:t>
            </a:r>
            <a:endParaRPr lang="en-US" sz="2200" i="1" dirty="0">
              <a:latin typeface="Calibri" panose="020F0502020204030204" pitchFamily="34" charset="0"/>
            </a:endParaRPr>
          </a:p>
          <a:p>
            <a:pPr marL="625475" lvl="1" indent="-342900">
              <a:buFont typeface="Courier New" panose="02070309020205020404" pitchFamily="49" charset="0"/>
              <a:buChar char="o"/>
            </a:pPr>
            <a:r>
              <a:rPr lang="en-US" sz="2200" i="1" dirty="0">
                <a:latin typeface="Calibri" panose="020F0502020204030204" pitchFamily="34" charset="0"/>
              </a:rPr>
              <a:t>Improved networking with government departments and </a:t>
            </a:r>
            <a:r>
              <a:rPr lang="en-US" sz="2200" i="1" dirty="0" smtClean="0">
                <a:latin typeface="Calibri" panose="020F0502020204030204" pitchFamily="34" charset="0"/>
              </a:rPr>
              <a:t>projects,</a:t>
            </a:r>
            <a:endParaRPr lang="en-US" sz="2200" i="1" dirty="0">
              <a:latin typeface="Calibri" panose="020F0502020204030204" pitchFamily="34" charset="0"/>
            </a:endParaRPr>
          </a:p>
          <a:p>
            <a:pPr marL="625475" lvl="1" indent="-342900">
              <a:buFont typeface="Courier New" panose="02070309020205020404" pitchFamily="49" charset="0"/>
              <a:buChar char="o"/>
            </a:pPr>
            <a:r>
              <a:rPr lang="en-US" sz="2200" i="1" dirty="0">
                <a:latin typeface="Calibri" panose="020F0502020204030204" pitchFamily="34" charset="0"/>
              </a:rPr>
              <a:t>Support for Forest Management and REDD+ Strategy as integral part of Mongolia’s Green Development </a:t>
            </a:r>
            <a:r>
              <a:rPr lang="en-US" sz="2200" i="1" dirty="0" smtClean="0">
                <a:latin typeface="Calibri" panose="020F0502020204030204" pitchFamily="34" charset="0"/>
              </a:rPr>
              <a:t>Vision, and</a:t>
            </a:r>
            <a:endParaRPr lang="mn-MN" sz="2200" i="1" dirty="0">
              <a:latin typeface="Calibri" panose="020F0502020204030204" pitchFamily="34" charset="0"/>
            </a:endParaRPr>
          </a:p>
          <a:p>
            <a:pPr marL="625475" lvl="1" indent="-342900">
              <a:buFont typeface="Courier New" panose="02070309020205020404" pitchFamily="49" charset="0"/>
              <a:buChar char="o"/>
            </a:pPr>
            <a:r>
              <a:rPr lang="en-US" sz="2200" i="1" dirty="0">
                <a:latin typeface="Calibri" panose="020F0502020204030204" pitchFamily="34" charset="0"/>
              </a:rPr>
              <a:t>General public awareness raised about impacts on forests and </a:t>
            </a:r>
            <a:r>
              <a:rPr lang="en-US" sz="2200" i="1" dirty="0" smtClean="0">
                <a:latin typeface="Calibri" panose="020F0502020204030204" pitchFamily="34" charset="0"/>
              </a:rPr>
              <a:t>solutions.</a:t>
            </a:r>
            <a:endParaRPr lang="en-US" sz="2200" i="1" dirty="0">
              <a:latin typeface="Calibri" panose="020F0502020204030204" pitchFamily="34" charset="0"/>
            </a:endParaRPr>
          </a:p>
        </p:txBody>
      </p:sp>
      <p:sp>
        <p:nvSpPr>
          <p:cNvPr id="4" name="Title 1"/>
          <p:cNvSpPr txBox="1">
            <a:spLocks/>
          </p:cNvSpPr>
          <p:nvPr/>
        </p:nvSpPr>
        <p:spPr>
          <a:xfrm>
            <a:off x="268705" y="228600"/>
            <a:ext cx="86868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F81BD"/>
                </a:solidFill>
                <a:latin typeface="Calibri" panose="020F0502020204030204" pitchFamily="34" charset="0"/>
              </a:rPr>
              <a:t>RESULTS/PROGRESS/ACHIEVEMENTS</a:t>
            </a:r>
          </a:p>
        </p:txBody>
      </p:sp>
      <p:pic>
        <p:nvPicPr>
          <p:cNvPr id="6146" name="Picture 2" descr="http://www.morrismarketinggroup.com/wp-content/themes/morris_real_estate/images/big-green-chech-mark.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1447800"/>
            <a:ext cx="2143597" cy="208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1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64000"/>
            <a:lum/>
            <a:extLst>
              <a:ext uri="{BEBA8EAE-BF5A-486C-A8C5-ECC9F3942E4B}">
                <a14:imgProps xmlns:a14="http://schemas.microsoft.com/office/drawing/2010/main">
                  <a14:imgLayer r:embed="rId5">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198" y="210343"/>
            <a:ext cx="8229600" cy="551657"/>
          </a:xfrm>
        </p:spPr>
        <p:txBody>
          <a:bodyPr>
            <a:normAutofit/>
          </a:bodyPr>
          <a:lstStyle/>
          <a:p>
            <a:r>
              <a:rPr lang="en-US" sz="2800" b="1" dirty="0">
                <a:solidFill>
                  <a:srgbClr val="4F81BD"/>
                </a:solidFill>
                <a:latin typeface="Calibri" panose="020F0502020204030204" pitchFamily="34" charset="0"/>
              </a:rPr>
              <a:t>CHALLENGES ENCOUNTERED</a:t>
            </a:r>
            <a:endParaRPr lang="en-US" sz="2800" dirty="0">
              <a:latin typeface="Calibri" panose="020F0502020204030204" pitchFamily="34" charset="0"/>
            </a:endParaRPr>
          </a:p>
        </p:txBody>
      </p:sp>
      <p:pic>
        <p:nvPicPr>
          <p:cNvPr id="5122" name="Picture 2" descr="http://goodthinkinc.com/wp-content/uploads/2013/08/challenge.upward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1447800"/>
            <a:ext cx="2408297"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304800" y="914400"/>
            <a:ext cx="6400799" cy="4419600"/>
          </a:xfrm>
        </p:spPr>
        <p:txBody>
          <a:bodyPr>
            <a:noAutofit/>
          </a:bodyPr>
          <a:lstStyle/>
          <a:p>
            <a:pPr marL="285750" indent="-285750"/>
            <a:r>
              <a:rPr lang="en-US" sz="1800" b="1" dirty="0" smtClean="0">
                <a:latin typeface="Calibri" panose="020F0502020204030204" pitchFamily="34" charset="0"/>
              </a:rPr>
              <a:t>Challenge:</a:t>
            </a:r>
            <a:r>
              <a:rPr lang="en-US" sz="1800" dirty="0" smtClean="0">
                <a:latin typeface="Calibri" panose="020F0502020204030204" pitchFamily="34" charset="0"/>
              </a:rPr>
              <a:t> </a:t>
            </a:r>
            <a:r>
              <a:rPr lang="en-US" sz="1800" dirty="0">
                <a:latin typeface="Calibri" panose="020F0502020204030204" pitchFamily="34" charset="0"/>
              </a:rPr>
              <a:t>Generating support for the Forest Sector with Ministers, Department of </a:t>
            </a:r>
            <a:r>
              <a:rPr lang="en-US" sz="1800" dirty="0" smtClean="0">
                <a:latin typeface="Calibri" panose="020F0502020204030204" pitchFamily="34" charset="0"/>
              </a:rPr>
              <a:t>Finance, </a:t>
            </a:r>
            <a:r>
              <a:rPr lang="en-US" sz="1800" dirty="0">
                <a:latin typeface="Calibri" panose="020F0502020204030204" pitchFamily="34" charset="0"/>
              </a:rPr>
              <a:t>etc.</a:t>
            </a:r>
          </a:p>
          <a:p>
            <a:pPr marL="285750" indent="-285750"/>
            <a:r>
              <a:rPr lang="en-US" sz="1800" b="1" dirty="0" smtClean="0">
                <a:latin typeface="Calibri" panose="020F0502020204030204" pitchFamily="34" charset="0"/>
              </a:rPr>
              <a:t>Expectations: </a:t>
            </a:r>
            <a:r>
              <a:rPr lang="en-US" sz="1800" dirty="0">
                <a:latin typeface="Calibri" panose="020F0502020204030204" pitchFamily="34" charset="0"/>
              </a:rPr>
              <a:t>Prospect of Results-based Payments builds high expectations</a:t>
            </a:r>
          </a:p>
          <a:p>
            <a:pPr marL="285750" indent="-285750"/>
            <a:r>
              <a:rPr lang="en-US" sz="1800" b="1" dirty="0" smtClean="0">
                <a:latin typeface="Calibri" panose="020F0502020204030204" pitchFamily="34" charset="0"/>
              </a:rPr>
              <a:t>Motivation</a:t>
            </a:r>
            <a:r>
              <a:rPr lang="en-US" sz="1800" dirty="0">
                <a:latin typeface="Calibri" panose="020F0502020204030204" pitchFamily="34" charset="0"/>
              </a:rPr>
              <a:t>:</a:t>
            </a:r>
            <a:r>
              <a:rPr lang="en-US" sz="1800" dirty="0" smtClean="0">
                <a:latin typeface="Calibri" panose="020F0502020204030204" pitchFamily="34" charset="0"/>
              </a:rPr>
              <a:t> </a:t>
            </a:r>
            <a:r>
              <a:rPr lang="en-US" sz="1800" dirty="0">
                <a:latin typeface="Calibri" panose="020F0502020204030204" pitchFamily="34" charset="0"/>
              </a:rPr>
              <a:t>Smart communication messages (no regrets) to encourage involvement in REDD+ even though no REDD+ payments</a:t>
            </a:r>
          </a:p>
          <a:p>
            <a:pPr marL="285750" indent="-285750"/>
            <a:r>
              <a:rPr lang="en-US" sz="1800" b="1" dirty="0">
                <a:latin typeface="Calibri" panose="020F0502020204030204" pitchFamily="34" charset="0"/>
              </a:rPr>
              <a:t>It’s </a:t>
            </a:r>
            <a:r>
              <a:rPr lang="en-US" sz="1800" b="1" dirty="0" smtClean="0">
                <a:latin typeface="Calibri" panose="020F0502020204030204" pitchFamily="34" charset="0"/>
              </a:rPr>
              <a:t>Complicated:</a:t>
            </a:r>
            <a:r>
              <a:rPr lang="en-US" sz="1800" dirty="0" smtClean="0">
                <a:latin typeface="Calibri" panose="020F0502020204030204" pitchFamily="34" charset="0"/>
              </a:rPr>
              <a:t> </a:t>
            </a:r>
            <a:r>
              <a:rPr lang="en-US" sz="1800" dirty="0">
                <a:latin typeface="Calibri" panose="020F0502020204030204" pitchFamily="34" charset="0"/>
              </a:rPr>
              <a:t>how to design messages for different stakeholders. Do they need to know about REDD+?</a:t>
            </a:r>
          </a:p>
          <a:p>
            <a:pPr marL="285750" indent="-285750"/>
            <a:r>
              <a:rPr lang="en-US" sz="1800" b="1" dirty="0" smtClean="0">
                <a:latin typeface="Calibri" panose="020F0502020204030204" pitchFamily="34" charset="0"/>
              </a:rPr>
              <a:t>Who: </a:t>
            </a:r>
            <a:r>
              <a:rPr lang="en-US" sz="1800" dirty="0">
                <a:latin typeface="Calibri" panose="020F0502020204030204" pitchFamily="34" charset="0"/>
              </a:rPr>
              <a:t>Which stakeholders to focus on, how to direct the public awareness part of communication and media? </a:t>
            </a:r>
          </a:p>
          <a:p>
            <a:pPr marL="285750" indent="-285750"/>
            <a:r>
              <a:rPr lang="en-US" sz="1800" b="1" dirty="0" smtClean="0">
                <a:latin typeface="Calibri" panose="020F0502020204030204" pitchFamily="34" charset="0"/>
              </a:rPr>
              <a:t>What: </a:t>
            </a:r>
            <a:r>
              <a:rPr lang="en-US" sz="1800" dirty="0">
                <a:latin typeface="Calibri" panose="020F0502020204030204" pitchFamily="34" charset="0"/>
              </a:rPr>
              <a:t>Are we communicating REDD+ or Forest Management? </a:t>
            </a:r>
          </a:p>
          <a:p>
            <a:pPr marL="285750" indent="-285750"/>
            <a:r>
              <a:rPr lang="en-US" sz="1800" b="1" dirty="0" smtClean="0">
                <a:latin typeface="Calibri" panose="020F0502020204030204" pitchFamily="34" charset="0"/>
              </a:rPr>
              <a:t>Where:</a:t>
            </a:r>
            <a:r>
              <a:rPr lang="en-US" sz="1800" dirty="0" smtClean="0">
                <a:latin typeface="Calibri" panose="020F0502020204030204" pitchFamily="34" charset="0"/>
              </a:rPr>
              <a:t> </a:t>
            </a:r>
            <a:r>
              <a:rPr lang="en-US" sz="1800" dirty="0">
                <a:latin typeface="Calibri" panose="020F0502020204030204" pitchFamily="34" charset="0"/>
              </a:rPr>
              <a:t>Mongolia is often left off the REDD+ map!</a:t>
            </a:r>
          </a:p>
          <a:p>
            <a:pPr marL="285750" indent="-285750"/>
            <a:r>
              <a:rPr lang="en-US" sz="1800" b="1" dirty="0">
                <a:latin typeface="Calibri" panose="020F0502020204030204" pitchFamily="34" charset="0"/>
              </a:rPr>
              <a:t>UNREDD or </a:t>
            </a:r>
            <a:r>
              <a:rPr lang="en-US" sz="1800" b="1" dirty="0" smtClean="0">
                <a:latin typeface="Calibri" panose="020F0502020204030204" pitchFamily="34" charset="0"/>
              </a:rPr>
              <a:t>REDD:</a:t>
            </a:r>
            <a:r>
              <a:rPr lang="en-US" sz="1800" dirty="0" smtClean="0">
                <a:latin typeface="Calibri" panose="020F0502020204030204" pitchFamily="34" charset="0"/>
              </a:rPr>
              <a:t> </a:t>
            </a:r>
            <a:r>
              <a:rPr lang="en-US" sz="1800" dirty="0">
                <a:latin typeface="Calibri" panose="020F0502020204030204" pitchFamily="34" charset="0"/>
              </a:rPr>
              <a:t>Keep UN-REDD identity but involve everyone?</a:t>
            </a:r>
          </a:p>
        </p:txBody>
      </p:sp>
    </p:spTree>
    <p:extLst>
      <p:ext uri="{BB962C8B-B14F-4D97-AF65-F5344CB8AC3E}">
        <p14:creationId xmlns:p14="http://schemas.microsoft.com/office/powerpoint/2010/main" val="27510716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268705" y="381000"/>
            <a:ext cx="8686800" cy="588054"/>
          </a:xfrm>
        </p:spPr>
        <p:txBody>
          <a:bodyPr>
            <a:noAutofit/>
          </a:bodyPr>
          <a:lstStyle/>
          <a:p>
            <a:r>
              <a:rPr lang="en-US" sz="2400" b="1" dirty="0">
                <a:solidFill>
                  <a:srgbClr val="4F81BD"/>
                </a:solidFill>
                <a:latin typeface="Calibri" panose="020F0502020204030204" pitchFamily="34" charset="0"/>
              </a:rPr>
              <a:t>SUPPORT REQUESTED FROM REGIONAL KM/COMMS SPECIALIST</a:t>
            </a:r>
          </a:p>
        </p:txBody>
      </p:sp>
      <p:pic>
        <p:nvPicPr>
          <p:cNvPr id="2050" name="Picture 2" descr="http://www.thermaldynamics.com/images/support_image.jpg"/>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53200" y="1277586"/>
            <a:ext cx="2514600" cy="2809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43000"/>
            <a:ext cx="6400800" cy="4154984"/>
          </a:xfrm>
          <a:prstGeom prst="rect">
            <a:avLst/>
          </a:prstGeom>
          <a:noFill/>
        </p:spPr>
        <p:txBody>
          <a:bodyPr wrap="square" rtlCol="0">
            <a:spAutoFit/>
          </a:bodyPr>
          <a:lstStyle/>
          <a:p>
            <a:pPr marL="627063" lvl="1" indent="-342900">
              <a:buFont typeface="Wingdings" panose="05000000000000000000" pitchFamily="2" charset="2"/>
              <a:buChar char="Ø"/>
            </a:pPr>
            <a:r>
              <a:rPr lang="en-US" sz="2200" dirty="0">
                <a:latin typeface="Calibri" panose="020F0502020204030204" pitchFamily="34" charset="0"/>
              </a:rPr>
              <a:t>Technical Review of Communication Strategy</a:t>
            </a:r>
          </a:p>
          <a:p>
            <a:pPr marL="627063" lvl="1" indent="-342900">
              <a:buFont typeface="Wingdings" panose="05000000000000000000" pitchFamily="2" charset="2"/>
              <a:buChar char="Ø"/>
            </a:pPr>
            <a:r>
              <a:rPr lang="en-US" sz="2200" dirty="0">
                <a:latin typeface="Calibri" panose="020F0502020204030204" pitchFamily="34" charset="0"/>
              </a:rPr>
              <a:t>Linkages </a:t>
            </a:r>
            <a:r>
              <a:rPr lang="en-US" sz="2200" dirty="0" smtClean="0">
                <a:latin typeface="Calibri" panose="020F0502020204030204" pitchFamily="34" charset="0"/>
              </a:rPr>
              <a:t>and Information </a:t>
            </a:r>
            <a:r>
              <a:rPr lang="en-US" sz="2200" dirty="0">
                <a:latin typeface="Calibri" panose="020F0502020204030204" pitchFamily="34" charset="0"/>
              </a:rPr>
              <a:t>Sharing to UN-REDD Programs</a:t>
            </a:r>
          </a:p>
          <a:p>
            <a:pPr marL="627063" lvl="1" indent="-342900">
              <a:buFont typeface="Wingdings" panose="05000000000000000000" pitchFamily="2" charset="2"/>
              <a:buChar char="Ø"/>
            </a:pPr>
            <a:r>
              <a:rPr lang="en-US" sz="2200" dirty="0">
                <a:latin typeface="Calibri" panose="020F0502020204030204" pitchFamily="34" charset="0"/>
              </a:rPr>
              <a:t>Communication at International Level regards UN-REDD (</a:t>
            </a:r>
            <a:r>
              <a:rPr lang="en-US" sz="2200" dirty="0" smtClean="0">
                <a:latin typeface="Calibri" panose="020F0502020204030204" pitchFamily="34" charset="0"/>
              </a:rPr>
              <a:t>e.g. </a:t>
            </a:r>
            <a:r>
              <a:rPr lang="en-US" sz="2200" dirty="0">
                <a:latin typeface="Calibri" panose="020F0502020204030204" pitchFamily="34" charset="0"/>
              </a:rPr>
              <a:t>donors, UNFCC)</a:t>
            </a:r>
          </a:p>
          <a:p>
            <a:pPr marL="627063" lvl="1" indent="-342900">
              <a:buFont typeface="Wingdings" panose="05000000000000000000" pitchFamily="2" charset="2"/>
              <a:buChar char="Ø"/>
            </a:pPr>
            <a:r>
              <a:rPr lang="en-US" sz="2200" dirty="0">
                <a:latin typeface="Calibri" panose="020F0502020204030204" pitchFamily="34" charset="0"/>
              </a:rPr>
              <a:t>To assimilate country strategies / activities and develop a focused coherent communication strategy for REDD+ for International / Regional Stakeholders</a:t>
            </a:r>
          </a:p>
          <a:p>
            <a:pPr marL="627063" lvl="1" indent="-342900">
              <a:buFont typeface="Wingdings" panose="05000000000000000000" pitchFamily="2" charset="2"/>
              <a:buChar char="Ø"/>
            </a:pPr>
            <a:r>
              <a:rPr lang="en-US" sz="2200" dirty="0">
                <a:latin typeface="Calibri" panose="020F0502020204030204" pitchFamily="34" charset="0"/>
              </a:rPr>
              <a:t>Highlighting opportunities for REDD+ in Mongolia and its unique status as the only boreal forest </a:t>
            </a:r>
            <a:r>
              <a:rPr lang="en-US" sz="2200" dirty="0" smtClean="0">
                <a:latin typeface="Calibri" panose="020F0502020204030204" pitchFamily="34" charset="0"/>
              </a:rPr>
              <a:t>REDD+ country </a:t>
            </a:r>
            <a:endParaRPr lang="en-US" sz="2200" dirty="0">
              <a:latin typeface="Calibri" panose="020F0502020204030204" pitchFamily="34" charset="0"/>
            </a:endParaRPr>
          </a:p>
        </p:txBody>
      </p:sp>
    </p:spTree>
    <p:extLst>
      <p:ext uri="{BB962C8B-B14F-4D97-AF65-F5344CB8AC3E}">
        <p14:creationId xmlns:p14="http://schemas.microsoft.com/office/powerpoint/2010/main" val="265935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4" name="Subtitle 5"/>
          <p:cNvSpPr txBox="1">
            <a:spLocks/>
          </p:cNvSpPr>
          <p:nvPr/>
        </p:nvSpPr>
        <p:spPr>
          <a:xfrm>
            <a:off x="20053" y="304800"/>
            <a:ext cx="91440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latin typeface="Calibri" panose="020F0502020204030204" pitchFamily="34" charset="0"/>
            </a:endParaRPr>
          </a:p>
          <a:p>
            <a:pPr marL="0" indent="0" algn="ctr">
              <a:buNone/>
            </a:pPr>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THANK YOU</a:t>
            </a:r>
          </a:p>
          <a:p>
            <a:pPr marL="0" indent="0" algn="ctr">
              <a:buNone/>
            </a:pPr>
            <a:endParaRPr lang="en-US" sz="2000" dirty="0">
              <a:latin typeface="Calibri" panose="020F0502020204030204" pitchFamily="34" charset="0"/>
            </a:endParaRPr>
          </a:p>
          <a:p>
            <a:pPr marL="0" indent="0" algn="ctr">
              <a:buNone/>
            </a:pPr>
            <a:r>
              <a:rPr lang="en-US" sz="1800" b="1" dirty="0">
                <a:solidFill>
                  <a:srgbClr val="4D8CCA"/>
                </a:solidFill>
                <a:effectLst>
                  <a:outerShdw blurRad="38100" dist="38100" dir="2700000" algn="tl">
                    <a:srgbClr val="000000">
                      <a:alpha val="43137"/>
                    </a:srgbClr>
                  </a:outerShdw>
                </a:effectLst>
                <a:latin typeface="Calibri" panose="020F0502020204030204" pitchFamily="34" charset="0"/>
              </a:rPr>
              <a:t>UN-</a:t>
            </a:r>
            <a:r>
              <a:rPr lang="en-US" sz="1800" b="1" dirty="0">
                <a:solidFill>
                  <a:srgbClr val="E73830"/>
                </a:solidFill>
                <a:effectLst>
                  <a:outerShdw blurRad="38100" dist="38100" dir="2700000" algn="tl">
                    <a:srgbClr val="000000">
                      <a:alpha val="43137"/>
                    </a:srgbClr>
                  </a:outerShdw>
                </a:effectLst>
                <a:latin typeface="Calibri" panose="020F0502020204030204" pitchFamily="34" charset="0"/>
              </a:rPr>
              <a:t>REDD</a:t>
            </a:r>
            <a:r>
              <a:rPr lang="en-US" sz="1800" b="1" dirty="0">
                <a:effectLst>
                  <a:outerShdw blurRad="38100" dist="38100" dir="2700000" algn="tl">
                    <a:srgbClr val="000000">
                      <a:alpha val="43137"/>
                    </a:srgbClr>
                  </a:outerShdw>
                </a:effectLst>
                <a:latin typeface="Calibri" panose="020F0502020204030204" pitchFamily="34" charset="0"/>
              </a:rPr>
              <a:t> MONGOLIA NATIONAL PROGRAMME </a:t>
            </a:r>
            <a:endParaRPr lang="en-US" sz="1800" b="1" dirty="0" smtClean="0">
              <a:effectLst>
                <a:outerShdw blurRad="38100" dist="38100" dir="2700000" algn="tl">
                  <a:srgbClr val="000000">
                    <a:alpha val="43137"/>
                  </a:srgbClr>
                </a:outerShdw>
              </a:effectLst>
              <a:latin typeface="Calibri" panose="020F0502020204030204" pitchFamily="34" charset="0"/>
            </a:endParaRPr>
          </a:p>
          <a:p>
            <a:pPr marL="0" indent="0" algn="ctr">
              <a:buNone/>
            </a:pPr>
            <a:endParaRPr lang="en-US" sz="1800" b="1" dirty="0">
              <a:effectLst>
                <a:outerShdw blurRad="38100" dist="38100" dir="2700000" algn="tl">
                  <a:srgbClr val="000000">
                    <a:alpha val="43137"/>
                  </a:srgbClr>
                </a:outerShdw>
              </a:effectLst>
              <a:latin typeface="Calibri" panose="020F0502020204030204" pitchFamily="34" charset="0"/>
            </a:endParaRPr>
          </a:p>
          <a:p>
            <a:pPr marL="0" indent="0" algn="ctr">
              <a:buNone/>
            </a:pPr>
            <a:r>
              <a:rPr lang="en-GB" sz="1600" b="1" dirty="0"/>
              <a:t>BATCHULUUN </a:t>
            </a:r>
            <a:r>
              <a:rPr lang="en-GB" sz="1600" b="1" dirty="0" err="1"/>
              <a:t>Bayanmunkh</a:t>
            </a:r>
            <a:endParaRPr lang="en-GB" sz="1600" b="1" dirty="0"/>
          </a:p>
          <a:p>
            <a:pPr marL="0" indent="0" algn="ctr">
              <a:buNone/>
            </a:pPr>
            <a:r>
              <a:rPr lang="en-US" sz="1600" b="1" dirty="0" smtClean="0">
                <a:latin typeface="Calibri" panose="020F0502020204030204" pitchFamily="34" charset="0"/>
              </a:rPr>
              <a:t>Communications Officer</a:t>
            </a:r>
          </a:p>
          <a:p>
            <a:pPr marL="0" indent="0" algn="ctr">
              <a:buNone/>
            </a:pPr>
            <a:r>
              <a:rPr lang="en-US" sz="1600" dirty="0" smtClean="0">
                <a:latin typeface="Calibri" panose="020F0502020204030204" pitchFamily="34" charset="0"/>
              </a:rPr>
              <a:t>E-mail</a:t>
            </a:r>
            <a:r>
              <a:rPr lang="en-US" sz="1600" dirty="0">
                <a:latin typeface="Calibri" panose="020F0502020204030204" pitchFamily="34" charset="0"/>
              </a:rPr>
              <a:t>: </a:t>
            </a:r>
            <a:r>
              <a:rPr lang="en-US" sz="1600" dirty="0" smtClean="0">
                <a:latin typeface="Calibri" panose="020F0502020204030204" pitchFamily="34" charset="0"/>
                <a:hlinkClick r:id="rId5"/>
              </a:rPr>
              <a:t>info@unredd.mn</a:t>
            </a:r>
            <a:r>
              <a:rPr lang="en-US" sz="1600" dirty="0" smtClean="0">
                <a:latin typeface="Calibri" panose="020F0502020204030204" pitchFamily="34" charset="0"/>
              </a:rPr>
              <a:t> </a:t>
            </a:r>
          </a:p>
          <a:p>
            <a:pPr marL="0" indent="0" algn="ctr">
              <a:buNone/>
            </a:pPr>
            <a:r>
              <a:rPr lang="en-US" sz="1600" dirty="0" smtClean="0">
                <a:latin typeface="Calibri" panose="020F0502020204030204" pitchFamily="34" charset="0"/>
                <a:hlinkClick r:id="rId6"/>
              </a:rPr>
              <a:t>Batchuluun.b@unredd.mn</a:t>
            </a:r>
            <a:endParaRPr lang="en-US" sz="1600" dirty="0">
              <a:latin typeface="Calibri" panose="020F0502020204030204" pitchFamily="34" charset="0"/>
            </a:endParaRPr>
          </a:p>
          <a:p>
            <a:pPr marL="0" indent="0" algn="ctr">
              <a:buNone/>
            </a:pPr>
            <a:r>
              <a:rPr lang="en-US" sz="1600" b="1" dirty="0" smtClean="0">
                <a:latin typeface="Calibri" panose="020F0502020204030204" pitchFamily="34" charset="0"/>
              </a:rPr>
              <a:t>Tel</a:t>
            </a:r>
            <a:r>
              <a:rPr lang="en-US" sz="1600" b="1" dirty="0">
                <a:latin typeface="Calibri" panose="020F0502020204030204" pitchFamily="34" charset="0"/>
              </a:rPr>
              <a:t>.:</a:t>
            </a:r>
            <a:r>
              <a:rPr lang="en-US" sz="1600" dirty="0">
                <a:latin typeface="Calibri" panose="020F0502020204030204" pitchFamily="34" charset="0"/>
              </a:rPr>
              <a:t> +</a:t>
            </a:r>
            <a:r>
              <a:rPr lang="en-US" sz="1600" dirty="0" smtClean="0">
                <a:latin typeface="Calibri" panose="020F0502020204030204" pitchFamily="34" charset="0"/>
              </a:rPr>
              <a:t>976-77117750</a:t>
            </a:r>
            <a:endParaRPr lang="en-US" sz="1600" dirty="0">
              <a:latin typeface="Calibri" panose="020F0502020204030204" pitchFamily="34" charset="0"/>
            </a:endParaRPr>
          </a:p>
          <a:p>
            <a:pPr marL="0" indent="0" algn="ctr">
              <a:buNone/>
            </a:pPr>
            <a:r>
              <a:rPr lang="en-US" sz="1600" b="1" dirty="0">
                <a:latin typeface="Calibri" panose="020F0502020204030204" pitchFamily="34" charset="0"/>
              </a:rPr>
              <a:t>Website:</a:t>
            </a:r>
            <a:r>
              <a:rPr lang="en-US" sz="1600" dirty="0">
                <a:latin typeface="Calibri" panose="020F0502020204030204" pitchFamily="34" charset="0"/>
              </a:rPr>
              <a:t> </a:t>
            </a:r>
            <a:r>
              <a:rPr lang="en-US" sz="1600" u="sng" dirty="0">
                <a:latin typeface="Calibri" panose="020F0502020204030204" pitchFamily="34" charset="0"/>
                <a:hlinkClick r:id="rId7"/>
              </a:rPr>
              <a:t>www.reddplus.mn/eng/</a:t>
            </a:r>
            <a:r>
              <a:rPr lang="en-US" sz="1600" u="sng" dirty="0">
                <a:latin typeface="Calibri" panose="020F0502020204030204" pitchFamily="34" charset="0"/>
              </a:rPr>
              <a:t>, </a:t>
            </a:r>
            <a:endParaRPr lang="en-US" sz="1600" dirty="0">
              <a:latin typeface="Calibri" panose="020F0502020204030204" pitchFamily="34" charset="0"/>
            </a:endParaRPr>
          </a:p>
          <a:p>
            <a:pPr marL="0" indent="0" algn="ctr">
              <a:buNone/>
            </a:pPr>
            <a:r>
              <a:rPr lang="en-US" sz="1600" b="1" dirty="0">
                <a:latin typeface="Calibri" panose="020F0502020204030204" pitchFamily="34" charset="0"/>
              </a:rPr>
              <a:t>Facebook:</a:t>
            </a:r>
            <a:r>
              <a:rPr lang="en-US" sz="1600" dirty="0">
                <a:latin typeface="Calibri" panose="020F0502020204030204" pitchFamily="34" charset="0"/>
              </a:rPr>
              <a:t> </a:t>
            </a:r>
            <a:r>
              <a:rPr lang="en-US" sz="1600" u="sng" dirty="0">
                <a:latin typeface="Calibri" panose="020F0502020204030204" pitchFamily="34" charset="0"/>
                <a:hlinkClick r:id="rId8"/>
              </a:rPr>
              <a:t>REDD+ in Mongolia</a:t>
            </a:r>
            <a:r>
              <a:rPr lang="en-US" sz="1600" dirty="0">
                <a:latin typeface="Calibri" panose="020F0502020204030204" pitchFamily="34" charset="0"/>
              </a:rPr>
              <a:t> </a:t>
            </a:r>
            <a:r>
              <a:rPr lang="en-US" sz="1600" b="1" dirty="0">
                <a:latin typeface="Calibri" panose="020F0502020204030204" pitchFamily="34" charset="0"/>
              </a:rPr>
              <a:t>|</a:t>
            </a:r>
            <a:r>
              <a:rPr lang="en-US" sz="1600" dirty="0">
                <a:latin typeface="Calibri" panose="020F0502020204030204" pitchFamily="34" charset="0"/>
              </a:rPr>
              <a:t> </a:t>
            </a:r>
            <a:r>
              <a:rPr lang="en-US" sz="1600" b="1" dirty="0">
                <a:latin typeface="Calibri" panose="020F0502020204030204" pitchFamily="34" charset="0"/>
              </a:rPr>
              <a:t>Twitter:</a:t>
            </a:r>
            <a:r>
              <a:rPr lang="en-US" sz="1600" dirty="0">
                <a:latin typeface="Calibri" panose="020F0502020204030204" pitchFamily="34" charset="0"/>
              </a:rPr>
              <a:t> </a:t>
            </a:r>
            <a:r>
              <a:rPr lang="en-US" sz="1600" u="sng" dirty="0">
                <a:latin typeface="Calibri" panose="020F0502020204030204" pitchFamily="34" charset="0"/>
                <a:hlinkClick r:id="rId9"/>
              </a:rPr>
              <a:t>REDD+ in Mongolia</a:t>
            </a:r>
            <a:endParaRPr lang="en-US" sz="1600" dirty="0">
              <a:latin typeface="Calibri" panose="020F0502020204030204" pitchFamily="34" charset="0"/>
            </a:endParaRPr>
          </a:p>
          <a:p>
            <a:pPr marL="0" indent="0" algn="ctr">
              <a:buNone/>
            </a:pPr>
            <a:r>
              <a:rPr lang="en-US" sz="1600" dirty="0">
                <a:latin typeface="Calibri" panose="020F0502020204030204" pitchFamily="34" charset="0"/>
              </a:rPr>
              <a:t> </a:t>
            </a:r>
            <a:r>
              <a:rPr lang="en-US" sz="1600" dirty="0" smtClean="0">
                <a:latin typeface="Calibri" panose="020F0502020204030204" pitchFamily="34" charset="0"/>
              </a:rPr>
              <a:t>Room </a:t>
            </a:r>
            <a:r>
              <a:rPr lang="en-US" sz="1600" dirty="0">
                <a:latin typeface="Calibri" panose="020F0502020204030204" pitchFamily="34" charset="0"/>
              </a:rPr>
              <a:t>304, Building of Government II, United Nation’s Street 5/2, </a:t>
            </a:r>
          </a:p>
          <a:p>
            <a:pPr marL="0" indent="0" algn="ctr">
              <a:buNone/>
            </a:pPr>
            <a:r>
              <a:rPr lang="en-US" sz="1600" dirty="0" err="1">
                <a:latin typeface="Calibri" panose="020F0502020204030204" pitchFamily="34" charset="0"/>
              </a:rPr>
              <a:t>Chingeltei</a:t>
            </a:r>
            <a:r>
              <a:rPr lang="en-US" sz="1600" dirty="0">
                <a:latin typeface="Calibri" panose="020F0502020204030204" pitchFamily="34" charset="0"/>
              </a:rPr>
              <a:t> District, Ulaanbaatar 15160, Mongolia</a:t>
            </a:r>
          </a:p>
          <a:p>
            <a:pPr marL="0" indent="0" algn="ctr">
              <a:buNone/>
            </a:pPr>
            <a:endParaRPr lang="en-US" sz="1400" dirty="0">
              <a:latin typeface="Calibri" panose="020F0502020204030204" pitchFamily="34" charset="0"/>
            </a:endParaRPr>
          </a:p>
          <a:p>
            <a:pPr marL="0" indent="0" algn="ctr">
              <a:buNone/>
            </a:pPr>
            <a:endParaRPr lang="en-US" sz="1400" dirty="0">
              <a:latin typeface="Calibri" panose="020F0502020204030204" pitchFamily="34" charset="0"/>
            </a:endParaRPr>
          </a:p>
        </p:txBody>
      </p:sp>
    </p:spTree>
    <p:extLst>
      <p:ext uri="{BB962C8B-B14F-4D97-AF65-F5344CB8AC3E}">
        <p14:creationId xmlns:p14="http://schemas.microsoft.com/office/powerpoint/2010/main" val="261137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64000"/>
            <a:lum/>
            <a:extLst>
              <a:ext uri="{BEBA8EAE-BF5A-486C-A8C5-ECC9F3942E4B}">
                <a14:imgProps xmlns:a14="http://schemas.microsoft.com/office/drawing/2010/main">
                  <a14:imgLayer r:embed="rId5">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268705" y="228600"/>
            <a:ext cx="8686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F81BD"/>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MONGOLIA IN FEW WORDS</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01725">
            <a:off x="5956444" y="933274"/>
            <a:ext cx="3082536" cy="2055024"/>
          </a:xfrm>
          <a:prstGeom prst="rect">
            <a:avLst/>
          </a:prstGeom>
          <a:ln>
            <a:noFill/>
          </a:ln>
          <a:effectLst>
            <a:outerShdw blurRad="292100" dist="139700" dir="2700000" algn="tl" rotWithShape="0">
              <a:srgbClr val="333333">
                <a:alpha val="65000"/>
              </a:srgbClr>
            </a:outerShdw>
          </a:effectLst>
        </p:spPr>
      </p:pic>
      <p:pic>
        <p:nvPicPr>
          <p:cNvPr id="3074" name="Picture 2" descr="http://www.bluepeak.net/mongolia/assets/photos/saxau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24116">
            <a:off x="3372653" y="1365116"/>
            <a:ext cx="2598594" cy="175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04800" y="761999"/>
            <a:ext cx="3276600" cy="4572001"/>
          </a:xfrm>
        </p:spPr>
        <p:txBody>
          <a:bodyPr>
            <a:noAutofit/>
          </a:bodyPr>
          <a:lstStyle/>
          <a:p>
            <a:pPr marL="0" lvl="1" indent="0">
              <a:buNone/>
            </a:pPr>
            <a:r>
              <a:rPr lang="en-US" sz="2000" dirty="0">
                <a:latin typeface="Calibri" panose="020F0502020204030204" pitchFamily="34" charset="0"/>
                <a:ea typeface="Frutiger-Light" panose="02020603050405020304" pitchFamily="18" charset="0"/>
                <a:cs typeface="Frutiger-Light" panose="02020603050405020304" pitchFamily="18" charset="0"/>
              </a:rPr>
              <a:t>Mongolia’s vast land area includes approximately </a:t>
            </a: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13 million </a:t>
            </a:r>
            <a:r>
              <a:rPr lang="en-US" sz="2000" dirty="0">
                <a:latin typeface="Calibri" panose="020F0502020204030204" pitchFamily="34" charset="0"/>
                <a:ea typeface="Frutiger-Light" panose="02020603050405020304" pitchFamily="18" charset="0"/>
                <a:cs typeface="Frutiger-Light" panose="02020603050405020304" pitchFamily="18" charset="0"/>
              </a:rPr>
              <a:t>hectares of forest (11.7% of land area): </a:t>
            </a:r>
          </a:p>
          <a:p>
            <a:pPr marL="285750" lvl="3" indent="-285750">
              <a:buFont typeface="Courier New" panose="02070309020205020404" pitchFamily="49" charset="0"/>
              <a:buChar char="o"/>
            </a:pPr>
            <a:r>
              <a:rPr lang="en-US" sz="2000" dirty="0">
                <a:latin typeface="Calibri" panose="020F0502020204030204" pitchFamily="34" charset="0"/>
                <a:ea typeface="Frutiger-Light" panose="02020603050405020304" pitchFamily="18" charset="0"/>
                <a:cs typeface="Frutiger-Light" panose="02020603050405020304" pitchFamily="18" charset="0"/>
              </a:rPr>
              <a:t>The </a:t>
            </a: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northern boreal </a:t>
            </a:r>
            <a:r>
              <a:rPr lang="en-US" sz="2000" dirty="0">
                <a:latin typeface="Calibri" panose="020F0502020204030204" pitchFamily="34" charset="0"/>
                <a:ea typeface="Frutiger-Light" panose="02020603050405020304" pitchFamily="18" charset="0"/>
                <a:cs typeface="Frutiger-Light" panose="02020603050405020304" pitchFamily="18" charset="0"/>
              </a:rPr>
              <a:t>forests -  10.4 million hectares, and are being lost at an annual rate of 0.74%, or just over 80,000 hectares;</a:t>
            </a:r>
          </a:p>
          <a:p>
            <a:pPr marL="285750" lvl="3" indent="-285750">
              <a:buFont typeface="Courier New" panose="02070309020205020404" pitchFamily="49" charset="0"/>
              <a:buChar char="o"/>
            </a:pPr>
            <a:r>
              <a:rPr lang="en-US" sz="2000" dirty="0">
                <a:latin typeface="Calibri" panose="020F0502020204030204" pitchFamily="34" charset="0"/>
                <a:ea typeface="Frutiger-Light" panose="02020603050405020304" pitchFamily="18" charset="0"/>
                <a:cs typeface="Frutiger-Light" panose="02020603050405020304" pitchFamily="18" charset="0"/>
              </a:rPr>
              <a:t>The </a:t>
            </a: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southern </a:t>
            </a:r>
            <a:r>
              <a:rPr lang="en-US" sz="2000" b="1" dirty="0" err="1">
                <a:solidFill>
                  <a:srgbClr val="FF0000"/>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Saxaul</a:t>
            </a: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Frutiger-Light" panose="02020603050405020304" pitchFamily="18" charset="0"/>
                <a:cs typeface="Frutiger-Light" panose="02020603050405020304" pitchFamily="18" charset="0"/>
              </a:rPr>
              <a:t> </a:t>
            </a:r>
            <a:r>
              <a:rPr lang="en-US" sz="2000" dirty="0">
                <a:latin typeface="Calibri" panose="020F0502020204030204" pitchFamily="34" charset="0"/>
                <a:ea typeface="Frutiger-Light" panose="02020603050405020304" pitchFamily="18" charset="0"/>
                <a:cs typeface="Frutiger-Light" panose="02020603050405020304" pitchFamily="18" charset="0"/>
              </a:rPr>
              <a:t>forests cover 1.9 million </a:t>
            </a:r>
            <a:r>
              <a:rPr lang="en-US" sz="2000" dirty="0" smtClean="0">
                <a:latin typeface="Calibri" panose="020F0502020204030204" pitchFamily="34" charset="0"/>
                <a:ea typeface="Frutiger-Light" panose="02020603050405020304" pitchFamily="18" charset="0"/>
                <a:cs typeface="Frutiger-Light" panose="02020603050405020304" pitchFamily="18" charset="0"/>
              </a:rPr>
              <a:t>hectares</a:t>
            </a:r>
          </a:p>
          <a:p>
            <a:pPr marL="285750" lvl="3" indent="-285750">
              <a:buFont typeface="Courier New" panose="02070309020205020404" pitchFamily="49" charset="0"/>
              <a:buChar char="o"/>
            </a:pPr>
            <a:r>
              <a:rPr lang="en-US" sz="2000" dirty="0">
                <a:latin typeface="Calibri" panose="020F0502020204030204" pitchFamily="34" charset="0"/>
                <a:ea typeface="Frutiger-Light" panose="02020603050405020304" pitchFamily="18" charset="0"/>
                <a:cs typeface="Frutiger-Light" panose="02020603050405020304" pitchFamily="18" charset="0"/>
              </a:rPr>
              <a:t>Northern boreal forest areas: </a:t>
            </a:r>
          </a:p>
          <a:p>
            <a:pPr marL="800100" lvl="4" indent="-342900">
              <a:buFont typeface="Arial" panose="020B0604020202020204" pitchFamily="34" charset="0"/>
              <a:buChar char="•"/>
            </a:pPr>
            <a:r>
              <a:rPr lang="en-US" sz="2000" dirty="0">
                <a:latin typeface="Calibri" panose="020F0502020204030204" pitchFamily="34" charset="0"/>
                <a:ea typeface="Frutiger-Light" panose="02020603050405020304" pitchFamily="18" charset="0"/>
                <a:cs typeface="Frutiger-Light" panose="02020603050405020304" pitchFamily="18" charset="0"/>
              </a:rPr>
              <a:t>14 </a:t>
            </a:r>
            <a:r>
              <a:rPr lang="en-US" sz="2000" dirty="0" smtClean="0">
                <a:latin typeface="Calibri" panose="020F0502020204030204" pitchFamily="34" charset="0"/>
                <a:ea typeface="Frutiger-Light" panose="02020603050405020304" pitchFamily="18" charset="0"/>
                <a:cs typeface="Frutiger-Light" panose="02020603050405020304" pitchFamily="18" charset="0"/>
              </a:rPr>
              <a:t>provinces and 145 </a:t>
            </a:r>
            <a:r>
              <a:rPr lang="en-US" sz="2000" dirty="0" err="1">
                <a:latin typeface="Calibri" panose="020F0502020204030204" pitchFamily="34" charset="0"/>
                <a:ea typeface="Frutiger-Light" panose="02020603050405020304" pitchFamily="18" charset="0"/>
                <a:cs typeface="Frutiger-Light" panose="02020603050405020304" pitchFamily="18" charset="0"/>
              </a:rPr>
              <a:t>soums</a:t>
            </a:r>
            <a:r>
              <a:rPr lang="en-US" sz="2000" dirty="0">
                <a:latin typeface="Calibri" panose="020F0502020204030204" pitchFamily="34" charset="0"/>
                <a:ea typeface="Frutiger-Light" panose="02020603050405020304" pitchFamily="18" charset="0"/>
                <a:cs typeface="Frutiger-Light" panose="02020603050405020304" pitchFamily="18" charset="0"/>
              </a:rPr>
              <a:t> </a:t>
            </a:r>
            <a:endParaRPr lang="en-US" sz="2000" dirty="0">
              <a:latin typeface="Calibri" panose="020F0502020204030204" pitchFamily="34" charset="0"/>
              <a:ea typeface="Frutiger-Light" panose="02020603050405020304" pitchFamily="18" charset="0"/>
              <a:cs typeface="Frutiger-Light" panose="02020603050405020304" pitchFamily="18" charset="0"/>
            </a:endParaRPr>
          </a:p>
        </p:txBody>
      </p:sp>
      <p:grpSp>
        <p:nvGrpSpPr>
          <p:cNvPr id="9" name="Group 8"/>
          <p:cNvGrpSpPr/>
          <p:nvPr/>
        </p:nvGrpSpPr>
        <p:grpSpPr>
          <a:xfrm>
            <a:off x="3803886" y="3352800"/>
            <a:ext cx="5307458" cy="3505200"/>
            <a:chOff x="76200" y="990600"/>
            <a:chExt cx="8991600" cy="5532291"/>
          </a:xfrm>
        </p:grpSpPr>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990600"/>
              <a:ext cx="8991600" cy="5532291"/>
            </a:xfrm>
            <a:prstGeom prst="rect">
              <a:avLst/>
            </a:prstGeom>
          </p:spPr>
        </p:pic>
        <p:sp>
          <p:nvSpPr>
            <p:cNvPr id="11" name="Oval 10"/>
            <p:cNvSpPr/>
            <p:nvPr/>
          </p:nvSpPr>
          <p:spPr>
            <a:xfrm>
              <a:off x="838200" y="1752600"/>
              <a:ext cx="6172200" cy="2362200"/>
            </a:xfrm>
            <a:prstGeom prst="ellipse">
              <a:avLst/>
            </a:prstGeom>
            <a:noFill/>
            <a:effectLst>
              <a:glow rad="228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GB">
                <a:latin typeface="Calibri" panose="020F0502020204030204" pitchFamily="34" charset="0"/>
              </a:endParaRPr>
            </a:p>
          </p:txBody>
        </p:sp>
      </p:grpSp>
    </p:spTree>
    <p:extLst>
      <p:ext uri="{BB962C8B-B14F-4D97-AF65-F5344CB8AC3E}">
        <p14:creationId xmlns:p14="http://schemas.microsoft.com/office/powerpoint/2010/main" val="1425811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2800" b="1" dirty="0">
                <a:solidFill>
                  <a:srgbClr val="4F81BD"/>
                </a:solidFill>
                <a:effectLst>
                  <a:outerShdw blurRad="38100" dist="38100" dir="2700000" algn="tl">
                    <a:srgbClr val="000000">
                      <a:alpha val="43137"/>
                    </a:srgbClr>
                  </a:outerShdw>
                </a:effectLst>
                <a:latin typeface="Cambria" panose="02040503050406030204" pitchFamily="18" charset="0"/>
              </a:rPr>
              <a:t>UN-REDD MONGOLIA NATIONAL PROGRAMME</a:t>
            </a:r>
          </a:p>
        </p:txBody>
      </p:sp>
      <p:graphicFrame>
        <p:nvGraphicFramePr>
          <p:cNvPr id="3" name="Diagram 2"/>
          <p:cNvGraphicFramePr/>
          <p:nvPr>
            <p:extLst>
              <p:ext uri="{D42A27DB-BD31-4B8C-83A1-F6EECF244321}">
                <p14:modId xmlns:p14="http://schemas.microsoft.com/office/powerpoint/2010/main" val="2523137884"/>
              </p:ext>
            </p:extLst>
          </p:nvPr>
        </p:nvGraphicFramePr>
        <p:xfrm>
          <a:off x="-223344" y="838200"/>
          <a:ext cx="9347015"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p:cNvPicPr>
            <a:picLocks noChangeAspect="1"/>
          </p:cNvPicPr>
          <p:nvPr/>
        </p:nvPicPr>
        <p:blipFill rotWithShape="1">
          <a:blip r:embed="rId10" cstate="email">
            <a:extLst>
              <a:ext uri="{28A0092B-C50C-407E-A947-70E740481C1C}">
                <a14:useLocalDpi xmlns:a14="http://schemas.microsoft.com/office/drawing/2010/main"/>
              </a:ext>
            </a:extLst>
          </a:blip>
          <a:srcRect l="5414" r="2651" b="19885"/>
          <a:stretch/>
        </p:blipFill>
        <p:spPr>
          <a:xfrm>
            <a:off x="268705" y="3886200"/>
            <a:ext cx="4343400" cy="2763012"/>
          </a:xfrm>
          <a:prstGeom prst="rect">
            <a:avLst/>
          </a:prstGeom>
          <a:ln>
            <a:noFill/>
          </a:ln>
          <a:effectLst>
            <a:outerShdw blurRad="292100" dist="139700" dir="2700000" algn="tl" rotWithShape="0">
              <a:srgbClr val="333333">
                <a:alpha val="65000"/>
              </a:srgbClr>
            </a:outerShdw>
          </a:effectLst>
        </p:spPr>
      </p:pic>
      <p:sp>
        <p:nvSpPr>
          <p:cNvPr id="6" name="Oval Callout 5"/>
          <p:cNvSpPr/>
          <p:nvPr/>
        </p:nvSpPr>
        <p:spPr>
          <a:xfrm>
            <a:off x="5257799" y="3276600"/>
            <a:ext cx="4062002" cy="1752600"/>
          </a:xfrm>
          <a:prstGeom prst="wedgeEllipseCallout">
            <a:avLst>
              <a:gd name="adj1" fmla="val -62914"/>
              <a:gd name="adj2" fmla="val 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UN-REDD Mongolia National </a:t>
            </a:r>
            <a:r>
              <a:rPr lang="en-US" sz="2400" b="1" dirty="0" err="1">
                <a:solidFill>
                  <a:schemeClr val="bg1"/>
                </a:solidFill>
                <a:effectLst>
                  <a:outerShdw blurRad="38100" dist="38100" dir="2700000" algn="tl">
                    <a:srgbClr val="000000">
                      <a:alpha val="43137"/>
                    </a:srgbClr>
                  </a:outerShdw>
                </a:effectLst>
                <a:latin typeface="Calibri" panose="020F0502020204030204" pitchFamily="34" charset="0"/>
              </a:rPr>
              <a:t>Programme</a:t>
            </a:r>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 Team</a:t>
            </a:r>
          </a:p>
        </p:txBody>
      </p:sp>
    </p:spTree>
    <p:extLst>
      <p:ext uri="{BB962C8B-B14F-4D97-AF65-F5344CB8AC3E}">
        <p14:creationId xmlns:p14="http://schemas.microsoft.com/office/powerpoint/2010/main" val="396965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p:spPr>
        <p:txBody>
          <a:bodyPr>
            <a:noAutofit/>
          </a:bodyPr>
          <a:lstStyle/>
          <a:p>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BACKGROUND OF THE KM AND COMMS STRATEGY</a:t>
            </a:r>
          </a:p>
        </p:txBody>
      </p:sp>
      <p:graphicFrame>
        <p:nvGraphicFramePr>
          <p:cNvPr id="3" name="Diagram 2"/>
          <p:cNvGraphicFramePr/>
          <p:nvPr>
            <p:extLst>
              <p:ext uri="{D42A27DB-BD31-4B8C-83A1-F6EECF244321}">
                <p14:modId xmlns:p14="http://schemas.microsoft.com/office/powerpoint/2010/main" val="3090898000"/>
              </p:ext>
            </p:extLst>
          </p:nvPr>
        </p:nvGraphicFramePr>
        <p:xfrm>
          <a:off x="289487" y="1066800"/>
          <a:ext cx="87630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765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198" y="152400"/>
            <a:ext cx="8229600" cy="960438"/>
          </a:xfrm>
        </p:spPr>
        <p:txBody>
          <a:bodyPr>
            <a:normAutofit/>
          </a:bodyPr>
          <a:lstStyle/>
          <a:p>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DRIVERS OF DEFORESTATION AND DEGRADATION</a:t>
            </a:r>
          </a:p>
        </p:txBody>
      </p:sp>
      <p:sp>
        <p:nvSpPr>
          <p:cNvPr id="11" name="Text Placeholder 4"/>
          <p:cNvSpPr txBox="1">
            <a:spLocks/>
          </p:cNvSpPr>
          <p:nvPr/>
        </p:nvSpPr>
        <p:spPr>
          <a:xfrm>
            <a:off x="5043108" y="1323975"/>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FF0000"/>
                </a:solidFill>
                <a:effectLst>
                  <a:outerShdw blurRad="38100" dist="38100" dir="2700000" algn="tl">
                    <a:srgbClr val="000000">
                      <a:alpha val="43137"/>
                    </a:srgbClr>
                  </a:outerShdw>
                </a:effectLst>
                <a:latin typeface="Calibri" panose="020F0502020204030204" pitchFamily="34" charset="0"/>
              </a:rPr>
              <a:t>Drivers</a:t>
            </a:r>
            <a:endParaRPr lang="en-US" b="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12" name="Content Placeholder 5"/>
          <p:cNvSpPr>
            <a:spLocks noGrp="1"/>
          </p:cNvSpPr>
          <p:nvPr>
            <p:ph sz="half" idx="4294967295"/>
          </p:nvPr>
        </p:nvSpPr>
        <p:spPr>
          <a:xfrm>
            <a:off x="5408612" y="1963737"/>
            <a:ext cx="3811588" cy="3951288"/>
          </a:xfrm>
          <a:prstGeom prst="rect">
            <a:avLst/>
          </a:prstGeom>
        </p:spPr>
        <p:txBody>
          <a:bodyPr>
            <a:normAutofit/>
          </a:bodyPr>
          <a:lstStyle/>
          <a:p>
            <a:pPr marL="171450" indent="-171450"/>
            <a:r>
              <a:rPr lang="en-US" sz="2400" dirty="0">
                <a:latin typeface="Calibri" panose="020F0502020204030204" pitchFamily="34" charset="0"/>
              </a:rPr>
              <a:t>Forest </a:t>
            </a:r>
            <a:r>
              <a:rPr lang="en-US" sz="2000" dirty="0">
                <a:latin typeface="Calibri" panose="020F0502020204030204" pitchFamily="34" charset="0"/>
              </a:rPr>
              <a:t>Fire</a:t>
            </a:r>
          </a:p>
          <a:p>
            <a:pPr marL="171450" indent="-171450"/>
            <a:r>
              <a:rPr lang="en-US" sz="2400" dirty="0">
                <a:latin typeface="Calibri" panose="020F0502020204030204" pitchFamily="34" charset="0"/>
              </a:rPr>
              <a:t>Pest Damage &amp; Outbreaks</a:t>
            </a:r>
          </a:p>
          <a:p>
            <a:pPr marL="171450" indent="-171450"/>
            <a:r>
              <a:rPr lang="en-US" sz="2400" dirty="0">
                <a:latin typeface="Calibri" panose="020F0502020204030204" pitchFamily="34" charset="0"/>
              </a:rPr>
              <a:t>Illegal Logging</a:t>
            </a:r>
          </a:p>
          <a:p>
            <a:pPr marL="171450" indent="-171450"/>
            <a:r>
              <a:rPr lang="en-US" sz="2400" dirty="0">
                <a:latin typeface="Calibri" panose="020F0502020204030204" pitchFamily="34" charset="0"/>
              </a:rPr>
              <a:t>No major land use changes</a:t>
            </a:r>
          </a:p>
        </p:txBody>
      </p:sp>
      <p:sp>
        <p:nvSpPr>
          <p:cNvPr id="13" name="Text Placeholder 6"/>
          <p:cNvSpPr txBox="1">
            <a:spLocks/>
          </p:cNvSpPr>
          <p:nvPr/>
        </p:nvSpPr>
        <p:spPr>
          <a:xfrm rot="20736373">
            <a:off x="40650" y="1373981"/>
            <a:ext cx="4233435" cy="63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latin typeface="Calibri" panose="020F0502020204030204" pitchFamily="34" charset="0"/>
              </a:rPr>
              <a:t>Forest cleared after pest attack</a:t>
            </a:r>
            <a:endParaRPr lang="en-US" dirty="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5833" t="26250" r="18333" b="25000"/>
          <a:stretch/>
        </p:blipFill>
        <p:spPr>
          <a:xfrm rot="20643294">
            <a:off x="337562" y="2472535"/>
            <a:ext cx="51054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03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p:spPr>
        <p:txBody>
          <a:bodyPr>
            <a:noAutofit/>
          </a:bodyPr>
          <a:lstStyle/>
          <a:p>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BACKGROUND OF THE KM AND COMMS STRATEGY</a:t>
            </a:r>
          </a:p>
        </p:txBody>
      </p:sp>
      <p:sp>
        <p:nvSpPr>
          <p:cNvPr id="6" name="TextBox 5"/>
          <p:cNvSpPr txBox="1"/>
          <p:nvPr/>
        </p:nvSpPr>
        <p:spPr>
          <a:xfrm>
            <a:off x="152400" y="1419285"/>
            <a:ext cx="8686800" cy="3477875"/>
          </a:xfrm>
          <a:prstGeom prst="rect">
            <a:avLst/>
          </a:prstGeom>
          <a:noFill/>
        </p:spPr>
        <p:txBody>
          <a:bodyPr wrap="square" rtlCol="0">
            <a:spAutoFit/>
          </a:bodyPr>
          <a:lstStyle/>
          <a:p>
            <a:pPr marL="539750" lvl="2" indent="-285750" algn="just">
              <a:buFont typeface="Wingdings" panose="05000000000000000000" pitchFamily="2" charset="2"/>
              <a:buChar char="Ø"/>
            </a:pPr>
            <a:r>
              <a:rPr lang="en-US" sz="2000" i="1" dirty="0" smtClean="0">
                <a:latin typeface="Calibri" panose="020F0502020204030204" pitchFamily="34" charset="0"/>
              </a:rPr>
              <a:t>Communication </a:t>
            </a:r>
            <a:r>
              <a:rPr lang="en-US" sz="2000" i="1" dirty="0">
                <a:latin typeface="Calibri" panose="020F0502020204030204" pitchFamily="34" charset="0"/>
              </a:rPr>
              <a:t>strategy and communication activities have started from January 2016;</a:t>
            </a:r>
          </a:p>
          <a:p>
            <a:pPr marL="539750" lvl="2" indent="-285750" algn="just">
              <a:buFont typeface="Wingdings" panose="05000000000000000000" pitchFamily="2" charset="2"/>
              <a:buChar char="Ø"/>
            </a:pPr>
            <a:r>
              <a:rPr lang="en-US" sz="2000" i="1" dirty="0" smtClean="0">
                <a:latin typeface="Calibri" panose="020F0502020204030204" pitchFamily="34" charset="0"/>
              </a:rPr>
              <a:t>PMU </a:t>
            </a:r>
            <a:r>
              <a:rPr lang="en-US" sz="2000" i="1" dirty="0">
                <a:latin typeface="Calibri" panose="020F0502020204030204" pitchFamily="34" charset="0"/>
              </a:rPr>
              <a:t>Mongolia have procured National Consultant for Media Strategy and National Consultant for Stakeholder Engagement and analysis, these National Consultants have been involved in the process of establishment;</a:t>
            </a:r>
          </a:p>
          <a:p>
            <a:pPr marL="539750" lvl="2" indent="-285750" algn="just">
              <a:buFont typeface="Wingdings" panose="05000000000000000000" pitchFamily="2" charset="2"/>
              <a:buChar char="Ø"/>
            </a:pPr>
            <a:r>
              <a:rPr lang="en-US" sz="2000" i="1" dirty="0" smtClean="0">
                <a:latin typeface="Calibri" panose="020F0502020204030204" pitchFamily="34" charset="0"/>
              </a:rPr>
              <a:t>Wider </a:t>
            </a:r>
            <a:r>
              <a:rPr lang="en-US" sz="2000" i="1" dirty="0">
                <a:latin typeface="Calibri" panose="020F0502020204030204" pitchFamily="34" charset="0"/>
              </a:rPr>
              <a:t>consultation and discussions will be organized among NGO, CSO, FUGs and other stakeholders (and projects, </a:t>
            </a:r>
            <a:r>
              <a:rPr lang="en-US" sz="2000" i="1" dirty="0" smtClean="0">
                <a:latin typeface="Calibri" panose="020F0502020204030204" pitchFamily="34" charset="0"/>
              </a:rPr>
              <a:t>e.g. </a:t>
            </a:r>
            <a:r>
              <a:rPr lang="en-US" sz="2000" i="1" dirty="0">
                <a:latin typeface="Calibri" panose="020F0502020204030204" pitchFamily="34" charset="0"/>
              </a:rPr>
              <a:t>FAO GEF</a:t>
            </a:r>
            <a:r>
              <a:rPr lang="en-US" sz="2000" i="1" dirty="0" smtClean="0">
                <a:latin typeface="Calibri" panose="020F0502020204030204" pitchFamily="34" charset="0"/>
              </a:rPr>
              <a:t>); and</a:t>
            </a:r>
            <a:endParaRPr lang="en-US" sz="2000" i="1" dirty="0">
              <a:latin typeface="Calibri" panose="020F0502020204030204" pitchFamily="34" charset="0"/>
            </a:endParaRPr>
          </a:p>
          <a:p>
            <a:pPr marL="539750" lvl="2" indent="-285750" algn="just">
              <a:buFont typeface="Wingdings" panose="05000000000000000000" pitchFamily="2" charset="2"/>
              <a:buChar char="Ø"/>
            </a:pPr>
            <a:r>
              <a:rPr lang="en-US" sz="2000" i="1" dirty="0" smtClean="0">
                <a:latin typeface="Calibri" panose="020F0502020204030204" pitchFamily="34" charset="0"/>
              </a:rPr>
              <a:t>Print</a:t>
            </a:r>
            <a:r>
              <a:rPr lang="en-US" sz="2000" i="1" dirty="0">
                <a:latin typeface="Calibri" panose="020F0502020204030204" pitchFamily="34" charset="0"/>
              </a:rPr>
              <a:t>, audiovisual and electronic media will be used for publishing and disseminating information. The Web and social media platforms will become key tools for advancing knowledge sharing and continually adopting new methods and </a:t>
            </a:r>
            <a:r>
              <a:rPr lang="en-US" sz="2000" i="1" dirty="0" smtClean="0">
                <a:latin typeface="Calibri" panose="020F0502020204030204" pitchFamily="34" charset="0"/>
              </a:rPr>
              <a:t>technologies.</a:t>
            </a:r>
            <a:endParaRPr lang="en-US" sz="2000" i="1" dirty="0">
              <a:latin typeface="Calibri" panose="020F0502020204030204" pitchFamily="34" charset="0"/>
            </a:endParaRPr>
          </a:p>
        </p:txBody>
      </p:sp>
    </p:spTree>
    <p:extLst>
      <p:ext uri="{BB962C8B-B14F-4D97-AF65-F5344CB8AC3E}">
        <p14:creationId xmlns:p14="http://schemas.microsoft.com/office/powerpoint/2010/main" val="428069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4311793" y="152400"/>
            <a:ext cx="4603607" cy="6477000"/>
          </a:xfrm>
          <a:prstGeom prst="rect">
            <a:avLst/>
          </a:prstGeom>
        </p:spPr>
      </p:pic>
      <p:pic>
        <p:nvPicPr>
          <p:cNvPr id="4" name="Picture 3"/>
          <p:cNvPicPr>
            <a:picLocks noChangeAspect="1"/>
          </p:cNvPicPr>
          <p:nvPr/>
        </p:nvPicPr>
        <p:blipFill>
          <a:blip r:embed="rId6"/>
          <a:stretch>
            <a:fillRect/>
          </a:stretch>
        </p:blipFill>
        <p:spPr>
          <a:xfrm>
            <a:off x="457200" y="152400"/>
            <a:ext cx="5029200" cy="6479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71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p:spPr>
        <p:txBody>
          <a:bodyPr>
            <a:noAutofit/>
          </a:bodyPr>
          <a:lstStyle/>
          <a:p>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REDD+ </a:t>
            </a:r>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Mongolia </a:t>
            </a:r>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website</a:t>
            </a:r>
            <a:endParaRPr lang="en-US" sz="2800" b="1" dirty="0">
              <a:solidFill>
                <a:srgbClr val="4F81BD"/>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1019976"/>
            <a:ext cx="8667750" cy="5685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639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extLst>
              <a:ext uri="{BEBA8EAE-BF5A-486C-A8C5-ECC9F3942E4B}">
                <a14:imgProps xmlns:a14="http://schemas.microsoft.com/office/drawing/2010/main">
                  <a14:imgLayer r:embed="rId4">
                    <a14:imgEffect>
                      <a14:saturation sat="200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705" y="228600"/>
            <a:ext cx="8686800" cy="838200"/>
          </a:xfrm>
        </p:spPr>
        <p:txBody>
          <a:bodyPr>
            <a:noAutofit/>
          </a:bodyPr>
          <a:lstStyle/>
          <a:p>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REDD+ </a:t>
            </a:r>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Mongolia </a:t>
            </a:r>
            <a:r>
              <a:rPr lang="en-US" sz="2800" b="1" dirty="0" smtClean="0">
                <a:solidFill>
                  <a:srgbClr val="4F81BD"/>
                </a:solidFill>
                <a:effectLst>
                  <a:outerShdw blurRad="38100" dist="38100" dir="2700000" algn="tl">
                    <a:srgbClr val="000000">
                      <a:alpha val="43137"/>
                    </a:srgbClr>
                  </a:outerShdw>
                </a:effectLst>
                <a:latin typeface="Calibri" panose="020F0502020204030204" pitchFamily="34" charset="0"/>
              </a:rPr>
              <a:t>Facebook </a:t>
            </a:r>
            <a:r>
              <a:rPr lang="en-US" sz="2800" b="1" dirty="0">
                <a:solidFill>
                  <a:srgbClr val="4F81BD"/>
                </a:solidFill>
                <a:effectLst>
                  <a:outerShdw blurRad="38100" dist="38100" dir="2700000" algn="tl">
                    <a:srgbClr val="000000">
                      <a:alpha val="43137"/>
                    </a:srgbClr>
                  </a:outerShdw>
                </a:effectLst>
                <a:latin typeface="Calibri" panose="020F0502020204030204" pitchFamily="34" charset="0"/>
              </a:rPr>
              <a:t>page</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957" y="1066800"/>
            <a:ext cx="8694174" cy="5616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536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17229</TotalTime>
  <Words>1890</Words>
  <Application>Microsoft Office PowerPoint</Application>
  <PresentationFormat>On-screen Show (4:3)</PresentationFormat>
  <Paragraphs>168</Paragraphs>
  <Slides>14</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Cambria</vt:lpstr>
      <vt:lpstr>Courier New</vt:lpstr>
      <vt:lpstr>DaunPenh</vt:lpstr>
      <vt:lpstr>Frutiger-Light</vt:lpstr>
      <vt:lpstr>Wingdings</vt:lpstr>
      <vt:lpstr>Office Theme</vt:lpstr>
      <vt:lpstr>2_Custom Design</vt:lpstr>
      <vt:lpstr>10_Custom Design</vt:lpstr>
      <vt:lpstr>PowerPoint Presentation</vt:lpstr>
      <vt:lpstr>PowerPoint Presentation</vt:lpstr>
      <vt:lpstr>UN-REDD MONGOLIA NATIONAL PROGRAMME</vt:lpstr>
      <vt:lpstr>BACKGROUND OF THE KM AND COMMS STRATEGY</vt:lpstr>
      <vt:lpstr>DRIVERS OF DEFORESTATION AND DEGRADATION</vt:lpstr>
      <vt:lpstr>BACKGROUND OF THE KM AND COMMS STRATEGY</vt:lpstr>
      <vt:lpstr>PowerPoint Presentation</vt:lpstr>
      <vt:lpstr>REDD+ Mongolia website</vt:lpstr>
      <vt:lpstr>REDD+ Mongolia Facebook page</vt:lpstr>
      <vt:lpstr>REDD+ Mongolia Twitter</vt:lpstr>
      <vt:lpstr>PowerPoint Presentation</vt:lpstr>
      <vt:lpstr>CHALLENGES ENCOUNTERED</vt:lpstr>
      <vt:lpstr>SUPPORT REQUESTED FROM REGIONAL KM/COMMS SPECIALIST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Amar</cp:lastModifiedBy>
  <cp:revision>244</cp:revision>
  <cp:lastPrinted>2016-08-16T04:57:56Z</cp:lastPrinted>
  <dcterms:created xsi:type="dcterms:W3CDTF">2012-09-11T07:20:24Z</dcterms:created>
  <dcterms:modified xsi:type="dcterms:W3CDTF">2016-08-23T03:47:14Z</dcterms:modified>
</cp:coreProperties>
</file>