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4" r:id="rId3"/>
    <p:sldId id="267" r:id="rId4"/>
    <p:sldId id="268" r:id="rId5"/>
    <p:sldId id="262" r:id="rId6"/>
    <p:sldId id="266" r:id="rId7"/>
    <p:sldId id="256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6"/>
    <a:srgbClr val="D0E5C1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1DD4-E600-4F1D-8355-35E189028364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9D33-E240-458C-B2DF-5CCC0ACA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74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n-US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4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74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n-US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6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Need to have </a:t>
            </a:r>
            <a:r>
              <a:rPr lang="fr-FR" dirty="0" err="1"/>
              <a:t>numbers</a:t>
            </a:r>
            <a:r>
              <a:rPr lang="fr-FR" dirty="0"/>
              <a:t> for clusters/programmes</a:t>
            </a:r>
          </a:p>
          <a:p>
            <a:endParaRPr lang="fr-FR" dirty="0"/>
          </a:p>
          <a:p>
            <a:r>
              <a:rPr lang="fr-FR" dirty="0"/>
              <a:t>Need to have </a:t>
            </a:r>
            <a:r>
              <a:rPr lang="fr-FR" dirty="0" err="1"/>
              <a:t>resolution</a:t>
            </a:r>
            <a:r>
              <a:rPr lang="fr-FR" dirty="0"/>
              <a:t> 73 and Medium </a:t>
            </a:r>
            <a:r>
              <a:rPr lang="fr-FR" dirty="0" err="1"/>
              <a:t>Term</a:t>
            </a:r>
            <a:r>
              <a:rPr lang="fr-FR" dirty="0"/>
              <a:t> Investment Plan</a:t>
            </a:r>
          </a:p>
          <a:p>
            <a:endParaRPr lang="fr-FR" dirty="0"/>
          </a:p>
          <a:p>
            <a:r>
              <a:rPr lang="fr-FR" dirty="0"/>
              <a:t>Clé répartition budg pour autres sources de financement à mettre en remarque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D53E-9207-401D-8B90-E15B5BC6C9A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5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451E-B7EA-4ED2-8E0D-10DD27040CAA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4E27-5D8F-4B42-B551-EE4249FC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2540453"/>
            <a:ext cx="9144000" cy="157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504D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-147484" y="2790204"/>
            <a:ext cx="9438967" cy="9048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800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Brush Script MT Italic" pitchFamily="2"/>
              </a:rPr>
              <a:t>Investment Planning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400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Brush Script MT Italic" pitchFamily="2"/>
              </a:rPr>
              <a:t>Just a few more examples...</a:t>
            </a:r>
            <a:endParaRPr lang="nb-NO" sz="2200" b="1" dirty="0">
              <a:solidFill>
                <a:srgbClr val="FFFFFF"/>
              </a:solidFill>
              <a:latin typeface="Calibri" pitchFamily="18"/>
              <a:ea typeface="Microsoft YaHei" pitchFamily="2"/>
              <a:cs typeface="Brush Script MT Italic" pitchFamily="2"/>
            </a:endParaRPr>
          </a:p>
        </p:txBody>
      </p:sp>
      <p:sp>
        <p:nvSpPr>
          <p:cNvPr id="5" name="TextBox 15"/>
          <p:cNvSpPr/>
          <p:nvPr/>
        </p:nvSpPr>
        <p:spPr>
          <a:xfrm>
            <a:off x="1404144" y="4465371"/>
            <a:ext cx="6335712" cy="1343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Bruno Hugel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Technical Advisor, UNDP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20th September, 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Nairobi, Kenya</a:t>
            </a:r>
          </a:p>
        </p:txBody>
      </p:sp>
      <p:pic>
        <p:nvPicPr>
          <p:cNvPr id="6" name="Picture 5" descr="C:\Users\fabien.monteils\Documents\00 RTA NAIROBI\0 Operations\UN-REDD Programme logo set\UN-REDD Programme logo set (EN)\jpg\UN REDD LOGO_COLOUR FULL 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84" y="434378"/>
            <a:ext cx="1574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0289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Ecuador: 6 Sectoral plans to complement the NRAP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55189"/>
            <a:ext cx="721590" cy="865908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1488050" y="1122433"/>
            <a:ext cx="7359389" cy="254000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14" name="Straight Connector 7"/>
          <p:cNvCxnSpPr/>
          <p:nvPr/>
        </p:nvCxnSpPr>
        <p:spPr>
          <a:xfrm>
            <a:off x="1481211" y="2437476"/>
            <a:ext cx="7366228" cy="28584"/>
          </a:xfrm>
          <a:prstGeom prst="straightConnector1">
            <a:avLst/>
          </a:prstGeom>
          <a:noFill/>
          <a:ln w="12701" cap="flat">
            <a:solidFill>
              <a:srgbClr val="5B9BD5"/>
            </a:solidFill>
            <a:custDash>
              <a:ds d="799921" sp="799921"/>
            </a:custDash>
            <a:miter/>
          </a:ln>
        </p:spPr>
      </p:cxnSp>
      <p:sp>
        <p:nvSpPr>
          <p:cNvPr id="18" name="Rounded Rectangle 6"/>
          <p:cNvSpPr/>
          <p:nvPr/>
        </p:nvSpPr>
        <p:spPr>
          <a:xfrm>
            <a:off x="6243838" y="1354799"/>
            <a:ext cx="1182273" cy="21653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Investments</a:t>
            </a:r>
            <a:endParaRPr lang="en-US" sz="1351" b="1" i="0" u="none" strike="noStrike" kern="0" cap="none" spc="0" baseline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(National &amp;/or subnational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Programmes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1543592" y="1512183"/>
            <a:ext cx="99473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level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488051" y="2817032"/>
            <a:ext cx="123510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level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1481" y="1196203"/>
            <a:ext cx="1029576" cy="11407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905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6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Sectoral Plans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2564096" y="1196203"/>
            <a:ext cx="1187448" cy="114434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National </a:t>
            </a: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REDD+</a:t>
            </a: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Plan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latin typeface="Calibri"/>
                <a:ea typeface="ＭＳ Ｐゴシック"/>
              </a:rPr>
              <a:t>(2015)</a:t>
            </a:r>
            <a:endParaRPr lang="en-US" sz="1600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7" name="Right Arrow 31"/>
          <p:cNvSpPr/>
          <p:nvPr/>
        </p:nvSpPr>
        <p:spPr>
          <a:xfrm>
            <a:off x="5698209" y="1596945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30" name="Right Arrow 31"/>
          <p:cNvSpPr/>
          <p:nvPr/>
        </p:nvSpPr>
        <p:spPr>
          <a:xfrm>
            <a:off x="3937274" y="1597848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1" name="Rounded Rectangle 5"/>
          <p:cNvSpPr/>
          <p:nvPr/>
        </p:nvSpPr>
        <p:spPr>
          <a:xfrm>
            <a:off x="4272038" y="528412"/>
            <a:ext cx="1458908" cy="56741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GCF Proposal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241964" y="612209"/>
            <a:ext cx="778438" cy="482300"/>
          </a:xfrm>
          <a:prstGeom prst="bentArrow">
            <a:avLst>
              <a:gd name="adj1" fmla="val 31325"/>
              <a:gd name="adj2" fmla="val 32906"/>
              <a:gd name="adj3" fmla="val 37650"/>
              <a:gd name="adj4" fmla="val 43750"/>
            </a:avLst>
          </a:pr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3" name="Right Arrow 31"/>
          <p:cNvSpPr/>
          <p:nvPr/>
        </p:nvSpPr>
        <p:spPr>
          <a:xfrm rot="5400000">
            <a:off x="6167153" y="411836"/>
            <a:ext cx="533891" cy="1034844"/>
          </a:xfrm>
          <a:prstGeom prst="bentArrow">
            <a:avLst>
              <a:gd name="adj1" fmla="val 31325"/>
              <a:gd name="adj2" fmla="val 32906"/>
              <a:gd name="adj3" fmla="val 37650"/>
              <a:gd name="adj4" fmla="val 43750"/>
            </a:avLst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351" b="1" kern="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34" name="Content Placeholder 2">
            <a:extLst/>
          </p:cNvPr>
          <p:cNvSpPr txBox="1">
            <a:spLocks/>
          </p:cNvSpPr>
          <p:nvPr/>
        </p:nvSpPr>
        <p:spPr>
          <a:xfrm>
            <a:off x="228186" y="3736205"/>
            <a:ext cx="8990444" cy="31633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SzPct val="10000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6 Sectoral Plans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Planning instruments at subnational level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/>
              <a:t>Conservation, reforestation and bio-enterprises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/>
              <a:t>Sustainable agroforestry systems (incl. cocoa, coffee &amp; livestock)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/>
              <a:t>Sustainable and zero-deforestation palm production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/>
              <a:t>Traceability, certification and responsible procurement to promote zero-deforestation agriculture commodities</a:t>
            </a:r>
          </a:p>
          <a:p>
            <a:pPr marL="1141413" lvl="1" indent="-457200">
              <a:lnSpc>
                <a:spcPct val="100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800" dirty="0"/>
              <a:t>Traceability, certification and responsible procurement for products from natural forests free from illegal logging</a:t>
            </a: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78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1" grpId="0"/>
      <p:bldP spid="22" grpId="0"/>
      <p:bldP spid="2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1"/>
          <a:stretch/>
        </p:blipFill>
        <p:spPr bwMode="auto">
          <a:xfrm>
            <a:off x="4123091" y="2777376"/>
            <a:ext cx="5154836" cy="217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450" y="1054220"/>
            <a:ext cx="4629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2400" b="1" dirty="0"/>
              <a:t>3 Subnational REDD+ AP: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dirty="0"/>
              <a:t>Amazon (2015)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dirty="0"/>
              <a:t>Pacific - under development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dirty="0" err="1"/>
              <a:t>Orinoquia</a:t>
            </a:r>
            <a:r>
              <a:rPr lang="en-US" sz="2200" dirty="0"/>
              <a:t> – upcoming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Colombia: Seeking coherence “bottom-up”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7376"/>
            <a:ext cx="4176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2400" b="1" dirty="0"/>
              <a:t>Joint declaration </a:t>
            </a:r>
            <a:r>
              <a:rPr lang="en-US" sz="2400" dirty="0"/>
              <a:t>(NW/UK/DE)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b="1" dirty="0"/>
              <a:t>Policy design &amp; investments</a:t>
            </a:r>
            <a:r>
              <a:rPr lang="en-US" sz="2200" dirty="0"/>
              <a:t>  (≈34 M$) - Milestones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b="1" dirty="0"/>
              <a:t>REDD+ RBPs </a:t>
            </a:r>
            <a:r>
              <a:rPr lang="en-US" sz="2200" dirty="0"/>
              <a:t>(≈ 130 M$)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" y="4604800"/>
            <a:ext cx="6864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2400" b="1" dirty="0"/>
              <a:t>But no overall TOC yet!</a:t>
            </a:r>
          </a:p>
          <a:p>
            <a:endParaRPr lang="en-US" sz="2400" b="1" dirty="0"/>
          </a:p>
          <a:p>
            <a:pPr marL="257175" indent="-257175">
              <a:buFont typeface="Wingdings" panose="05000000000000000000" pitchFamily="2" charset="2"/>
              <a:buChar char="à"/>
            </a:pPr>
            <a:r>
              <a:rPr lang="en-US" sz="2400" b="1" dirty="0"/>
              <a:t>NS under development to ensure: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b="1" dirty="0"/>
              <a:t>Overall coherence + complement subnational prog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b="1" dirty="0"/>
              <a:t>Reaching milestones </a:t>
            </a:r>
            <a:r>
              <a:rPr lang="en-US" sz="2200" dirty="0"/>
              <a:t>(JDI)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2200" b="1" dirty="0"/>
              <a:t>Complete Warsaw Framework </a:t>
            </a:r>
            <a:r>
              <a:rPr lang="en-US" sz="2200" dirty="0"/>
              <a:t>(UNFCCC RBPs)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9"/>
          <a:stretch/>
        </p:blipFill>
        <p:spPr bwMode="auto">
          <a:xfrm>
            <a:off x="4123091" y="1147988"/>
            <a:ext cx="5154836" cy="162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457219"/>
            <a:ext cx="886342" cy="5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997526" y="785701"/>
            <a:ext cx="8007927" cy="254000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14" name="Straight Connector 7"/>
          <p:cNvCxnSpPr>
            <a:stCxn id="10" idx="1"/>
            <a:endCxn id="10" idx="3"/>
          </p:cNvCxnSpPr>
          <p:nvPr/>
        </p:nvCxnSpPr>
        <p:spPr>
          <a:xfrm>
            <a:off x="997526" y="2055702"/>
            <a:ext cx="8007927" cy="0"/>
          </a:xfrm>
          <a:prstGeom prst="straightConnector1">
            <a:avLst/>
          </a:prstGeom>
          <a:noFill/>
          <a:ln w="12701" cap="flat">
            <a:solidFill>
              <a:srgbClr val="5B9BD5"/>
            </a:solidFill>
            <a:custDash>
              <a:ds d="799921" sp="799921"/>
            </a:custDash>
            <a:miter/>
          </a:ln>
        </p:spPr>
      </p:cxnSp>
      <p:sp>
        <p:nvSpPr>
          <p:cNvPr id="18" name="Rounded Rectangle 6"/>
          <p:cNvSpPr/>
          <p:nvPr/>
        </p:nvSpPr>
        <p:spPr>
          <a:xfrm>
            <a:off x="7684708" y="1045776"/>
            <a:ext cx="1182273" cy="21653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Investments</a:t>
            </a:r>
            <a:endParaRPr lang="en-US" sz="1351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(National &amp; subnational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Programmes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1000867" y="1212168"/>
            <a:ext cx="99473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National level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945326" y="2517017"/>
            <a:ext cx="123510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Subnational level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01515" y="887180"/>
            <a:ext cx="1126727" cy="11407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2F0D9"/>
          </a:solidFill>
          <a:ln w="1905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Med-term</a:t>
            </a:r>
            <a:r>
              <a:rPr lang="en-US" sz="1600" b="1" i="0" u="none" strike="noStrike" kern="0" cap="none" spc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Implement.</a:t>
            </a:r>
          </a:p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 Plan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3956816" y="1287922"/>
            <a:ext cx="1187448" cy="7371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Nat. </a:t>
            </a: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REDD+</a:t>
            </a: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Prog 2 </a:t>
            </a:r>
            <a:r>
              <a:rPr lang="en-US" sz="160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(2017)</a:t>
            </a:r>
          </a:p>
        </p:txBody>
      </p:sp>
      <p:sp>
        <p:nvSpPr>
          <p:cNvPr id="27" name="Right Arrow 31"/>
          <p:cNvSpPr/>
          <p:nvPr/>
        </p:nvSpPr>
        <p:spPr>
          <a:xfrm>
            <a:off x="7139079" y="1287922"/>
            <a:ext cx="448476" cy="336288"/>
          </a:xfrm>
          <a:custGeom>
            <a:avLst>
              <a:gd name="f0" fmla="val 135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FFFFFF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30" name="Right Arrow 31"/>
          <p:cNvSpPr/>
          <p:nvPr/>
        </p:nvSpPr>
        <p:spPr>
          <a:xfrm>
            <a:off x="5295565" y="1454773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b="1" kern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58573"/>
            <a:ext cx="720437" cy="720437"/>
          </a:xfrm>
          <a:prstGeom prst="rect">
            <a:avLst/>
          </a:prstGeom>
        </p:spPr>
      </p:pic>
      <p:sp>
        <p:nvSpPr>
          <p:cNvPr id="20" name="Rounded Rectangle 4"/>
          <p:cNvSpPr/>
          <p:nvPr/>
        </p:nvSpPr>
        <p:spPr>
          <a:xfrm>
            <a:off x="3574471" y="894692"/>
            <a:ext cx="1569792" cy="3174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I&amp;O Paper</a:t>
            </a:r>
            <a:endParaRPr lang="en-US" sz="1600" b="1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1987013" y="1285624"/>
            <a:ext cx="823576" cy="6838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i="1" kern="0" dirty="0">
                <a:solidFill>
                  <a:srgbClr val="000000"/>
                </a:solidFill>
                <a:ea typeface="ＭＳ Ｐゴシック"/>
              </a:rPr>
              <a:t>NRAP 1</a:t>
            </a:r>
          </a:p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i="1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(2012)</a:t>
            </a:r>
          </a:p>
        </p:txBody>
      </p:sp>
      <p:sp>
        <p:nvSpPr>
          <p:cNvPr id="28" name="Right Arrow 31"/>
          <p:cNvSpPr/>
          <p:nvPr/>
        </p:nvSpPr>
        <p:spPr>
          <a:xfrm>
            <a:off x="2921426" y="1461282"/>
            <a:ext cx="448476" cy="336288"/>
          </a:xfrm>
          <a:custGeom>
            <a:avLst>
              <a:gd name="f0" fmla="val 126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sys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algn="ctr" defTabSz="685763"/>
            <a:endParaRPr lang="en-US" sz="1600" i="1" ker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1644" y="3605027"/>
            <a:ext cx="8882355" cy="31744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Strategy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quite general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lang="en-US" sz="2400" dirty="0"/>
              <a:t>constraint of government legal format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lvl="0" indent="0">
              <a:buNone/>
            </a:pPr>
            <a:endParaRPr kumimoji="0" lang="en-US" sz="10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0" indent="0">
              <a:buNone/>
            </a:pPr>
            <a:r>
              <a:rPr lang="en-US" sz="2400" baseline="0" dirty="0">
                <a:sym typeface="Wingdings" panose="05000000000000000000" pitchFamily="2" charset="2"/>
              </a:rPr>
              <a:t> </a:t>
            </a:r>
            <a:r>
              <a:rPr lang="en-US" sz="2400" baseline="0" dirty="0"/>
              <a:t>Detailed through “</a:t>
            </a:r>
            <a:r>
              <a:rPr lang="en-US" sz="2400" b="1" baseline="0" dirty="0"/>
              <a:t>Medium-term</a:t>
            </a:r>
            <a:r>
              <a:rPr lang="en-US" sz="2400" b="1" dirty="0"/>
              <a:t> implementation plan 2017-2020</a:t>
            </a:r>
            <a:r>
              <a:rPr lang="en-US" sz="2400" dirty="0"/>
              <a:t>”</a:t>
            </a:r>
          </a:p>
          <a:p>
            <a:pPr marL="1027113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Aligned on Government </a:t>
            </a:r>
            <a:r>
              <a:rPr lang="en-US" sz="2200" b="1" dirty="0"/>
              <a:t>Planning cycles</a:t>
            </a:r>
          </a:p>
          <a:p>
            <a:pPr marL="1027113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With </a:t>
            </a:r>
            <a:r>
              <a:rPr lang="en-US" sz="2200" b="1" dirty="0"/>
              <a:t>Programme notes </a:t>
            </a:r>
            <a:r>
              <a:rPr lang="en-US" sz="2200" dirty="0"/>
              <a:t>detailing each proposed programme (coherent “clusters” of PAMs)</a:t>
            </a:r>
          </a:p>
          <a:p>
            <a:pPr marL="1027113" lvl="1" indent="-342900">
              <a:buFont typeface="Wingdings" panose="05000000000000000000" pitchFamily="2" charset="2"/>
              <a:buChar char="ü"/>
            </a:pPr>
            <a:r>
              <a:rPr lang="en-US" sz="2200" b="1" dirty="0"/>
              <a:t>CBA analysis for productive activities </a:t>
            </a:r>
            <a:r>
              <a:rPr lang="en-US" sz="2200" dirty="0"/>
              <a:t>(agriculture, forestry), using existing data and working on gaps</a:t>
            </a:r>
          </a:p>
          <a:p>
            <a:pPr lvl="0"/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Vietnam: 	Detailing the strategy (NRAP)…</a:t>
            </a:r>
          </a:p>
        </p:txBody>
      </p:sp>
      <p:sp>
        <p:nvSpPr>
          <p:cNvPr id="36" name="Rounded Rectangle 4"/>
          <p:cNvSpPr/>
          <p:nvPr/>
        </p:nvSpPr>
        <p:spPr>
          <a:xfrm>
            <a:off x="2810589" y="2325164"/>
            <a:ext cx="1187448" cy="7371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BF6"/>
          </a:solidFill>
          <a:ln w="28575" cap="flat">
            <a:solidFill>
              <a:srgbClr val="5B9BD5"/>
            </a:solidFill>
            <a:prstDash val="dash"/>
            <a:miter/>
          </a:ln>
        </p:spPr>
        <p:txBody>
          <a:bodyPr vert="horz" wrap="square" lIns="0" tIns="45720" rIns="0" bIns="45720" anchor="ctr" anchorCtr="1" compatLnSpc="1">
            <a:noAutofit/>
          </a:bodyPr>
          <a:lstStyle/>
          <a:p>
            <a:pPr lvl="0" algn="ctr" defTabSz="6857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  <a:ea typeface="ＭＳ Ｐゴシック"/>
              </a:rPr>
              <a:t>Provincial REDD+ </a:t>
            </a: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Action Plans</a:t>
            </a:r>
            <a:endParaRPr lang="en-US" sz="16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ＭＳ Ｐゴシック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59367" y="2693717"/>
            <a:ext cx="2936979" cy="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Vietnam: 		… &amp; working on the financial strategy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291" y="1338606"/>
            <a:ext cx="8358909" cy="4185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/>
              <a:t>Based on mapping of “REDD-relevant” $ </a:t>
            </a:r>
            <a:r>
              <a:rPr lang="en-US" sz="2400" dirty="0"/>
              <a:t>(need political support):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fr-FR" sz="2200" dirty="0"/>
              <a:t>At national </a:t>
            </a:r>
            <a:r>
              <a:rPr lang="fr-FR" sz="2200" dirty="0" err="1"/>
              <a:t>level</a:t>
            </a:r>
            <a:endParaRPr lang="fr-FR" sz="2200" dirty="0"/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fr-FR" sz="2200" dirty="0"/>
              <a:t>In 1 </a:t>
            </a:r>
            <a:r>
              <a:rPr lang="fr-FR" sz="2200" dirty="0" err="1"/>
              <a:t>priority</a:t>
            </a:r>
            <a:r>
              <a:rPr lang="fr-FR" sz="2200" dirty="0"/>
              <a:t> Province (cf. Cote d’Ivoire)</a:t>
            </a:r>
          </a:p>
          <a:p>
            <a:r>
              <a:rPr lang="en-US" sz="2400" b="1" dirty="0"/>
              <a:t>Objectives:</a:t>
            </a:r>
          </a:p>
          <a:p>
            <a:pPr marL="969963" lvl="1">
              <a:buFont typeface="Courier New" panose="02070309020205020404" pitchFamily="49" charset="0"/>
              <a:buChar char="o"/>
              <a:defRPr/>
            </a:pPr>
            <a:r>
              <a:rPr lang="en-US" sz="2200" b="1" dirty="0"/>
              <a:t>Support </a:t>
            </a:r>
            <a:r>
              <a:rPr lang="en-US" sz="2200" b="1" dirty="0"/>
              <a:t>coordination </a:t>
            </a:r>
            <a:r>
              <a:rPr lang="en-US" sz="2200" dirty="0"/>
              <a:t>of NRAP implementation through </a:t>
            </a:r>
            <a:r>
              <a:rPr lang="en-US" sz="2200" b="1" dirty="0"/>
              <a:t>multiple financing sources</a:t>
            </a:r>
          </a:p>
          <a:p>
            <a:pPr marL="969963" lvl="1">
              <a:buFont typeface="Courier New" panose="02070309020205020404" pitchFamily="49" charset="0"/>
              <a:buChar char="o"/>
              <a:defRPr/>
            </a:pPr>
            <a:r>
              <a:rPr lang="en-US" sz="2200" b="1" dirty="0"/>
              <a:t>Identify the financing gaps </a:t>
            </a:r>
            <a:r>
              <a:rPr lang="en-US" sz="2200" dirty="0"/>
              <a:t>for NRAP implementation</a:t>
            </a:r>
          </a:p>
          <a:p>
            <a:r>
              <a:rPr lang="en-US" sz="2400" b="1" dirty="0"/>
              <a:t>With resource mobilization action plan</a:t>
            </a:r>
          </a:p>
          <a:p>
            <a:r>
              <a:rPr lang="en-US" sz="2400" b="1" dirty="0"/>
              <a:t>Main challenges</a:t>
            </a:r>
            <a:r>
              <a:rPr lang="en-US" sz="2400" dirty="0"/>
              <a:t>: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200" b="1" dirty="0"/>
              <a:t>Existing info</a:t>
            </a:r>
            <a:r>
              <a:rPr lang="en-US" sz="2200" dirty="0"/>
              <a:t>: No breakdown per activities and per year (</a:t>
            </a:r>
            <a:r>
              <a:rPr lang="en-US" sz="2200" i="1" dirty="0" err="1"/>
              <a:t>Gvt</a:t>
            </a:r>
            <a:r>
              <a:rPr lang="en-US" sz="2200" i="1" dirty="0"/>
              <a:t> program or action plan, some international org</a:t>
            </a:r>
            <a:r>
              <a:rPr lang="en-US" sz="2200" dirty="0"/>
              <a:t>)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US" sz="2200" b="1" dirty="0"/>
              <a:t>Relevant/similar </a:t>
            </a:r>
            <a:r>
              <a:rPr lang="en-US" sz="2200" b="1" dirty="0">
                <a:latin typeface="Calibri" panose="020F0502020204030204" pitchFamily="34" charset="0"/>
              </a:rPr>
              <a:t>≠ NRAP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58573"/>
            <a:ext cx="720437" cy="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2540453"/>
            <a:ext cx="9144000" cy="157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504D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-147484" y="2790204"/>
            <a:ext cx="9438967" cy="9048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800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Brush Script MT Italic" pitchFamily="2"/>
              </a:rPr>
              <a:t>Investment Planning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400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Brush Script MT Italic" pitchFamily="2"/>
              </a:rPr>
              <a:t>Just a few more examples...</a:t>
            </a:r>
            <a:endParaRPr lang="nb-NO" sz="2200" b="1" dirty="0">
              <a:solidFill>
                <a:srgbClr val="FFFFFF"/>
              </a:solidFill>
              <a:latin typeface="Calibri" pitchFamily="18"/>
              <a:ea typeface="Microsoft YaHei" pitchFamily="2"/>
              <a:cs typeface="Brush Script MT Italic" pitchFamily="2"/>
            </a:endParaRPr>
          </a:p>
        </p:txBody>
      </p:sp>
      <p:sp>
        <p:nvSpPr>
          <p:cNvPr id="5" name="TextBox 15"/>
          <p:cNvSpPr/>
          <p:nvPr/>
        </p:nvSpPr>
        <p:spPr>
          <a:xfrm>
            <a:off x="1404144" y="4465371"/>
            <a:ext cx="6335712" cy="1343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Bruno Hugel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Technical Advisor, UNDP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20th September, 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b-NO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Nairobi, Kenya</a:t>
            </a:r>
          </a:p>
        </p:txBody>
      </p:sp>
      <p:pic>
        <p:nvPicPr>
          <p:cNvPr id="6" name="Picture 5" descr="C:\Users\fabien.monteils\Documents\00 RTA NAIROBI\0 Operations\UN-REDD Programme logo set\UN-REDD Programme logo set (EN)\jpg\UN REDD LOGO_COLOUR FULL 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84" y="434378"/>
            <a:ext cx="1574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2702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Vietnam: 	Proposed structure of the RMF</a:t>
            </a:r>
          </a:p>
        </p:txBody>
      </p:sp>
      <p:sp>
        <p:nvSpPr>
          <p:cNvPr id="11" name="Content Placeholder 2">
            <a:extLst/>
          </p:cNvPr>
          <p:cNvSpPr txBox="1">
            <a:spLocks/>
          </p:cNvSpPr>
          <p:nvPr/>
        </p:nvSpPr>
        <p:spPr>
          <a:xfrm>
            <a:off x="394959" y="1349382"/>
            <a:ext cx="8463972" cy="4651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Introduction</a:t>
            </a:r>
          </a:p>
          <a:p>
            <a:pPr marL="969963" lvl="1" indent="-285750">
              <a:lnSpc>
                <a:spcPct val="100000"/>
              </a:lnSpc>
              <a:spcBef>
                <a:spcPts val="7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Context</a:t>
            </a:r>
          </a:p>
          <a:p>
            <a:pPr marL="969963" lvl="1" indent="-285750">
              <a:lnSpc>
                <a:spcPct val="100000"/>
              </a:lnSpc>
              <a:spcBef>
                <a:spcPts val="7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Approach and methodology</a:t>
            </a:r>
          </a:p>
          <a:p>
            <a:pPr marL="7239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Funding secured</a:t>
            </a:r>
          </a:p>
          <a:p>
            <a:pPr marL="7239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Financial gap and main barriers &amp; opportunities to bridge it</a:t>
            </a:r>
          </a:p>
          <a:p>
            <a:pPr marL="7239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Strategy and action plan</a:t>
            </a:r>
          </a:p>
          <a:p>
            <a:pPr marL="7239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Monitoring and evaluation</a:t>
            </a:r>
          </a:p>
          <a:p>
            <a:pPr marL="2667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1000" b="1" dirty="0">
              <a:solidFill>
                <a:sysClr val="windowText" lastClr="000000"/>
              </a:solidFill>
            </a:endParaRPr>
          </a:p>
          <a:p>
            <a:pPr marL="2667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Appendix</a:t>
            </a:r>
          </a:p>
          <a:p>
            <a:pPr marL="266700" indent="0" defTabSz="68580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66700" indent="0" defTabSz="68580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66700" indent="0" defTabSz="68580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02431" lvl="1" indent="0" defTabSz="685800">
              <a:lnSpc>
                <a:spcPct val="110000"/>
              </a:lnSpc>
              <a:spcBef>
                <a:spcPts val="0"/>
              </a:spcBef>
              <a:buNone/>
              <a:tabLst>
                <a:tab pos="536972" algn="l"/>
              </a:tabLst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aphicFrame>
        <p:nvGraphicFramePr>
          <p:cNvPr id="12" name="Tableau 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15613"/>
              </p:ext>
            </p:extLst>
          </p:nvPr>
        </p:nvGraphicFramePr>
        <p:xfrm>
          <a:off x="394959" y="4997744"/>
          <a:ext cx="8463972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1024051">
                  <a:extLst>
                    <a:ext uri="{9D8B030D-6E8A-4147-A177-3AD203B41FA5}">
                      <a16:colId xmlns:a16="http://schemas.microsoft.com/office/drawing/2014/main" val="2217630381"/>
                    </a:ext>
                  </a:extLst>
                </a:gridCol>
                <a:gridCol w="1191419">
                  <a:extLst>
                    <a:ext uri="{9D8B030D-6E8A-4147-A177-3AD203B41FA5}">
                      <a16:colId xmlns:a16="http://schemas.microsoft.com/office/drawing/2014/main" val="1039203224"/>
                    </a:ext>
                  </a:extLst>
                </a:gridCol>
                <a:gridCol w="952182">
                  <a:extLst>
                    <a:ext uri="{9D8B030D-6E8A-4147-A177-3AD203B41FA5}">
                      <a16:colId xmlns:a16="http://schemas.microsoft.com/office/drawing/2014/main" val="2994194419"/>
                    </a:ext>
                  </a:extLst>
                </a:gridCol>
                <a:gridCol w="1159587">
                  <a:extLst>
                    <a:ext uri="{9D8B030D-6E8A-4147-A177-3AD203B41FA5}">
                      <a16:colId xmlns:a16="http://schemas.microsoft.com/office/drawing/2014/main" val="2546997805"/>
                    </a:ext>
                  </a:extLst>
                </a:gridCol>
                <a:gridCol w="1272717">
                  <a:extLst>
                    <a:ext uri="{9D8B030D-6E8A-4147-A177-3AD203B41FA5}">
                      <a16:colId xmlns:a16="http://schemas.microsoft.com/office/drawing/2014/main" val="2118893353"/>
                    </a:ext>
                  </a:extLst>
                </a:gridCol>
                <a:gridCol w="1167213">
                  <a:extLst>
                    <a:ext uri="{9D8B030D-6E8A-4147-A177-3AD203B41FA5}">
                      <a16:colId xmlns:a16="http://schemas.microsoft.com/office/drawing/2014/main" val="4275706360"/>
                    </a:ext>
                  </a:extLst>
                </a:gridCol>
                <a:gridCol w="1696803">
                  <a:extLst>
                    <a:ext uri="{9D8B030D-6E8A-4147-A177-3AD203B41FA5}">
                      <a16:colId xmlns:a16="http://schemas.microsoft.com/office/drawing/2014/main" val="61389004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name (</a:t>
                      </a:r>
                      <a:r>
                        <a:rPr lang="en-GB" sz="1400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Cluster)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Corresponding PAMs 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Implementing agencies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estimated Costs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Existing budget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resources needed</a:t>
                      </a:r>
                      <a:endParaRPr lang="fr-FR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48852"/>
                  </a:ext>
                </a:extLst>
              </a:tr>
            </a:tbl>
          </a:graphicData>
        </a:graphic>
      </p:graphicFrame>
      <p:graphicFrame>
        <p:nvGraphicFramePr>
          <p:cNvPr id="13" name="Tableau 1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00770"/>
              </p:ext>
            </p:extLst>
          </p:nvPr>
        </p:nvGraphicFramePr>
        <p:xfrm>
          <a:off x="394960" y="5842171"/>
          <a:ext cx="8463971" cy="680085"/>
        </p:xfrm>
        <a:graphic>
          <a:graphicData uri="http://schemas.openxmlformats.org/drawingml/2006/table">
            <a:tbl>
              <a:tblPr firstRow="1" firstCol="1" bandRow="1"/>
              <a:tblGrid>
                <a:gridCol w="774767">
                  <a:extLst>
                    <a:ext uri="{9D8B030D-6E8A-4147-A177-3AD203B41FA5}">
                      <a16:colId xmlns:a16="http://schemas.microsoft.com/office/drawing/2014/main" val="2217630381"/>
                    </a:ext>
                  </a:extLst>
                </a:gridCol>
                <a:gridCol w="774767">
                  <a:extLst>
                    <a:ext uri="{9D8B030D-6E8A-4147-A177-3AD203B41FA5}">
                      <a16:colId xmlns:a16="http://schemas.microsoft.com/office/drawing/2014/main" val="220557359"/>
                    </a:ext>
                  </a:extLst>
                </a:gridCol>
                <a:gridCol w="1046634">
                  <a:extLst>
                    <a:ext uri="{9D8B030D-6E8A-4147-A177-3AD203B41FA5}">
                      <a16:colId xmlns:a16="http://schemas.microsoft.com/office/drawing/2014/main" val="1039203224"/>
                    </a:ext>
                  </a:extLst>
                </a:gridCol>
                <a:gridCol w="919521">
                  <a:extLst>
                    <a:ext uri="{9D8B030D-6E8A-4147-A177-3AD203B41FA5}">
                      <a16:colId xmlns:a16="http://schemas.microsoft.com/office/drawing/2014/main" val="2994194419"/>
                    </a:ext>
                  </a:extLst>
                </a:gridCol>
                <a:gridCol w="1102615">
                  <a:extLst>
                    <a:ext uri="{9D8B030D-6E8A-4147-A177-3AD203B41FA5}">
                      <a16:colId xmlns:a16="http://schemas.microsoft.com/office/drawing/2014/main" val="2546997805"/>
                    </a:ext>
                  </a:extLst>
                </a:gridCol>
                <a:gridCol w="961935">
                  <a:extLst>
                    <a:ext uri="{9D8B030D-6E8A-4147-A177-3AD203B41FA5}">
                      <a16:colId xmlns:a16="http://schemas.microsoft.com/office/drawing/2014/main" val="3276404614"/>
                    </a:ext>
                  </a:extLst>
                </a:gridCol>
                <a:gridCol w="961244">
                  <a:extLst>
                    <a:ext uri="{9D8B030D-6E8A-4147-A177-3AD203B41FA5}">
                      <a16:colId xmlns:a16="http://schemas.microsoft.com/office/drawing/2014/main" val="2118893353"/>
                    </a:ext>
                  </a:extLst>
                </a:gridCol>
                <a:gridCol w="961244">
                  <a:extLst>
                    <a:ext uri="{9D8B030D-6E8A-4147-A177-3AD203B41FA5}">
                      <a16:colId xmlns:a16="http://schemas.microsoft.com/office/drawing/2014/main" val="4275706360"/>
                    </a:ext>
                  </a:extLst>
                </a:gridCol>
                <a:gridCol w="961244">
                  <a:extLst>
                    <a:ext uri="{9D8B030D-6E8A-4147-A177-3AD203B41FA5}">
                      <a16:colId xmlns:a16="http://schemas.microsoft.com/office/drawing/2014/main" val="613890041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endParaRPr lang="fr-FR" sz="140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Financing</a:t>
                      </a: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source 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(ODA, public)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Programme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 programme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endParaRPr lang="fr-FR" sz="140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Programme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2017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Programme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2018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Programme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2019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Programme </a:t>
                      </a:r>
                      <a:r>
                        <a:rPr lang="fr-FR" sz="1400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fr-FR" sz="14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2020</a:t>
                      </a:r>
                    </a:p>
                  </a:txBody>
                  <a:tcPr marL="5715" marR="5715" marT="5715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4885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58573"/>
            <a:ext cx="720437" cy="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Vietnam: 	Structure of the Implementation Plan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7526" y="766448"/>
            <a:ext cx="7765473" cy="6091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Introduction</a:t>
            </a:r>
            <a:r>
              <a:rPr lang="en-GB" sz="2400" dirty="0"/>
              <a:t> </a:t>
            </a:r>
            <a:r>
              <a:rPr lang="en-GB" sz="2000" dirty="0"/>
              <a:t>(purpose, principles, REDD+ context)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National context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Strategic framework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Theory of change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Thematic &amp; geographic priorities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Impact objectives (carbon, non-carbon)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Implementation </a:t>
            </a:r>
            <a:r>
              <a:rPr lang="en-GB" sz="2400" b="1" dirty="0"/>
              <a:t>framework 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Description of REDD+ programs 2017-2020 (Investment/Readiness)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endParaRPr lang="en-GB" sz="900" dirty="0"/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Financial mobilisation objectives and plan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Risk management framework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Institutional and operational arrangements for NRIP implementation</a:t>
            </a:r>
          </a:p>
          <a:p>
            <a:pPr marL="969963" lvl="1">
              <a:buFont typeface="Courier New" panose="02070309020205020404" pitchFamily="49" charset="0"/>
              <a:buChar char="o"/>
            </a:pPr>
            <a:r>
              <a:rPr lang="en-GB" sz="2200" dirty="0"/>
              <a:t>M&amp;E</a:t>
            </a:r>
          </a:p>
          <a:p>
            <a:endParaRPr lang="en-US" dirty="0"/>
          </a:p>
          <a:p>
            <a:pPr lvl="0"/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/>
            <a:endParaRPr lang="en-US" sz="2400" dirty="0"/>
          </a:p>
          <a:p>
            <a:pPr lvl="0"/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Sdasd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/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09136"/>
              </p:ext>
            </p:extLst>
          </p:nvPr>
        </p:nvGraphicFramePr>
        <p:xfrm>
          <a:off x="282618" y="4304389"/>
          <a:ext cx="8571348" cy="565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73">
                  <a:extLst>
                    <a:ext uri="{9D8B030D-6E8A-4147-A177-3AD203B41FA5}">
                      <a16:colId xmlns:a16="http://schemas.microsoft.com/office/drawing/2014/main" val="3712807212"/>
                    </a:ext>
                  </a:extLst>
                </a:gridCol>
                <a:gridCol w="1175379">
                  <a:extLst>
                    <a:ext uri="{9D8B030D-6E8A-4147-A177-3AD203B41FA5}">
                      <a16:colId xmlns:a16="http://schemas.microsoft.com/office/drawing/2014/main" val="2462714030"/>
                    </a:ext>
                  </a:extLst>
                </a:gridCol>
                <a:gridCol w="881341">
                  <a:extLst>
                    <a:ext uri="{9D8B030D-6E8A-4147-A177-3AD203B41FA5}">
                      <a16:colId xmlns:a16="http://schemas.microsoft.com/office/drawing/2014/main" val="91540012"/>
                    </a:ext>
                  </a:extLst>
                </a:gridCol>
                <a:gridCol w="1130382">
                  <a:extLst>
                    <a:ext uri="{9D8B030D-6E8A-4147-A177-3AD203B41FA5}">
                      <a16:colId xmlns:a16="http://schemas.microsoft.com/office/drawing/2014/main" val="2012273065"/>
                    </a:ext>
                  </a:extLst>
                </a:gridCol>
                <a:gridCol w="861169">
                  <a:extLst>
                    <a:ext uri="{9D8B030D-6E8A-4147-A177-3AD203B41FA5}">
                      <a16:colId xmlns:a16="http://schemas.microsoft.com/office/drawing/2014/main" val="867029690"/>
                    </a:ext>
                  </a:extLst>
                </a:gridCol>
                <a:gridCol w="514374">
                  <a:extLst>
                    <a:ext uri="{9D8B030D-6E8A-4147-A177-3AD203B41FA5}">
                      <a16:colId xmlns:a16="http://schemas.microsoft.com/office/drawing/2014/main" val="1884005846"/>
                    </a:ext>
                  </a:extLst>
                </a:gridCol>
                <a:gridCol w="514374">
                  <a:extLst>
                    <a:ext uri="{9D8B030D-6E8A-4147-A177-3AD203B41FA5}">
                      <a16:colId xmlns:a16="http://schemas.microsoft.com/office/drawing/2014/main" val="261790803"/>
                    </a:ext>
                  </a:extLst>
                </a:gridCol>
                <a:gridCol w="514374">
                  <a:extLst>
                    <a:ext uri="{9D8B030D-6E8A-4147-A177-3AD203B41FA5}">
                      <a16:colId xmlns:a16="http://schemas.microsoft.com/office/drawing/2014/main" val="35256599"/>
                    </a:ext>
                  </a:extLst>
                </a:gridCol>
                <a:gridCol w="514374">
                  <a:extLst>
                    <a:ext uri="{9D8B030D-6E8A-4147-A177-3AD203B41FA5}">
                      <a16:colId xmlns:a16="http://schemas.microsoft.com/office/drawing/2014/main" val="2895321064"/>
                    </a:ext>
                  </a:extLst>
                </a:gridCol>
                <a:gridCol w="900736">
                  <a:extLst>
                    <a:ext uri="{9D8B030D-6E8A-4147-A177-3AD203B41FA5}">
                      <a16:colId xmlns:a16="http://schemas.microsoft.com/office/drawing/2014/main" val="820708103"/>
                    </a:ext>
                  </a:extLst>
                </a:gridCol>
                <a:gridCol w="793672">
                  <a:extLst>
                    <a:ext uri="{9D8B030D-6E8A-4147-A177-3AD203B41FA5}">
                      <a16:colId xmlns:a16="http://schemas.microsoft.com/office/drawing/2014/main" val="3742524900"/>
                    </a:ext>
                  </a:extLst>
                </a:gridCol>
              </a:tblGrid>
              <a:tr h="565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Program name (ie Cluster)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Corresponding PAMs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Objectives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Implementing agencies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 estimated Cost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2020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Existing budget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Estimated Gap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58216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3479" y="4671169"/>
            <a:ext cx="106515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58573"/>
            <a:ext cx="720437" cy="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/>
          <p:nvPr/>
        </p:nvSpPr>
        <p:spPr>
          <a:xfrm>
            <a:off x="-7415" y="-14081"/>
            <a:ext cx="9151415" cy="520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2E75B6"/>
                </a:solidFill>
                <a:latin typeface="Calibri"/>
              </a:rPr>
              <a:t>Vietnam: 	Structure of the Programme notes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436" y="1179010"/>
            <a:ext cx="7786255" cy="511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Context and justification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Analysis of current status</a:t>
            </a:r>
          </a:p>
          <a:p>
            <a:pPr marL="461963" lvl="1" indent="3175">
              <a:buNone/>
            </a:pPr>
            <a:r>
              <a:rPr lang="en-US" sz="2200" dirty="0"/>
              <a:t>2.1 Key policies</a:t>
            </a:r>
            <a:r>
              <a:rPr lang="en-US" sz="2200" b="1" dirty="0"/>
              <a:t> </a:t>
            </a:r>
          </a:p>
          <a:p>
            <a:pPr marL="461963" lvl="1" indent="3175">
              <a:buNone/>
            </a:pPr>
            <a:r>
              <a:rPr lang="en-US" sz="2200" dirty="0"/>
              <a:t>2.2 Key projects and initiatives (Past &amp; current / upcoming)</a:t>
            </a:r>
            <a:endParaRPr lang="en-US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Overall goal &amp; targets for 2017-2020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General approach &amp; description of action plan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Coordinating and implementing agencies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Program investment costs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Description of benefits </a:t>
            </a:r>
            <a:r>
              <a:rPr lang="en-US" sz="2400" dirty="0"/>
              <a:t>(Financial / Carbon / Co-benefits)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Assessment of risks and mitigation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M&amp;E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 Financial gap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58573"/>
            <a:ext cx="720437" cy="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633</Words>
  <Application>Microsoft Office PowerPoint</Application>
  <PresentationFormat>On-screen Show (4:3)</PresentationFormat>
  <Paragraphs>153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MS PGothic</vt:lpstr>
      <vt:lpstr>Arial</vt:lpstr>
      <vt:lpstr>Brush Script MT Italic</vt:lpstr>
      <vt:lpstr>Calibri</vt:lpstr>
      <vt:lpstr>Calibri Light</vt:lpstr>
      <vt:lpstr>Courier New</vt:lpstr>
      <vt:lpstr>Mangal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Hugel</dc:creator>
  <cp:lastModifiedBy>Bruno Hugel</cp:lastModifiedBy>
  <cp:revision>23</cp:revision>
  <dcterms:created xsi:type="dcterms:W3CDTF">2017-09-19T03:52:17Z</dcterms:created>
  <dcterms:modified xsi:type="dcterms:W3CDTF">2017-09-19T10:46:05Z</dcterms:modified>
</cp:coreProperties>
</file>