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71" r:id="rId2"/>
    <p:sldMasterId id="2147483819" r:id="rId3"/>
  </p:sldMasterIdLst>
  <p:notesMasterIdLst>
    <p:notesMasterId r:id="rId23"/>
  </p:notesMasterIdLst>
  <p:sldIdLst>
    <p:sldId id="256" r:id="rId4"/>
    <p:sldId id="336" r:id="rId5"/>
    <p:sldId id="284" r:id="rId6"/>
    <p:sldId id="345" r:id="rId7"/>
    <p:sldId id="321" r:id="rId8"/>
    <p:sldId id="318" r:id="rId9"/>
    <p:sldId id="323" r:id="rId10"/>
    <p:sldId id="328" r:id="rId11"/>
    <p:sldId id="340" r:id="rId12"/>
    <p:sldId id="329" r:id="rId13"/>
    <p:sldId id="330" r:id="rId14"/>
    <p:sldId id="331" r:id="rId15"/>
    <p:sldId id="332" r:id="rId16"/>
    <p:sldId id="333" r:id="rId17"/>
    <p:sldId id="343" r:id="rId18"/>
    <p:sldId id="322" r:id="rId19"/>
    <p:sldId id="344" r:id="rId20"/>
    <p:sldId id="320" r:id="rId21"/>
    <p:sldId id="327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336"/>
            <p14:sldId id="284"/>
            <p14:sldId id="345"/>
            <p14:sldId id="321"/>
            <p14:sldId id="318"/>
            <p14:sldId id="323"/>
            <p14:sldId id="328"/>
            <p14:sldId id="340"/>
            <p14:sldId id="329"/>
            <p14:sldId id="330"/>
            <p14:sldId id="331"/>
            <p14:sldId id="332"/>
            <p14:sldId id="333"/>
            <p14:sldId id="343"/>
            <p14:sldId id="322"/>
            <p14:sldId id="344"/>
            <p14:sldId id="320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0A2"/>
    <a:srgbClr val="0070A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77895" autoAdjust="0"/>
  </p:normalViewPr>
  <p:slideViewPr>
    <p:cSldViewPr showGuides="1">
      <p:cViewPr varScale="1">
        <p:scale>
          <a:sx n="54" d="100"/>
          <a:sy n="54" d="100"/>
        </p:scale>
        <p:origin x="11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0"/>
    </p:cViewPr>
  </p:sorterViewPr>
  <p:notesViewPr>
    <p:cSldViewPr>
      <p:cViewPr varScale="1">
        <p:scale>
          <a:sx n="67" d="100"/>
          <a:sy n="67" d="100"/>
        </p:scale>
        <p:origin x="273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C27FDF-9447-4991-B608-3E1ED9B1AF4F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652EFC-052B-46F0-B1B6-57CA7A28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0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73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214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2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37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36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20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47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47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323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77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9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8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2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3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4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4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4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1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6" b="27384"/>
          <a:stretch/>
        </p:blipFill>
        <p:spPr>
          <a:xfrm>
            <a:off x="0" y="5332752"/>
            <a:ext cx="9158991" cy="1526498"/>
          </a:xfrm>
          <a:prstGeom prst="rect">
            <a:avLst/>
          </a:prstGeom>
        </p:spPr>
      </p:pic>
      <p:pic>
        <p:nvPicPr>
          <p:cNvPr id="12" name="Picture 11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2094"/>
            <a:ext cx="1387029" cy="9795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 userDrawn="1"/>
        </p:nvSpPr>
        <p:spPr>
          <a:xfrm>
            <a:off x="487180" y="206444"/>
            <a:ext cx="629462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REGIONAL INFORMATION</a:t>
            </a:r>
            <a:r>
              <a:rPr lang="en-GB" sz="1600" b="1" baseline="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 </a:t>
            </a:r>
            <a:r>
              <a:rPr lang="en-GB" sz="16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EXCHANGE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REDD+ KNOWLEDGE</a:t>
            </a:r>
            <a:r>
              <a:rPr lang="en-GB" sz="1600" b="1" baseline="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 MANAGEMENT AND COMMUNICATIONS</a:t>
            </a:r>
            <a:endParaRPr lang="en-GB" sz="16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DaunPenh" panose="02000500000000020004" pitchFamily="2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23 - 25 AUGUST 2016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1066800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0" y="5944415"/>
            <a:ext cx="4267200" cy="91358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 flipV="1">
            <a:off x="-2" y="5896122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pic>
        <p:nvPicPr>
          <p:cNvPr id="25" name="Picture 24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2964"/>
            <a:ext cx="1153414" cy="8145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3022346" y="5944415"/>
            <a:ext cx="4267200" cy="9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0" y="5944415"/>
            <a:ext cx="4267200" cy="91358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V="1">
            <a:off x="-2" y="5896122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pic>
        <p:nvPicPr>
          <p:cNvPr id="18" name="Picture 17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2964"/>
            <a:ext cx="1153414" cy="8145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3022346" y="5944415"/>
            <a:ext cx="4267200" cy="9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610600" cy="29718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The UN-REDD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</a:rPr>
              <a:t>Programme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Knowledge Management and Communications</a:t>
            </a:r>
            <a:endParaRPr lang="en-GB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endParaRPr lang="en-GB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r"/>
            <a:r>
              <a:rPr lang="en-GB" sz="2000" b="1" dirty="0">
                <a:solidFill>
                  <a:srgbClr val="0000FF"/>
                </a:solidFill>
                <a:latin typeface="Cambria" panose="02040503050406030204" pitchFamily="18" charset="0"/>
              </a:rPr>
              <a:t>By Heang THY</a:t>
            </a:r>
          </a:p>
          <a:p>
            <a:pPr algn="r"/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</a:rPr>
              <a:t>23 August 2016</a:t>
            </a:r>
          </a:p>
          <a:p>
            <a:pPr algn="r"/>
            <a:endParaRPr lang="en-GB" sz="24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33399"/>
            <a:ext cx="8229600" cy="6096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 b="1" dirty="0"/>
              <a:t>2. Knowledge Exchange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</a:rPr>
              <a:t>Knowledge Management</a:t>
            </a:r>
          </a:p>
        </p:txBody>
      </p:sp>
      <p:pic>
        <p:nvPicPr>
          <p:cNvPr id="1026" name="Picture 2" descr="P1050305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"/>
          <a:stretch>
            <a:fillRect/>
          </a:stretch>
        </p:blipFill>
        <p:spPr bwMode="auto">
          <a:xfrm>
            <a:off x="815063" y="3243091"/>
            <a:ext cx="4214137" cy="2280438"/>
          </a:xfrm>
          <a:prstGeom prst="rect">
            <a:avLst/>
          </a:prstGeom>
          <a:noFill/>
          <a:ln w="25400" algn="ctr">
            <a:solidFill>
              <a:srgbClr val="EEEC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P1050320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333" r="2060" b="-333"/>
          <a:stretch>
            <a:fillRect/>
          </a:stretch>
        </p:blipFill>
        <p:spPr bwMode="auto">
          <a:xfrm>
            <a:off x="4994031" y="3276597"/>
            <a:ext cx="3847090" cy="2146300"/>
          </a:xfrm>
          <a:prstGeom prst="rect">
            <a:avLst/>
          </a:prstGeom>
          <a:noFill/>
          <a:ln w="25400" algn="ctr">
            <a:solidFill>
              <a:srgbClr val="EEEC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IMG_53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5482"/>
          <a:stretch>
            <a:fillRect/>
          </a:stretch>
        </p:blipFill>
        <p:spPr bwMode="auto">
          <a:xfrm>
            <a:off x="4571998" y="1176506"/>
            <a:ext cx="4102100" cy="2066585"/>
          </a:xfrm>
          <a:prstGeom prst="rect">
            <a:avLst/>
          </a:prstGeom>
          <a:noFill/>
          <a:ln w="25400" algn="ctr">
            <a:solidFill>
              <a:srgbClr val="33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23" y="1654331"/>
            <a:ext cx="4558107" cy="58477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Events and Workshops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0" y="1238103"/>
            <a:ext cx="4569830" cy="3046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16667" r="9722" b="4167"/>
          <a:stretch/>
        </p:blipFill>
        <p:spPr>
          <a:xfrm>
            <a:off x="4484159" y="3081941"/>
            <a:ext cx="4277778" cy="27092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0366" y="3954688"/>
            <a:ext cx="4684872" cy="58477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South-South Exchanges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8"/>
          <a:srcRect l="14104" t="12168" r="11445"/>
          <a:stretch/>
        </p:blipFill>
        <p:spPr>
          <a:xfrm>
            <a:off x="2051537" y="1143000"/>
            <a:ext cx="6476997" cy="43805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3135" y="3036871"/>
            <a:ext cx="4261872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600" b="1" dirty="0"/>
              <a:t>Discussion Forums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6416" y="1163935"/>
            <a:ext cx="3595984" cy="44546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" y="2835893"/>
            <a:ext cx="3569249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4000" b="1" dirty="0"/>
              <a:t>Webinars</a:t>
            </a:r>
          </a:p>
        </p:txBody>
      </p:sp>
    </p:spTree>
    <p:extLst>
      <p:ext uri="{BB962C8B-B14F-4D97-AF65-F5344CB8AC3E}">
        <p14:creationId xmlns:p14="http://schemas.microsoft.com/office/powerpoint/2010/main" val="347046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  <p:bldP spid="17" grpId="0" animBg="1"/>
      <p:bldP spid="17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33399"/>
            <a:ext cx="8229600" cy="6096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 b="1" dirty="0"/>
              <a:t>3. Knowledge Dissemination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</a:rPr>
              <a:t>Knowledge Management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410" y="1524001"/>
            <a:ext cx="6836715" cy="4114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926" y="1589256"/>
            <a:ext cx="3865674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600" b="1" dirty="0"/>
              <a:t>Announcements</a:t>
            </a:r>
          </a:p>
        </p:txBody>
      </p:sp>
      <p:pic>
        <p:nvPicPr>
          <p:cNvPr id="9" name="Image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59" y="1300872"/>
            <a:ext cx="4560242" cy="44957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-9261" y="3278902"/>
            <a:ext cx="5876661" cy="81241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30225"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600" b="1" dirty="0"/>
              <a:t>Weekly</a:t>
            </a:r>
            <a:r>
              <a:rPr lang="en-US" sz="3600" b="1" dirty="0"/>
              <a:t> Roundup</a:t>
            </a:r>
            <a:endParaRPr lang="en-GB" sz="3600" b="1" dirty="0"/>
          </a:p>
        </p:txBody>
      </p:sp>
      <p:pic>
        <p:nvPicPr>
          <p:cNvPr id="10" name="Image 1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276" y="1316423"/>
            <a:ext cx="3510923" cy="4480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68797" y="2351560"/>
            <a:ext cx="4299960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UN-REDD Newsletter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2106" y="1524001"/>
            <a:ext cx="6968019" cy="4211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86752" y="2482088"/>
            <a:ext cx="2218478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600" b="1" dirty="0"/>
              <a:t>Videos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1136" y="1462788"/>
            <a:ext cx="6605661" cy="4176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9142" y="3581400"/>
            <a:ext cx="4531562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Workspace Repository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9" y="1404705"/>
            <a:ext cx="3533140" cy="3335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6327" y="2514600"/>
            <a:ext cx="3811771" cy="2577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2436" y="1905000"/>
            <a:ext cx="4397043" cy="2118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7535" y="4114800"/>
            <a:ext cx="3237865" cy="2586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72" y="3733800"/>
            <a:ext cx="3781928" cy="1849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4572000"/>
            <a:ext cx="3858426" cy="2025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38600" y="1158551"/>
            <a:ext cx="3437159" cy="70788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4000" b="1" dirty="0"/>
              <a:t>Social Media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704" y="1295400"/>
            <a:ext cx="3368896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84917" y="2365011"/>
            <a:ext cx="4402173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Go-REDD+ (Archives)</a:t>
            </a:r>
          </a:p>
        </p:txBody>
      </p:sp>
    </p:spTree>
    <p:extLst>
      <p:ext uri="{BB962C8B-B14F-4D97-AF65-F5344CB8AC3E}">
        <p14:creationId xmlns:p14="http://schemas.microsoft.com/office/powerpoint/2010/main" val="428880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  <p:bldP spid="19" grpId="1" animBg="1"/>
      <p:bldP spid="6" grpId="0" animBg="1"/>
      <p:bldP spid="6" grpId="1" animBg="1"/>
      <p:bldP spid="16" grpId="0" animBg="1"/>
      <p:bldP spid="16" grpId="1" animBg="1"/>
      <p:bldP spid="7" grpId="0" animBg="1"/>
      <p:bldP spid="7" grpId="1" animBg="1"/>
      <p:bldP spid="8" grpId="0" animBg="1"/>
      <p:bldP spid="8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33399"/>
            <a:ext cx="8229600" cy="6096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 b="1" dirty="0"/>
              <a:t>4. Social Networking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</a:rPr>
              <a:t>Knowledge Management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14769" t="11470" r="11557" b="6088"/>
          <a:stretch/>
        </p:blipFill>
        <p:spPr bwMode="auto">
          <a:xfrm>
            <a:off x="1760332" y="1219200"/>
            <a:ext cx="6926466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0935" y="3352800"/>
            <a:ext cx="4426020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Community Members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14089" t="10867" r="10879" b="5807"/>
          <a:stretch/>
        </p:blipFill>
        <p:spPr bwMode="auto">
          <a:xfrm>
            <a:off x="2459447" y="1219200"/>
            <a:ext cx="6462006" cy="4472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7114" y="2919694"/>
            <a:ext cx="3917291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Workspace Groups</a:t>
            </a:r>
          </a:p>
        </p:txBody>
      </p:sp>
    </p:spTree>
    <p:extLst>
      <p:ext uri="{BB962C8B-B14F-4D97-AF65-F5344CB8AC3E}">
        <p14:creationId xmlns:p14="http://schemas.microsoft.com/office/powerpoint/2010/main" val="6318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85799"/>
            <a:ext cx="8229600" cy="6096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 b="1" dirty="0"/>
              <a:t>5. Knowledge Assessment and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5" y="1600200"/>
            <a:ext cx="5135515" cy="1524001"/>
          </a:xfrm>
        </p:spPr>
        <p:txBody>
          <a:bodyPr>
            <a:no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400" dirty="0"/>
              <a:t>Knowledge Needs Assessments</a:t>
            </a:r>
          </a:p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400" dirty="0"/>
              <a:t>KM Action Plans</a:t>
            </a:r>
          </a:p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400" dirty="0"/>
              <a:t>Knowledge Monitoring and Evaluation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</a:rPr>
              <a:t>Knowledge Management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005300" y="3429001"/>
            <a:ext cx="3633500" cy="2362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5867399" y="2133600"/>
            <a:ext cx="2819399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7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761999"/>
            <a:ext cx="8229600" cy="60960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3200" b="1" dirty="0"/>
              <a:t>6. Capacity Building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</a:rPr>
              <a:t>Knowledge Management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05" y="3654202"/>
            <a:ext cx="3051353" cy="197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D3DBE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6" name="Picture 8" descr="IMG_0462"/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0" y="3654203"/>
            <a:ext cx="2743953" cy="19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D3DBE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54030" y="838200"/>
            <a:ext cx="4237570" cy="70788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4000" b="1" dirty="0"/>
              <a:t>REDD+ Academy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00200"/>
            <a:ext cx="2991028" cy="1994018"/>
          </a:xfrm>
          <a:prstGeom prst="rect">
            <a:avLst/>
          </a:prstGeom>
        </p:spPr>
      </p:pic>
      <p:pic>
        <p:nvPicPr>
          <p:cNvPr id="2057" name="Picture 9" descr="IMG_4779"/>
          <p:cNvPicPr>
            <a:picLocks noChangeAspect="1" noChangeArrowheads="1"/>
          </p:cNvPicPr>
          <p:nvPr/>
        </p:nvPicPr>
        <p:blipFill>
          <a:blip r:embed="rId6" cstate="print">
            <a:lum bright="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4203"/>
            <a:ext cx="2991028" cy="197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40" y="1644198"/>
            <a:ext cx="3234142" cy="1819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58" y="1647665"/>
            <a:ext cx="3236854" cy="1820731"/>
          </a:xfrm>
          <a:prstGeom prst="rect">
            <a:avLst/>
          </a:prstGeom>
        </p:spPr>
      </p:pic>
      <p:pic>
        <p:nvPicPr>
          <p:cNvPr id="17" name="Image 24"/>
          <p:cNvPicPr/>
          <p:nvPr/>
        </p:nvPicPr>
        <p:blipFill>
          <a:blip r:embed="rId9"/>
          <a:stretch>
            <a:fillRect/>
          </a:stretch>
        </p:blipFill>
        <p:spPr>
          <a:xfrm>
            <a:off x="4645921" y="2986528"/>
            <a:ext cx="1792259" cy="1281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0" y="1600199"/>
            <a:ext cx="4332300" cy="2620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88" y="3224151"/>
            <a:ext cx="4144912" cy="23315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44719" y="1883912"/>
            <a:ext cx="4583825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600" b="1" dirty="0"/>
              <a:t>Information Exchange Events</a:t>
            </a:r>
          </a:p>
        </p:txBody>
      </p:sp>
      <p:pic>
        <p:nvPicPr>
          <p:cNvPr id="23" name="Picture 22" descr="C:\Users\Mirzohaydar Isoev\Desktop\REDD+ Training - Kimbe March 2016\Press Release\REDD+ Workshop Kimbe - images\IMG_1088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00" y="1536963"/>
            <a:ext cx="3566700" cy="232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C:\Users\Mirzohaydar Isoev\Desktop\REDD+ Training - Kimbe March 2016\Press Release\REDD+ Workshop Kimbe - images\IMG_1290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446" y="3762419"/>
            <a:ext cx="3356446" cy="20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C:\Users\Mirzohaydar Isoev\Desktop\REDD+ Training - Kimbe March 2016\Kimbe Photos\IMG_0028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892" y="3177753"/>
            <a:ext cx="3886708" cy="245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618088" y="2263914"/>
            <a:ext cx="338291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4000" b="1" dirty="0"/>
              <a:t>Trainings</a:t>
            </a:r>
          </a:p>
        </p:txBody>
      </p:sp>
    </p:spTree>
    <p:extLst>
      <p:ext uri="{BB962C8B-B14F-4D97-AF65-F5344CB8AC3E}">
        <p14:creationId xmlns:p14="http://schemas.microsoft.com/office/powerpoint/2010/main" val="23325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8705" y="3810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F81BD"/>
                </a:solidFill>
                <a:latin typeface="Cambria" panose="02040503050406030204" pitchFamily="18" charset="0"/>
              </a:rPr>
              <a:t>Communications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00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Just as for KM, Communications can occur at all levels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450" y="28194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However, communications mainly occur at national and global levels</a:t>
            </a:r>
          </a:p>
        </p:txBody>
      </p:sp>
    </p:spTree>
    <p:extLst>
      <p:ext uri="{BB962C8B-B14F-4D97-AF65-F5344CB8AC3E}">
        <p14:creationId xmlns:p14="http://schemas.microsoft.com/office/powerpoint/2010/main" val="35594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719263"/>
            <a:ext cx="3218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National web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National newsletters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Newspapers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TV/radio shows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Brochures, posters, policy briefs, etc.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5367" y="685800"/>
            <a:ext cx="8720138" cy="46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Cambria" panose="02040503050406030204" pitchFamily="18" charset="0"/>
              </a:rPr>
              <a:t>Communications at national level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</a:rPr>
              <a:t>Communications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918" y="1223963"/>
            <a:ext cx="1632265" cy="2119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086" y="1390911"/>
            <a:ext cx="1548816" cy="212634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9861" y="1628059"/>
            <a:ext cx="1617181" cy="2126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6271" y="1803022"/>
            <a:ext cx="1665844" cy="211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4960" y="2047158"/>
            <a:ext cx="1560545" cy="2119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4913" y="3509991"/>
            <a:ext cx="1633440" cy="2304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0" y="4091162"/>
            <a:ext cx="2616356" cy="172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30" y="4212583"/>
            <a:ext cx="2109036" cy="1635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0231" y="4210051"/>
            <a:ext cx="2269621" cy="16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6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719263"/>
            <a:ext cx="472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Web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Workspace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E-Newsletter (the REDD+ Resource)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REDD+ Weekly Roundup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Blog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YouTube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Social Media: Facebook, Twitter, LinkedIn, Reddit, Tumblr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5367" y="762000"/>
            <a:ext cx="8720138" cy="46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Cambria" panose="02040503050406030204" pitchFamily="18" charset="0"/>
              </a:rPr>
              <a:t>Communications at global level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</a:rPr>
              <a:t>Communications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6832" y="1524000"/>
            <a:ext cx="2536967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1" y="2016086"/>
            <a:ext cx="2847239" cy="2503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8930" y="2209800"/>
            <a:ext cx="2747176" cy="2653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930" y="3044297"/>
            <a:ext cx="3351910" cy="1166109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151" y="3655814"/>
            <a:ext cx="3268742" cy="2038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3178" y="3825042"/>
            <a:ext cx="2774779" cy="1900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6367" y="3686288"/>
            <a:ext cx="2391227" cy="2178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09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20053" y="762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b="1" dirty="0">
              <a:latin typeface="+mj-lt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4F81BD"/>
                </a:solidFill>
                <a:latin typeface="Cambria" panose="02040503050406030204" pitchFamily="18" charset="0"/>
              </a:rPr>
              <a:t>Thank You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sz="2000" b="1" dirty="0">
                <a:latin typeface="+mj-lt"/>
              </a:rPr>
              <a:t>Heang THY</a:t>
            </a:r>
          </a:p>
          <a:p>
            <a:pPr marL="0" indent="0" algn="ctr">
              <a:buNone/>
            </a:pPr>
            <a:r>
              <a:rPr lang="en-US" sz="2000" b="1" dirty="0">
                <a:latin typeface="+mj-lt"/>
              </a:rPr>
              <a:t>Heang.thy@undp.org</a:t>
            </a:r>
          </a:p>
        </p:txBody>
      </p:sp>
    </p:spTree>
    <p:extLst>
      <p:ext uri="{BB962C8B-B14F-4D97-AF65-F5344CB8AC3E}">
        <p14:creationId xmlns:p14="http://schemas.microsoft.com/office/powerpoint/2010/main" val="26113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Cambria" panose="02040503050406030204" pitchFamily="18" charset="0"/>
              </a:rPr>
              <a:t>Agenda of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72522"/>
            <a:ext cx="8229600" cy="28232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Day 1: Country Presentations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Day 2: Training and Learning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Day 3: Networking and Exchanging Experiences and knowledge</a:t>
            </a:r>
          </a:p>
        </p:txBody>
      </p:sp>
    </p:spTree>
    <p:extLst>
      <p:ext uri="{BB962C8B-B14F-4D97-AF65-F5344CB8AC3E}">
        <p14:creationId xmlns:p14="http://schemas.microsoft.com/office/powerpoint/2010/main" val="14713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8lzs3Jk0fdg/Uxkbtg7rmYI/AAAAAAAAAE4/Q7rJEijlnqQ/s1600/blog+4.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61577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99482">
            <a:off x="1708781" y="447253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DATA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439589">
            <a:off x="2292267" y="3658982"/>
            <a:ext cx="256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INFORMATION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48767">
            <a:off x="2649694" y="270923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KNOWLEDGE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 rot="185552">
            <a:off x="2601534" y="189218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WISDOM</a:t>
            </a:r>
            <a:endParaRPr lang="en-GB" sz="2400" dirty="0"/>
          </a:p>
        </p:txBody>
      </p:sp>
      <p:pic>
        <p:nvPicPr>
          <p:cNvPr id="9" name="Picture 2" descr="http://image.shutterstock.com/z/stock-vector-curved-arrow-from-bottom-right-side-to-top-leftside-with-reflection-on-bottom-plane-16990021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647040">
            <a:off x="5881449" y="4278274"/>
            <a:ext cx="515976" cy="4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.shutterstock.com/z/stock-vector-curved-arrow-from-bottom-right-side-to-top-leftside-with-reflection-on-bottom-plane-16990021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829794" flipH="1">
            <a:off x="1731258" y="3589266"/>
            <a:ext cx="498015" cy="45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12335" y="4449900"/>
            <a:ext cx="121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Collect</a:t>
            </a:r>
            <a:endParaRPr lang="en-GB" sz="2000" b="1" dirty="0"/>
          </a:p>
        </p:txBody>
      </p:sp>
      <p:pic>
        <p:nvPicPr>
          <p:cNvPr id="12" name="Picture 6" descr="http://previews.123rf.com/images/brunoilfo/brunoilfo0808/brunoilfo080800026/3415985-Upwards-Curved-Arrow-With-Arrowhead-On-The-Left-and-Reflection-on-Bottom-Plane-Stock-Photo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029791" flipH="1">
            <a:off x="7179877" y="4318133"/>
            <a:ext cx="5433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60129" y="3958350"/>
            <a:ext cx="121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Analyze</a:t>
            </a:r>
            <a:endParaRPr lang="en-GB" sz="2000" b="1" dirty="0"/>
          </a:p>
        </p:txBody>
      </p:sp>
      <p:pic>
        <p:nvPicPr>
          <p:cNvPr id="14" name="Picture 2" descr="http://image.shutterstock.com/z/stock-vector-curved-arrow-from-bottom-right-side-to-top-leftside-with-reflection-on-bottom-plane-16990021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7473">
            <a:off x="6260542" y="3856310"/>
            <a:ext cx="428001" cy="3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57800" y="3638490"/>
            <a:ext cx="121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Organize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2729" y="3686915"/>
            <a:ext cx="121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Capture</a:t>
            </a:r>
            <a:endParaRPr lang="en-GB" sz="2000" b="1" dirty="0"/>
          </a:p>
        </p:txBody>
      </p:sp>
      <p:pic>
        <p:nvPicPr>
          <p:cNvPr id="17" name="Picture 6" descr="http://previews.123rf.com/images/brunoilfo/brunoilfo0808/brunoilfo080800026/3415985-Upwards-Curved-Arrow-With-Arrowhead-On-The-Left-and-Reflection-on-Bottom-Plane-Stock-Photo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704279" flipH="1" flipV="1">
            <a:off x="283885" y="3557017"/>
            <a:ext cx="586232" cy="3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3400" y="3181290"/>
            <a:ext cx="121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Process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35729" y="2800290"/>
            <a:ext cx="121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Manage</a:t>
            </a:r>
            <a:endParaRPr lang="en-GB" sz="2000" b="1" dirty="0"/>
          </a:p>
        </p:txBody>
      </p:sp>
      <p:pic>
        <p:nvPicPr>
          <p:cNvPr id="20" name="Picture 2" descr="http://image.shutterstock.com/z/stock-vector-curved-arrow-from-bottom-right-side-to-top-leftside-with-reflection-on-bottom-plane-16990021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3740" flipH="1">
            <a:off x="1390066" y="2995997"/>
            <a:ext cx="563557" cy="4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105400" y="3200128"/>
            <a:ext cx="1643946" cy="533672"/>
            <a:chOff x="2705100" y="3276600"/>
            <a:chExt cx="5181600" cy="1981200"/>
          </a:xfrm>
        </p:grpSpPr>
        <p:pic>
          <p:nvPicPr>
            <p:cNvPr id="22" name="Picture 8" descr="https://thumbs.dreamstime.com/z/right-straight-arrow-6130809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05100" y="3276600"/>
              <a:ext cx="51816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505200" y="3733800"/>
              <a:ext cx="3429000" cy="914400"/>
            </a:xfrm>
            <a:prstGeom prst="rect">
              <a:avLst/>
            </a:prstGeom>
            <a:solidFill>
              <a:srgbClr val="0070A2"/>
            </a:solidFill>
            <a:ln>
              <a:solidFill>
                <a:srgbClr val="007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 rot="13075634">
              <a:off x="6145796" y="3475980"/>
              <a:ext cx="513353" cy="327538"/>
            </a:xfrm>
            <a:prstGeom prst="triangle">
              <a:avLst/>
            </a:prstGeom>
            <a:solidFill>
              <a:srgbClr val="0070A2"/>
            </a:solidFill>
            <a:ln w="76200">
              <a:solidFill>
                <a:srgbClr val="007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57522" y="2514600"/>
            <a:ext cx="2124278" cy="533672"/>
            <a:chOff x="2705100" y="3276600"/>
            <a:chExt cx="5181600" cy="1981200"/>
          </a:xfrm>
        </p:grpSpPr>
        <p:pic>
          <p:nvPicPr>
            <p:cNvPr id="26" name="Picture 8" descr="https://thumbs.dreamstime.com/z/right-straight-arrow-6130809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05100" y="3276600"/>
              <a:ext cx="51816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505200" y="3733800"/>
              <a:ext cx="3429000" cy="914400"/>
            </a:xfrm>
            <a:prstGeom prst="rect">
              <a:avLst/>
            </a:prstGeom>
            <a:solidFill>
              <a:srgbClr val="0070A2"/>
            </a:solidFill>
            <a:ln>
              <a:solidFill>
                <a:srgbClr val="007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3075634">
              <a:off x="6145796" y="3475980"/>
              <a:ext cx="513353" cy="327538"/>
            </a:xfrm>
            <a:prstGeom prst="triangle">
              <a:avLst/>
            </a:prstGeom>
            <a:solidFill>
              <a:srgbClr val="0070A2"/>
            </a:solidFill>
            <a:ln w="76200">
              <a:solidFill>
                <a:srgbClr val="007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05124" y="2538680"/>
            <a:ext cx="249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Communicate!</a:t>
            </a:r>
            <a:endParaRPr lang="en-GB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" y="457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The “DIKW Pyramid” and Communications</a:t>
            </a:r>
            <a:endParaRPr lang="en-GB" sz="3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31" name="Picture 2" descr="http://image.shutterstock.com/z/stock-vector-curved-arrow-from-bottom-right-side-to-top-leftside-with-reflection-on-bottom-plane-16990021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281783" flipH="1">
            <a:off x="2229078" y="2427620"/>
            <a:ext cx="498015" cy="45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32519" y="2191099"/>
            <a:ext cx="19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Understanding</a:t>
            </a:r>
            <a:endParaRPr lang="en-GB" sz="2000" b="1" dirty="0"/>
          </a:p>
        </p:txBody>
      </p:sp>
      <p:pic>
        <p:nvPicPr>
          <p:cNvPr id="33" name="Picture 2" descr="http://image.shutterstock.com/z/stock-vector-curved-arrow-from-bottom-right-side-to-top-leftside-with-reflection-on-bottom-plane-16990021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29641" flipH="1">
            <a:off x="2413443" y="1981310"/>
            <a:ext cx="563557" cy="4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302471" y="1828800"/>
            <a:ext cx="2403129" cy="533672"/>
            <a:chOff x="2705100" y="3276600"/>
            <a:chExt cx="5181600" cy="1981200"/>
          </a:xfrm>
        </p:grpSpPr>
        <p:pic>
          <p:nvPicPr>
            <p:cNvPr id="35" name="Picture 8" descr="https://thumbs.dreamstime.com/z/right-straight-arrow-6130809.jp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05100" y="3276600"/>
              <a:ext cx="51816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3505200" y="3733800"/>
              <a:ext cx="3429000" cy="914400"/>
            </a:xfrm>
            <a:prstGeom prst="rect">
              <a:avLst/>
            </a:prstGeom>
            <a:solidFill>
              <a:srgbClr val="0070A2"/>
            </a:solidFill>
            <a:ln>
              <a:solidFill>
                <a:srgbClr val="007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13075634">
              <a:off x="6145796" y="3475980"/>
              <a:ext cx="513353" cy="327538"/>
            </a:xfrm>
            <a:prstGeom prst="triangle">
              <a:avLst/>
            </a:prstGeom>
            <a:solidFill>
              <a:srgbClr val="0070A2"/>
            </a:solidFill>
            <a:ln w="76200">
              <a:solidFill>
                <a:srgbClr val="007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 rot="1988615">
            <a:off x="501288" y="1481097"/>
            <a:ext cx="2311334" cy="3136691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rot="20158846">
            <a:off x="6751552" y="1256239"/>
            <a:ext cx="2311334" cy="3136691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7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3" grpId="0"/>
      <p:bldP spid="15" grpId="0"/>
      <p:bldP spid="16" grpId="0"/>
      <p:bldP spid="18" grpId="0"/>
      <p:bldP spid="19" grpId="0"/>
      <p:bldP spid="29" grpId="0"/>
      <p:bldP spid="32" grpId="0"/>
      <p:bldP spid="2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05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Background of KM and Communications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705" y="867508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UN-REDD supports country partners in capturing, processing and communicating information, knowledge and “wisdom”. </a:t>
            </a:r>
          </a:p>
          <a:p>
            <a:endParaRPr lang="en-US" sz="1400" dirty="0"/>
          </a:p>
          <a:p>
            <a:r>
              <a:rPr lang="en-US" sz="2200" dirty="0"/>
              <a:t>The </a:t>
            </a:r>
            <a:r>
              <a:rPr lang="en-US" sz="2200" b="1" dirty="0"/>
              <a:t>Warsaw Framework</a:t>
            </a:r>
            <a:r>
              <a:rPr lang="en-US" sz="2200" dirty="0"/>
              <a:t> and other UNFCCC Decisions are the backbone of UN-REDD support. </a:t>
            </a:r>
          </a:p>
          <a:p>
            <a:endParaRPr lang="en-US" altLang="en-US" sz="1400" b="1" u="sng" dirty="0"/>
          </a:p>
          <a:p>
            <a:r>
              <a:rPr lang="en-SG" altLang="en-US" sz="2200" b="1" u="sng" dirty="0"/>
              <a:t>Knowledge Management</a:t>
            </a:r>
            <a:r>
              <a:rPr lang="en-SG" altLang="en-US" sz="2200" dirty="0"/>
              <a:t> – is about capturing and processing information to generate knowledge.</a:t>
            </a:r>
          </a:p>
          <a:p>
            <a:r>
              <a:rPr lang="en-SG" altLang="en-US" sz="2200" u="sng" dirty="0"/>
              <a:t>Key issue</a:t>
            </a:r>
            <a:r>
              <a:rPr lang="en-SG" altLang="en-US" sz="2200" dirty="0"/>
              <a:t>: </a:t>
            </a:r>
            <a:r>
              <a:rPr lang="en-SG" altLang="en-US" sz="2200" b="1" dirty="0">
                <a:solidFill>
                  <a:schemeClr val="tx2"/>
                </a:solidFill>
              </a:rPr>
              <a:t>WHAT </a:t>
            </a:r>
            <a:r>
              <a:rPr lang="en-SG" altLang="en-US" sz="2200" dirty="0"/>
              <a:t>- What knowledge to manage</a:t>
            </a:r>
            <a:r>
              <a:rPr lang="en-US" altLang="en-US" sz="2200" dirty="0"/>
              <a:t>?</a:t>
            </a:r>
          </a:p>
          <a:p>
            <a:endParaRPr lang="en-US" altLang="en-US" sz="1400" dirty="0"/>
          </a:p>
          <a:p>
            <a:pPr lvl="0"/>
            <a:r>
              <a:rPr lang="en-SG" altLang="en-US" sz="2200" b="1" u="sng" dirty="0"/>
              <a:t>Communications</a:t>
            </a:r>
            <a:r>
              <a:rPr lang="en-SG" altLang="en-US" sz="2200" dirty="0"/>
              <a:t> - producing and disseminating information </a:t>
            </a:r>
            <a:r>
              <a:rPr lang="en-US" altLang="en-US" sz="2200" dirty="0"/>
              <a:t>about REDD+, knowledge generated through the UN-REDD partnership and other initiatives, and “wisdom” about REDD+</a:t>
            </a:r>
          </a:p>
          <a:p>
            <a:pPr lvl="0"/>
            <a:r>
              <a:rPr lang="en-US" altLang="en-US" sz="2200" u="sng" dirty="0"/>
              <a:t>Key issue</a:t>
            </a:r>
            <a:r>
              <a:rPr lang="en-US" altLang="en-US" sz="2200" dirty="0"/>
              <a:t>: </a:t>
            </a:r>
            <a:r>
              <a:rPr lang="en-SG" altLang="en-US" sz="2200" b="1" dirty="0">
                <a:solidFill>
                  <a:schemeClr val="tx2"/>
                </a:solidFill>
              </a:rPr>
              <a:t>HOW</a:t>
            </a:r>
            <a:r>
              <a:rPr lang="en-SG" altLang="en-US" sz="2200" dirty="0"/>
              <a:t> - How should communications be tailored to different audiences?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2906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6404" y="1447800"/>
            <a:ext cx="7391401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i="1" dirty="0">
                <a:solidFill>
                  <a:schemeClr val="bg1"/>
                </a:solidFill>
              </a:rPr>
              <a:t>There are areas of connection between knowledge management and communication (two sides of the same pyramid), but </a:t>
            </a:r>
            <a:r>
              <a:rPr lang="en-US" altLang="en-US" sz="3600" b="1" i="1" dirty="0">
                <a:solidFill>
                  <a:schemeClr val="bg1"/>
                </a:solidFill>
              </a:rPr>
              <a:t>they are not the same thing</a:t>
            </a:r>
            <a:r>
              <a:rPr lang="en-US" altLang="en-US" sz="3600" i="1" dirty="0">
                <a:solidFill>
                  <a:schemeClr val="bg1"/>
                </a:solidFill>
              </a:rPr>
              <a:t>. </a:t>
            </a:r>
            <a:endParaRPr lang="en-SG" altLang="en-US" sz="3600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705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Background of KM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5051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705" y="903744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UN-REDD </a:t>
            </a:r>
            <a:r>
              <a:rPr lang="en-US" sz="2200" dirty="0" err="1"/>
              <a:t>Programme</a:t>
            </a:r>
            <a:r>
              <a:rPr lang="en-US" sz="2200" dirty="0"/>
              <a:t> was started 2008.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KM and </a:t>
            </a:r>
            <a:r>
              <a:rPr lang="en-US" sz="2200" dirty="0" err="1"/>
              <a:t>Comms</a:t>
            </a:r>
            <a:r>
              <a:rPr lang="en-US" sz="2200" dirty="0"/>
              <a:t> initiated in 2011 for the UN-REDD Programme Strategy </a:t>
            </a:r>
            <a:r>
              <a:rPr lang="en-US" sz="2200"/>
              <a:t>for 2011-2015.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KM and </a:t>
            </a:r>
            <a:r>
              <a:rPr lang="en-US" sz="2200" dirty="0" err="1"/>
              <a:t>Comms</a:t>
            </a:r>
            <a:r>
              <a:rPr lang="en-US" sz="2200" dirty="0"/>
              <a:t> activities within the UN-REDD </a:t>
            </a:r>
            <a:r>
              <a:rPr lang="en-US" sz="2200" dirty="0" err="1"/>
              <a:t>Programme</a:t>
            </a:r>
            <a:r>
              <a:rPr lang="en-US" sz="2200" dirty="0"/>
              <a:t> occur at different levels: National, Regional, and Global.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705" y="228600"/>
            <a:ext cx="8686800" cy="609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Background of KM and Communications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9205" y="3505200"/>
            <a:ext cx="8075195" cy="2219325"/>
            <a:chOff x="459205" y="3505200"/>
            <a:chExt cx="8075195" cy="2219325"/>
          </a:xfrm>
        </p:grpSpPr>
        <p:sp>
          <p:nvSpPr>
            <p:cNvPr id="6" name="Rectangle 5"/>
            <p:cNvSpPr/>
            <p:nvPr/>
          </p:nvSpPr>
          <p:spPr>
            <a:xfrm>
              <a:off x="459205" y="4124325"/>
              <a:ext cx="1902995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Global KM &amp; </a:t>
              </a:r>
              <a:r>
                <a:rPr lang="en-GB" sz="2000" b="1" dirty="0" err="1"/>
                <a:t>Comms</a:t>
              </a:r>
              <a:r>
                <a:rPr lang="en-GB" sz="2000" b="1" dirty="0"/>
                <a:t> Team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3010" y="5105400"/>
              <a:ext cx="1902995" cy="600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LAC KM Specialist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33010" y="4267200"/>
              <a:ext cx="1902995" cy="685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Asia/Pacific KM Specialist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3483" y="3505200"/>
              <a:ext cx="1902995" cy="628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Africa KM Specialist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31405" y="3581400"/>
              <a:ext cx="1902995" cy="628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28 Countries</a:t>
              </a:r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2488029" y="4476750"/>
              <a:ext cx="790575" cy="247650"/>
            </a:xfrm>
            <a:prstGeom prst="left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31404" y="4343400"/>
              <a:ext cx="1902995" cy="62865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19 Countries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31405" y="5095875"/>
              <a:ext cx="1902995" cy="628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17 Countries</a:t>
              </a:r>
            </a:p>
          </p:txBody>
        </p:sp>
        <p:sp>
          <p:nvSpPr>
            <p:cNvPr id="17" name="Left-Right Arrow 16"/>
            <p:cNvSpPr/>
            <p:nvPr/>
          </p:nvSpPr>
          <p:spPr>
            <a:xfrm>
              <a:off x="5588417" y="4463010"/>
              <a:ext cx="790575" cy="247650"/>
            </a:xfrm>
            <a:prstGeom prst="left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30005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8705" y="2286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</a:rPr>
              <a:t>Knowledge Management</a:t>
            </a:r>
          </a:p>
        </p:txBody>
      </p:sp>
      <p:pic>
        <p:nvPicPr>
          <p:cNvPr id="5" name="Picture 4" descr="knowledge management care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3051"/>
            <a:ext cx="3276600" cy="3269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81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799"/>
            <a:ext cx="8229600" cy="609601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ambria" panose="02040503050406030204" pitchFamily="18" charset="0"/>
              </a:rPr>
              <a:t>Available Support from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199"/>
            <a:ext cx="5135515" cy="4038601"/>
          </a:xfrm>
        </p:spPr>
        <p:txBody>
          <a:bodyPr>
            <a:noAutofit/>
          </a:bodyPr>
          <a:lstStyle/>
          <a:p>
            <a:pPr marL="534988" indent="-534988">
              <a:spcBef>
                <a:spcPts val="0"/>
              </a:spcBef>
              <a:buFont typeface="+mj-lt"/>
              <a:buAutoNum type="arabicPeriod"/>
            </a:pPr>
            <a:r>
              <a:rPr lang="en-GB" sz="2800" dirty="0"/>
              <a:t>Knowledge Capture and codification (processing)</a:t>
            </a:r>
          </a:p>
          <a:p>
            <a:pPr marL="534988" indent="-534988">
              <a:spcBef>
                <a:spcPts val="0"/>
              </a:spcBef>
              <a:buFont typeface="+mj-lt"/>
              <a:buAutoNum type="arabicPeriod"/>
            </a:pPr>
            <a:r>
              <a:rPr lang="en-GB" sz="2800" dirty="0"/>
              <a:t>Knowledge Exchange</a:t>
            </a:r>
          </a:p>
          <a:p>
            <a:pPr marL="534988" indent="-534988">
              <a:spcBef>
                <a:spcPts val="0"/>
              </a:spcBef>
              <a:buFont typeface="+mj-lt"/>
              <a:buAutoNum type="arabicPeriod"/>
            </a:pPr>
            <a:r>
              <a:rPr lang="en-GB" sz="2800" dirty="0"/>
              <a:t>Knowledge Dissemination </a:t>
            </a:r>
          </a:p>
          <a:p>
            <a:pPr marL="534988" indent="-534988">
              <a:spcBef>
                <a:spcPts val="0"/>
              </a:spcBef>
              <a:buFont typeface="+mj-lt"/>
              <a:buAutoNum type="arabicPeriod"/>
            </a:pPr>
            <a:r>
              <a:rPr lang="en-GB" sz="2800" dirty="0"/>
              <a:t>Social Networking</a:t>
            </a:r>
          </a:p>
          <a:p>
            <a:pPr marL="534988" indent="-534988">
              <a:spcBef>
                <a:spcPts val="0"/>
              </a:spcBef>
              <a:buFont typeface="+mj-lt"/>
              <a:buAutoNum type="arabicPeriod"/>
            </a:pPr>
            <a:r>
              <a:rPr lang="en-GB" sz="2800" dirty="0"/>
              <a:t>Knowledge Assessment and Planning</a:t>
            </a:r>
          </a:p>
          <a:p>
            <a:pPr marL="534988" indent="-534988">
              <a:spcBef>
                <a:spcPts val="0"/>
              </a:spcBef>
              <a:buFont typeface="+mj-lt"/>
              <a:buAutoNum type="arabicPeriod"/>
            </a:pPr>
            <a:r>
              <a:rPr lang="en-GB" sz="2800" dirty="0"/>
              <a:t>Capacity Building</a:t>
            </a:r>
          </a:p>
          <a:p>
            <a:pPr marL="534988" indent="-534988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</a:rPr>
              <a:t>Knowledge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26" y="1295400"/>
            <a:ext cx="395377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5" y="685799"/>
            <a:ext cx="8229600" cy="6096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 b="1" dirty="0"/>
              <a:t>1. Knowledge Capture and Codification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</a:rPr>
              <a:t>Knowledge Management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1600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Information and knowledge are generated at the country level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" y="2610653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But deeper knowledge is also generated through exchange and comparison of information and knowledge generated at the country level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4051994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So a role of the regional KM specialist (and global KM/</a:t>
            </a:r>
            <a:r>
              <a:rPr lang="en-GB" sz="2800" dirty="0" err="1"/>
              <a:t>Comms</a:t>
            </a:r>
            <a:r>
              <a:rPr lang="en-GB" sz="2800" dirty="0"/>
              <a:t> team) is to facilitate this process</a:t>
            </a:r>
          </a:p>
        </p:txBody>
      </p:sp>
    </p:spTree>
    <p:extLst>
      <p:ext uri="{BB962C8B-B14F-4D97-AF65-F5344CB8AC3E}">
        <p14:creationId xmlns:p14="http://schemas.microsoft.com/office/powerpoint/2010/main" val="30662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5" y="685799"/>
            <a:ext cx="8229600" cy="6096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200" b="1" dirty="0"/>
              <a:t>1. Knowledge Capture and Codification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308409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</a:rPr>
              <a:t>Knowledge Management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44969" y="3550981"/>
            <a:ext cx="3183051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Technical Brief</a:t>
            </a:r>
          </a:p>
        </p:txBody>
      </p:sp>
      <p:pic>
        <p:nvPicPr>
          <p:cNvPr id="9" name="Image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1" y="1447800"/>
            <a:ext cx="3259014" cy="421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1447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Processing knowledge includes packaging it for different audiences, including: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828" y="2590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Technical audiences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762" y="2377561"/>
            <a:ext cx="2427838" cy="3434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1047" y="3843368"/>
            <a:ext cx="3435715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2800" b="1" dirty="0"/>
              <a:t>Information Notes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357030"/>
            <a:ext cx="3134761" cy="44341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7228" y="2971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… Policy makers …</a:t>
            </a:r>
          </a:p>
        </p:txBody>
      </p:sp>
      <p:pic>
        <p:nvPicPr>
          <p:cNvPr id="15" name="Imag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785" y="1524000"/>
            <a:ext cx="3182815" cy="43156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996140" y="3961612"/>
            <a:ext cx="3253475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Policy Brief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363" y="3286780"/>
            <a:ext cx="416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… and general audiences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310" y="1524000"/>
            <a:ext cx="4704690" cy="32944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200" y="4038600"/>
            <a:ext cx="4191000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530225" indent="-530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3200" b="1" dirty="0"/>
              <a:t>Lessons Learned Report and Videos</a:t>
            </a: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8" cstate="email">
            <a:lum bright="12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869" y="4129625"/>
            <a:ext cx="3090280" cy="17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" grpId="0"/>
      <p:bldP spid="5" grpId="0"/>
      <p:bldP spid="5" grpId="1"/>
      <p:bldP spid="10" grpId="0" animBg="1"/>
      <p:bldP spid="10" grpId="1" animBg="1"/>
      <p:bldP spid="14" grpId="0"/>
      <p:bldP spid="14" grpId="1"/>
      <p:bldP spid="16" grpId="0" animBg="1"/>
      <p:bldP spid="16" grpId="1" animBg="1"/>
      <p:bldP spid="17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17051</TotalTime>
  <Words>553</Words>
  <Application>Microsoft Office PowerPoint</Application>
  <PresentationFormat>On-screen Show (4:3)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DaunPenh</vt:lpstr>
      <vt:lpstr>Wingdings</vt:lpstr>
      <vt:lpstr>Office Theme</vt:lpstr>
      <vt:lpstr>2_Custom Design</vt:lpstr>
      <vt:lpstr>10_Custom Design</vt:lpstr>
      <vt:lpstr>PowerPoint Presentation</vt:lpstr>
      <vt:lpstr>PowerPoint Presentation</vt:lpstr>
      <vt:lpstr>Background of KM and Communications</vt:lpstr>
      <vt:lpstr>Background of KM and Communications</vt:lpstr>
      <vt:lpstr>Background of KM and Communications</vt:lpstr>
      <vt:lpstr>PowerPoint Presentation</vt:lpstr>
      <vt:lpstr>Available Support from the Region</vt:lpstr>
      <vt:lpstr>1. Knowledge Capture and Codification</vt:lpstr>
      <vt:lpstr>1. Knowledge Capture and Codification</vt:lpstr>
      <vt:lpstr>2. Knowledge Exchange</vt:lpstr>
      <vt:lpstr>3. Knowledge Dissemination </vt:lpstr>
      <vt:lpstr>4. Social Networking</vt:lpstr>
      <vt:lpstr>5. Knowledge Assessment and Planning</vt:lpstr>
      <vt:lpstr>6. Capacity Building</vt:lpstr>
      <vt:lpstr>PowerPoint Presentation</vt:lpstr>
      <vt:lpstr>PowerPoint Presentation</vt:lpstr>
      <vt:lpstr>PowerPoint Presentation</vt:lpstr>
      <vt:lpstr>PowerPoint Presentation</vt:lpstr>
      <vt:lpstr>Agenda of the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Heang Thy</cp:lastModifiedBy>
  <cp:revision>245</cp:revision>
  <cp:lastPrinted>2016-08-22T15:34:08Z</cp:lastPrinted>
  <dcterms:created xsi:type="dcterms:W3CDTF">2012-09-11T07:20:24Z</dcterms:created>
  <dcterms:modified xsi:type="dcterms:W3CDTF">2016-09-13T01:27:15Z</dcterms:modified>
</cp:coreProperties>
</file>