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795" r:id="rId2"/>
    <p:sldMasterId id="2147483783" r:id="rId3"/>
    <p:sldMasterId id="2147483819" r:id="rId4"/>
    <p:sldMasterId id="2147483831" r:id="rId5"/>
    <p:sldMasterId id="2147483807" r:id="rId6"/>
    <p:sldMasterId id="2147483735" r:id="rId7"/>
    <p:sldMasterId id="2147483860" r:id="rId8"/>
  </p:sldMasterIdLst>
  <p:notesMasterIdLst>
    <p:notesMasterId r:id="rId15"/>
  </p:notesMasterIdLst>
  <p:handoutMasterIdLst>
    <p:handoutMasterId r:id="rId16"/>
  </p:handoutMasterIdLst>
  <p:sldIdLst>
    <p:sldId id="423" r:id="rId9"/>
    <p:sldId id="425" r:id="rId10"/>
    <p:sldId id="426" r:id="rId11"/>
    <p:sldId id="427" r:id="rId12"/>
    <p:sldId id="428" r:id="rId13"/>
    <p:sldId id="42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423"/>
            <p14:sldId id="425"/>
            <p14:sldId id="426"/>
            <p14:sldId id="427"/>
            <p14:sldId id="428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265" autoAdjust="0"/>
  </p:normalViewPr>
  <p:slideViewPr>
    <p:cSldViewPr showGuides="1">
      <p:cViewPr varScale="1">
        <p:scale>
          <a:sx n="68" d="100"/>
          <a:sy n="68" d="100"/>
        </p:scale>
        <p:origin x="139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C5A058-D4C7-48CB-AEF9-C9740E38AB58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3EDCA-11DD-448F-96BA-EED9DBD60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77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B7F520-64C4-4DFE-B4EF-5186ADE423B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AD23F3-BC3A-4105-A484-A1622B42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Invite SLCFAN</a:t>
            </a:r>
            <a:r>
              <a:rPr lang="en-GB" baseline="0" dirty="0"/>
              <a:t> members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23F3-BC3A-4105-A484-A1622B42E7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1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6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3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0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7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3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8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2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7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3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5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3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4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9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2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2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0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6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6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4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1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06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0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88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466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3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43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7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00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12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3352800" y="381000"/>
            <a:ext cx="2362200" cy="720182"/>
            <a:chOff x="3352800" y="381000"/>
            <a:chExt cx="2362200" cy="720182"/>
          </a:xfrm>
        </p:grpSpPr>
        <p:pic>
          <p:nvPicPr>
            <p:cNvPr id="20" name="Picture 2" descr="C:\Users\Puzzilli\Desktop\FD Logo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2000" y="381000"/>
              <a:ext cx="592457" cy="6096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3352800" y="914400"/>
              <a:ext cx="2362200" cy="18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Forestry Department, Sri Lanka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3352800" y="381000"/>
            <a:ext cx="2362200" cy="720182"/>
            <a:chOff x="3352800" y="381000"/>
            <a:chExt cx="2362200" cy="720182"/>
          </a:xfrm>
        </p:grpSpPr>
        <p:pic>
          <p:nvPicPr>
            <p:cNvPr id="18" name="Picture 2" descr="C:\Users\Puzzilli\Desktop\FD Logo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2000" y="381000"/>
              <a:ext cx="592457" cy="6096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3352800" y="914400"/>
              <a:ext cx="2362200" cy="18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Forestry Department, Sri Lanka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3352800" y="381000"/>
            <a:ext cx="2362200" cy="720182"/>
            <a:chOff x="3352800" y="381000"/>
            <a:chExt cx="2362200" cy="720182"/>
          </a:xfrm>
        </p:grpSpPr>
        <p:pic>
          <p:nvPicPr>
            <p:cNvPr id="20" name="Picture 2" descr="C:\Users\Puzzilli\Desktop\FD Logo.jpg"/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2000" y="381000"/>
              <a:ext cx="592457" cy="6096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3352800" y="914400"/>
              <a:ext cx="2362200" cy="18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Forestry Department, Sri Lanka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3352800" y="381000"/>
            <a:ext cx="2362200" cy="720182"/>
            <a:chOff x="3352800" y="381000"/>
            <a:chExt cx="2362200" cy="720182"/>
          </a:xfrm>
        </p:grpSpPr>
        <p:pic>
          <p:nvPicPr>
            <p:cNvPr id="19" name="Picture 2" descr="C:\Users\Puzzilli\Desktop\FD Logo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2000" y="381000"/>
              <a:ext cx="592457" cy="6096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3352800" y="914400"/>
              <a:ext cx="2362200" cy="18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Forestry Department, Sri Lanka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3352800" y="381000"/>
            <a:ext cx="2362200" cy="720182"/>
            <a:chOff x="3352800" y="381000"/>
            <a:chExt cx="2362200" cy="720182"/>
          </a:xfrm>
        </p:grpSpPr>
        <p:pic>
          <p:nvPicPr>
            <p:cNvPr id="18" name="Picture 2" descr="C:\Users\Puzzilli\Desktop\FD Logo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2000" y="381000"/>
              <a:ext cx="592457" cy="6096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3352800" y="914400"/>
              <a:ext cx="2362200" cy="18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Forestry Department, Sri Lanka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3352800" y="381000"/>
            <a:ext cx="2362200" cy="720182"/>
            <a:chOff x="3352800" y="381000"/>
            <a:chExt cx="2362200" cy="720182"/>
          </a:xfrm>
        </p:grpSpPr>
        <p:pic>
          <p:nvPicPr>
            <p:cNvPr id="16" name="Picture 2" descr="C:\Users\Puzzilli\Desktop\FD Logo.jpg"/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2000" y="381000"/>
              <a:ext cx="592457" cy="6096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3352800" y="914400"/>
              <a:ext cx="2362200" cy="18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Forestry Department, Sri Lanka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352800" y="381000"/>
            <a:ext cx="2362200" cy="805269"/>
            <a:chOff x="3352800" y="381000"/>
            <a:chExt cx="2362200" cy="805269"/>
          </a:xfrm>
        </p:grpSpPr>
        <p:pic>
          <p:nvPicPr>
            <p:cNvPr id="13" name="Picture 2" descr="C:\Users\Puzzilli\Desktop\FD Logo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2000" y="381000"/>
              <a:ext cx="592457" cy="609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3352800" y="914400"/>
              <a:ext cx="2362200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Forest Department</a:t>
              </a:r>
            </a:p>
            <a:p>
              <a:pPr algn="ctr">
                <a:lnSpc>
                  <a:spcPts val="700"/>
                </a:lnSpc>
              </a:pPr>
              <a:r>
                <a:rPr lang="en-US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Sri Lanka</a:t>
              </a:r>
              <a:endParaRPr lang="en-US" sz="8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0"/>
          <a:stretch/>
        </p:blipFill>
        <p:spPr>
          <a:xfrm>
            <a:off x="6574536" y="310774"/>
            <a:ext cx="2264664" cy="8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8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381000" y="2209800"/>
            <a:ext cx="8439472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000" b="1" dirty="0"/>
              <a:t>International Research Symposium on Valuation of Forest Ecosystems </a:t>
            </a:r>
          </a:p>
          <a:p>
            <a:pPr marL="0" indent="0" algn="ctr">
              <a:buNone/>
            </a:pPr>
            <a:r>
              <a:rPr lang="en-US" sz="4000" b="1" dirty="0"/>
              <a:t>and their Services</a:t>
            </a:r>
            <a:endParaRPr lang="en-GB" sz="3600" b="1" dirty="0">
              <a:solidFill>
                <a:schemeClr val="accent1"/>
              </a:solidFill>
            </a:endParaRPr>
          </a:p>
          <a:p>
            <a:endParaRPr lang="en-GB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3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712384"/>
            <a:ext cx="618959" cy="2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3837"/>
            <a:ext cx="7886700" cy="1325563"/>
          </a:xfrm>
        </p:spPr>
        <p:txBody>
          <a:bodyPr/>
          <a:lstStyle/>
          <a:p>
            <a:r>
              <a:rPr lang="en-US" dirty="0"/>
              <a:t>The Academic and Research Forum formed three Technical Working Groups (TWGs)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71801"/>
            <a:ext cx="7886700" cy="32051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To draw the framework for a Payment for Ecosystem Services (PES) methodology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 identify gaps in research areas related to forestry and the environment in Sri Lanka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To </a:t>
            </a:r>
            <a:r>
              <a:rPr lang="en-US" b="1" dirty="0" err="1"/>
              <a:t>organise</a:t>
            </a:r>
            <a:r>
              <a:rPr lang="en-US" b="1" dirty="0"/>
              <a:t> a research symposium on valuation of ecosystems</a:t>
            </a:r>
          </a:p>
        </p:txBody>
      </p:sp>
    </p:spTree>
    <p:extLst>
      <p:ext uri="{BB962C8B-B14F-4D97-AF65-F5344CB8AC3E}">
        <p14:creationId xmlns:p14="http://schemas.microsoft.com/office/powerpoint/2010/main" val="142494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219200"/>
            <a:ext cx="7886700" cy="990600"/>
          </a:xfrm>
        </p:spPr>
        <p:txBody>
          <a:bodyPr/>
          <a:lstStyle/>
          <a:p>
            <a:r>
              <a:rPr lang="en-US" dirty="0"/>
              <a:t>Those who are organising the symposium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2209800"/>
            <a:ext cx="4699488" cy="3205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The members of the TWG</a:t>
            </a:r>
          </a:p>
          <a:p>
            <a:pPr lvl="0"/>
            <a:r>
              <a:rPr lang="en-US" sz="2400" dirty="0"/>
              <a:t>Prof. </a:t>
            </a:r>
            <a:r>
              <a:rPr lang="en-US" sz="2400" dirty="0" err="1"/>
              <a:t>Savitri</a:t>
            </a:r>
            <a:r>
              <a:rPr lang="en-US" sz="2400" dirty="0"/>
              <a:t> </a:t>
            </a:r>
            <a:r>
              <a:rPr lang="en-US" sz="2400" dirty="0" err="1"/>
              <a:t>Gunatillake</a:t>
            </a:r>
            <a:endParaRPr lang="en-US" sz="2400" dirty="0"/>
          </a:p>
          <a:p>
            <a:pPr lvl="0"/>
            <a:r>
              <a:rPr lang="en-US" sz="2400" dirty="0"/>
              <a:t>Prof. </a:t>
            </a:r>
            <a:r>
              <a:rPr lang="en-US" sz="2400" dirty="0" err="1"/>
              <a:t>Nimal</a:t>
            </a:r>
            <a:r>
              <a:rPr lang="en-US" sz="2400" dirty="0"/>
              <a:t> </a:t>
            </a:r>
            <a:r>
              <a:rPr lang="en-US" sz="2400" dirty="0" err="1"/>
              <a:t>Gunatillake</a:t>
            </a:r>
            <a:endParaRPr lang="en-US" sz="2400" dirty="0"/>
          </a:p>
          <a:p>
            <a:pPr lvl="0"/>
            <a:r>
              <a:rPr lang="en-US" sz="2400" dirty="0"/>
              <a:t>Prof. </a:t>
            </a:r>
            <a:r>
              <a:rPr lang="en-US" sz="2400" dirty="0" err="1"/>
              <a:t>Siril</a:t>
            </a:r>
            <a:r>
              <a:rPr lang="en-US" sz="2400" dirty="0"/>
              <a:t> </a:t>
            </a:r>
            <a:r>
              <a:rPr lang="en-US" sz="2400" dirty="0" err="1"/>
              <a:t>Wijesundara</a:t>
            </a:r>
            <a:endParaRPr lang="en-US" sz="2400" dirty="0"/>
          </a:p>
          <a:p>
            <a:pPr lvl="0"/>
            <a:r>
              <a:rPr lang="en-US" sz="2400" dirty="0"/>
              <a:t>Prof. </a:t>
            </a:r>
            <a:r>
              <a:rPr lang="en-US" sz="2400" dirty="0" err="1"/>
              <a:t>Aruni</a:t>
            </a:r>
            <a:r>
              <a:rPr lang="en-US" sz="2400" dirty="0"/>
              <a:t> </a:t>
            </a:r>
            <a:r>
              <a:rPr lang="en-US" sz="2400" dirty="0" err="1"/>
              <a:t>Weerasinghe</a:t>
            </a:r>
            <a:endParaRPr lang="en-US" sz="2400" dirty="0"/>
          </a:p>
          <a:p>
            <a:pPr lvl="0"/>
            <a:r>
              <a:rPr lang="en-US" sz="2400" dirty="0"/>
              <a:t>Prof. </a:t>
            </a:r>
            <a:r>
              <a:rPr lang="en-US" sz="2400" dirty="0" err="1"/>
              <a:t>Prashanthi</a:t>
            </a:r>
            <a:r>
              <a:rPr lang="en-US" sz="2400" dirty="0"/>
              <a:t> </a:t>
            </a:r>
            <a:r>
              <a:rPr lang="en-US" sz="2400" dirty="0" err="1"/>
              <a:t>Gunawardene</a:t>
            </a:r>
            <a:endParaRPr lang="en-US" sz="2400" dirty="0"/>
          </a:p>
          <a:p>
            <a:pPr lvl="0"/>
            <a:r>
              <a:rPr lang="en-US" sz="2400" dirty="0"/>
              <a:t>Prof. K. </a:t>
            </a:r>
            <a:r>
              <a:rPr lang="en-US" sz="2400" dirty="0" err="1"/>
              <a:t>Karunathilake</a:t>
            </a:r>
            <a:endParaRPr lang="en-US" sz="2400" dirty="0"/>
          </a:p>
          <a:p>
            <a:pPr lvl="0"/>
            <a:r>
              <a:rPr lang="en-US" sz="2400" dirty="0" err="1"/>
              <a:t>Dr.K.A.J.M.Kuruppuarachchi</a:t>
            </a:r>
            <a:endParaRPr lang="en-US" sz="2400" dirty="0"/>
          </a:p>
          <a:p>
            <a:pPr lvl="0"/>
            <a:r>
              <a:rPr lang="en-US" sz="2400" dirty="0"/>
              <a:t>Dr. Roshan Perera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31301" y="44958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Invitees to the TWG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Dr. </a:t>
            </a:r>
            <a:r>
              <a:rPr lang="en-US" sz="2400" dirty="0" err="1"/>
              <a:t>Weerawardhene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Dr. </a:t>
            </a:r>
            <a:r>
              <a:rPr lang="en-US" sz="2400" dirty="0" err="1"/>
              <a:t>Sahan</a:t>
            </a:r>
            <a:r>
              <a:rPr lang="en-US" sz="2400" dirty="0"/>
              <a:t> </a:t>
            </a:r>
            <a:r>
              <a:rPr lang="en-US" sz="2400" dirty="0" err="1"/>
              <a:t>Dissanayake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Dr. Nora </a:t>
            </a:r>
            <a:r>
              <a:rPr lang="en-US" sz="2400" dirty="0" err="1"/>
              <a:t>Devoe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03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3837"/>
            <a:ext cx="7886700" cy="1325563"/>
          </a:xfrm>
        </p:spPr>
        <p:txBody>
          <a:bodyPr/>
          <a:lstStyle/>
          <a:p>
            <a:r>
              <a:rPr lang="en-US" b="1" dirty="0"/>
              <a:t>The objective of the symposium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9401"/>
            <a:ext cx="7886700" cy="3357562"/>
          </a:xfrm>
        </p:spPr>
        <p:txBody>
          <a:bodyPr/>
          <a:lstStyle/>
          <a:p>
            <a:pPr lvl="0"/>
            <a:r>
              <a:rPr lang="en-US" dirty="0"/>
              <a:t>To synthesize the available knowledge base on ecosystem services of forests and their valuation, </a:t>
            </a:r>
          </a:p>
          <a:p>
            <a:endParaRPr lang="en-US" dirty="0"/>
          </a:p>
          <a:p>
            <a:pPr lvl="0"/>
            <a:r>
              <a:rPr lang="en-US" dirty="0"/>
              <a:t>To introduce emerging  global trends in ecosystem valuation (qualitative and/or quantitative) to the local context,</a:t>
            </a:r>
          </a:p>
          <a:p>
            <a:endParaRPr lang="en-US" dirty="0"/>
          </a:p>
          <a:p>
            <a:pPr lvl="0"/>
            <a:r>
              <a:rPr lang="en-US" dirty="0"/>
              <a:t>To identify gaps in knowledge and research needs related to ecosystem valuation and make recommendations towards upgrading the knowledge base with a view to their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67156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383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In line with the TEEB methodology, the proceedings of the symposium will be conducted under three broad sessions: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24200"/>
            <a:ext cx="7886700" cy="290036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Identification</a:t>
            </a:r>
            <a:r>
              <a:rPr lang="en-US" dirty="0"/>
              <a:t> of Ecosystem Services/Benefits  in different forest types (reviews and case studies).</a:t>
            </a:r>
          </a:p>
          <a:p>
            <a:endParaRPr lang="en-US" dirty="0"/>
          </a:p>
          <a:p>
            <a:pPr lvl="0"/>
            <a:r>
              <a:rPr lang="en-SG" b="1" dirty="0"/>
              <a:t>Demonstration</a:t>
            </a:r>
            <a:r>
              <a:rPr lang="en-SG" dirty="0"/>
              <a:t> of  the economic value of forest ecosystems using economic tools and methods to make nature's services economically more visible. </a:t>
            </a:r>
            <a:endParaRPr lang="en-US" dirty="0"/>
          </a:p>
          <a:p>
            <a:endParaRPr lang="en-US" dirty="0"/>
          </a:p>
          <a:p>
            <a:pPr lvl="0"/>
            <a:r>
              <a:rPr lang="en-SG" b="1" dirty="0"/>
              <a:t>Capturing</a:t>
            </a:r>
            <a:r>
              <a:rPr lang="en-SG" dirty="0"/>
              <a:t>  the economic value of forest ecosystems by developing policies and methodologies to help sustain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4488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18185</TotalTime>
  <Words>259</Words>
  <Application>Microsoft Office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Office Theme</vt:lpstr>
      <vt:lpstr>PowerPoint Presentation</vt:lpstr>
      <vt:lpstr>PowerPoint Presentation</vt:lpstr>
      <vt:lpstr>The Academic and Research Forum formed three Technical Working Groups (TWGs)</vt:lpstr>
      <vt:lpstr>Those who are organising the symposium </vt:lpstr>
      <vt:lpstr>The objective of the symposium</vt:lpstr>
      <vt:lpstr>In line with the TEEB methodology, the proceedings of the symposium will be conducted under three broad sessions: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Thilal Nanayakkara</cp:lastModifiedBy>
  <cp:revision>445</cp:revision>
  <cp:lastPrinted>2014-09-17T05:02:39Z</cp:lastPrinted>
  <dcterms:created xsi:type="dcterms:W3CDTF">2012-09-11T07:20:24Z</dcterms:created>
  <dcterms:modified xsi:type="dcterms:W3CDTF">2016-09-27T04:01:04Z</dcterms:modified>
</cp:coreProperties>
</file>