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819" r:id="rId3"/>
  </p:sldMasterIdLst>
  <p:notesMasterIdLst>
    <p:notesMasterId r:id="rId17"/>
  </p:notesMasterIdLst>
  <p:handoutMasterIdLst>
    <p:handoutMasterId r:id="rId18"/>
  </p:handoutMasterIdLst>
  <p:sldIdLst>
    <p:sldId id="256" r:id="rId4"/>
    <p:sldId id="325" r:id="rId5"/>
    <p:sldId id="332" r:id="rId6"/>
    <p:sldId id="329" r:id="rId7"/>
    <p:sldId id="341" r:id="rId8"/>
    <p:sldId id="336" r:id="rId9"/>
    <p:sldId id="327" r:id="rId10"/>
    <p:sldId id="324" r:id="rId11"/>
    <p:sldId id="338" r:id="rId12"/>
    <p:sldId id="330" r:id="rId13"/>
    <p:sldId id="340" r:id="rId14"/>
    <p:sldId id="319" r:id="rId15"/>
    <p:sldId id="320" r:id="rId1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B01C2D-F2FB-467E-B3A4-D32C2786F360}">
          <p14:sldIdLst>
            <p14:sldId id="256"/>
            <p14:sldId id="325"/>
            <p14:sldId id="332"/>
            <p14:sldId id="329"/>
            <p14:sldId id="341"/>
            <p14:sldId id="336"/>
            <p14:sldId id="327"/>
            <p14:sldId id="324"/>
            <p14:sldId id="338"/>
            <p14:sldId id="330"/>
            <p14:sldId id="340"/>
            <p14:sldId id="319"/>
            <p14:sldId id="3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l Scriven" initials="JS"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D54"/>
    <a:srgbClr val="0000FF"/>
    <a:srgbClr val="DFECF8"/>
    <a:srgbClr val="B4D45B"/>
    <a:srgbClr val="505D29"/>
    <a:srgbClr val="D5E2F0"/>
    <a:srgbClr val="8FB13E"/>
    <a:srgbClr val="6A8337"/>
    <a:srgbClr val="E1ECF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1" autoAdjust="0"/>
    <p:restoredTop sz="90174" autoAdjust="0"/>
  </p:normalViewPr>
  <p:slideViewPr>
    <p:cSldViewPr showGuides="1">
      <p:cViewPr varScale="1">
        <p:scale>
          <a:sx n="62" d="100"/>
          <a:sy n="62" d="100"/>
        </p:scale>
        <p:origin x="72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D3421-8DFF-B245-8511-F43E0AB7659D}"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DA3A35BF-E12A-494C-839B-CDF31F0521DC}">
      <dgm:prSet phldrT="[Text]">
        <dgm:style>
          <a:lnRef idx="1">
            <a:schemeClr val="dk1"/>
          </a:lnRef>
          <a:fillRef idx="2">
            <a:schemeClr val="dk1"/>
          </a:fillRef>
          <a:effectRef idx="1">
            <a:schemeClr val="dk1"/>
          </a:effectRef>
          <a:fontRef idx="minor">
            <a:schemeClr val="dk1"/>
          </a:fontRef>
        </dgm:style>
      </dgm:prSet>
      <dgm:spPr>
        <a:solidFill>
          <a:schemeClr val="accent5">
            <a:lumMod val="75000"/>
          </a:schemeClr>
        </a:solidFill>
        <a:ln>
          <a:solidFill>
            <a:schemeClr val="accent1">
              <a:lumMod val="50000"/>
            </a:schemeClr>
          </a:solidFill>
        </a:ln>
      </dgm:spPr>
      <dgm:t>
        <a:bodyPr/>
        <a:lstStyle/>
        <a:p>
          <a:r>
            <a:rPr lang="en-US" b="1" dirty="0">
              <a:solidFill>
                <a:schemeClr val="bg1"/>
              </a:solidFill>
              <a:latin typeface="Cambria" panose="02040503050406030204" pitchFamily="18" charset="0"/>
              <a:cs typeface="Calibri"/>
            </a:rPr>
            <a:t>National REDD+ Strategy</a:t>
          </a:r>
        </a:p>
      </dgm:t>
    </dgm:pt>
    <dgm:pt modelId="{362D3AEA-A41C-094E-8B37-9DF5C732863D}" type="parTrans" cxnId="{B7E9D533-A01E-F74D-8FE6-B94939B2E2A5}">
      <dgm:prSet/>
      <dgm:spPr/>
      <dgm:t>
        <a:bodyPr/>
        <a:lstStyle/>
        <a:p>
          <a:endParaRPr lang="en-US"/>
        </a:p>
      </dgm:t>
    </dgm:pt>
    <dgm:pt modelId="{8C1D7F27-897D-1140-A689-8ABADAB00947}" type="sibTrans" cxnId="{B7E9D533-A01E-F74D-8FE6-B94939B2E2A5}">
      <dgm:prSet/>
      <dgm:spPr/>
      <dgm:t>
        <a:bodyPr/>
        <a:lstStyle/>
        <a:p>
          <a:endParaRPr lang="en-US"/>
        </a:p>
      </dgm:t>
    </dgm:pt>
    <dgm:pt modelId="{2AD7A078-5E69-044B-BBB7-1A3C934D9764}">
      <dgm:prSet phldrT="[Text]">
        <dgm:style>
          <a:lnRef idx="1">
            <a:schemeClr val="accent6"/>
          </a:lnRef>
          <a:fillRef idx="2">
            <a:schemeClr val="accent6"/>
          </a:fillRef>
          <a:effectRef idx="1">
            <a:schemeClr val="accent6"/>
          </a:effectRef>
          <a:fontRef idx="minor">
            <a:schemeClr val="dk1"/>
          </a:fontRef>
        </dgm:style>
      </dgm:prSet>
      <dgm:spPr>
        <a:solidFill>
          <a:schemeClr val="accent5">
            <a:lumMod val="40000"/>
            <a:lumOff val="60000"/>
          </a:schemeClr>
        </a:solidFill>
        <a:ln>
          <a:solidFill>
            <a:schemeClr val="accent1">
              <a:lumMod val="50000"/>
            </a:schemeClr>
          </a:solidFill>
        </a:ln>
      </dgm:spPr>
      <dgm:t>
        <a:bodyPr/>
        <a:lstStyle/>
        <a:p>
          <a:r>
            <a:rPr lang="en-US" b="1" dirty="0">
              <a:latin typeface="Cambria" panose="02040503050406030204" pitchFamily="18" charset="0"/>
              <a:cs typeface="Calibri"/>
            </a:rPr>
            <a:t>Forest Reference Level (FRL)</a:t>
          </a:r>
        </a:p>
      </dgm:t>
    </dgm:pt>
    <dgm:pt modelId="{5F9746B0-942F-2649-BC47-B00D10C197E1}" type="parTrans" cxnId="{4448491B-810F-6C49-9393-A677B18C2D89}">
      <dgm:prSet/>
      <dgm:spPr/>
      <dgm:t>
        <a:bodyPr/>
        <a:lstStyle/>
        <a:p>
          <a:endParaRPr lang="en-US"/>
        </a:p>
      </dgm:t>
    </dgm:pt>
    <dgm:pt modelId="{806BC5D6-4DCE-C64C-8270-D3975CDACB12}" type="sibTrans" cxnId="{4448491B-810F-6C49-9393-A677B18C2D89}">
      <dgm:prSet/>
      <dgm:spPr/>
      <dgm:t>
        <a:bodyPr/>
        <a:lstStyle/>
        <a:p>
          <a:endParaRPr lang="en-US"/>
        </a:p>
      </dgm:t>
    </dgm:pt>
    <dgm:pt modelId="{488B3AA7-186E-014A-A8E6-60453E7A1B4E}">
      <dgm:prSet phldrT="[Text]">
        <dgm:style>
          <a:lnRef idx="1">
            <a:schemeClr val="accent2"/>
          </a:lnRef>
          <a:fillRef idx="2">
            <a:schemeClr val="accent2"/>
          </a:fillRef>
          <a:effectRef idx="1">
            <a:schemeClr val="accent2"/>
          </a:effectRef>
          <a:fontRef idx="minor">
            <a:schemeClr val="dk1"/>
          </a:fontRef>
        </dgm:style>
      </dgm:prSet>
      <dgm:spPr>
        <a:solidFill>
          <a:schemeClr val="accent5">
            <a:lumMod val="20000"/>
            <a:lumOff val="80000"/>
          </a:schemeClr>
        </a:solidFill>
        <a:ln>
          <a:solidFill>
            <a:schemeClr val="accent1">
              <a:lumMod val="50000"/>
            </a:schemeClr>
          </a:solidFill>
        </a:ln>
      </dgm:spPr>
      <dgm:t>
        <a:bodyPr/>
        <a:lstStyle/>
        <a:p>
          <a:r>
            <a:rPr lang="en-US" b="1" dirty="0">
              <a:latin typeface="Cambria" panose="02040503050406030204" pitchFamily="18" charset="0"/>
              <a:cs typeface="Calibri"/>
            </a:rPr>
            <a:t>Safeguards Information System (SIS)</a:t>
          </a:r>
        </a:p>
      </dgm:t>
    </dgm:pt>
    <dgm:pt modelId="{A10D9019-FA77-2948-95B0-D056D0254422}" type="parTrans" cxnId="{31F25A1C-643B-434B-8832-43269452C654}">
      <dgm:prSet/>
      <dgm:spPr/>
      <dgm:t>
        <a:bodyPr/>
        <a:lstStyle/>
        <a:p>
          <a:endParaRPr lang="en-US"/>
        </a:p>
      </dgm:t>
    </dgm:pt>
    <dgm:pt modelId="{7462BC4C-8D47-094B-9520-562E1C176A13}" type="sibTrans" cxnId="{31F25A1C-643B-434B-8832-43269452C654}">
      <dgm:prSet/>
      <dgm:spPr/>
      <dgm:t>
        <a:bodyPr/>
        <a:lstStyle/>
        <a:p>
          <a:endParaRPr lang="en-US"/>
        </a:p>
      </dgm:t>
    </dgm:pt>
    <dgm:pt modelId="{BC790FD7-ABD9-7249-B4C0-160415E38B6C}">
      <dgm:prSet phldrT="[Text]">
        <dgm:style>
          <a:lnRef idx="1">
            <a:schemeClr val="accent3"/>
          </a:lnRef>
          <a:fillRef idx="2">
            <a:schemeClr val="accent3"/>
          </a:fillRef>
          <a:effectRef idx="1">
            <a:schemeClr val="accent3"/>
          </a:effectRef>
          <a:fontRef idx="minor">
            <a:schemeClr val="dk1"/>
          </a:fontRef>
        </dgm:style>
      </dgm:prSet>
      <dgm:spPr>
        <a:solidFill>
          <a:schemeClr val="accent5">
            <a:lumMod val="50000"/>
          </a:schemeClr>
        </a:solidFill>
        <a:ln>
          <a:solidFill>
            <a:schemeClr val="accent1">
              <a:lumMod val="50000"/>
            </a:schemeClr>
          </a:solidFill>
        </a:ln>
      </dgm:spPr>
      <dgm:t>
        <a:bodyPr/>
        <a:lstStyle/>
        <a:p>
          <a:r>
            <a:rPr lang="en-US" b="1" dirty="0">
              <a:solidFill>
                <a:schemeClr val="bg1"/>
              </a:solidFill>
              <a:latin typeface="Cambria" panose="02040503050406030204" pitchFamily="18" charset="0"/>
              <a:cs typeface="Calibri"/>
            </a:rPr>
            <a:t>National Forest Monitoring System (NFMS)</a:t>
          </a:r>
        </a:p>
      </dgm:t>
    </dgm:pt>
    <dgm:pt modelId="{2958BB55-6A09-A848-8E06-4C4126612138}" type="parTrans" cxnId="{1E15F8AC-2FE5-4441-9BBD-3A496BDE7863}">
      <dgm:prSet/>
      <dgm:spPr/>
      <dgm:t>
        <a:bodyPr/>
        <a:lstStyle/>
        <a:p>
          <a:endParaRPr lang="en-US"/>
        </a:p>
      </dgm:t>
    </dgm:pt>
    <dgm:pt modelId="{959E2DCC-FF26-2145-846C-559F6EFE43DA}" type="sibTrans" cxnId="{1E15F8AC-2FE5-4441-9BBD-3A496BDE7863}">
      <dgm:prSet/>
      <dgm:spPr/>
      <dgm:t>
        <a:bodyPr/>
        <a:lstStyle/>
        <a:p>
          <a:endParaRPr lang="en-US"/>
        </a:p>
      </dgm:t>
    </dgm:pt>
    <dgm:pt modelId="{A65A1454-A325-1047-9E36-908AFC506263}" type="pres">
      <dgm:prSet presAssocID="{606D3421-8DFF-B245-8511-F43E0AB7659D}" presName="matrix" presStyleCnt="0">
        <dgm:presLayoutVars>
          <dgm:chMax val="1"/>
          <dgm:dir/>
          <dgm:resizeHandles val="exact"/>
        </dgm:presLayoutVars>
      </dgm:prSet>
      <dgm:spPr/>
    </dgm:pt>
    <dgm:pt modelId="{1D690D13-82A9-6940-94CC-81B20827458C}" type="pres">
      <dgm:prSet presAssocID="{606D3421-8DFF-B245-8511-F43E0AB7659D}" presName="diamond" presStyleLbl="bgShp" presStyleIdx="0" presStyleCnt="1"/>
      <dgm:spPr/>
    </dgm:pt>
    <dgm:pt modelId="{168D16AE-4474-D340-84DD-8982B9AE8762}" type="pres">
      <dgm:prSet presAssocID="{606D3421-8DFF-B245-8511-F43E0AB7659D}" presName="quad1" presStyleLbl="node1" presStyleIdx="0" presStyleCnt="4" custScaleX="116330" custScaleY="107333" custLinFactNeighborX="-8100" custLinFactNeighborY="-5400">
        <dgm:presLayoutVars>
          <dgm:chMax val="0"/>
          <dgm:chPref val="0"/>
          <dgm:bulletEnabled val="1"/>
        </dgm:presLayoutVars>
      </dgm:prSet>
      <dgm:spPr/>
    </dgm:pt>
    <dgm:pt modelId="{00BE0D3C-CE6A-5B4B-85F2-21598B836CA6}" type="pres">
      <dgm:prSet presAssocID="{606D3421-8DFF-B245-8511-F43E0AB7659D}" presName="quad2" presStyleLbl="node1" presStyleIdx="1" presStyleCnt="4" custScaleX="116330" custScaleY="107333" custLinFactNeighborX="8100" custLinFactNeighborY="-5400">
        <dgm:presLayoutVars>
          <dgm:chMax val="0"/>
          <dgm:chPref val="0"/>
          <dgm:bulletEnabled val="1"/>
        </dgm:presLayoutVars>
      </dgm:prSet>
      <dgm:spPr/>
    </dgm:pt>
    <dgm:pt modelId="{3BF30D07-36A5-354B-B650-A7DC933F6FDF}" type="pres">
      <dgm:prSet presAssocID="{606D3421-8DFF-B245-8511-F43E0AB7659D}" presName="quad3" presStyleLbl="node1" presStyleIdx="2" presStyleCnt="4" custScaleX="116330" custScaleY="107333" custLinFactNeighborX="-8100" custLinFactNeighborY="5400">
        <dgm:presLayoutVars>
          <dgm:chMax val="0"/>
          <dgm:chPref val="0"/>
          <dgm:bulletEnabled val="1"/>
        </dgm:presLayoutVars>
      </dgm:prSet>
      <dgm:spPr/>
    </dgm:pt>
    <dgm:pt modelId="{1692E2D5-C76E-A54B-A279-5FD45C79524F}" type="pres">
      <dgm:prSet presAssocID="{606D3421-8DFF-B245-8511-F43E0AB7659D}" presName="quad4" presStyleLbl="node1" presStyleIdx="3" presStyleCnt="4" custScaleX="116330" custScaleY="107333" custLinFactNeighborX="8100" custLinFactNeighborY="5400">
        <dgm:presLayoutVars>
          <dgm:chMax val="0"/>
          <dgm:chPref val="0"/>
          <dgm:bulletEnabled val="1"/>
        </dgm:presLayoutVars>
      </dgm:prSet>
      <dgm:spPr/>
    </dgm:pt>
  </dgm:ptLst>
  <dgm:cxnLst>
    <dgm:cxn modelId="{F31B7006-25D1-E447-A78F-3183071F77A1}" type="presOf" srcId="{488B3AA7-186E-014A-A8E6-60453E7A1B4E}" destId="{3BF30D07-36A5-354B-B650-A7DC933F6FDF}" srcOrd="0" destOrd="0" presId="urn:microsoft.com/office/officeart/2005/8/layout/matrix3"/>
    <dgm:cxn modelId="{27D53F1A-0FD3-BF40-A80B-0F04B16E2F75}" type="presOf" srcId="{DA3A35BF-E12A-494C-839B-CDF31F0521DC}" destId="{168D16AE-4474-D340-84DD-8982B9AE8762}" srcOrd="0" destOrd="0" presId="urn:microsoft.com/office/officeart/2005/8/layout/matrix3"/>
    <dgm:cxn modelId="{4448491B-810F-6C49-9393-A677B18C2D89}" srcId="{606D3421-8DFF-B245-8511-F43E0AB7659D}" destId="{2AD7A078-5E69-044B-BBB7-1A3C934D9764}" srcOrd="1" destOrd="0" parTransId="{5F9746B0-942F-2649-BC47-B00D10C197E1}" sibTransId="{806BC5D6-4DCE-C64C-8270-D3975CDACB12}"/>
    <dgm:cxn modelId="{31F25A1C-643B-434B-8832-43269452C654}" srcId="{606D3421-8DFF-B245-8511-F43E0AB7659D}" destId="{488B3AA7-186E-014A-A8E6-60453E7A1B4E}" srcOrd="2" destOrd="0" parTransId="{A10D9019-FA77-2948-95B0-D056D0254422}" sibTransId="{7462BC4C-8D47-094B-9520-562E1C176A13}"/>
    <dgm:cxn modelId="{B7E9D533-A01E-F74D-8FE6-B94939B2E2A5}" srcId="{606D3421-8DFF-B245-8511-F43E0AB7659D}" destId="{DA3A35BF-E12A-494C-839B-CDF31F0521DC}" srcOrd="0" destOrd="0" parTransId="{362D3AEA-A41C-094E-8B37-9DF5C732863D}" sibTransId="{8C1D7F27-897D-1140-A689-8ABADAB00947}"/>
    <dgm:cxn modelId="{2847054D-6273-D744-803A-AEEFCF1BC58B}" type="presOf" srcId="{606D3421-8DFF-B245-8511-F43E0AB7659D}" destId="{A65A1454-A325-1047-9E36-908AFC506263}" srcOrd="0" destOrd="0" presId="urn:microsoft.com/office/officeart/2005/8/layout/matrix3"/>
    <dgm:cxn modelId="{61CDA7A4-968C-D748-BB27-8EC7867D0F6D}" type="presOf" srcId="{2AD7A078-5E69-044B-BBB7-1A3C934D9764}" destId="{00BE0D3C-CE6A-5B4B-85F2-21598B836CA6}" srcOrd="0" destOrd="0" presId="urn:microsoft.com/office/officeart/2005/8/layout/matrix3"/>
    <dgm:cxn modelId="{1E15F8AC-2FE5-4441-9BBD-3A496BDE7863}" srcId="{606D3421-8DFF-B245-8511-F43E0AB7659D}" destId="{BC790FD7-ABD9-7249-B4C0-160415E38B6C}" srcOrd="3" destOrd="0" parTransId="{2958BB55-6A09-A848-8E06-4C4126612138}" sibTransId="{959E2DCC-FF26-2145-846C-559F6EFE43DA}"/>
    <dgm:cxn modelId="{9C8998C7-6756-034E-B7C6-E8F1E2BFB942}" type="presOf" srcId="{BC790FD7-ABD9-7249-B4C0-160415E38B6C}" destId="{1692E2D5-C76E-A54B-A279-5FD45C79524F}" srcOrd="0" destOrd="0" presId="urn:microsoft.com/office/officeart/2005/8/layout/matrix3"/>
    <dgm:cxn modelId="{660C2266-DA59-E74E-8312-172B024B6074}" type="presParOf" srcId="{A65A1454-A325-1047-9E36-908AFC506263}" destId="{1D690D13-82A9-6940-94CC-81B20827458C}" srcOrd="0" destOrd="0" presId="urn:microsoft.com/office/officeart/2005/8/layout/matrix3"/>
    <dgm:cxn modelId="{01F6FF63-9C5C-614B-912A-F09AF65B63A7}" type="presParOf" srcId="{A65A1454-A325-1047-9E36-908AFC506263}" destId="{168D16AE-4474-D340-84DD-8982B9AE8762}" srcOrd="1" destOrd="0" presId="urn:microsoft.com/office/officeart/2005/8/layout/matrix3"/>
    <dgm:cxn modelId="{9AAABFAC-030B-AF4D-B0DA-31ECCFAA5EA9}" type="presParOf" srcId="{A65A1454-A325-1047-9E36-908AFC506263}" destId="{00BE0D3C-CE6A-5B4B-85F2-21598B836CA6}" srcOrd="2" destOrd="0" presId="urn:microsoft.com/office/officeart/2005/8/layout/matrix3"/>
    <dgm:cxn modelId="{5EB4A01B-457D-E940-887D-60F240B4675F}" type="presParOf" srcId="{A65A1454-A325-1047-9E36-908AFC506263}" destId="{3BF30D07-36A5-354B-B650-A7DC933F6FDF}" srcOrd="3" destOrd="0" presId="urn:microsoft.com/office/officeart/2005/8/layout/matrix3"/>
    <dgm:cxn modelId="{E9CCF81C-9963-5D48-A343-1325B7484D3B}" type="presParOf" srcId="{A65A1454-A325-1047-9E36-908AFC506263}" destId="{1692E2D5-C76E-A54B-A279-5FD45C79524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D3421-8DFF-B245-8511-F43E0AB7659D}"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DA3A35BF-E12A-494C-839B-CDF31F0521DC}">
      <dgm:prSet phldrT="[Text]">
        <dgm:style>
          <a:lnRef idx="1">
            <a:schemeClr val="dk1"/>
          </a:lnRef>
          <a:fillRef idx="2">
            <a:schemeClr val="dk1"/>
          </a:fillRef>
          <a:effectRef idx="1">
            <a:schemeClr val="dk1"/>
          </a:effectRef>
          <a:fontRef idx="minor">
            <a:schemeClr val="dk1"/>
          </a:fontRef>
        </dgm:style>
      </dgm:prSet>
      <dgm:spPr>
        <a:solidFill>
          <a:schemeClr val="accent5">
            <a:lumMod val="75000"/>
          </a:schemeClr>
        </a:solidFill>
        <a:ln>
          <a:solidFill>
            <a:schemeClr val="accent1">
              <a:lumMod val="50000"/>
            </a:schemeClr>
          </a:solidFill>
        </a:ln>
      </dgm:spPr>
      <dgm:t>
        <a:bodyPr/>
        <a:lstStyle/>
        <a:p>
          <a:r>
            <a:rPr lang="en-US" b="1" dirty="0">
              <a:solidFill>
                <a:schemeClr val="bg1"/>
              </a:solidFill>
              <a:latin typeface="Cambria" panose="02040503050406030204" pitchFamily="18" charset="0"/>
              <a:cs typeface="Calibri"/>
            </a:rPr>
            <a:t>National REDD+ Strategy</a:t>
          </a:r>
        </a:p>
      </dgm:t>
    </dgm:pt>
    <dgm:pt modelId="{362D3AEA-A41C-094E-8B37-9DF5C732863D}" type="parTrans" cxnId="{B7E9D533-A01E-F74D-8FE6-B94939B2E2A5}">
      <dgm:prSet/>
      <dgm:spPr/>
      <dgm:t>
        <a:bodyPr/>
        <a:lstStyle/>
        <a:p>
          <a:endParaRPr lang="en-US"/>
        </a:p>
      </dgm:t>
    </dgm:pt>
    <dgm:pt modelId="{8C1D7F27-897D-1140-A689-8ABADAB00947}" type="sibTrans" cxnId="{B7E9D533-A01E-F74D-8FE6-B94939B2E2A5}">
      <dgm:prSet/>
      <dgm:spPr/>
      <dgm:t>
        <a:bodyPr/>
        <a:lstStyle/>
        <a:p>
          <a:endParaRPr lang="en-US"/>
        </a:p>
      </dgm:t>
    </dgm:pt>
    <dgm:pt modelId="{2AD7A078-5E69-044B-BBB7-1A3C934D9764}">
      <dgm:prSet phldrT="[Text]">
        <dgm:style>
          <a:lnRef idx="1">
            <a:schemeClr val="accent6"/>
          </a:lnRef>
          <a:fillRef idx="2">
            <a:schemeClr val="accent6"/>
          </a:fillRef>
          <a:effectRef idx="1">
            <a:schemeClr val="accent6"/>
          </a:effectRef>
          <a:fontRef idx="minor">
            <a:schemeClr val="dk1"/>
          </a:fontRef>
        </dgm:style>
      </dgm:prSet>
      <dgm:spPr>
        <a:solidFill>
          <a:schemeClr val="accent5">
            <a:lumMod val="40000"/>
            <a:lumOff val="60000"/>
          </a:schemeClr>
        </a:solidFill>
        <a:ln>
          <a:solidFill>
            <a:schemeClr val="accent1">
              <a:lumMod val="50000"/>
            </a:schemeClr>
          </a:solidFill>
        </a:ln>
      </dgm:spPr>
      <dgm:t>
        <a:bodyPr/>
        <a:lstStyle/>
        <a:p>
          <a:r>
            <a:rPr lang="en-US" b="1" dirty="0">
              <a:latin typeface="Cambria" panose="02040503050406030204" pitchFamily="18" charset="0"/>
              <a:cs typeface="Calibri"/>
            </a:rPr>
            <a:t>Forest Reference Level (FRL)</a:t>
          </a:r>
        </a:p>
      </dgm:t>
    </dgm:pt>
    <dgm:pt modelId="{5F9746B0-942F-2649-BC47-B00D10C197E1}" type="parTrans" cxnId="{4448491B-810F-6C49-9393-A677B18C2D89}">
      <dgm:prSet/>
      <dgm:spPr/>
      <dgm:t>
        <a:bodyPr/>
        <a:lstStyle/>
        <a:p>
          <a:endParaRPr lang="en-US"/>
        </a:p>
      </dgm:t>
    </dgm:pt>
    <dgm:pt modelId="{806BC5D6-4DCE-C64C-8270-D3975CDACB12}" type="sibTrans" cxnId="{4448491B-810F-6C49-9393-A677B18C2D89}">
      <dgm:prSet/>
      <dgm:spPr/>
      <dgm:t>
        <a:bodyPr/>
        <a:lstStyle/>
        <a:p>
          <a:endParaRPr lang="en-US"/>
        </a:p>
      </dgm:t>
    </dgm:pt>
    <dgm:pt modelId="{488B3AA7-186E-014A-A8E6-60453E7A1B4E}">
      <dgm:prSet phldrT="[Text]">
        <dgm:style>
          <a:lnRef idx="1">
            <a:schemeClr val="accent2"/>
          </a:lnRef>
          <a:fillRef idx="2">
            <a:schemeClr val="accent2"/>
          </a:fillRef>
          <a:effectRef idx="1">
            <a:schemeClr val="accent2"/>
          </a:effectRef>
          <a:fontRef idx="minor">
            <a:schemeClr val="dk1"/>
          </a:fontRef>
        </dgm:style>
      </dgm:prSet>
      <dgm:spPr>
        <a:solidFill>
          <a:schemeClr val="accent5">
            <a:lumMod val="20000"/>
            <a:lumOff val="80000"/>
          </a:schemeClr>
        </a:solidFill>
        <a:ln>
          <a:solidFill>
            <a:schemeClr val="accent1">
              <a:lumMod val="50000"/>
            </a:schemeClr>
          </a:solidFill>
        </a:ln>
      </dgm:spPr>
      <dgm:t>
        <a:bodyPr/>
        <a:lstStyle/>
        <a:p>
          <a:r>
            <a:rPr lang="en-US" b="1" dirty="0">
              <a:latin typeface="Cambria" panose="02040503050406030204" pitchFamily="18" charset="0"/>
              <a:cs typeface="Calibri"/>
            </a:rPr>
            <a:t>Safeguards Information System (SIS)</a:t>
          </a:r>
        </a:p>
      </dgm:t>
    </dgm:pt>
    <dgm:pt modelId="{A10D9019-FA77-2948-95B0-D056D0254422}" type="parTrans" cxnId="{31F25A1C-643B-434B-8832-43269452C654}">
      <dgm:prSet/>
      <dgm:spPr/>
      <dgm:t>
        <a:bodyPr/>
        <a:lstStyle/>
        <a:p>
          <a:endParaRPr lang="en-US"/>
        </a:p>
      </dgm:t>
    </dgm:pt>
    <dgm:pt modelId="{7462BC4C-8D47-094B-9520-562E1C176A13}" type="sibTrans" cxnId="{31F25A1C-643B-434B-8832-43269452C654}">
      <dgm:prSet/>
      <dgm:spPr/>
      <dgm:t>
        <a:bodyPr/>
        <a:lstStyle/>
        <a:p>
          <a:endParaRPr lang="en-US"/>
        </a:p>
      </dgm:t>
    </dgm:pt>
    <dgm:pt modelId="{BC790FD7-ABD9-7249-B4C0-160415E38B6C}">
      <dgm:prSet phldrT="[Text]">
        <dgm:style>
          <a:lnRef idx="1">
            <a:schemeClr val="accent3"/>
          </a:lnRef>
          <a:fillRef idx="2">
            <a:schemeClr val="accent3"/>
          </a:fillRef>
          <a:effectRef idx="1">
            <a:schemeClr val="accent3"/>
          </a:effectRef>
          <a:fontRef idx="minor">
            <a:schemeClr val="dk1"/>
          </a:fontRef>
        </dgm:style>
      </dgm:prSet>
      <dgm:spPr>
        <a:solidFill>
          <a:schemeClr val="accent5">
            <a:lumMod val="50000"/>
          </a:schemeClr>
        </a:solidFill>
        <a:ln>
          <a:solidFill>
            <a:schemeClr val="accent1">
              <a:lumMod val="50000"/>
            </a:schemeClr>
          </a:solidFill>
        </a:ln>
      </dgm:spPr>
      <dgm:t>
        <a:bodyPr/>
        <a:lstStyle/>
        <a:p>
          <a:r>
            <a:rPr lang="en-US" b="1" dirty="0">
              <a:solidFill>
                <a:schemeClr val="bg1"/>
              </a:solidFill>
              <a:latin typeface="Cambria" panose="02040503050406030204" pitchFamily="18" charset="0"/>
              <a:cs typeface="Calibri"/>
            </a:rPr>
            <a:t>National Forest Monitoring System (NFMS)</a:t>
          </a:r>
        </a:p>
      </dgm:t>
    </dgm:pt>
    <dgm:pt modelId="{2958BB55-6A09-A848-8E06-4C4126612138}" type="parTrans" cxnId="{1E15F8AC-2FE5-4441-9BBD-3A496BDE7863}">
      <dgm:prSet/>
      <dgm:spPr/>
      <dgm:t>
        <a:bodyPr/>
        <a:lstStyle/>
        <a:p>
          <a:endParaRPr lang="en-US"/>
        </a:p>
      </dgm:t>
    </dgm:pt>
    <dgm:pt modelId="{959E2DCC-FF26-2145-846C-559F6EFE43DA}" type="sibTrans" cxnId="{1E15F8AC-2FE5-4441-9BBD-3A496BDE7863}">
      <dgm:prSet/>
      <dgm:spPr/>
      <dgm:t>
        <a:bodyPr/>
        <a:lstStyle/>
        <a:p>
          <a:endParaRPr lang="en-US"/>
        </a:p>
      </dgm:t>
    </dgm:pt>
    <dgm:pt modelId="{A65A1454-A325-1047-9E36-908AFC506263}" type="pres">
      <dgm:prSet presAssocID="{606D3421-8DFF-B245-8511-F43E0AB7659D}" presName="matrix" presStyleCnt="0">
        <dgm:presLayoutVars>
          <dgm:chMax val="1"/>
          <dgm:dir/>
          <dgm:resizeHandles val="exact"/>
        </dgm:presLayoutVars>
      </dgm:prSet>
      <dgm:spPr/>
    </dgm:pt>
    <dgm:pt modelId="{1D690D13-82A9-6940-94CC-81B20827458C}" type="pres">
      <dgm:prSet presAssocID="{606D3421-8DFF-B245-8511-F43E0AB7659D}" presName="diamond" presStyleLbl="bgShp" presStyleIdx="0" presStyleCnt="1"/>
      <dgm:spPr/>
    </dgm:pt>
    <dgm:pt modelId="{168D16AE-4474-D340-84DD-8982B9AE8762}" type="pres">
      <dgm:prSet presAssocID="{606D3421-8DFF-B245-8511-F43E0AB7659D}" presName="quad1" presStyleLbl="node1" presStyleIdx="0" presStyleCnt="4" custScaleX="116330" custScaleY="107333" custLinFactNeighborX="-8100" custLinFactNeighborY="-5400">
        <dgm:presLayoutVars>
          <dgm:chMax val="0"/>
          <dgm:chPref val="0"/>
          <dgm:bulletEnabled val="1"/>
        </dgm:presLayoutVars>
      </dgm:prSet>
      <dgm:spPr/>
    </dgm:pt>
    <dgm:pt modelId="{00BE0D3C-CE6A-5B4B-85F2-21598B836CA6}" type="pres">
      <dgm:prSet presAssocID="{606D3421-8DFF-B245-8511-F43E0AB7659D}" presName="quad2" presStyleLbl="node1" presStyleIdx="1" presStyleCnt="4" custScaleX="116330" custScaleY="107333" custLinFactNeighborX="8100" custLinFactNeighborY="-5400">
        <dgm:presLayoutVars>
          <dgm:chMax val="0"/>
          <dgm:chPref val="0"/>
          <dgm:bulletEnabled val="1"/>
        </dgm:presLayoutVars>
      </dgm:prSet>
      <dgm:spPr/>
    </dgm:pt>
    <dgm:pt modelId="{3BF30D07-36A5-354B-B650-A7DC933F6FDF}" type="pres">
      <dgm:prSet presAssocID="{606D3421-8DFF-B245-8511-F43E0AB7659D}" presName="quad3" presStyleLbl="node1" presStyleIdx="2" presStyleCnt="4" custScaleX="116330" custScaleY="107333" custLinFactNeighborX="-8100" custLinFactNeighborY="5400">
        <dgm:presLayoutVars>
          <dgm:chMax val="0"/>
          <dgm:chPref val="0"/>
          <dgm:bulletEnabled val="1"/>
        </dgm:presLayoutVars>
      </dgm:prSet>
      <dgm:spPr/>
    </dgm:pt>
    <dgm:pt modelId="{1692E2D5-C76E-A54B-A279-5FD45C79524F}" type="pres">
      <dgm:prSet presAssocID="{606D3421-8DFF-B245-8511-F43E0AB7659D}" presName="quad4" presStyleLbl="node1" presStyleIdx="3" presStyleCnt="4" custScaleX="116330" custScaleY="107333" custLinFactNeighborX="8100" custLinFactNeighborY="5400">
        <dgm:presLayoutVars>
          <dgm:chMax val="0"/>
          <dgm:chPref val="0"/>
          <dgm:bulletEnabled val="1"/>
        </dgm:presLayoutVars>
      </dgm:prSet>
      <dgm:spPr/>
    </dgm:pt>
  </dgm:ptLst>
  <dgm:cxnLst>
    <dgm:cxn modelId="{F31B7006-25D1-E447-A78F-3183071F77A1}" type="presOf" srcId="{488B3AA7-186E-014A-A8E6-60453E7A1B4E}" destId="{3BF30D07-36A5-354B-B650-A7DC933F6FDF}" srcOrd="0" destOrd="0" presId="urn:microsoft.com/office/officeart/2005/8/layout/matrix3"/>
    <dgm:cxn modelId="{27D53F1A-0FD3-BF40-A80B-0F04B16E2F75}" type="presOf" srcId="{DA3A35BF-E12A-494C-839B-CDF31F0521DC}" destId="{168D16AE-4474-D340-84DD-8982B9AE8762}" srcOrd="0" destOrd="0" presId="urn:microsoft.com/office/officeart/2005/8/layout/matrix3"/>
    <dgm:cxn modelId="{4448491B-810F-6C49-9393-A677B18C2D89}" srcId="{606D3421-8DFF-B245-8511-F43E0AB7659D}" destId="{2AD7A078-5E69-044B-BBB7-1A3C934D9764}" srcOrd="1" destOrd="0" parTransId="{5F9746B0-942F-2649-BC47-B00D10C197E1}" sibTransId="{806BC5D6-4DCE-C64C-8270-D3975CDACB12}"/>
    <dgm:cxn modelId="{31F25A1C-643B-434B-8832-43269452C654}" srcId="{606D3421-8DFF-B245-8511-F43E0AB7659D}" destId="{488B3AA7-186E-014A-A8E6-60453E7A1B4E}" srcOrd="2" destOrd="0" parTransId="{A10D9019-FA77-2948-95B0-D056D0254422}" sibTransId="{7462BC4C-8D47-094B-9520-562E1C176A13}"/>
    <dgm:cxn modelId="{B7E9D533-A01E-F74D-8FE6-B94939B2E2A5}" srcId="{606D3421-8DFF-B245-8511-F43E0AB7659D}" destId="{DA3A35BF-E12A-494C-839B-CDF31F0521DC}" srcOrd="0" destOrd="0" parTransId="{362D3AEA-A41C-094E-8B37-9DF5C732863D}" sibTransId="{8C1D7F27-897D-1140-A689-8ABADAB00947}"/>
    <dgm:cxn modelId="{2847054D-6273-D744-803A-AEEFCF1BC58B}" type="presOf" srcId="{606D3421-8DFF-B245-8511-F43E0AB7659D}" destId="{A65A1454-A325-1047-9E36-908AFC506263}" srcOrd="0" destOrd="0" presId="urn:microsoft.com/office/officeart/2005/8/layout/matrix3"/>
    <dgm:cxn modelId="{61CDA7A4-968C-D748-BB27-8EC7867D0F6D}" type="presOf" srcId="{2AD7A078-5E69-044B-BBB7-1A3C934D9764}" destId="{00BE0D3C-CE6A-5B4B-85F2-21598B836CA6}" srcOrd="0" destOrd="0" presId="urn:microsoft.com/office/officeart/2005/8/layout/matrix3"/>
    <dgm:cxn modelId="{1E15F8AC-2FE5-4441-9BBD-3A496BDE7863}" srcId="{606D3421-8DFF-B245-8511-F43E0AB7659D}" destId="{BC790FD7-ABD9-7249-B4C0-160415E38B6C}" srcOrd="3" destOrd="0" parTransId="{2958BB55-6A09-A848-8E06-4C4126612138}" sibTransId="{959E2DCC-FF26-2145-846C-559F6EFE43DA}"/>
    <dgm:cxn modelId="{9C8998C7-6756-034E-B7C6-E8F1E2BFB942}" type="presOf" srcId="{BC790FD7-ABD9-7249-B4C0-160415E38B6C}" destId="{1692E2D5-C76E-A54B-A279-5FD45C79524F}" srcOrd="0" destOrd="0" presId="urn:microsoft.com/office/officeart/2005/8/layout/matrix3"/>
    <dgm:cxn modelId="{660C2266-DA59-E74E-8312-172B024B6074}" type="presParOf" srcId="{A65A1454-A325-1047-9E36-908AFC506263}" destId="{1D690D13-82A9-6940-94CC-81B20827458C}" srcOrd="0" destOrd="0" presId="urn:microsoft.com/office/officeart/2005/8/layout/matrix3"/>
    <dgm:cxn modelId="{01F6FF63-9C5C-614B-912A-F09AF65B63A7}" type="presParOf" srcId="{A65A1454-A325-1047-9E36-908AFC506263}" destId="{168D16AE-4474-D340-84DD-8982B9AE8762}" srcOrd="1" destOrd="0" presId="urn:microsoft.com/office/officeart/2005/8/layout/matrix3"/>
    <dgm:cxn modelId="{9AAABFAC-030B-AF4D-B0DA-31ECCFAA5EA9}" type="presParOf" srcId="{A65A1454-A325-1047-9E36-908AFC506263}" destId="{00BE0D3C-CE6A-5B4B-85F2-21598B836CA6}" srcOrd="2" destOrd="0" presId="urn:microsoft.com/office/officeart/2005/8/layout/matrix3"/>
    <dgm:cxn modelId="{5EB4A01B-457D-E940-887D-60F240B4675F}" type="presParOf" srcId="{A65A1454-A325-1047-9E36-908AFC506263}" destId="{3BF30D07-36A5-354B-B650-A7DC933F6FDF}" srcOrd="3" destOrd="0" presId="urn:microsoft.com/office/officeart/2005/8/layout/matrix3"/>
    <dgm:cxn modelId="{E9CCF81C-9963-5D48-A343-1325B7484D3B}" type="presParOf" srcId="{A65A1454-A325-1047-9E36-908AFC506263}" destId="{1692E2D5-C76E-A54B-A279-5FD45C79524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90D13-82A9-6940-94CC-81B20827458C}">
      <dsp:nvSpPr>
        <dsp:cNvPr id="0" name=""/>
        <dsp:cNvSpPr/>
      </dsp:nvSpPr>
      <dsp:spPr>
        <a:xfrm>
          <a:off x="533400" y="0"/>
          <a:ext cx="4419600" cy="4419600"/>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8D16AE-4474-D340-84DD-8982B9AE8762}">
      <dsp:nvSpPr>
        <dsp:cNvPr id="0" name=""/>
        <dsp:cNvSpPr/>
      </dsp:nvSpPr>
      <dsp:spPr>
        <a:xfrm>
          <a:off x="672911" y="263587"/>
          <a:ext cx="2005115" cy="1850038"/>
        </a:xfrm>
        <a:prstGeom prst="roundRect">
          <a:avLst/>
        </a:prstGeom>
        <a:solidFill>
          <a:schemeClr val="accent5">
            <a:lumMod val="75000"/>
          </a:schemeClr>
        </a:solidFill>
        <a:ln w="9525" cap="flat" cmpd="sng" algn="ctr">
          <a:solidFill>
            <a:schemeClr val="accent1">
              <a:lumMod val="50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Cambria" panose="02040503050406030204" pitchFamily="18" charset="0"/>
              <a:cs typeface="Calibri"/>
            </a:rPr>
            <a:t>National REDD+ Strategy</a:t>
          </a:r>
        </a:p>
      </dsp:txBody>
      <dsp:txXfrm>
        <a:off x="763222" y="353898"/>
        <a:ext cx="1824493" cy="1669416"/>
      </dsp:txXfrm>
    </dsp:sp>
    <dsp:sp modelId="{00BE0D3C-CE6A-5B4B-85F2-21598B836CA6}">
      <dsp:nvSpPr>
        <dsp:cNvPr id="0" name=""/>
        <dsp:cNvSpPr/>
      </dsp:nvSpPr>
      <dsp:spPr>
        <a:xfrm>
          <a:off x="2808373" y="263587"/>
          <a:ext cx="2005115" cy="1850038"/>
        </a:xfrm>
        <a:prstGeom prst="roundRect">
          <a:avLst/>
        </a:prstGeom>
        <a:solidFill>
          <a:schemeClr val="accent5">
            <a:lumMod val="40000"/>
            <a:lumOff val="60000"/>
          </a:schemeClr>
        </a:solidFill>
        <a:ln w="9525" cap="flat" cmpd="sng" algn="ctr">
          <a:solidFill>
            <a:schemeClr val="accent1">
              <a:lumMod val="50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mbria" panose="02040503050406030204" pitchFamily="18" charset="0"/>
              <a:cs typeface="Calibri"/>
            </a:rPr>
            <a:t>Forest Reference Level (FRL)</a:t>
          </a:r>
        </a:p>
      </dsp:txBody>
      <dsp:txXfrm>
        <a:off x="2898684" y="353898"/>
        <a:ext cx="1824493" cy="1669416"/>
      </dsp:txXfrm>
    </dsp:sp>
    <dsp:sp modelId="{3BF30D07-36A5-354B-B650-A7DC933F6FDF}">
      <dsp:nvSpPr>
        <dsp:cNvPr id="0" name=""/>
        <dsp:cNvSpPr/>
      </dsp:nvSpPr>
      <dsp:spPr>
        <a:xfrm>
          <a:off x="672911" y="2305973"/>
          <a:ext cx="2005115" cy="1850038"/>
        </a:xfrm>
        <a:prstGeom prst="roundRect">
          <a:avLst/>
        </a:prstGeom>
        <a:solidFill>
          <a:schemeClr val="accent5">
            <a:lumMod val="20000"/>
            <a:lumOff val="80000"/>
          </a:schemeClr>
        </a:solidFill>
        <a:ln w="9525" cap="flat" cmpd="sng" algn="ctr">
          <a:solidFill>
            <a:schemeClr val="accent1">
              <a:lumMod val="50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mbria" panose="02040503050406030204" pitchFamily="18" charset="0"/>
              <a:cs typeface="Calibri"/>
            </a:rPr>
            <a:t>Safeguards Information System (SIS)</a:t>
          </a:r>
        </a:p>
      </dsp:txBody>
      <dsp:txXfrm>
        <a:off x="763222" y="2396284"/>
        <a:ext cx="1824493" cy="1669416"/>
      </dsp:txXfrm>
    </dsp:sp>
    <dsp:sp modelId="{1692E2D5-C76E-A54B-A279-5FD45C79524F}">
      <dsp:nvSpPr>
        <dsp:cNvPr id="0" name=""/>
        <dsp:cNvSpPr/>
      </dsp:nvSpPr>
      <dsp:spPr>
        <a:xfrm>
          <a:off x="2808373" y="2305973"/>
          <a:ext cx="2005115" cy="1850038"/>
        </a:xfrm>
        <a:prstGeom prst="roundRect">
          <a:avLst/>
        </a:prstGeom>
        <a:solidFill>
          <a:schemeClr val="accent5">
            <a:lumMod val="50000"/>
          </a:schemeClr>
        </a:solidFill>
        <a:ln w="9525" cap="flat" cmpd="sng" algn="ctr">
          <a:solidFill>
            <a:schemeClr val="accent1">
              <a:lumMod val="50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latin typeface="Cambria" panose="02040503050406030204" pitchFamily="18" charset="0"/>
              <a:cs typeface="Calibri"/>
            </a:rPr>
            <a:t>National Forest Monitoring System (NFMS)</a:t>
          </a:r>
        </a:p>
      </dsp:txBody>
      <dsp:txXfrm>
        <a:off x="2898684" y="2396284"/>
        <a:ext cx="1824493" cy="1669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90D13-82A9-6940-94CC-81B20827458C}">
      <dsp:nvSpPr>
        <dsp:cNvPr id="0" name=""/>
        <dsp:cNvSpPr/>
      </dsp:nvSpPr>
      <dsp:spPr>
        <a:xfrm>
          <a:off x="0" y="60959"/>
          <a:ext cx="3840480" cy="3840480"/>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8D16AE-4474-D340-84DD-8982B9AE8762}">
      <dsp:nvSpPr>
        <dsp:cNvPr id="0" name=""/>
        <dsp:cNvSpPr/>
      </dsp:nvSpPr>
      <dsp:spPr>
        <a:xfrm>
          <a:off x="121230" y="290008"/>
          <a:ext cx="1742375" cy="1607619"/>
        </a:xfrm>
        <a:prstGeom prst="roundRect">
          <a:avLst/>
        </a:prstGeom>
        <a:solidFill>
          <a:schemeClr val="accent5">
            <a:lumMod val="75000"/>
          </a:schemeClr>
        </a:solidFill>
        <a:ln w="9525" cap="flat" cmpd="sng" algn="ctr">
          <a:solidFill>
            <a:schemeClr val="accent1">
              <a:lumMod val="50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Cambria" panose="02040503050406030204" pitchFamily="18" charset="0"/>
              <a:cs typeface="Calibri"/>
            </a:rPr>
            <a:t>National REDD+ Strategy</a:t>
          </a:r>
        </a:p>
      </dsp:txBody>
      <dsp:txXfrm>
        <a:off x="199707" y="368485"/>
        <a:ext cx="1585421" cy="1450665"/>
      </dsp:txXfrm>
    </dsp:sp>
    <dsp:sp modelId="{00BE0D3C-CE6A-5B4B-85F2-21598B836CA6}">
      <dsp:nvSpPr>
        <dsp:cNvPr id="0" name=""/>
        <dsp:cNvSpPr/>
      </dsp:nvSpPr>
      <dsp:spPr>
        <a:xfrm>
          <a:off x="1976873" y="290008"/>
          <a:ext cx="1742375" cy="1607619"/>
        </a:xfrm>
        <a:prstGeom prst="roundRect">
          <a:avLst/>
        </a:prstGeom>
        <a:solidFill>
          <a:schemeClr val="accent5">
            <a:lumMod val="40000"/>
            <a:lumOff val="60000"/>
          </a:schemeClr>
        </a:solidFill>
        <a:ln w="9525" cap="flat" cmpd="sng" algn="ctr">
          <a:solidFill>
            <a:schemeClr val="accent1">
              <a:lumMod val="50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Cambria" panose="02040503050406030204" pitchFamily="18" charset="0"/>
              <a:cs typeface="Calibri"/>
            </a:rPr>
            <a:t>Forest Reference Level (FRL)</a:t>
          </a:r>
        </a:p>
      </dsp:txBody>
      <dsp:txXfrm>
        <a:off x="2055350" y="368485"/>
        <a:ext cx="1585421" cy="1450665"/>
      </dsp:txXfrm>
    </dsp:sp>
    <dsp:sp modelId="{3BF30D07-36A5-354B-B650-A7DC933F6FDF}">
      <dsp:nvSpPr>
        <dsp:cNvPr id="0" name=""/>
        <dsp:cNvSpPr/>
      </dsp:nvSpPr>
      <dsp:spPr>
        <a:xfrm>
          <a:off x="121230" y="2064771"/>
          <a:ext cx="1742375" cy="1607619"/>
        </a:xfrm>
        <a:prstGeom prst="roundRect">
          <a:avLst/>
        </a:prstGeom>
        <a:solidFill>
          <a:schemeClr val="accent5">
            <a:lumMod val="20000"/>
            <a:lumOff val="80000"/>
          </a:schemeClr>
        </a:solidFill>
        <a:ln w="9525" cap="flat" cmpd="sng" algn="ctr">
          <a:solidFill>
            <a:schemeClr val="accent1">
              <a:lumMod val="50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mbria" panose="02040503050406030204" pitchFamily="18" charset="0"/>
              <a:cs typeface="Calibri"/>
            </a:rPr>
            <a:t>Safeguards Information System (SIS)</a:t>
          </a:r>
        </a:p>
      </dsp:txBody>
      <dsp:txXfrm>
        <a:off x="199707" y="2143248"/>
        <a:ext cx="1585421" cy="1450665"/>
      </dsp:txXfrm>
    </dsp:sp>
    <dsp:sp modelId="{1692E2D5-C76E-A54B-A279-5FD45C79524F}">
      <dsp:nvSpPr>
        <dsp:cNvPr id="0" name=""/>
        <dsp:cNvSpPr/>
      </dsp:nvSpPr>
      <dsp:spPr>
        <a:xfrm>
          <a:off x="1976873" y="2064771"/>
          <a:ext cx="1742375" cy="1607619"/>
        </a:xfrm>
        <a:prstGeom prst="roundRect">
          <a:avLst/>
        </a:prstGeom>
        <a:solidFill>
          <a:schemeClr val="accent5">
            <a:lumMod val="50000"/>
          </a:schemeClr>
        </a:solidFill>
        <a:ln w="9525" cap="flat" cmpd="sng" algn="ctr">
          <a:solidFill>
            <a:schemeClr val="accent1">
              <a:lumMod val="50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mbria" panose="02040503050406030204" pitchFamily="18" charset="0"/>
              <a:cs typeface="Calibri"/>
            </a:rPr>
            <a:t>National Forest Monitoring System (NFMS)</a:t>
          </a:r>
        </a:p>
      </dsp:txBody>
      <dsp:txXfrm>
        <a:off x="2055350" y="2143248"/>
        <a:ext cx="1585421" cy="145066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24C9A4-22E1-45A4-9464-13F8316007D3}"/>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0E8EE53C-4861-41F5-9AF7-1AE82E5C9580}"/>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0410E894-5561-46ED-8629-4E321ABA145E}" type="datetimeFigureOut">
              <a:rPr lang="en-AU" smtClean="0"/>
              <a:t>4/11/2017</a:t>
            </a:fld>
            <a:endParaRPr lang="en-AU"/>
          </a:p>
        </p:txBody>
      </p:sp>
      <p:sp>
        <p:nvSpPr>
          <p:cNvPr id="4" name="Footer Placeholder 3">
            <a:extLst>
              <a:ext uri="{FF2B5EF4-FFF2-40B4-BE49-F238E27FC236}">
                <a16:creationId xmlns:a16="http://schemas.microsoft.com/office/drawing/2014/main" id="{7BC519CE-DDC0-4AAA-8BE8-171AA33C4512}"/>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009F942-139D-45D0-B97E-93D3C9AE20FF}"/>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8A295C0-1AA3-46EB-9F59-CB05840364E3}" type="slidenum">
              <a:rPr lang="en-AU" smtClean="0"/>
              <a:t>‹#›</a:t>
            </a:fld>
            <a:endParaRPr lang="en-AU"/>
          </a:p>
        </p:txBody>
      </p:sp>
    </p:spTree>
    <p:extLst>
      <p:ext uri="{BB962C8B-B14F-4D97-AF65-F5344CB8AC3E}">
        <p14:creationId xmlns:p14="http://schemas.microsoft.com/office/powerpoint/2010/main" val="314970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7C27FDF-9447-4991-B608-3E1ED9B1AF4F}" type="datetimeFigureOut">
              <a:rPr lang="en-GB" smtClean="0"/>
              <a:t>04/11/2017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F652EFC-052B-46F0-B1B6-57CA7A2891AD}" type="slidenum">
              <a:rPr lang="en-GB" smtClean="0"/>
              <a:t>‹#›</a:t>
            </a:fld>
            <a:endParaRPr lang="en-GB"/>
          </a:p>
        </p:txBody>
      </p:sp>
    </p:spTree>
    <p:extLst>
      <p:ext uri="{BB962C8B-B14F-4D97-AF65-F5344CB8AC3E}">
        <p14:creationId xmlns:p14="http://schemas.microsoft.com/office/powerpoint/2010/main" val="184430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1</a:t>
            </a:fld>
            <a:endParaRPr lang="en-GB"/>
          </a:p>
        </p:txBody>
      </p:sp>
    </p:spTree>
    <p:extLst>
      <p:ext uri="{BB962C8B-B14F-4D97-AF65-F5344CB8AC3E}">
        <p14:creationId xmlns:p14="http://schemas.microsoft.com/office/powerpoint/2010/main" val="73842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dirty="0"/>
              <a:t>Drivers of deforestation and forest degradation are not negative</a:t>
            </a:r>
          </a:p>
          <a:p>
            <a:pPr marL="171450" indent="-171450">
              <a:spcBef>
                <a:spcPts val="0"/>
              </a:spcBef>
              <a:spcAft>
                <a:spcPts val="600"/>
              </a:spcAft>
              <a:buFont typeface="Arial" panose="020B0604020202020204" pitchFamily="34" charset="0"/>
              <a:buChar char="•"/>
            </a:pPr>
            <a:r>
              <a:rPr lang="en-US" sz="1200" dirty="0"/>
              <a:t>Drivers play a key role in economy and society of PNG</a:t>
            </a:r>
          </a:p>
          <a:p>
            <a:pPr marL="171450" indent="-171450">
              <a:spcBef>
                <a:spcPts val="0"/>
              </a:spcBef>
              <a:spcAft>
                <a:spcPts val="600"/>
              </a:spcAft>
              <a:buFont typeface="Arial" panose="020B0604020202020204" pitchFamily="34" charset="0"/>
              <a:buChar char="•"/>
            </a:pPr>
            <a:r>
              <a:rPr lang="en-US" sz="1200" dirty="0"/>
              <a:t>Target is to ensure that PNG is </a:t>
            </a:r>
            <a:r>
              <a:rPr lang="en-US" sz="1200" dirty="0" err="1"/>
              <a:t>utilising</a:t>
            </a:r>
            <a:r>
              <a:rPr lang="en-US" sz="1200" dirty="0"/>
              <a:t> its resources in most effective way to </a:t>
            </a:r>
            <a:r>
              <a:rPr lang="en-US" sz="1200" dirty="0" err="1"/>
              <a:t>maximise</a:t>
            </a:r>
            <a:r>
              <a:rPr lang="en-US" sz="1200" dirty="0"/>
              <a:t> development impacts and reduce long term costs</a:t>
            </a:r>
          </a:p>
          <a:p>
            <a:pPr marL="171450" indent="-171450">
              <a:spcBef>
                <a:spcPts val="0"/>
              </a:spcBef>
              <a:spcAft>
                <a:spcPts val="600"/>
              </a:spcAft>
              <a:buFont typeface="Arial" panose="020B0604020202020204" pitchFamily="34" charset="0"/>
              <a:buChar char="•"/>
            </a:pPr>
            <a:r>
              <a:rPr lang="en-US" sz="1200" dirty="0"/>
              <a:t>Responsible and Sustainable Development (STaRS</a:t>
            </a:r>
            <a:endParaRPr lang="en-AU" dirty="0"/>
          </a:p>
        </p:txBody>
      </p:sp>
      <p:sp>
        <p:nvSpPr>
          <p:cNvPr id="4" name="Slide Number Placeholder 3"/>
          <p:cNvSpPr>
            <a:spLocks noGrp="1"/>
          </p:cNvSpPr>
          <p:nvPr>
            <p:ph type="sldNum" sz="quarter" idx="10"/>
          </p:nvPr>
        </p:nvSpPr>
        <p:spPr/>
        <p:txBody>
          <a:bodyPr/>
          <a:lstStyle/>
          <a:p>
            <a:fld id="{BF652EFC-052B-46F0-B1B6-57CA7A2891AD}" type="slidenum">
              <a:rPr lang="en-GB" smtClean="0"/>
              <a:t>3</a:t>
            </a:fld>
            <a:endParaRPr lang="en-GB"/>
          </a:p>
        </p:txBody>
      </p:sp>
    </p:spTree>
    <p:extLst>
      <p:ext uri="{BB962C8B-B14F-4D97-AF65-F5344CB8AC3E}">
        <p14:creationId xmlns:p14="http://schemas.microsoft.com/office/powerpoint/2010/main" val="375207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logging is the big driver at the moment and increased</a:t>
            </a:r>
            <a:r>
              <a:rPr lang="en-US" baseline="0" dirty="0"/>
              <a:t> interest in agricultural expansion and a growing population will increase the impact of these drivers</a:t>
            </a:r>
            <a:endParaRPr lang="en-US" dirty="0"/>
          </a:p>
        </p:txBody>
      </p:sp>
      <p:sp>
        <p:nvSpPr>
          <p:cNvPr id="4" name="Slide Number Placeholder 3"/>
          <p:cNvSpPr>
            <a:spLocks noGrp="1"/>
          </p:cNvSpPr>
          <p:nvPr>
            <p:ph type="sldNum" sz="quarter" idx="10"/>
          </p:nvPr>
        </p:nvSpPr>
        <p:spPr/>
        <p:txBody>
          <a:bodyPr/>
          <a:lstStyle/>
          <a:p>
            <a:fld id="{AA3C551B-FB78-B248-85BC-CAC8E1FB7F04}" type="slidenum">
              <a:rPr lang="en-US" smtClean="0"/>
              <a:pPr/>
              <a:t>4</a:t>
            </a:fld>
            <a:endParaRPr lang="en-US"/>
          </a:p>
        </p:txBody>
      </p:sp>
    </p:spTree>
    <p:extLst>
      <p:ext uri="{BB962C8B-B14F-4D97-AF65-F5344CB8AC3E}">
        <p14:creationId xmlns:p14="http://schemas.microsoft.com/office/powerpoint/2010/main" val="14153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endParaRPr lang="en-AU" dirty="0"/>
          </a:p>
        </p:txBody>
      </p:sp>
      <p:sp>
        <p:nvSpPr>
          <p:cNvPr id="4" name="Slide Number Placeholder 3"/>
          <p:cNvSpPr>
            <a:spLocks noGrp="1"/>
          </p:cNvSpPr>
          <p:nvPr>
            <p:ph type="sldNum" sz="quarter" idx="10"/>
          </p:nvPr>
        </p:nvSpPr>
        <p:spPr/>
        <p:txBody>
          <a:bodyPr/>
          <a:lstStyle/>
          <a:p>
            <a:fld id="{BF652EFC-052B-46F0-B1B6-57CA7A2891AD}" type="slidenum">
              <a:rPr lang="en-GB" smtClean="0"/>
              <a:t>7</a:t>
            </a:fld>
            <a:endParaRPr lang="en-GB"/>
          </a:p>
        </p:txBody>
      </p:sp>
    </p:spTree>
    <p:extLst>
      <p:ext uri="{BB962C8B-B14F-4D97-AF65-F5344CB8AC3E}">
        <p14:creationId xmlns:p14="http://schemas.microsoft.com/office/powerpoint/2010/main" val="291380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Floyd </a:t>
            </a:r>
            <a:r>
              <a:rPr lang="en-US" dirty="0" err="1"/>
              <a:t>lala</a:t>
            </a:r>
            <a:r>
              <a:rPr lang="en-US" dirty="0"/>
              <a:t> will talk more on this later</a:t>
            </a:r>
          </a:p>
        </p:txBody>
      </p:sp>
      <p:sp>
        <p:nvSpPr>
          <p:cNvPr id="4" name="Slide Number Placeholder 3"/>
          <p:cNvSpPr>
            <a:spLocks noGrp="1"/>
          </p:cNvSpPr>
          <p:nvPr>
            <p:ph type="sldNum" sz="quarter" idx="10"/>
          </p:nvPr>
        </p:nvSpPr>
        <p:spPr/>
        <p:txBody>
          <a:bodyPr/>
          <a:lstStyle/>
          <a:p>
            <a:fld id="{AA3C551B-FB78-B248-85BC-CAC8E1FB7F04}" type="slidenum">
              <a:rPr lang="en-US" smtClean="0"/>
              <a:pPr/>
              <a:t>10</a:t>
            </a:fld>
            <a:endParaRPr lang="en-US"/>
          </a:p>
        </p:txBody>
      </p:sp>
    </p:spTree>
    <p:extLst>
      <p:ext uri="{BB962C8B-B14F-4D97-AF65-F5344CB8AC3E}">
        <p14:creationId xmlns:p14="http://schemas.microsoft.com/office/powerpoint/2010/main" val="287467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Floyd </a:t>
            </a:r>
            <a:r>
              <a:rPr lang="en-US" dirty="0" err="1"/>
              <a:t>lala</a:t>
            </a:r>
            <a:r>
              <a:rPr lang="en-US" dirty="0"/>
              <a:t> will talk more on this later</a:t>
            </a:r>
          </a:p>
        </p:txBody>
      </p:sp>
      <p:sp>
        <p:nvSpPr>
          <p:cNvPr id="4" name="Slide Number Placeholder 3"/>
          <p:cNvSpPr>
            <a:spLocks noGrp="1"/>
          </p:cNvSpPr>
          <p:nvPr>
            <p:ph type="sldNum" sz="quarter" idx="10"/>
          </p:nvPr>
        </p:nvSpPr>
        <p:spPr/>
        <p:txBody>
          <a:bodyPr/>
          <a:lstStyle/>
          <a:p>
            <a:fld id="{AA3C551B-FB78-B248-85BC-CAC8E1FB7F04}" type="slidenum">
              <a:rPr lang="en-US" smtClean="0"/>
              <a:pPr/>
              <a:t>11</a:t>
            </a:fld>
            <a:endParaRPr lang="en-US"/>
          </a:p>
        </p:txBody>
      </p:sp>
    </p:spTree>
    <p:extLst>
      <p:ext uri="{BB962C8B-B14F-4D97-AF65-F5344CB8AC3E}">
        <p14:creationId xmlns:p14="http://schemas.microsoft.com/office/powerpoint/2010/main" val="83044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sz="1200" b="1" dirty="0"/>
              <a:t>Strengthening coordination across ministries and agencies;  </a:t>
            </a:r>
            <a:r>
              <a:rPr lang="en-US" sz="1200" dirty="0"/>
              <a:t>– there has been significant progress in coordinating action at the technical level</a:t>
            </a:r>
            <a:r>
              <a:rPr lang="en-US" sz="1200" baseline="0" dirty="0"/>
              <a:t> but this work needs to be taken up to the higher level </a:t>
            </a:r>
            <a:r>
              <a:rPr lang="en-US" sz="1200" dirty="0"/>
              <a:t>to strengthen these linkages and increase inter-ministerial coordination to ensure that other ministers have a clear understanding of the challenges and opportunities relating to climate</a:t>
            </a:r>
            <a:r>
              <a:rPr lang="en-US" sz="1200" baseline="0" dirty="0"/>
              <a:t> change</a:t>
            </a:r>
            <a:r>
              <a:rPr lang="en-US" sz="1200" dirty="0"/>
              <a:t> and their support for our work. This will be critical in mobilizing domestic finance for REDD+ and other climate change action.</a:t>
            </a:r>
          </a:p>
          <a:p>
            <a:pPr marL="0" lvl="0" indent="0">
              <a:buFont typeface="Arial" panose="020B0604020202020204" pitchFamily="34" charset="0"/>
              <a:buNone/>
            </a:pPr>
            <a:r>
              <a:rPr lang="en-US" sz="1200" dirty="0"/>
              <a:t> </a:t>
            </a:r>
            <a:endParaRPr lang="en-AU" sz="1200" dirty="0"/>
          </a:p>
          <a:p>
            <a:pPr marL="342900" lvl="0" indent="-342900">
              <a:buFont typeface="Arial" panose="020B0604020202020204" pitchFamily="34" charset="0"/>
              <a:buChar char="•"/>
            </a:pPr>
            <a:r>
              <a:rPr lang="en-US" sz="1200" b="1" dirty="0"/>
              <a:t>Engagement with development partners </a:t>
            </a:r>
            <a:r>
              <a:rPr lang="en-US" sz="1200" dirty="0"/>
              <a:t>– progress has been made to engage with development partners to help identify areas of support for REDD+ finance. Once the Finance and Investment Plan has been developed it is anticipated further support from the minister will be required to ensure development partners are able to fully support the plan. </a:t>
            </a:r>
          </a:p>
          <a:p>
            <a:pPr marL="342900" lvl="0" indent="-342900">
              <a:buFont typeface="Arial" panose="020B0604020202020204" pitchFamily="34" charset="0"/>
              <a:buChar char="•"/>
            </a:pPr>
            <a:endParaRPr lang="en-US" sz="1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Engagement of Private Sector</a:t>
            </a:r>
            <a:r>
              <a:rPr lang="en-US" sz="1200" dirty="0"/>
              <a:t> – taking into account</a:t>
            </a:r>
            <a:r>
              <a:rPr lang="en-US" sz="1200" baseline="0" dirty="0"/>
              <a:t> that private sector is a major contributor to the economy of the country, the work on climate change and REDD+ needs with private sector needs to be strengthened;</a:t>
            </a:r>
            <a:endParaRPr lang="en-US" sz="1200" dirty="0"/>
          </a:p>
          <a:p>
            <a:pPr marL="342900" lvl="0" indent="-342900">
              <a:buFont typeface="Arial" panose="020B0604020202020204" pitchFamily="34" charset="0"/>
              <a:buChar char="•"/>
            </a:pPr>
            <a:r>
              <a:rPr lang="en-US" sz="1200" dirty="0"/>
              <a:t> </a:t>
            </a:r>
          </a:p>
          <a:p>
            <a:pPr marL="342900" lvl="0" indent="-342900">
              <a:buFont typeface="Arial" panose="020B0604020202020204" pitchFamily="34" charset="0"/>
              <a:buChar char="•"/>
            </a:pPr>
            <a:endParaRPr lang="en-AU" sz="1200" dirty="0"/>
          </a:p>
          <a:p>
            <a:endParaRPr lang="en-AU" dirty="0"/>
          </a:p>
        </p:txBody>
      </p:sp>
      <p:sp>
        <p:nvSpPr>
          <p:cNvPr id="4" name="Slide Number Placeholder 3"/>
          <p:cNvSpPr>
            <a:spLocks noGrp="1"/>
          </p:cNvSpPr>
          <p:nvPr>
            <p:ph type="sldNum" sz="quarter" idx="10"/>
          </p:nvPr>
        </p:nvSpPr>
        <p:spPr/>
        <p:txBody>
          <a:bodyPr/>
          <a:lstStyle/>
          <a:p>
            <a:fld id="{BF652EFC-052B-46F0-B1B6-57CA7A2891AD}" type="slidenum">
              <a:rPr lang="en-GB" smtClean="0"/>
              <a:t>12</a:t>
            </a:fld>
            <a:endParaRPr lang="en-GB"/>
          </a:p>
        </p:txBody>
      </p:sp>
    </p:spTree>
    <p:extLst>
      <p:ext uri="{BB962C8B-B14F-4D97-AF65-F5344CB8AC3E}">
        <p14:creationId xmlns:p14="http://schemas.microsoft.com/office/powerpoint/2010/main" val="12007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C8BB7F6A-2867-439C-9A4D-2FD0E495E445}"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4724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8283" y="392991"/>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C8BB7F6A-2867-439C-9A4D-2FD0E495E445}"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82433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C8BB7F6A-2867-439C-9A4D-2FD0E495E445}"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036338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dirty="0"/>
          </a:p>
        </p:txBody>
      </p:sp>
    </p:spTree>
    <p:extLst>
      <p:ext uri="{BB962C8B-B14F-4D97-AF65-F5344CB8AC3E}">
        <p14:creationId xmlns:p14="http://schemas.microsoft.com/office/powerpoint/2010/main" val="108601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5856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54063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25669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8" name="Footer Placeholder 7"/>
          <p:cNvSpPr>
            <a:spLocks noGrp="1"/>
          </p:cNvSpPr>
          <p:nvPr>
            <p:ph type="ftr" sz="quarter" idx="11"/>
          </p:nvPr>
        </p:nvSpPr>
        <p:spPr>
          <a:xfrm>
            <a:off x="4165600" y="6356357"/>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4829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4" name="Footer Placeholder 3"/>
          <p:cNvSpPr>
            <a:spLocks noGrp="1"/>
          </p:cNvSpPr>
          <p:nvPr>
            <p:ph type="ftr" sz="quarter" idx="11"/>
          </p:nvPr>
        </p:nvSpPr>
        <p:spPr>
          <a:xfrm>
            <a:off x="4165600" y="6356357"/>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19373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3" name="Footer Placeholder 2"/>
          <p:cNvSpPr>
            <a:spLocks noGrp="1"/>
          </p:cNvSpPr>
          <p:nvPr>
            <p:ph type="ftr" sz="quarter" idx="11"/>
          </p:nvPr>
        </p:nvSpPr>
        <p:spPr>
          <a:xfrm>
            <a:off x="4165600" y="6356357"/>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1971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24004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8283" y="392991"/>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C8BB7F6A-2867-439C-9A4D-2FD0E495E445}"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78719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7052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69227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50393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67369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7" y="362743"/>
            <a:ext cx="10972800" cy="9604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597" y="1672522"/>
            <a:ext cx="10972800" cy="37489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4057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9215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7" y="362743"/>
            <a:ext cx="10972800" cy="9604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25056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7" y="362743"/>
            <a:ext cx="10972800" cy="9604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8" name="Footer Placeholder 7"/>
          <p:cNvSpPr>
            <a:spLocks noGrp="1"/>
          </p:cNvSpPr>
          <p:nvPr>
            <p:ph type="ftr" sz="quarter" idx="11"/>
          </p:nvPr>
        </p:nvSpPr>
        <p:spPr>
          <a:xfrm>
            <a:off x="4165600" y="6356357"/>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129180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7" y="362743"/>
            <a:ext cx="10972800" cy="9604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4" name="Footer Placeholder 3"/>
          <p:cNvSpPr>
            <a:spLocks noGrp="1"/>
          </p:cNvSpPr>
          <p:nvPr>
            <p:ph type="ftr" sz="quarter" idx="11"/>
          </p:nvPr>
        </p:nvSpPr>
        <p:spPr>
          <a:xfrm>
            <a:off x="4165600" y="6356357"/>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98283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3" name="Footer Placeholder 2"/>
          <p:cNvSpPr>
            <a:spLocks noGrp="1"/>
          </p:cNvSpPr>
          <p:nvPr>
            <p:ph type="ftr" sz="quarter" idx="11"/>
          </p:nvPr>
        </p:nvSpPr>
        <p:spPr>
          <a:xfrm>
            <a:off x="4165600" y="6356357"/>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3146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C8BB7F6A-2867-439C-9A4D-2FD0E495E445}" type="datetimeFigureOut">
              <a:rPr lang="en-US" smtClean="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dirty="0"/>
          </a:p>
        </p:txBody>
      </p:sp>
    </p:spTree>
    <p:extLst>
      <p:ext uri="{BB962C8B-B14F-4D97-AF65-F5344CB8AC3E}">
        <p14:creationId xmlns:p14="http://schemas.microsoft.com/office/powerpoint/2010/main" val="1290030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614944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7195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597" y="362743"/>
            <a:ext cx="10972800" cy="9604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597" y="1672522"/>
            <a:ext cx="10972800" cy="37489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053233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A1273EF2-3846-4EE4-8945-D4DD53CBC62D}" type="datetimeFigureOut">
              <a:rPr lang="en-US" smtClean="0"/>
              <a:pPr/>
              <a:t>11/4/2017</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45063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ulletpoint1">
    <p:spTree>
      <p:nvGrpSpPr>
        <p:cNvPr id="1" name=""/>
        <p:cNvGrpSpPr/>
        <p:nvPr/>
      </p:nvGrpSpPr>
      <p:grpSpPr>
        <a:xfrm>
          <a:off x="0" y="0"/>
          <a:ext cx="0" cy="0"/>
          <a:chOff x="0" y="0"/>
          <a:chExt cx="0" cy="0"/>
        </a:xfrm>
      </p:grpSpPr>
      <p:sp>
        <p:nvSpPr>
          <p:cNvPr id="5" name="Line 9"/>
          <p:cNvSpPr>
            <a:spLocks noChangeShapeType="1"/>
          </p:cNvSpPr>
          <p:nvPr userDrawn="1"/>
        </p:nvSpPr>
        <p:spPr bwMode="auto">
          <a:xfrm flipH="1">
            <a:off x="711200" y="1143000"/>
            <a:ext cx="8333317" cy="0"/>
          </a:xfrm>
          <a:prstGeom prst="line">
            <a:avLst/>
          </a:prstGeom>
          <a:noFill/>
          <a:ln w="25400">
            <a:solidFill>
              <a:schemeClr val="bg1">
                <a:lumMod val="65000"/>
              </a:schemeClr>
            </a:solidFill>
            <a:round/>
            <a:headEnd/>
            <a:tailEnd/>
          </a:ln>
        </p:spPr>
        <p:txBody>
          <a:bodyPr wrap="none" anchor="ctr"/>
          <a:lstStyle/>
          <a:p>
            <a:pPr>
              <a:defRPr/>
            </a:pPr>
            <a:endParaRPr lang="en-US" sz="1800">
              <a:ln>
                <a:solidFill>
                  <a:schemeClr val="tx1"/>
                </a:solidFill>
              </a:ln>
              <a:latin typeface="Times New Roman" pitchFamily="18" charset="0"/>
              <a:ea typeface="ＭＳ Ｐゴシック" charset="-128"/>
              <a:cs typeface="+mn-cs"/>
            </a:endParaRPr>
          </a:p>
        </p:txBody>
      </p:sp>
      <p:sp>
        <p:nvSpPr>
          <p:cNvPr id="7" name="Text Placeholder 33"/>
          <p:cNvSpPr>
            <a:spLocks noGrp="1"/>
          </p:cNvSpPr>
          <p:nvPr>
            <p:ph type="body" sz="quarter" idx="17"/>
          </p:nvPr>
        </p:nvSpPr>
        <p:spPr>
          <a:xfrm>
            <a:off x="711200" y="546344"/>
            <a:ext cx="8737600" cy="520456"/>
          </a:xfrm>
          <a:prstGeom prst="rect">
            <a:avLst/>
          </a:prstGeom>
        </p:spPr>
        <p:txBody>
          <a:bodyPr vert="horz"/>
          <a:lstStyle>
            <a:lvl1pPr marL="0" indent="0">
              <a:buNone/>
              <a:defRPr sz="2800" b="1" i="0">
                <a:solidFill>
                  <a:srgbClr val="00664D"/>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p:txBody>
      </p:sp>
      <p:sp>
        <p:nvSpPr>
          <p:cNvPr id="9" name="Text Placeholder 33"/>
          <p:cNvSpPr>
            <a:spLocks noGrp="1"/>
          </p:cNvSpPr>
          <p:nvPr>
            <p:ph type="body" sz="quarter" idx="18"/>
          </p:nvPr>
        </p:nvSpPr>
        <p:spPr>
          <a:xfrm>
            <a:off x="711200" y="2133600"/>
            <a:ext cx="8737600" cy="4191000"/>
          </a:xfrm>
          <a:prstGeom prst="rect">
            <a:avLst/>
          </a:prstGeom>
        </p:spPr>
        <p:txBody>
          <a:bodyPr vert="horz"/>
          <a:lstStyle>
            <a:lvl1pPr marL="342900" indent="-342900">
              <a:buFont typeface="Arial"/>
              <a:buChar char="•"/>
              <a:defRPr lang="en-US" sz="2200" b="0" i="0" dirty="0">
                <a:solidFill>
                  <a:srgbClr val="00664D"/>
                </a:solidFill>
                <a:latin typeface="Myriad Pro"/>
                <a:ea typeface="ＭＳ Ｐゴシック" charset="-128"/>
                <a:cs typeface="ＭＳ Ｐゴシック" charset="-128"/>
              </a:defRPr>
            </a:lvl1pPr>
            <a:lvl2pPr marL="342900" indent="-342900">
              <a:defRPr sz="4000">
                <a:latin typeface="Myriad Pro"/>
              </a:defRPr>
            </a:lvl2pPr>
            <a:lvl3pPr marL="1143000" indent="-342900">
              <a:buFont typeface="Wingdings" charset="2"/>
              <a:buChar char="§"/>
              <a:tabLst>
                <a:tab pos="712788" algn="l"/>
              </a:tabLst>
              <a:defRPr sz="2000">
                <a:solidFill>
                  <a:srgbClr val="00664D"/>
                </a:solidFill>
                <a:latin typeface="Myriad Pro"/>
              </a:defRPr>
            </a:lvl3pPr>
            <a:lvl4pPr>
              <a:defRPr sz="4000">
                <a:latin typeface="Myriad Pro"/>
              </a:defRPr>
            </a:lvl4pPr>
            <a:lvl5pPr>
              <a:defRPr sz="4000">
                <a:latin typeface="Myriad Pro"/>
              </a:defRPr>
            </a:lvl5pPr>
          </a:lstStyle>
          <a:p>
            <a:pPr lvl="0"/>
            <a:r>
              <a:rPr lang="en-US" dirty="0"/>
              <a:t>Click to edit Master text styles</a:t>
            </a:r>
          </a:p>
          <a:p>
            <a:pPr marL="1143000" lvl="2" indent="-342900" algn="l" rtl="0" eaLnBrk="0" fontAlgn="base" hangingPunct="0">
              <a:spcBef>
                <a:spcPct val="20000"/>
              </a:spcBef>
              <a:spcAft>
                <a:spcPct val="0"/>
              </a:spcAft>
              <a:buFont typeface="Arial"/>
              <a:buChar char="•"/>
            </a:pPr>
            <a:r>
              <a:rPr lang="en-US" dirty="0"/>
              <a:t>Second level</a:t>
            </a:r>
          </a:p>
        </p:txBody>
      </p:sp>
    </p:spTree>
    <p:extLst>
      <p:ext uri="{BB962C8B-B14F-4D97-AF65-F5344CB8AC3E}">
        <p14:creationId xmlns:p14="http://schemas.microsoft.com/office/powerpoint/2010/main" val="2614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8283" y="392991"/>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C8BB7F6A-2867-439C-9A4D-2FD0E495E445}"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5414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8283" y="392991"/>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7"/>
            <a:ext cx="2844800" cy="365125"/>
          </a:xfrm>
          <a:prstGeom prst="rect">
            <a:avLst/>
          </a:prstGeom>
        </p:spPr>
        <p:txBody>
          <a:bodyPr/>
          <a:lstStyle/>
          <a:p>
            <a:fld id="{C8BB7F6A-2867-439C-9A4D-2FD0E495E445}" type="datetimeFigureOut">
              <a:rPr lang="en-US" smtClean="0"/>
              <a:pPr/>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62133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8283" y="392991"/>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C8BB7F6A-2867-439C-9A4D-2FD0E495E445}" type="datetimeFigureOut">
              <a:rPr lang="en-US" smtClean="0"/>
              <a:pPr/>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96840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7"/>
            <a:ext cx="2844800" cy="365125"/>
          </a:xfrm>
          <a:prstGeom prst="rect">
            <a:avLst/>
          </a:prstGeom>
        </p:spPr>
        <p:txBody>
          <a:bodyPr/>
          <a:lstStyle/>
          <a:p>
            <a:fld id="{C8BB7F6A-2867-439C-9A4D-2FD0E495E445}" type="datetimeFigureOut">
              <a:rPr lang="en-US" smtClean="0"/>
              <a:pPr/>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62546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C8BB7F6A-2867-439C-9A4D-2FD0E495E445}"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62262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C8BB7F6A-2867-439C-9A4D-2FD0E495E445}"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90408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2.png"/><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18" Type="http://schemas.openxmlformats.org/officeDocument/2006/relationships/image" Target="../media/image7.png"/><Relationship Id="rId3" Type="http://schemas.openxmlformats.org/officeDocument/2006/relationships/slideLayout" Target="../slideLayouts/slideLayout14.xml"/><Relationship Id="rId21" Type="http://schemas.openxmlformats.org/officeDocument/2006/relationships/image" Target="../media/image10.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3.png"/><Relationship Id="rId5" Type="http://schemas.openxmlformats.org/officeDocument/2006/relationships/slideLayout" Target="../slideLayouts/slideLayout16.xm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slideLayout" Target="../slideLayouts/slideLayout21.xml"/><Relationship Id="rId19"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 Id="rId22"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18" Type="http://schemas.openxmlformats.org/officeDocument/2006/relationships/image" Target="../media/image6.png"/><Relationship Id="rId3" Type="http://schemas.openxmlformats.org/officeDocument/2006/relationships/slideLayout" Target="../slideLayouts/slideLayout25.xml"/><Relationship Id="rId21" Type="http://schemas.openxmlformats.org/officeDocument/2006/relationships/image" Target="../media/image9.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5.png"/><Relationship Id="rId25" Type="http://schemas.openxmlformats.org/officeDocument/2006/relationships/image" Target="../media/image13.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2.png"/><Relationship Id="rId5" Type="http://schemas.openxmlformats.org/officeDocument/2006/relationships/slideLayout" Target="../slideLayouts/slideLayout27.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32.xml"/><Relationship Id="rId19"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tiff"/><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3" cstate="email">
            <a:alphaModFix amt="20000"/>
            <a:extLst>
              <a:ext uri="{28A0092B-C50C-407E-A947-70E740481C1C}">
                <a14:useLocalDpi xmlns:a14="http://schemas.microsoft.com/office/drawing/2010/main"/>
              </a:ext>
            </a:extLst>
          </a:blip>
          <a:srcRect/>
          <a:stretch/>
        </p:blipFill>
        <p:spPr>
          <a:xfrm>
            <a:off x="-76200" y="-152401"/>
            <a:ext cx="12344400" cy="7093441"/>
          </a:xfrm>
          <a:prstGeom prst="rect">
            <a:avLst/>
          </a:prstGeom>
        </p:spPr>
      </p:pic>
      <p:sp>
        <p:nvSpPr>
          <p:cNvPr id="3" name="Text Placeholder 2"/>
          <p:cNvSpPr>
            <a:spLocks noGrp="1"/>
          </p:cNvSpPr>
          <p:nvPr>
            <p:ph type="body" idx="1"/>
          </p:nvPr>
        </p:nvSpPr>
        <p:spPr>
          <a:xfrm>
            <a:off x="609600" y="2286001"/>
            <a:ext cx="10972800" cy="3276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7113-2F3E-4400-9792-506CD95B94E0}" type="slidenum">
              <a:rPr lang="en-US" smtClean="0"/>
              <a:pPr/>
              <a:t>‹#›</a:t>
            </a:fld>
            <a:endParaRPr lang="en-US"/>
          </a:p>
        </p:txBody>
      </p:sp>
      <p:pic>
        <p:nvPicPr>
          <p:cNvPr id="24" name="Picture 23"/>
          <p:cNvPicPr>
            <a:picLocks noChangeAspect="1"/>
          </p:cNvPicPr>
          <p:nvPr userDrawn="1"/>
        </p:nvPicPr>
        <p:blipFill>
          <a:blip r:embed="rId14" cstate="email">
            <a:duotone>
              <a:prstClr val="black"/>
              <a:srgbClr val="8FB13E">
                <a:tint val="45000"/>
                <a:satMod val="400000"/>
              </a:srgbClr>
            </a:duotone>
            <a:extLst>
              <a:ext uri="{28A0092B-C50C-407E-A947-70E740481C1C}">
                <a14:useLocalDpi xmlns:a14="http://schemas.microsoft.com/office/drawing/2010/main"/>
              </a:ext>
            </a:extLst>
          </a:blip>
          <a:stretch>
            <a:fillRect/>
          </a:stretch>
        </p:blipFill>
        <p:spPr>
          <a:xfrm>
            <a:off x="-157635" y="5176365"/>
            <a:ext cx="1834035" cy="1834035"/>
          </a:xfrm>
          <a:prstGeom prst="rect">
            <a:avLst/>
          </a:prstGeom>
        </p:spPr>
      </p:pic>
      <p:grpSp>
        <p:nvGrpSpPr>
          <p:cNvPr id="54" name="Group 53"/>
          <p:cNvGrpSpPr/>
          <p:nvPr userDrawn="1"/>
        </p:nvGrpSpPr>
        <p:grpSpPr>
          <a:xfrm>
            <a:off x="5104573" y="6274020"/>
            <a:ext cx="7150014" cy="630242"/>
            <a:chOff x="1579718" y="6283221"/>
            <a:chExt cx="7150014" cy="630242"/>
          </a:xfrm>
        </p:grpSpPr>
        <p:pic>
          <p:nvPicPr>
            <p:cNvPr id="55" name="Picture 5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579718" y="6430522"/>
              <a:ext cx="259240" cy="400535"/>
            </a:xfrm>
            <a:prstGeom prst="rect">
              <a:avLst/>
            </a:prstGeom>
          </p:spPr>
        </p:pic>
        <p:pic>
          <p:nvPicPr>
            <p:cNvPr id="56" name="Picture 55"/>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248028" y="6302065"/>
              <a:ext cx="373147" cy="576525"/>
            </a:xfrm>
            <a:prstGeom prst="rect">
              <a:avLst/>
            </a:prstGeom>
          </p:spPr>
        </p:pic>
        <p:pic>
          <p:nvPicPr>
            <p:cNvPr id="57" name="Picture 5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226682" y="6356350"/>
              <a:ext cx="386315" cy="501193"/>
            </a:xfrm>
            <a:prstGeom prst="rect">
              <a:avLst/>
            </a:prstGeom>
          </p:spPr>
        </p:pic>
        <p:pic>
          <p:nvPicPr>
            <p:cNvPr id="58" name="Picture 5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535485" y="6306317"/>
              <a:ext cx="439458" cy="572273"/>
            </a:xfrm>
            <a:prstGeom prst="rect">
              <a:avLst/>
            </a:prstGeom>
          </p:spPr>
        </p:pic>
        <p:pic>
          <p:nvPicPr>
            <p:cNvPr id="59" name="Picture 58"/>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763535" y="6343235"/>
              <a:ext cx="617805" cy="527421"/>
            </a:xfrm>
            <a:prstGeom prst="rect">
              <a:avLst/>
            </a:prstGeom>
          </p:spPr>
        </p:pic>
        <p:pic>
          <p:nvPicPr>
            <p:cNvPr id="60" name="Picture 59"/>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914735" y="6360722"/>
              <a:ext cx="344897" cy="532877"/>
            </a:xfrm>
            <a:prstGeom prst="rect">
              <a:avLst/>
            </a:prstGeom>
          </p:spPr>
        </p:pic>
        <p:pic>
          <p:nvPicPr>
            <p:cNvPr id="61" name="Picture 60"/>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3518326" y="6283221"/>
              <a:ext cx="690292" cy="589303"/>
            </a:xfrm>
            <a:prstGeom prst="rect">
              <a:avLst/>
            </a:prstGeom>
          </p:spPr>
        </p:pic>
        <p:pic>
          <p:nvPicPr>
            <p:cNvPr id="62" name="Picture 61"/>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2247128" y="6343235"/>
              <a:ext cx="551957" cy="546964"/>
            </a:xfrm>
            <a:prstGeom prst="rect">
              <a:avLst/>
            </a:prstGeom>
          </p:spPr>
        </p:pic>
        <p:pic>
          <p:nvPicPr>
            <p:cNvPr id="63" name="Picture 62"/>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3069906" y="6361597"/>
              <a:ext cx="393630" cy="512595"/>
            </a:xfrm>
            <a:prstGeom prst="rect">
              <a:avLst/>
            </a:prstGeom>
          </p:spPr>
        </p:pic>
        <p:pic>
          <p:nvPicPr>
            <p:cNvPr id="64" name="Picture 63"/>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2644310" y="6375479"/>
              <a:ext cx="588980" cy="502813"/>
            </a:xfrm>
            <a:prstGeom prst="rect">
              <a:avLst/>
            </a:prstGeom>
          </p:spPr>
        </p:pic>
        <p:pic>
          <p:nvPicPr>
            <p:cNvPr id="65" name="Picture 64"/>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4573018" y="6321929"/>
              <a:ext cx="373147" cy="576525"/>
            </a:xfrm>
            <a:prstGeom prst="rect">
              <a:avLst/>
            </a:prstGeom>
          </p:spPr>
        </p:pic>
        <p:pic>
          <p:nvPicPr>
            <p:cNvPr id="66" name="Picture 65"/>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5551672" y="6376214"/>
              <a:ext cx="386315" cy="501193"/>
            </a:xfrm>
            <a:prstGeom prst="rect">
              <a:avLst/>
            </a:prstGeom>
          </p:spPr>
        </p:pic>
        <p:pic>
          <p:nvPicPr>
            <p:cNvPr id="67" name="Picture 66"/>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860475" y="6326181"/>
              <a:ext cx="439458" cy="572273"/>
            </a:xfrm>
            <a:prstGeom prst="rect">
              <a:avLst/>
            </a:prstGeom>
          </p:spPr>
        </p:pic>
        <p:pic>
          <p:nvPicPr>
            <p:cNvPr id="68" name="Picture 67"/>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088525" y="6363099"/>
              <a:ext cx="617805" cy="527421"/>
            </a:xfrm>
            <a:prstGeom prst="rect">
              <a:avLst/>
            </a:prstGeom>
          </p:spPr>
        </p:pic>
        <p:pic>
          <p:nvPicPr>
            <p:cNvPr id="69" name="Picture 68"/>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239725" y="6380586"/>
              <a:ext cx="344897" cy="532877"/>
            </a:xfrm>
            <a:prstGeom prst="rect">
              <a:avLst/>
            </a:prstGeom>
          </p:spPr>
        </p:pic>
        <p:pic>
          <p:nvPicPr>
            <p:cNvPr id="70" name="Picture 69"/>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843316" y="6303085"/>
              <a:ext cx="690292" cy="589303"/>
            </a:xfrm>
            <a:prstGeom prst="rect">
              <a:avLst/>
            </a:prstGeom>
          </p:spPr>
        </p:pic>
        <p:pic>
          <p:nvPicPr>
            <p:cNvPr id="71" name="Picture 70"/>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4572118" y="6363099"/>
              <a:ext cx="551957" cy="546964"/>
            </a:xfrm>
            <a:prstGeom prst="rect">
              <a:avLst/>
            </a:prstGeom>
          </p:spPr>
        </p:pic>
        <p:pic>
          <p:nvPicPr>
            <p:cNvPr id="72" name="Picture 71"/>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5394896" y="6381461"/>
              <a:ext cx="393630" cy="512595"/>
            </a:xfrm>
            <a:prstGeom prst="rect">
              <a:avLst/>
            </a:prstGeom>
          </p:spPr>
        </p:pic>
        <p:pic>
          <p:nvPicPr>
            <p:cNvPr id="73" name="Picture 72"/>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4969300" y="6395343"/>
              <a:ext cx="588980" cy="502813"/>
            </a:xfrm>
            <a:prstGeom prst="rect">
              <a:avLst/>
            </a:prstGeom>
          </p:spPr>
        </p:pic>
        <p:pic>
          <p:nvPicPr>
            <p:cNvPr id="74" name="Picture 73"/>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769142" y="6308841"/>
              <a:ext cx="373147" cy="576525"/>
            </a:xfrm>
            <a:prstGeom prst="rect">
              <a:avLst/>
            </a:prstGeom>
          </p:spPr>
        </p:pic>
        <p:pic>
          <p:nvPicPr>
            <p:cNvPr id="75" name="Picture 7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747796" y="6363126"/>
              <a:ext cx="386315" cy="501193"/>
            </a:xfrm>
            <a:prstGeom prst="rect">
              <a:avLst/>
            </a:prstGeom>
          </p:spPr>
        </p:pic>
        <p:pic>
          <p:nvPicPr>
            <p:cNvPr id="76" name="Picture 75"/>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056599" y="6313093"/>
              <a:ext cx="439458" cy="572273"/>
            </a:xfrm>
            <a:prstGeom prst="rect">
              <a:avLst/>
            </a:prstGeom>
          </p:spPr>
        </p:pic>
        <p:pic>
          <p:nvPicPr>
            <p:cNvPr id="77" name="Picture 76"/>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6284649" y="6350011"/>
              <a:ext cx="617805" cy="527421"/>
            </a:xfrm>
            <a:prstGeom prst="rect">
              <a:avLst/>
            </a:prstGeom>
          </p:spPr>
        </p:pic>
        <p:pic>
          <p:nvPicPr>
            <p:cNvPr id="78" name="Picture 77"/>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435849" y="6367498"/>
              <a:ext cx="344897" cy="532877"/>
            </a:xfrm>
            <a:prstGeom prst="rect">
              <a:avLst/>
            </a:prstGeom>
          </p:spPr>
        </p:pic>
        <p:pic>
          <p:nvPicPr>
            <p:cNvPr id="79" name="Picture 78"/>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039440" y="6289997"/>
              <a:ext cx="690292" cy="589303"/>
            </a:xfrm>
            <a:prstGeom prst="rect">
              <a:avLst/>
            </a:prstGeom>
          </p:spPr>
        </p:pic>
        <p:pic>
          <p:nvPicPr>
            <p:cNvPr id="80" name="Picture 79"/>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768242" y="6350011"/>
              <a:ext cx="551957" cy="546964"/>
            </a:xfrm>
            <a:prstGeom prst="rect">
              <a:avLst/>
            </a:prstGeom>
          </p:spPr>
        </p:pic>
        <p:pic>
          <p:nvPicPr>
            <p:cNvPr id="81" name="Picture 80"/>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591020" y="6368373"/>
              <a:ext cx="393630" cy="512595"/>
            </a:xfrm>
            <a:prstGeom prst="rect">
              <a:avLst/>
            </a:prstGeom>
          </p:spPr>
        </p:pic>
        <p:pic>
          <p:nvPicPr>
            <p:cNvPr id="82" name="Picture 81"/>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7165424" y="6382255"/>
              <a:ext cx="588980" cy="502813"/>
            </a:xfrm>
            <a:prstGeom prst="rect">
              <a:avLst/>
            </a:prstGeom>
          </p:spPr>
        </p:pic>
      </p:grpSp>
      <p:grpSp>
        <p:nvGrpSpPr>
          <p:cNvPr id="83" name="Group 82"/>
          <p:cNvGrpSpPr/>
          <p:nvPr userDrawn="1"/>
        </p:nvGrpSpPr>
        <p:grpSpPr>
          <a:xfrm>
            <a:off x="4359491" y="6280796"/>
            <a:ext cx="7150014" cy="630242"/>
            <a:chOff x="1579718" y="6283221"/>
            <a:chExt cx="7150014" cy="630242"/>
          </a:xfrm>
        </p:grpSpPr>
        <p:pic>
          <p:nvPicPr>
            <p:cNvPr id="84" name="Picture 8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579718" y="6430522"/>
              <a:ext cx="259240" cy="400535"/>
            </a:xfrm>
            <a:prstGeom prst="rect">
              <a:avLst/>
            </a:prstGeom>
          </p:spPr>
        </p:pic>
        <p:pic>
          <p:nvPicPr>
            <p:cNvPr id="85" name="Picture 84"/>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248028" y="6302065"/>
              <a:ext cx="373147" cy="576525"/>
            </a:xfrm>
            <a:prstGeom prst="rect">
              <a:avLst/>
            </a:prstGeom>
          </p:spPr>
        </p:pic>
        <p:pic>
          <p:nvPicPr>
            <p:cNvPr id="86" name="Picture 85"/>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226682" y="6356350"/>
              <a:ext cx="386315" cy="501193"/>
            </a:xfrm>
            <a:prstGeom prst="rect">
              <a:avLst/>
            </a:prstGeom>
          </p:spPr>
        </p:pic>
        <p:pic>
          <p:nvPicPr>
            <p:cNvPr id="87" name="Picture 86"/>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535485" y="6306317"/>
              <a:ext cx="439458" cy="572273"/>
            </a:xfrm>
            <a:prstGeom prst="rect">
              <a:avLst/>
            </a:prstGeom>
          </p:spPr>
        </p:pic>
        <p:pic>
          <p:nvPicPr>
            <p:cNvPr id="88" name="Picture 87"/>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763535" y="6343235"/>
              <a:ext cx="617805" cy="527421"/>
            </a:xfrm>
            <a:prstGeom prst="rect">
              <a:avLst/>
            </a:prstGeom>
          </p:spPr>
        </p:pic>
        <p:pic>
          <p:nvPicPr>
            <p:cNvPr id="89" name="Picture 88"/>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914735" y="6360722"/>
              <a:ext cx="344897" cy="532877"/>
            </a:xfrm>
            <a:prstGeom prst="rect">
              <a:avLst/>
            </a:prstGeom>
          </p:spPr>
        </p:pic>
        <p:pic>
          <p:nvPicPr>
            <p:cNvPr id="90" name="Picture 89"/>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3518326" y="6283221"/>
              <a:ext cx="690292" cy="589303"/>
            </a:xfrm>
            <a:prstGeom prst="rect">
              <a:avLst/>
            </a:prstGeom>
          </p:spPr>
        </p:pic>
        <p:pic>
          <p:nvPicPr>
            <p:cNvPr id="91" name="Picture 90"/>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2247128" y="6343235"/>
              <a:ext cx="551957" cy="546964"/>
            </a:xfrm>
            <a:prstGeom prst="rect">
              <a:avLst/>
            </a:prstGeom>
          </p:spPr>
        </p:pic>
        <p:pic>
          <p:nvPicPr>
            <p:cNvPr id="92" name="Picture 91"/>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3069906" y="6361597"/>
              <a:ext cx="393630" cy="512595"/>
            </a:xfrm>
            <a:prstGeom prst="rect">
              <a:avLst/>
            </a:prstGeom>
          </p:spPr>
        </p:pic>
        <p:pic>
          <p:nvPicPr>
            <p:cNvPr id="93" name="Picture 92"/>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2644310" y="6375479"/>
              <a:ext cx="588980" cy="502813"/>
            </a:xfrm>
            <a:prstGeom prst="rect">
              <a:avLst/>
            </a:prstGeom>
          </p:spPr>
        </p:pic>
        <p:pic>
          <p:nvPicPr>
            <p:cNvPr id="94" name="Picture 93"/>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4573018" y="6321929"/>
              <a:ext cx="373147" cy="576525"/>
            </a:xfrm>
            <a:prstGeom prst="rect">
              <a:avLst/>
            </a:prstGeom>
          </p:spPr>
        </p:pic>
        <p:pic>
          <p:nvPicPr>
            <p:cNvPr id="95" name="Picture 9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5551672" y="6376214"/>
              <a:ext cx="386315" cy="501193"/>
            </a:xfrm>
            <a:prstGeom prst="rect">
              <a:avLst/>
            </a:prstGeom>
          </p:spPr>
        </p:pic>
        <p:pic>
          <p:nvPicPr>
            <p:cNvPr id="96" name="Picture 95"/>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860475" y="6326181"/>
              <a:ext cx="439458" cy="572273"/>
            </a:xfrm>
            <a:prstGeom prst="rect">
              <a:avLst/>
            </a:prstGeom>
          </p:spPr>
        </p:pic>
        <p:pic>
          <p:nvPicPr>
            <p:cNvPr id="97" name="Picture 96"/>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088525" y="6363099"/>
              <a:ext cx="617805" cy="527421"/>
            </a:xfrm>
            <a:prstGeom prst="rect">
              <a:avLst/>
            </a:prstGeom>
          </p:spPr>
        </p:pic>
        <p:pic>
          <p:nvPicPr>
            <p:cNvPr id="98" name="Picture 97"/>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239725" y="6380586"/>
              <a:ext cx="344897" cy="532877"/>
            </a:xfrm>
            <a:prstGeom prst="rect">
              <a:avLst/>
            </a:prstGeom>
          </p:spPr>
        </p:pic>
        <p:pic>
          <p:nvPicPr>
            <p:cNvPr id="99" name="Picture 98"/>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843316" y="6303085"/>
              <a:ext cx="690292" cy="589303"/>
            </a:xfrm>
            <a:prstGeom prst="rect">
              <a:avLst/>
            </a:prstGeom>
          </p:spPr>
        </p:pic>
        <p:pic>
          <p:nvPicPr>
            <p:cNvPr id="100" name="Picture 99"/>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4572118" y="6363099"/>
              <a:ext cx="551957" cy="546964"/>
            </a:xfrm>
            <a:prstGeom prst="rect">
              <a:avLst/>
            </a:prstGeom>
          </p:spPr>
        </p:pic>
        <p:pic>
          <p:nvPicPr>
            <p:cNvPr id="101" name="Picture 100"/>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5394896" y="6381461"/>
              <a:ext cx="393630" cy="512595"/>
            </a:xfrm>
            <a:prstGeom prst="rect">
              <a:avLst/>
            </a:prstGeom>
          </p:spPr>
        </p:pic>
        <p:pic>
          <p:nvPicPr>
            <p:cNvPr id="102" name="Picture 101"/>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4969300" y="6395343"/>
              <a:ext cx="588980" cy="502813"/>
            </a:xfrm>
            <a:prstGeom prst="rect">
              <a:avLst/>
            </a:prstGeom>
          </p:spPr>
        </p:pic>
        <p:pic>
          <p:nvPicPr>
            <p:cNvPr id="103" name="Picture 102"/>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769142" y="6308841"/>
              <a:ext cx="373147" cy="576525"/>
            </a:xfrm>
            <a:prstGeom prst="rect">
              <a:avLst/>
            </a:prstGeom>
          </p:spPr>
        </p:pic>
        <p:pic>
          <p:nvPicPr>
            <p:cNvPr id="104" name="Picture 103"/>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747796" y="6363126"/>
              <a:ext cx="386315" cy="501193"/>
            </a:xfrm>
            <a:prstGeom prst="rect">
              <a:avLst/>
            </a:prstGeom>
          </p:spPr>
        </p:pic>
        <p:pic>
          <p:nvPicPr>
            <p:cNvPr id="105" name="Picture 104"/>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056599" y="6313093"/>
              <a:ext cx="439458" cy="572273"/>
            </a:xfrm>
            <a:prstGeom prst="rect">
              <a:avLst/>
            </a:prstGeom>
          </p:spPr>
        </p:pic>
        <p:pic>
          <p:nvPicPr>
            <p:cNvPr id="106" name="Picture 105"/>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6284649" y="6350011"/>
              <a:ext cx="617805" cy="527421"/>
            </a:xfrm>
            <a:prstGeom prst="rect">
              <a:avLst/>
            </a:prstGeom>
          </p:spPr>
        </p:pic>
        <p:pic>
          <p:nvPicPr>
            <p:cNvPr id="107" name="Picture 106"/>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435849" y="6367498"/>
              <a:ext cx="344897" cy="532877"/>
            </a:xfrm>
            <a:prstGeom prst="rect">
              <a:avLst/>
            </a:prstGeom>
          </p:spPr>
        </p:pic>
        <p:pic>
          <p:nvPicPr>
            <p:cNvPr id="108" name="Picture 107"/>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039440" y="6289997"/>
              <a:ext cx="690292" cy="589303"/>
            </a:xfrm>
            <a:prstGeom prst="rect">
              <a:avLst/>
            </a:prstGeom>
          </p:spPr>
        </p:pic>
        <p:pic>
          <p:nvPicPr>
            <p:cNvPr id="109" name="Picture 108"/>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768242" y="6350011"/>
              <a:ext cx="551957" cy="546964"/>
            </a:xfrm>
            <a:prstGeom prst="rect">
              <a:avLst/>
            </a:prstGeom>
          </p:spPr>
        </p:pic>
        <p:pic>
          <p:nvPicPr>
            <p:cNvPr id="110" name="Picture 109"/>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591020" y="6368373"/>
              <a:ext cx="393630" cy="512595"/>
            </a:xfrm>
            <a:prstGeom prst="rect">
              <a:avLst/>
            </a:prstGeom>
          </p:spPr>
        </p:pic>
        <p:pic>
          <p:nvPicPr>
            <p:cNvPr id="111" name="Picture 110"/>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7165424" y="6382255"/>
              <a:ext cx="588980" cy="502813"/>
            </a:xfrm>
            <a:prstGeom prst="rect">
              <a:avLst/>
            </a:prstGeom>
          </p:spPr>
        </p:pic>
      </p:grpSp>
    </p:spTree>
    <p:extLst>
      <p:ext uri="{BB962C8B-B14F-4D97-AF65-F5344CB8AC3E}">
        <p14:creationId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7" name="Picture 46"/>
          <p:cNvPicPr>
            <a:picLocks noChangeAspect="1"/>
          </p:cNvPicPr>
          <p:nvPr userDrawn="1"/>
        </p:nvPicPr>
        <p:blipFill rotWithShape="1">
          <a:blip r:embed="rId13" cstate="email">
            <a:alphaModFix amt="20000"/>
            <a:extLst>
              <a:ext uri="{28A0092B-C50C-407E-A947-70E740481C1C}">
                <a14:useLocalDpi xmlns:a14="http://schemas.microsoft.com/office/drawing/2010/main"/>
              </a:ext>
            </a:extLst>
          </a:blip>
          <a:srcRect/>
          <a:stretch/>
        </p:blipFill>
        <p:spPr>
          <a:xfrm>
            <a:off x="-76200" y="-152401"/>
            <a:ext cx="12344400" cy="7093441"/>
          </a:xfrm>
          <a:prstGeom prst="rect">
            <a:avLst/>
          </a:prstGeom>
        </p:spPr>
      </p:pic>
      <p:sp>
        <p:nvSpPr>
          <p:cNvPr id="16" name="Title Placeholder 1"/>
          <p:cNvSpPr>
            <a:spLocks noGrp="1"/>
          </p:cNvSpPr>
          <p:nvPr>
            <p:ph type="title"/>
          </p:nvPr>
        </p:nvSpPr>
        <p:spPr>
          <a:xfrm>
            <a:off x="609597" y="362743"/>
            <a:ext cx="10972800" cy="960438"/>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2"/>
          <p:cNvSpPr>
            <a:spLocks noGrp="1"/>
          </p:cNvSpPr>
          <p:nvPr>
            <p:ph type="body" idx="1"/>
          </p:nvPr>
        </p:nvSpPr>
        <p:spPr>
          <a:xfrm>
            <a:off x="609597" y="1672522"/>
            <a:ext cx="10972800" cy="37489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319AB-F082-9D4F-9ADC-CB3DDB6ECB94}" type="datetimeFigureOut">
              <a:rPr lang="en-US" smtClean="0"/>
              <a:t>11/4/2017</a:t>
            </a:fld>
            <a:endParaRPr lang="en-US"/>
          </a:p>
        </p:txBody>
      </p:sp>
      <p:grpSp>
        <p:nvGrpSpPr>
          <p:cNvPr id="2" name="Group 1"/>
          <p:cNvGrpSpPr/>
          <p:nvPr userDrawn="1"/>
        </p:nvGrpSpPr>
        <p:grpSpPr>
          <a:xfrm>
            <a:off x="3178237" y="6170348"/>
            <a:ext cx="7150014" cy="630242"/>
            <a:chOff x="1579718" y="6283221"/>
            <a:chExt cx="7150014" cy="630242"/>
          </a:xfrm>
        </p:grpSpPr>
        <p:pic>
          <p:nvPicPr>
            <p:cNvPr id="31" name="Picture 30"/>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579718" y="6430522"/>
              <a:ext cx="259240" cy="400535"/>
            </a:xfrm>
            <a:prstGeom prst="rect">
              <a:avLst/>
            </a:prstGeom>
          </p:spPr>
        </p:pic>
        <p:pic>
          <p:nvPicPr>
            <p:cNvPr id="35" name="Picture 3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248028" y="6302065"/>
              <a:ext cx="373147" cy="576525"/>
            </a:xfrm>
            <a:prstGeom prst="rect">
              <a:avLst/>
            </a:prstGeom>
          </p:spPr>
        </p:pic>
        <p:pic>
          <p:nvPicPr>
            <p:cNvPr id="36" name="Picture 35"/>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226682" y="6356350"/>
              <a:ext cx="386315" cy="501193"/>
            </a:xfrm>
            <a:prstGeom prst="rect">
              <a:avLst/>
            </a:prstGeom>
          </p:spPr>
        </p:pic>
        <p:pic>
          <p:nvPicPr>
            <p:cNvPr id="37" name="Picture 3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2535485" y="6306317"/>
              <a:ext cx="439458" cy="572273"/>
            </a:xfrm>
            <a:prstGeom prst="rect">
              <a:avLst/>
            </a:prstGeom>
          </p:spPr>
        </p:pic>
        <p:pic>
          <p:nvPicPr>
            <p:cNvPr id="38" name="Picture 3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763535" y="6343235"/>
              <a:ext cx="617805" cy="527421"/>
            </a:xfrm>
            <a:prstGeom prst="rect">
              <a:avLst/>
            </a:prstGeom>
          </p:spPr>
        </p:pic>
        <p:pic>
          <p:nvPicPr>
            <p:cNvPr id="44" name="Picture 43"/>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914735" y="6360722"/>
              <a:ext cx="344897" cy="532877"/>
            </a:xfrm>
            <a:prstGeom prst="rect">
              <a:avLst/>
            </a:prstGeom>
          </p:spPr>
        </p:pic>
        <p:pic>
          <p:nvPicPr>
            <p:cNvPr id="49" name="Picture 48"/>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3518326" y="6283221"/>
              <a:ext cx="690292" cy="589303"/>
            </a:xfrm>
            <a:prstGeom prst="rect">
              <a:avLst/>
            </a:prstGeom>
          </p:spPr>
        </p:pic>
        <p:pic>
          <p:nvPicPr>
            <p:cNvPr id="54" name="Picture 53"/>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2247128" y="6343235"/>
              <a:ext cx="551957" cy="546964"/>
            </a:xfrm>
            <a:prstGeom prst="rect">
              <a:avLst/>
            </a:prstGeom>
          </p:spPr>
        </p:pic>
        <p:pic>
          <p:nvPicPr>
            <p:cNvPr id="58" name="Picture 57"/>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3069906" y="6361597"/>
              <a:ext cx="393630" cy="512595"/>
            </a:xfrm>
            <a:prstGeom prst="rect">
              <a:avLst/>
            </a:prstGeom>
          </p:spPr>
        </p:pic>
        <p:pic>
          <p:nvPicPr>
            <p:cNvPr id="61" name="Picture 60"/>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2644310" y="6375479"/>
              <a:ext cx="588980" cy="502813"/>
            </a:xfrm>
            <a:prstGeom prst="rect">
              <a:avLst/>
            </a:prstGeom>
          </p:spPr>
        </p:pic>
        <p:pic>
          <p:nvPicPr>
            <p:cNvPr id="68" name="Picture 67"/>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4573018" y="6321929"/>
              <a:ext cx="373147" cy="576525"/>
            </a:xfrm>
            <a:prstGeom prst="rect">
              <a:avLst/>
            </a:prstGeom>
          </p:spPr>
        </p:pic>
        <p:pic>
          <p:nvPicPr>
            <p:cNvPr id="69" name="Picture 6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551672" y="6376214"/>
              <a:ext cx="386315" cy="501193"/>
            </a:xfrm>
            <a:prstGeom prst="rect">
              <a:avLst/>
            </a:prstGeom>
          </p:spPr>
        </p:pic>
        <p:pic>
          <p:nvPicPr>
            <p:cNvPr id="70" name="Picture 69"/>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860475" y="6326181"/>
              <a:ext cx="439458" cy="572273"/>
            </a:xfrm>
            <a:prstGeom prst="rect">
              <a:avLst/>
            </a:prstGeom>
          </p:spPr>
        </p:pic>
        <p:pic>
          <p:nvPicPr>
            <p:cNvPr id="71" name="Picture 70"/>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088525" y="6363099"/>
              <a:ext cx="617805" cy="527421"/>
            </a:xfrm>
            <a:prstGeom prst="rect">
              <a:avLst/>
            </a:prstGeom>
          </p:spPr>
        </p:pic>
        <p:pic>
          <p:nvPicPr>
            <p:cNvPr id="72" name="Picture 71"/>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239725" y="6380586"/>
              <a:ext cx="344897" cy="532877"/>
            </a:xfrm>
            <a:prstGeom prst="rect">
              <a:avLst/>
            </a:prstGeom>
          </p:spPr>
        </p:pic>
        <p:pic>
          <p:nvPicPr>
            <p:cNvPr id="73" name="Picture 72"/>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843316" y="6303085"/>
              <a:ext cx="690292" cy="589303"/>
            </a:xfrm>
            <a:prstGeom prst="rect">
              <a:avLst/>
            </a:prstGeom>
          </p:spPr>
        </p:pic>
        <p:pic>
          <p:nvPicPr>
            <p:cNvPr id="74" name="Picture 73"/>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4572118" y="6363099"/>
              <a:ext cx="551957" cy="546964"/>
            </a:xfrm>
            <a:prstGeom prst="rect">
              <a:avLst/>
            </a:prstGeom>
          </p:spPr>
        </p:pic>
        <p:pic>
          <p:nvPicPr>
            <p:cNvPr id="75" name="Picture 74"/>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5394896" y="6381461"/>
              <a:ext cx="393630" cy="512595"/>
            </a:xfrm>
            <a:prstGeom prst="rect">
              <a:avLst/>
            </a:prstGeom>
          </p:spPr>
        </p:pic>
        <p:pic>
          <p:nvPicPr>
            <p:cNvPr id="76" name="Picture 75"/>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4969300" y="6395343"/>
              <a:ext cx="588980" cy="502813"/>
            </a:xfrm>
            <a:prstGeom prst="rect">
              <a:avLst/>
            </a:prstGeom>
          </p:spPr>
        </p:pic>
        <p:pic>
          <p:nvPicPr>
            <p:cNvPr id="77" name="Picture 7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6769142" y="6308841"/>
              <a:ext cx="373147" cy="576525"/>
            </a:xfrm>
            <a:prstGeom prst="rect">
              <a:avLst/>
            </a:prstGeom>
          </p:spPr>
        </p:pic>
        <p:pic>
          <p:nvPicPr>
            <p:cNvPr id="78" name="Picture 7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747796" y="6363126"/>
              <a:ext cx="386315" cy="501193"/>
            </a:xfrm>
            <a:prstGeom prst="rect">
              <a:avLst/>
            </a:prstGeom>
          </p:spPr>
        </p:pic>
        <p:pic>
          <p:nvPicPr>
            <p:cNvPr id="79" name="Picture 7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056599" y="6313093"/>
              <a:ext cx="439458" cy="572273"/>
            </a:xfrm>
            <a:prstGeom prst="rect">
              <a:avLst/>
            </a:prstGeom>
          </p:spPr>
        </p:pic>
        <p:pic>
          <p:nvPicPr>
            <p:cNvPr id="80" name="Picture 79"/>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6284649" y="6350011"/>
              <a:ext cx="617805" cy="527421"/>
            </a:xfrm>
            <a:prstGeom prst="rect">
              <a:avLst/>
            </a:prstGeom>
          </p:spPr>
        </p:pic>
        <p:pic>
          <p:nvPicPr>
            <p:cNvPr id="81" name="Picture 80"/>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435849" y="6367498"/>
              <a:ext cx="344897" cy="532877"/>
            </a:xfrm>
            <a:prstGeom prst="rect">
              <a:avLst/>
            </a:prstGeom>
          </p:spPr>
        </p:pic>
        <p:pic>
          <p:nvPicPr>
            <p:cNvPr id="82" name="Picture 81"/>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8039440" y="6289997"/>
              <a:ext cx="690292" cy="589303"/>
            </a:xfrm>
            <a:prstGeom prst="rect">
              <a:avLst/>
            </a:prstGeom>
          </p:spPr>
        </p:pic>
        <p:pic>
          <p:nvPicPr>
            <p:cNvPr id="83" name="Picture 82"/>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6768242" y="6350011"/>
              <a:ext cx="551957" cy="546964"/>
            </a:xfrm>
            <a:prstGeom prst="rect">
              <a:avLst/>
            </a:prstGeom>
          </p:spPr>
        </p:pic>
        <p:pic>
          <p:nvPicPr>
            <p:cNvPr id="84" name="Picture 8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7591020" y="6368373"/>
              <a:ext cx="393630" cy="512595"/>
            </a:xfrm>
            <a:prstGeom prst="rect">
              <a:avLst/>
            </a:prstGeom>
          </p:spPr>
        </p:pic>
        <p:pic>
          <p:nvPicPr>
            <p:cNvPr id="85" name="Picture 84"/>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165424" y="6382255"/>
              <a:ext cx="588980" cy="502813"/>
            </a:xfrm>
            <a:prstGeom prst="rect">
              <a:avLst/>
            </a:prstGeom>
          </p:spPr>
        </p:pic>
      </p:grpSp>
      <p:pic>
        <p:nvPicPr>
          <p:cNvPr id="39" name="Picture 38"/>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99180" y="5562601"/>
            <a:ext cx="3277418" cy="1322220"/>
          </a:xfrm>
          <a:prstGeom prst="rect">
            <a:avLst/>
          </a:prstGeom>
        </p:spPr>
      </p:pic>
      <p:grpSp>
        <p:nvGrpSpPr>
          <p:cNvPr id="40" name="Group 39"/>
          <p:cNvGrpSpPr/>
          <p:nvPr userDrawn="1"/>
        </p:nvGrpSpPr>
        <p:grpSpPr>
          <a:xfrm>
            <a:off x="4972845" y="6145511"/>
            <a:ext cx="7150014" cy="630242"/>
            <a:chOff x="1579718" y="6283221"/>
            <a:chExt cx="7150014" cy="630242"/>
          </a:xfrm>
        </p:grpSpPr>
        <p:pic>
          <p:nvPicPr>
            <p:cNvPr id="41" name="Picture 40"/>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579718" y="6430522"/>
              <a:ext cx="259240" cy="400535"/>
            </a:xfrm>
            <a:prstGeom prst="rect">
              <a:avLst/>
            </a:prstGeom>
          </p:spPr>
        </p:pic>
        <p:pic>
          <p:nvPicPr>
            <p:cNvPr id="42" name="Picture 4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248028" y="6302065"/>
              <a:ext cx="373147" cy="576525"/>
            </a:xfrm>
            <a:prstGeom prst="rect">
              <a:avLst/>
            </a:prstGeom>
          </p:spPr>
        </p:pic>
        <p:pic>
          <p:nvPicPr>
            <p:cNvPr id="43" name="Picture 42"/>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226682" y="6356350"/>
              <a:ext cx="386315" cy="501193"/>
            </a:xfrm>
            <a:prstGeom prst="rect">
              <a:avLst/>
            </a:prstGeom>
          </p:spPr>
        </p:pic>
        <p:pic>
          <p:nvPicPr>
            <p:cNvPr id="45" name="Picture 4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2535485" y="6306317"/>
              <a:ext cx="439458" cy="572273"/>
            </a:xfrm>
            <a:prstGeom prst="rect">
              <a:avLst/>
            </a:prstGeom>
          </p:spPr>
        </p:pic>
        <p:pic>
          <p:nvPicPr>
            <p:cNvPr id="46" name="Picture 45"/>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763535" y="6343235"/>
              <a:ext cx="617805" cy="527421"/>
            </a:xfrm>
            <a:prstGeom prst="rect">
              <a:avLst/>
            </a:prstGeom>
          </p:spPr>
        </p:pic>
        <p:pic>
          <p:nvPicPr>
            <p:cNvPr id="48" name="Picture 47"/>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914735" y="6360722"/>
              <a:ext cx="344897" cy="532877"/>
            </a:xfrm>
            <a:prstGeom prst="rect">
              <a:avLst/>
            </a:prstGeom>
          </p:spPr>
        </p:pic>
        <p:pic>
          <p:nvPicPr>
            <p:cNvPr id="50" name="Picture 49"/>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3518326" y="6283221"/>
              <a:ext cx="690292" cy="589303"/>
            </a:xfrm>
            <a:prstGeom prst="rect">
              <a:avLst/>
            </a:prstGeom>
          </p:spPr>
        </p:pic>
        <p:pic>
          <p:nvPicPr>
            <p:cNvPr id="51" name="Picture 50"/>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2247128" y="6343235"/>
              <a:ext cx="551957" cy="546964"/>
            </a:xfrm>
            <a:prstGeom prst="rect">
              <a:avLst/>
            </a:prstGeom>
          </p:spPr>
        </p:pic>
        <p:pic>
          <p:nvPicPr>
            <p:cNvPr id="52" name="Picture 51"/>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3069906" y="6361597"/>
              <a:ext cx="393630" cy="512595"/>
            </a:xfrm>
            <a:prstGeom prst="rect">
              <a:avLst/>
            </a:prstGeom>
          </p:spPr>
        </p:pic>
        <p:pic>
          <p:nvPicPr>
            <p:cNvPr id="53" name="Picture 52"/>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2644310" y="6375479"/>
              <a:ext cx="588980" cy="502813"/>
            </a:xfrm>
            <a:prstGeom prst="rect">
              <a:avLst/>
            </a:prstGeom>
          </p:spPr>
        </p:pic>
        <p:pic>
          <p:nvPicPr>
            <p:cNvPr id="55" name="Picture 5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4573018" y="6321929"/>
              <a:ext cx="373147" cy="576525"/>
            </a:xfrm>
            <a:prstGeom prst="rect">
              <a:avLst/>
            </a:prstGeom>
          </p:spPr>
        </p:pic>
        <p:pic>
          <p:nvPicPr>
            <p:cNvPr id="56" name="Picture 55"/>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551672" y="6376214"/>
              <a:ext cx="386315" cy="501193"/>
            </a:xfrm>
            <a:prstGeom prst="rect">
              <a:avLst/>
            </a:prstGeom>
          </p:spPr>
        </p:pic>
        <p:pic>
          <p:nvPicPr>
            <p:cNvPr id="57" name="Picture 5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860475" y="6326181"/>
              <a:ext cx="439458" cy="572273"/>
            </a:xfrm>
            <a:prstGeom prst="rect">
              <a:avLst/>
            </a:prstGeom>
          </p:spPr>
        </p:pic>
        <p:pic>
          <p:nvPicPr>
            <p:cNvPr id="59" name="Picture 58"/>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088525" y="6363099"/>
              <a:ext cx="617805" cy="527421"/>
            </a:xfrm>
            <a:prstGeom prst="rect">
              <a:avLst/>
            </a:prstGeom>
          </p:spPr>
        </p:pic>
        <p:pic>
          <p:nvPicPr>
            <p:cNvPr id="60" name="Picture 59"/>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239725" y="6380586"/>
              <a:ext cx="344897" cy="532877"/>
            </a:xfrm>
            <a:prstGeom prst="rect">
              <a:avLst/>
            </a:prstGeom>
          </p:spPr>
        </p:pic>
        <p:pic>
          <p:nvPicPr>
            <p:cNvPr id="62" name="Picture 61"/>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843316" y="6303085"/>
              <a:ext cx="690292" cy="589303"/>
            </a:xfrm>
            <a:prstGeom prst="rect">
              <a:avLst/>
            </a:prstGeom>
          </p:spPr>
        </p:pic>
        <p:pic>
          <p:nvPicPr>
            <p:cNvPr id="65" name="Picture 64"/>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4572118" y="6363099"/>
              <a:ext cx="551957" cy="546964"/>
            </a:xfrm>
            <a:prstGeom prst="rect">
              <a:avLst/>
            </a:prstGeom>
          </p:spPr>
        </p:pic>
        <p:pic>
          <p:nvPicPr>
            <p:cNvPr id="66" name="Picture 65"/>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5394896" y="6381461"/>
              <a:ext cx="393630" cy="512595"/>
            </a:xfrm>
            <a:prstGeom prst="rect">
              <a:avLst/>
            </a:prstGeom>
          </p:spPr>
        </p:pic>
        <p:pic>
          <p:nvPicPr>
            <p:cNvPr id="67" name="Picture 66"/>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4969300" y="6395343"/>
              <a:ext cx="588980" cy="502813"/>
            </a:xfrm>
            <a:prstGeom prst="rect">
              <a:avLst/>
            </a:prstGeom>
          </p:spPr>
        </p:pic>
        <p:pic>
          <p:nvPicPr>
            <p:cNvPr id="87" name="Picture 8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6769142" y="6308841"/>
              <a:ext cx="373147" cy="576525"/>
            </a:xfrm>
            <a:prstGeom prst="rect">
              <a:avLst/>
            </a:prstGeom>
          </p:spPr>
        </p:pic>
        <p:pic>
          <p:nvPicPr>
            <p:cNvPr id="88" name="Picture 8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747796" y="6363126"/>
              <a:ext cx="386315" cy="501193"/>
            </a:xfrm>
            <a:prstGeom prst="rect">
              <a:avLst/>
            </a:prstGeom>
          </p:spPr>
        </p:pic>
        <p:pic>
          <p:nvPicPr>
            <p:cNvPr id="89" name="Picture 8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056599" y="6313093"/>
              <a:ext cx="439458" cy="572273"/>
            </a:xfrm>
            <a:prstGeom prst="rect">
              <a:avLst/>
            </a:prstGeom>
          </p:spPr>
        </p:pic>
        <p:pic>
          <p:nvPicPr>
            <p:cNvPr id="90" name="Picture 89"/>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6284649" y="6350011"/>
              <a:ext cx="617805" cy="527421"/>
            </a:xfrm>
            <a:prstGeom prst="rect">
              <a:avLst/>
            </a:prstGeom>
          </p:spPr>
        </p:pic>
        <p:pic>
          <p:nvPicPr>
            <p:cNvPr id="91" name="Picture 90"/>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435849" y="6367498"/>
              <a:ext cx="344897" cy="532877"/>
            </a:xfrm>
            <a:prstGeom prst="rect">
              <a:avLst/>
            </a:prstGeom>
          </p:spPr>
        </p:pic>
        <p:pic>
          <p:nvPicPr>
            <p:cNvPr id="92" name="Picture 91"/>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8039440" y="6289997"/>
              <a:ext cx="690292" cy="589303"/>
            </a:xfrm>
            <a:prstGeom prst="rect">
              <a:avLst/>
            </a:prstGeom>
          </p:spPr>
        </p:pic>
        <p:pic>
          <p:nvPicPr>
            <p:cNvPr id="93" name="Picture 92"/>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6768242" y="6350011"/>
              <a:ext cx="551957" cy="546964"/>
            </a:xfrm>
            <a:prstGeom prst="rect">
              <a:avLst/>
            </a:prstGeom>
          </p:spPr>
        </p:pic>
        <p:pic>
          <p:nvPicPr>
            <p:cNvPr id="94" name="Picture 9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7591020" y="6368373"/>
              <a:ext cx="393630" cy="512595"/>
            </a:xfrm>
            <a:prstGeom prst="rect">
              <a:avLst/>
            </a:prstGeom>
          </p:spPr>
        </p:pic>
        <p:pic>
          <p:nvPicPr>
            <p:cNvPr id="95" name="Picture 94"/>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165424" y="6382255"/>
              <a:ext cx="588980" cy="502813"/>
            </a:xfrm>
            <a:prstGeom prst="rect">
              <a:avLst/>
            </a:prstGeom>
          </p:spPr>
        </p:pic>
      </p:grpSp>
    </p:spTree>
    <p:extLst>
      <p:ext uri="{BB962C8B-B14F-4D97-AF65-F5344CB8AC3E}">
        <p14:creationId xmlns:p14="http://schemas.microsoft.com/office/powerpoint/2010/main" val="6247223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5" name="Picture 104"/>
          <p:cNvPicPr>
            <a:picLocks noChangeAspect="1"/>
          </p:cNvPicPr>
          <p:nvPr userDrawn="1"/>
        </p:nvPicPr>
        <p:blipFill rotWithShape="1">
          <a:blip r:embed="rId14" cstate="email">
            <a:alphaModFix amt="20000"/>
            <a:extLst>
              <a:ext uri="{28A0092B-C50C-407E-A947-70E740481C1C}">
                <a14:useLocalDpi xmlns:a14="http://schemas.microsoft.com/office/drawing/2010/main"/>
              </a:ext>
            </a:extLst>
          </a:blip>
          <a:srcRect/>
          <a:stretch/>
        </p:blipFill>
        <p:spPr>
          <a:xfrm>
            <a:off x="-76200" y="-152401"/>
            <a:ext cx="12344400" cy="7093441"/>
          </a:xfrm>
          <a:prstGeom prst="rect">
            <a:avLst/>
          </a:prstGeom>
        </p:spPr>
      </p:pic>
      <p:sp>
        <p:nvSpPr>
          <p:cNvPr id="106" name="Title Placeholder 1"/>
          <p:cNvSpPr>
            <a:spLocks noGrp="1"/>
          </p:cNvSpPr>
          <p:nvPr>
            <p:ph type="title"/>
          </p:nvPr>
        </p:nvSpPr>
        <p:spPr>
          <a:xfrm>
            <a:off x="609597" y="362743"/>
            <a:ext cx="10972800" cy="960438"/>
          </a:xfrm>
          <a:prstGeom prst="rect">
            <a:avLst/>
          </a:prstGeom>
        </p:spPr>
        <p:txBody>
          <a:bodyPr vert="horz" lIns="91440" tIns="45720" rIns="91440" bIns="45720" rtlCol="0" anchor="ctr">
            <a:normAutofit/>
          </a:bodyPr>
          <a:lstStyle/>
          <a:p>
            <a:r>
              <a:rPr lang="en-US" dirty="0"/>
              <a:t>Click to edit Master title style</a:t>
            </a:r>
          </a:p>
        </p:txBody>
      </p:sp>
      <p:sp>
        <p:nvSpPr>
          <p:cNvPr id="107" name="Text Placeholder 2"/>
          <p:cNvSpPr>
            <a:spLocks noGrp="1"/>
          </p:cNvSpPr>
          <p:nvPr>
            <p:ph type="body" idx="1"/>
          </p:nvPr>
        </p:nvSpPr>
        <p:spPr>
          <a:xfrm>
            <a:off x="609597" y="1672522"/>
            <a:ext cx="10972800" cy="37489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319AB-F082-9D4F-9ADC-CB3DDB6ECB94}" type="datetimeFigureOut">
              <a:rPr lang="en-US" smtClean="0"/>
              <a:t>11/4/2017</a:t>
            </a:fld>
            <a:endParaRPr lang="en-US"/>
          </a:p>
        </p:txBody>
      </p:sp>
      <p:grpSp>
        <p:nvGrpSpPr>
          <p:cNvPr id="109" name="Group 108"/>
          <p:cNvGrpSpPr/>
          <p:nvPr userDrawn="1"/>
        </p:nvGrpSpPr>
        <p:grpSpPr>
          <a:xfrm>
            <a:off x="3178237" y="6170348"/>
            <a:ext cx="7150014" cy="630242"/>
            <a:chOff x="1579718" y="6283221"/>
            <a:chExt cx="7150014" cy="630242"/>
          </a:xfrm>
        </p:grpSpPr>
        <p:pic>
          <p:nvPicPr>
            <p:cNvPr id="110" name="Picture 10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579718" y="6430522"/>
              <a:ext cx="259240" cy="400535"/>
            </a:xfrm>
            <a:prstGeom prst="rect">
              <a:avLst/>
            </a:prstGeom>
          </p:spPr>
        </p:pic>
        <p:pic>
          <p:nvPicPr>
            <p:cNvPr id="111" name="Picture 110"/>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248028" y="6302065"/>
              <a:ext cx="373147" cy="576525"/>
            </a:xfrm>
            <a:prstGeom prst="rect">
              <a:avLst/>
            </a:prstGeom>
          </p:spPr>
        </p:pic>
        <p:pic>
          <p:nvPicPr>
            <p:cNvPr id="112" name="Picture 111"/>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226682" y="6356350"/>
              <a:ext cx="386315" cy="501193"/>
            </a:xfrm>
            <a:prstGeom prst="rect">
              <a:avLst/>
            </a:prstGeom>
          </p:spPr>
        </p:pic>
        <p:pic>
          <p:nvPicPr>
            <p:cNvPr id="113" name="Picture 11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535485" y="6306317"/>
              <a:ext cx="439458" cy="572273"/>
            </a:xfrm>
            <a:prstGeom prst="rect">
              <a:avLst/>
            </a:prstGeom>
          </p:spPr>
        </p:pic>
        <p:pic>
          <p:nvPicPr>
            <p:cNvPr id="114" name="Picture 113"/>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763535" y="6343235"/>
              <a:ext cx="617805" cy="527421"/>
            </a:xfrm>
            <a:prstGeom prst="rect">
              <a:avLst/>
            </a:prstGeom>
          </p:spPr>
        </p:pic>
        <p:pic>
          <p:nvPicPr>
            <p:cNvPr id="115" name="Picture 114"/>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914735" y="6360722"/>
              <a:ext cx="344897" cy="532877"/>
            </a:xfrm>
            <a:prstGeom prst="rect">
              <a:avLst/>
            </a:prstGeom>
          </p:spPr>
        </p:pic>
        <p:pic>
          <p:nvPicPr>
            <p:cNvPr id="116" name="Picture 115"/>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3518326" y="6283221"/>
              <a:ext cx="690292" cy="589303"/>
            </a:xfrm>
            <a:prstGeom prst="rect">
              <a:avLst/>
            </a:prstGeom>
          </p:spPr>
        </p:pic>
        <p:pic>
          <p:nvPicPr>
            <p:cNvPr id="117" name="Picture 116"/>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2247128" y="6343235"/>
              <a:ext cx="551957" cy="546964"/>
            </a:xfrm>
            <a:prstGeom prst="rect">
              <a:avLst/>
            </a:prstGeom>
          </p:spPr>
        </p:pic>
        <p:pic>
          <p:nvPicPr>
            <p:cNvPr id="118" name="Picture 117"/>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3069906" y="6361597"/>
              <a:ext cx="393630" cy="512595"/>
            </a:xfrm>
            <a:prstGeom prst="rect">
              <a:avLst/>
            </a:prstGeom>
          </p:spPr>
        </p:pic>
        <p:pic>
          <p:nvPicPr>
            <p:cNvPr id="119" name="Picture 118"/>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2644310" y="6375479"/>
              <a:ext cx="588980" cy="502813"/>
            </a:xfrm>
            <a:prstGeom prst="rect">
              <a:avLst/>
            </a:prstGeom>
          </p:spPr>
        </p:pic>
        <p:pic>
          <p:nvPicPr>
            <p:cNvPr id="120" name="Picture 119"/>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4573018" y="6321929"/>
              <a:ext cx="373147" cy="576525"/>
            </a:xfrm>
            <a:prstGeom prst="rect">
              <a:avLst/>
            </a:prstGeom>
          </p:spPr>
        </p:pic>
        <p:pic>
          <p:nvPicPr>
            <p:cNvPr id="121" name="Picture 120"/>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5551672" y="6376214"/>
              <a:ext cx="386315" cy="501193"/>
            </a:xfrm>
            <a:prstGeom prst="rect">
              <a:avLst/>
            </a:prstGeom>
          </p:spPr>
        </p:pic>
        <p:pic>
          <p:nvPicPr>
            <p:cNvPr id="122" name="Picture 121"/>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860475" y="6326181"/>
              <a:ext cx="439458" cy="572273"/>
            </a:xfrm>
            <a:prstGeom prst="rect">
              <a:avLst/>
            </a:prstGeom>
          </p:spPr>
        </p:pic>
        <p:pic>
          <p:nvPicPr>
            <p:cNvPr id="123" name="Picture 122"/>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088525" y="6363099"/>
              <a:ext cx="617805" cy="527421"/>
            </a:xfrm>
            <a:prstGeom prst="rect">
              <a:avLst/>
            </a:prstGeom>
          </p:spPr>
        </p:pic>
        <p:pic>
          <p:nvPicPr>
            <p:cNvPr id="124" name="Picture 12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239725" y="6380586"/>
              <a:ext cx="344897" cy="532877"/>
            </a:xfrm>
            <a:prstGeom prst="rect">
              <a:avLst/>
            </a:prstGeom>
          </p:spPr>
        </p:pic>
        <p:pic>
          <p:nvPicPr>
            <p:cNvPr id="125" name="Picture 124"/>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843316" y="6303085"/>
              <a:ext cx="690292" cy="589303"/>
            </a:xfrm>
            <a:prstGeom prst="rect">
              <a:avLst/>
            </a:prstGeom>
          </p:spPr>
        </p:pic>
        <p:pic>
          <p:nvPicPr>
            <p:cNvPr id="126" name="Picture 125"/>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4572118" y="6363099"/>
              <a:ext cx="551957" cy="546964"/>
            </a:xfrm>
            <a:prstGeom prst="rect">
              <a:avLst/>
            </a:prstGeom>
          </p:spPr>
        </p:pic>
        <p:pic>
          <p:nvPicPr>
            <p:cNvPr id="127" name="Picture 126"/>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5394896" y="6381461"/>
              <a:ext cx="393630" cy="512595"/>
            </a:xfrm>
            <a:prstGeom prst="rect">
              <a:avLst/>
            </a:prstGeom>
          </p:spPr>
        </p:pic>
        <p:pic>
          <p:nvPicPr>
            <p:cNvPr id="128" name="Picture 127"/>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4969300" y="6395343"/>
              <a:ext cx="588980" cy="502813"/>
            </a:xfrm>
            <a:prstGeom prst="rect">
              <a:avLst/>
            </a:prstGeom>
          </p:spPr>
        </p:pic>
        <p:pic>
          <p:nvPicPr>
            <p:cNvPr id="129" name="Picture 12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769142" y="6308841"/>
              <a:ext cx="373147" cy="576525"/>
            </a:xfrm>
            <a:prstGeom prst="rect">
              <a:avLst/>
            </a:prstGeom>
          </p:spPr>
        </p:pic>
        <p:pic>
          <p:nvPicPr>
            <p:cNvPr id="130" name="Picture 129"/>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747796" y="6363126"/>
              <a:ext cx="386315" cy="501193"/>
            </a:xfrm>
            <a:prstGeom prst="rect">
              <a:avLst/>
            </a:prstGeom>
          </p:spPr>
        </p:pic>
        <p:pic>
          <p:nvPicPr>
            <p:cNvPr id="131" name="Picture 130"/>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056599" y="6313093"/>
              <a:ext cx="439458" cy="572273"/>
            </a:xfrm>
            <a:prstGeom prst="rect">
              <a:avLst/>
            </a:prstGeom>
          </p:spPr>
        </p:pic>
        <p:pic>
          <p:nvPicPr>
            <p:cNvPr id="132" name="Picture 131"/>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6284649" y="6350011"/>
              <a:ext cx="617805" cy="527421"/>
            </a:xfrm>
            <a:prstGeom prst="rect">
              <a:avLst/>
            </a:prstGeom>
          </p:spPr>
        </p:pic>
        <p:pic>
          <p:nvPicPr>
            <p:cNvPr id="133" name="Picture 132"/>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435849" y="6367498"/>
              <a:ext cx="344897" cy="532877"/>
            </a:xfrm>
            <a:prstGeom prst="rect">
              <a:avLst/>
            </a:prstGeom>
          </p:spPr>
        </p:pic>
        <p:pic>
          <p:nvPicPr>
            <p:cNvPr id="134" name="Picture 133"/>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039440" y="6289997"/>
              <a:ext cx="690292" cy="589303"/>
            </a:xfrm>
            <a:prstGeom prst="rect">
              <a:avLst/>
            </a:prstGeom>
          </p:spPr>
        </p:pic>
        <p:pic>
          <p:nvPicPr>
            <p:cNvPr id="135" name="Picture 134"/>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768242" y="6350011"/>
              <a:ext cx="551957" cy="546964"/>
            </a:xfrm>
            <a:prstGeom prst="rect">
              <a:avLst/>
            </a:prstGeom>
          </p:spPr>
        </p:pic>
        <p:pic>
          <p:nvPicPr>
            <p:cNvPr id="136" name="Picture 135"/>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591020" y="6368373"/>
              <a:ext cx="393630" cy="512595"/>
            </a:xfrm>
            <a:prstGeom prst="rect">
              <a:avLst/>
            </a:prstGeom>
          </p:spPr>
        </p:pic>
        <p:pic>
          <p:nvPicPr>
            <p:cNvPr id="137" name="Picture 136"/>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7165424" y="6382255"/>
              <a:ext cx="588980" cy="502813"/>
            </a:xfrm>
            <a:prstGeom prst="rect">
              <a:avLst/>
            </a:prstGeom>
          </p:spPr>
        </p:pic>
      </p:grpSp>
      <p:pic>
        <p:nvPicPr>
          <p:cNvPr id="138" name="Picture 137"/>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99180" y="5562601"/>
            <a:ext cx="3277418" cy="1322220"/>
          </a:xfrm>
          <a:prstGeom prst="rect">
            <a:avLst/>
          </a:prstGeom>
        </p:spPr>
      </p:pic>
      <p:grpSp>
        <p:nvGrpSpPr>
          <p:cNvPr id="139" name="Group 138"/>
          <p:cNvGrpSpPr/>
          <p:nvPr userDrawn="1"/>
        </p:nvGrpSpPr>
        <p:grpSpPr>
          <a:xfrm>
            <a:off x="4972845" y="6145511"/>
            <a:ext cx="7150014" cy="630242"/>
            <a:chOff x="1579718" y="6283221"/>
            <a:chExt cx="7150014" cy="630242"/>
          </a:xfrm>
        </p:grpSpPr>
        <p:pic>
          <p:nvPicPr>
            <p:cNvPr id="140" name="Picture 13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579718" y="6430522"/>
              <a:ext cx="259240" cy="400535"/>
            </a:xfrm>
            <a:prstGeom prst="rect">
              <a:avLst/>
            </a:prstGeom>
          </p:spPr>
        </p:pic>
        <p:pic>
          <p:nvPicPr>
            <p:cNvPr id="141" name="Picture 140"/>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248028" y="6302065"/>
              <a:ext cx="373147" cy="576525"/>
            </a:xfrm>
            <a:prstGeom prst="rect">
              <a:avLst/>
            </a:prstGeom>
          </p:spPr>
        </p:pic>
        <p:pic>
          <p:nvPicPr>
            <p:cNvPr id="142" name="Picture 141"/>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226682" y="6356350"/>
              <a:ext cx="386315" cy="501193"/>
            </a:xfrm>
            <a:prstGeom prst="rect">
              <a:avLst/>
            </a:prstGeom>
          </p:spPr>
        </p:pic>
        <p:pic>
          <p:nvPicPr>
            <p:cNvPr id="143" name="Picture 14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535485" y="6306317"/>
              <a:ext cx="439458" cy="572273"/>
            </a:xfrm>
            <a:prstGeom prst="rect">
              <a:avLst/>
            </a:prstGeom>
          </p:spPr>
        </p:pic>
        <p:pic>
          <p:nvPicPr>
            <p:cNvPr id="144" name="Picture 143"/>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763535" y="6343235"/>
              <a:ext cx="617805" cy="527421"/>
            </a:xfrm>
            <a:prstGeom prst="rect">
              <a:avLst/>
            </a:prstGeom>
          </p:spPr>
        </p:pic>
        <p:pic>
          <p:nvPicPr>
            <p:cNvPr id="145" name="Picture 144"/>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914735" y="6360722"/>
              <a:ext cx="344897" cy="532877"/>
            </a:xfrm>
            <a:prstGeom prst="rect">
              <a:avLst/>
            </a:prstGeom>
          </p:spPr>
        </p:pic>
        <p:pic>
          <p:nvPicPr>
            <p:cNvPr id="146" name="Picture 145"/>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3518326" y="6283221"/>
              <a:ext cx="690292" cy="589303"/>
            </a:xfrm>
            <a:prstGeom prst="rect">
              <a:avLst/>
            </a:prstGeom>
          </p:spPr>
        </p:pic>
        <p:pic>
          <p:nvPicPr>
            <p:cNvPr id="147" name="Picture 146"/>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2247128" y="6343235"/>
              <a:ext cx="551957" cy="546964"/>
            </a:xfrm>
            <a:prstGeom prst="rect">
              <a:avLst/>
            </a:prstGeom>
          </p:spPr>
        </p:pic>
        <p:pic>
          <p:nvPicPr>
            <p:cNvPr id="148" name="Picture 147"/>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3069906" y="6361597"/>
              <a:ext cx="393630" cy="512595"/>
            </a:xfrm>
            <a:prstGeom prst="rect">
              <a:avLst/>
            </a:prstGeom>
          </p:spPr>
        </p:pic>
        <p:pic>
          <p:nvPicPr>
            <p:cNvPr id="149" name="Picture 148"/>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2644310" y="6375479"/>
              <a:ext cx="588980" cy="502813"/>
            </a:xfrm>
            <a:prstGeom prst="rect">
              <a:avLst/>
            </a:prstGeom>
          </p:spPr>
        </p:pic>
        <p:pic>
          <p:nvPicPr>
            <p:cNvPr id="150" name="Picture 149"/>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4573018" y="6321929"/>
              <a:ext cx="373147" cy="576525"/>
            </a:xfrm>
            <a:prstGeom prst="rect">
              <a:avLst/>
            </a:prstGeom>
          </p:spPr>
        </p:pic>
        <p:pic>
          <p:nvPicPr>
            <p:cNvPr id="151" name="Picture 150"/>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5551672" y="6376214"/>
              <a:ext cx="386315" cy="501193"/>
            </a:xfrm>
            <a:prstGeom prst="rect">
              <a:avLst/>
            </a:prstGeom>
          </p:spPr>
        </p:pic>
        <p:pic>
          <p:nvPicPr>
            <p:cNvPr id="152" name="Picture 151"/>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860475" y="6326181"/>
              <a:ext cx="439458" cy="572273"/>
            </a:xfrm>
            <a:prstGeom prst="rect">
              <a:avLst/>
            </a:prstGeom>
          </p:spPr>
        </p:pic>
        <p:pic>
          <p:nvPicPr>
            <p:cNvPr id="153" name="Picture 152"/>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088525" y="6363099"/>
              <a:ext cx="617805" cy="527421"/>
            </a:xfrm>
            <a:prstGeom prst="rect">
              <a:avLst/>
            </a:prstGeom>
          </p:spPr>
        </p:pic>
        <p:pic>
          <p:nvPicPr>
            <p:cNvPr id="154" name="Picture 15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239725" y="6380586"/>
              <a:ext cx="344897" cy="532877"/>
            </a:xfrm>
            <a:prstGeom prst="rect">
              <a:avLst/>
            </a:prstGeom>
          </p:spPr>
        </p:pic>
        <p:pic>
          <p:nvPicPr>
            <p:cNvPr id="155" name="Picture 154"/>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843316" y="6303085"/>
              <a:ext cx="690292" cy="589303"/>
            </a:xfrm>
            <a:prstGeom prst="rect">
              <a:avLst/>
            </a:prstGeom>
          </p:spPr>
        </p:pic>
        <p:pic>
          <p:nvPicPr>
            <p:cNvPr id="156" name="Picture 155"/>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4572118" y="6363099"/>
              <a:ext cx="551957" cy="546964"/>
            </a:xfrm>
            <a:prstGeom prst="rect">
              <a:avLst/>
            </a:prstGeom>
          </p:spPr>
        </p:pic>
        <p:pic>
          <p:nvPicPr>
            <p:cNvPr id="157" name="Picture 156"/>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5394896" y="6381461"/>
              <a:ext cx="393630" cy="512595"/>
            </a:xfrm>
            <a:prstGeom prst="rect">
              <a:avLst/>
            </a:prstGeom>
          </p:spPr>
        </p:pic>
        <p:pic>
          <p:nvPicPr>
            <p:cNvPr id="158" name="Picture 157"/>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4969300" y="6395343"/>
              <a:ext cx="588980" cy="502813"/>
            </a:xfrm>
            <a:prstGeom prst="rect">
              <a:avLst/>
            </a:prstGeom>
          </p:spPr>
        </p:pic>
        <p:pic>
          <p:nvPicPr>
            <p:cNvPr id="159" name="Picture 15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769142" y="6308841"/>
              <a:ext cx="373147" cy="576525"/>
            </a:xfrm>
            <a:prstGeom prst="rect">
              <a:avLst/>
            </a:prstGeom>
          </p:spPr>
        </p:pic>
        <p:pic>
          <p:nvPicPr>
            <p:cNvPr id="160" name="Picture 159"/>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747796" y="6363126"/>
              <a:ext cx="386315" cy="501193"/>
            </a:xfrm>
            <a:prstGeom prst="rect">
              <a:avLst/>
            </a:prstGeom>
          </p:spPr>
        </p:pic>
        <p:pic>
          <p:nvPicPr>
            <p:cNvPr id="161" name="Picture 160"/>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056599" y="6313093"/>
              <a:ext cx="439458" cy="572273"/>
            </a:xfrm>
            <a:prstGeom prst="rect">
              <a:avLst/>
            </a:prstGeom>
          </p:spPr>
        </p:pic>
        <p:pic>
          <p:nvPicPr>
            <p:cNvPr id="162" name="Picture 161"/>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6284649" y="6350011"/>
              <a:ext cx="617805" cy="527421"/>
            </a:xfrm>
            <a:prstGeom prst="rect">
              <a:avLst/>
            </a:prstGeom>
          </p:spPr>
        </p:pic>
        <p:pic>
          <p:nvPicPr>
            <p:cNvPr id="163" name="Picture 162"/>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435849" y="6367498"/>
              <a:ext cx="344897" cy="532877"/>
            </a:xfrm>
            <a:prstGeom prst="rect">
              <a:avLst/>
            </a:prstGeom>
          </p:spPr>
        </p:pic>
        <p:pic>
          <p:nvPicPr>
            <p:cNvPr id="164" name="Picture 163"/>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039440" y="6289997"/>
              <a:ext cx="690292" cy="589303"/>
            </a:xfrm>
            <a:prstGeom prst="rect">
              <a:avLst/>
            </a:prstGeom>
          </p:spPr>
        </p:pic>
        <p:pic>
          <p:nvPicPr>
            <p:cNvPr id="165" name="Picture 164"/>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768242" y="6350011"/>
              <a:ext cx="551957" cy="546964"/>
            </a:xfrm>
            <a:prstGeom prst="rect">
              <a:avLst/>
            </a:prstGeom>
          </p:spPr>
        </p:pic>
        <p:pic>
          <p:nvPicPr>
            <p:cNvPr id="166" name="Picture 165"/>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591020" y="6368373"/>
              <a:ext cx="393630" cy="512595"/>
            </a:xfrm>
            <a:prstGeom prst="rect">
              <a:avLst/>
            </a:prstGeom>
          </p:spPr>
        </p:pic>
        <p:pic>
          <p:nvPicPr>
            <p:cNvPr id="167" name="Picture 166"/>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7165424" y="6382255"/>
              <a:ext cx="588980" cy="502813"/>
            </a:xfrm>
            <a:prstGeom prst="rect">
              <a:avLst/>
            </a:prstGeom>
          </p:spPr>
        </p:pic>
      </p:grpSp>
    </p:spTree>
    <p:extLst>
      <p:ext uri="{BB962C8B-B14F-4D97-AF65-F5344CB8AC3E}">
        <p14:creationId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4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ngreddplus.org.pg/" TargetMode="External"/><Relationship Id="rId2" Type="http://schemas.openxmlformats.org/officeDocument/2006/relationships/hyperlink" Target="http://www.un-redd.org/" TargetMode="Externa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22.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png-nfms.org/" TargetMode="Externa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Diagonal Corner Rectangle 27"/>
          <p:cNvSpPr/>
          <p:nvPr/>
        </p:nvSpPr>
        <p:spPr>
          <a:xfrm>
            <a:off x="6538261" y="1676400"/>
            <a:ext cx="5691838" cy="3710231"/>
          </a:xfrm>
          <a:prstGeom prst="round2DiagRect">
            <a:avLst/>
          </a:prstGeom>
          <a:solidFill>
            <a:srgbClr val="D5E2F0"/>
          </a:solidFill>
          <a:ln w="3175">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cstate="email">
            <a:clrChange>
              <a:clrFrom>
                <a:srgbClr val="C5E1EE"/>
              </a:clrFrom>
              <a:clrTo>
                <a:srgbClr val="C5E1EE">
                  <a:alpha val="0"/>
                </a:srgbClr>
              </a:clrTo>
            </a:clrChange>
            <a:extLst>
              <a:ext uri="{28A0092B-C50C-407E-A947-70E740481C1C}">
                <a14:useLocalDpi xmlns:a14="http://schemas.microsoft.com/office/drawing/2010/main"/>
              </a:ext>
            </a:extLst>
          </a:blip>
          <a:srcRect l="-1"/>
          <a:stretch/>
        </p:blipFill>
        <p:spPr>
          <a:xfrm>
            <a:off x="-21335" y="2015201"/>
            <a:ext cx="6425326" cy="4842799"/>
          </a:xfrm>
          <a:prstGeom prst="rect">
            <a:avLst/>
          </a:prstGeom>
        </p:spPr>
      </p:pic>
      <p:sp>
        <p:nvSpPr>
          <p:cNvPr id="3" name="Subtitle 2"/>
          <p:cNvSpPr>
            <a:spLocks noGrp="1"/>
          </p:cNvSpPr>
          <p:nvPr>
            <p:ph type="subTitle" idx="1"/>
          </p:nvPr>
        </p:nvSpPr>
        <p:spPr>
          <a:xfrm>
            <a:off x="6172200" y="2015201"/>
            <a:ext cx="5708331" cy="3056410"/>
          </a:xfrm>
        </p:spPr>
        <p:txBody>
          <a:bodyPr>
            <a:noAutofit/>
          </a:bodyPr>
          <a:lstStyle/>
          <a:p>
            <a:pPr algn="r"/>
            <a:r>
              <a:rPr lang="en-GB" sz="2800" b="1" dirty="0">
                <a:solidFill>
                  <a:srgbClr val="0D4D54"/>
                </a:solidFill>
                <a:latin typeface="Cambria" charset="0"/>
                <a:ea typeface="Cambria" charset="0"/>
                <a:cs typeface="Cambria" charset="0"/>
              </a:rPr>
              <a:t>REDD+ </a:t>
            </a:r>
            <a:r>
              <a:rPr lang="en-AU" sz="2800" b="1" dirty="0">
                <a:solidFill>
                  <a:srgbClr val="0D4D54"/>
                </a:solidFill>
                <a:latin typeface="Cambria" charset="0"/>
                <a:ea typeface="Cambria" charset="0"/>
                <a:cs typeface="Cambria" charset="0"/>
              </a:rPr>
              <a:t>Supporting Green Development </a:t>
            </a:r>
          </a:p>
          <a:p>
            <a:pPr algn="r"/>
            <a:r>
              <a:rPr lang="en-AU" sz="2800" b="1" dirty="0">
                <a:solidFill>
                  <a:srgbClr val="0D4D54"/>
                </a:solidFill>
                <a:latin typeface="Cambria" charset="0"/>
                <a:ea typeface="Cambria" charset="0"/>
                <a:cs typeface="Cambria" charset="0"/>
              </a:rPr>
              <a:t>in Papua New Guinea</a:t>
            </a:r>
            <a:endParaRPr lang="en-GB" sz="2800" b="1" dirty="0">
              <a:solidFill>
                <a:srgbClr val="0D4D54"/>
              </a:solidFill>
              <a:latin typeface="Cambria" panose="02040503050406030204" pitchFamily="18" charset="0"/>
            </a:endParaRPr>
          </a:p>
          <a:p>
            <a:pPr algn="r"/>
            <a:endParaRPr lang="en-US" sz="1800" b="1" dirty="0">
              <a:solidFill>
                <a:srgbClr val="0D4D54"/>
              </a:solidFill>
              <a:latin typeface="Cambria" panose="02040503050406030204" pitchFamily="18" charset="0"/>
            </a:endParaRPr>
          </a:p>
          <a:p>
            <a:pPr algn="r"/>
            <a:r>
              <a:rPr lang="en-US" sz="1800" b="1" dirty="0">
                <a:solidFill>
                  <a:srgbClr val="0D4D54"/>
                </a:solidFill>
                <a:latin typeface="Cambria" panose="02040503050406030204" pitchFamily="18" charset="0"/>
              </a:rPr>
              <a:t>Gwendoline Sissiou</a:t>
            </a:r>
            <a:endParaRPr lang="en-AU" sz="1800" b="1" dirty="0">
              <a:solidFill>
                <a:srgbClr val="0D4D54"/>
              </a:solidFill>
              <a:latin typeface="Cambria" panose="02040503050406030204" pitchFamily="18" charset="0"/>
            </a:endParaRPr>
          </a:p>
          <a:p>
            <a:pPr algn="r"/>
            <a:r>
              <a:rPr lang="en-US" sz="2000" b="1" dirty="0">
                <a:solidFill>
                  <a:srgbClr val="0D4D54"/>
                </a:solidFill>
                <a:latin typeface="Cambria" panose="02040503050406030204" pitchFamily="18" charset="0"/>
              </a:rPr>
              <a:t>Director, REDD+ and Mitigation</a:t>
            </a:r>
          </a:p>
          <a:p>
            <a:pPr algn="r"/>
            <a:r>
              <a:rPr lang="en-US" sz="2000" b="1" dirty="0">
                <a:solidFill>
                  <a:srgbClr val="0D4D54"/>
                </a:solidFill>
                <a:latin typeface="Cambria" panose="02040503050406030204" pitchFamily="18" charset="0"/>
              </a:rPr>
              <a:t>Climate Change and Development Authority </a:t>
            </a:r>
            <a:endParaRPr lang="en-AU" sz="2000" b="1" dirty="0">
              <a:solidFill>
                <a:srgbClr val="0D4D54"/>
              </a:solidFill>
              <a:latin typeface="Cambria" panose="02040503050406030204" pitchFamily="18"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3303" y="0"/>
            <a:ext cx="3588697" cy="136138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5670" y="129925"/>
            <a:ext cx="1443608" cy="1020566"/>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0783" y="129925"/>
            <a:ext cx="1236591" cy="1029799"/>
          </a:xfrm>
          <a:prstGeom prst="rect">
            <a:avLst/>
          </a:prstGeom>
        </p:spPr>
      </p:pic>
      <p:sp>
        <p:nvSpPr>
          <p:cNvPr id="7" name="Rectangle 6"/>
          <p:cNvSpPr/>
          <p:nvPr/>
        </p:nvSpPr>
        <p:spPr>
          <a:xfrm>
            <a:off x="5265447" y="5603333"/>
            <a:ext cx="6781799" cy="641971"/>
          </a:xfrm>
          <a:prstGeom prst="rect">
            <a:avLst/>
          </a:prstGeom>
        </p:spPr>
        <p:txBody>
          <a:bodyPr wrap="square">
            <a:spAutoFit/>
          </a:bodyPr>
          <a:lstStyle/>
          <a:p>
            <a:pPr algn="r">
              <a:lnSpc>
                <a:spcPct val="107000"/>
              </a:lnSpc>
              <a:spcAft>
                <a:spcPts val="0"/>
              </a:spcAft>
            </a:pPr>
            <a:r>
              <a:rPr lang="en-GB" sz="3600" b="1" dirty="0">
                <a:solidFill>
                  <a:schemeClr val="bg1">
                    <a:lumMod val="75000"/>
                  </a:schemeClr>
                </a:solidFill>
                <a:effectLst/>
                <a:latin typeface="Cambria" panose="02040503050406030204" pitchFamily="18" charset="0"/>
                <a:ea typeface="Calibri" panose="020F0502020204030204" pitchFamily="34" charset="0"/>
                <a:cs typeface="DaunPenh" panose="02000500000000020004" pitchFamily="2" charset="0"/>
              </a:rPr>
              <a:t>COP23 Side Event</a:t>
            </a:r>
          </a:p>
        </p:txBody>
      </p:sp>
      <p:cxnSp>
        <p:nvCxnSpPr>
          <p:cNvPr id="15" name="Straight Arrow Connector 14"/>
          <p:cNvCxnSpPr/>
          <p:nvPr/>
        </p:nvCxnSpPr>
        <p:spPr>
          <a:xfrm flipH="1">
            <a:off x="3695609" y="1159724"/>
            <a:ext cx="1124295" cy="22692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Subtitle 2"/>
          <p:cNvSpPr txBox="1">
            <a:spLocks/>
          </p:cNvSpPr>
          <p:nvPr/>
        </p:nvSpPr>
        <p:spPr>
          <a:xfrm>
            <a:off x="4166563" y="477279"/>
            <a:ext cx="2133600" cy="7620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AU" sz="2800" b="1" dirty="0">
                <a:solidFill>
                  <a:srgbClr val="C00000"/>
                </a:solidFill>
                <a:latin typeface="Cambria" charset="0"/>
                <a:ea typeface="Cambria" charset="0"/>
                <a:cs typeface="Cambria" charset="0"/>
              </a:rPr>
              <a:t>Papua New Guinea</a:t>
            </a:r>
            <a:endParaRPr lang="en-GB" sz="28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940316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rot="16200000">
            <a:off x="4015737" y="3490725"/>
            <a:ext cx="4232772" cy="834241"/>
          </a:xfrm>
          <a:prstGeom prst="roundRect">
            <a:avLst/>
          </a:prstGeom>
          <a:solidFill>
            <a:schemeClr val="accent1">
              <a:lumMod val="5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800" b="1" dirty="0">
                <a:solidFill>
                  <a:schemeClr val="bg1"/>
                </a:solidFill>
                <a:latin typeface="Cambria" panose="02040503050406030204" pitchFamily="18" charset="0"/>
                <a:cs typeface="Calibri"/>
              </a:rPr>
              <a:t>Constitution and </a:t>
            </a:r>
            <a:r>
              <a:rPr lang="en-US" sz="2800" b="1" dirty="0" err="1">
                <a:solidFill>
                  <a:schemeClr val="bg1"/>
                </a:solidFill>
                <a:latin typeface="Cambria" panose="02040503050406030204" pitchFamily="18" charset="0"/>
                <a:cs typeface="Calibri"/>
              </a:rPr>
              <a:t>StaRS</a:t>
            </a:r>
            <a:endParaRPr lang="en-US" sz="2800" b="1" dirty="0">
              <a:solidFill>
                <a:schemeClr val="bg1"/>
              </a:solidFill>
              <a:latin typeface="Cambria" panose="02040503050406030204" pitchFamily="18" charset="0"/>
              <a:cs typeface="Calibri"/>
            </a:endParaRPr>
          </a:p>
        </p:txBody>
      </p:sp>
      <p:sp>
        <p:nvSpPr>
          <p:cNvPr id="5" name="Rounded Rectangle 4"/>
          <p:cNvSpPr/>
          <p:nvPr/>
        </p:nvSpPr>
        <p:spPr bwMode="auto">
          <a:xfrm rot="16200000">
            <a:off x="5169362" y="3597896"/>
            <a:ext cx="3409118" cy="417443"/>
          </a:xfrm>
          <a:prstGeom prst="roundRect">
            <a:avLst/>
          </a:prstGeom>
          <a:ln>
            <a:solidFill>
              <a:schemeClr val="accent1">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dirty="0">
                <a:solidFill>
                  <a:schemeClr val="tx1"/>
                </a:solidFill>
                <a:latin typeface="Cambria" panose="02040503050406030204" pitchFamily="18" charset="0"/>
                <a:cs typeface="Calibri"/>
              </a:rPr>
              <a:t>CCMA / Paris Agreement Act</a:t>
            </a:r>
          </a:p>
        </p:txBody>
      </p:sp>
      <p:sp>
        <p:nvSpPr>
          <p:cNvPr id="7" name="Rounded Rectangle 6"/>
          <p:cNvSpPr/>
          <p:nvPr/>
        </p:nvSpPr>
        <p:spPr bwMode="auto">
          <a:xfrm>
            <a:off x="7169916" y="2278478"/>
            <a:ext cx="1482139" cy="1782467"/>
          </a:xfrm>
          <a:prstGeom prst="roundRect">
            <a:avLst/>
          </a:prstGeom>
          <a:solidFill>
            <a:schemeClr val="accent5">
              <a:alpha val="37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00" tIns="45720" rIns="36000" bIns="45720" numCol="1" rtlCol="0" anchor="ctr" anchorCtr="0" compatLnSpc="1">
            <a:prstTxWarp prst="textNoShape">
              <a:avLst/>
            </a:prstTxWarp>
          </a:bodyPr>
          <a:lstStyle/>
          <a:p>
            <a:pPr algn="ctr" fontAlgn="base">
              <a:spcBef>
                <a:spcPct val="0"/>
              </a:spcBef>
              <a:spcAft>
                <a:spcPct val="0"/>
              </a:spcAft>
            </a:pPr>
            <a:r>
              <a:rPr lang="en-US" b="1" dirty="0">
                <a:solidFill>
                  <a:schemeClr val="tx1"/>
                </a:solidFill>
                <a:latin typeface="Cambria" panose="02040503050406030204" pitchFamily="18" charset="0"/>
                <a:cs typeface="Calibri"/>
              </a:rPr>
              <a:t>Mitigation</a:t>
            </a:r>
          </a:p>
          <a:p>
            <a:pPr algn="ctr" fontAlgn="base">
              <a:spcBef>
                <a:spcPct val="0"/>
              </a:spcBef>
              <a:spcAft>
                <a:spcPct val="0"/>
              </a:spcAft>
            </a:pPr>
            <a:endParaRPr lang="en-US" sz="2000" dirty="0">
              <a:latin typeface="Calibri"/>
              <a:cs typeface="Calibri"/>
            </a:endParaRPr>
          </a:p>
        </p:txBody>
      </p:sp>
      <p:sp>
        <p:nvSpPr>
          <p:cNvPr id="8" name="Rounded Rectangle 7"/>
          <p:cNvSpPr/>
          <p:nvPr/>
        </p:nvSpPr>
        <p:spPr bwMode="auto">
          <a:xfrm>
            <a:off x="9240631" y="1795859"/>
            <a:ext cx="2494168" cy="487017"/>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b="1" dirty="0">
                <a:solidFill>
                  <a:schemeClr val="tx1"/>
                </a:solidFill>
                <a:latin typeface="Cambria" panose="02040503050406030204" pitchFamily="18" charset="0"/>
                <a:cs typeface="Calibri"/>
              </a:rPr>
              <a:t>Vision 2050 </a:t>
            </a:r>
          </a:p>
        </p:txBody>
      </p:sp>
      <p:sp>
        <p:nvSpPr>
          <p:cNvPr id="10" name="Rounded Rectangle 9"/>
          <p:cNvSpPr/>
          <p:nvPr/>
        </p:nvSpPr>
        <p:spPr bwMode="auto">
          <a:xfrm>
            <a:off x="7180483" y="3783881"/>
            <a:ext cx="1471571" cy="1669773"/>
          </a:xfrm>
          <a:prstGeom prst="roundRect">
            <a:avLst/>
          </a:prstGeom>
          <a:solidFill>
            <a:schemeClr val="accent5">
              <a:alpha val="37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00" tIns="45720" rIns="36000" bIns="45720" numCol="1" rtlCol="0" anchor="ctr" anchorCtr="0" compatLnSpc="1">
            <a:prstTxWarp prst="textNoShape">
              <a:avLst/>
            </a:prstTxWarp>
          </a:bodyPr>
          <a:lstStyle/>
          <a:p>
            <a:pPr algn="ctr" fontAlgn="base">
              <a:spcBef>
                <a:spcPct val="0"/>
              </a:spcBef>
              <a:spcAft>
                <a:spcPct val="0"/>
              </a:spcAft>
            </a:pPr>
            <a:r>
              <a:rPr lang="en-US" b="1" dirty="0">
                <a:solidFill>
                  <a:schemeClr val="tx1"/>
                </a:solidFill>
                <a:latin typeface="Cambria" panose="02040503050406030204" pitchFamily="18" charset="0"/>
                <a:cs typeface="Calibri"/>
              </a:rPr>
              <a:t>Adaptation</a:t>
            </a:r>
          </a:p>
        </p:txBody>
      </p:sp>
      <p:sp>
        <p:nvSpPr>
          <p:cNvPr id="11" name="Rounded Rectangle 10"/>
          <p:cNvSpPr/>
          <p:nvPr/>
        </p:nvSpPr>
        <p:spPr bwMode="auto">
          <a:xfrm>
            <a:off x="9240631" y="2515319"/>
            <a:ext cx="2494168" cy="487017"/>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b="1" dirty="0">
                <a:solidFill>
                  <a:schemeClr val="tx1"/>
                </a:solidFill>
                <a:latin typeface="Cambria" panose="02040503050406030204" pitchFamily="18" charset="0"/>
                <a:cs typeface="Calibri"/>
              </a:rPr>
              <a:t>DSP 2030</a:t>
            </a:r>
          </a:p>
        </p:txBody>
      </p:sp>
      <p:sp>
        <p:nvSpPr>
          <p:cNvPr id="12" name="Rounded Rectangle 11"/>
          <p:cNvSpPr/>
          <p:nvPr/>
        </p:nvSpPr>
        <p:spPr bwMode="auto">
          <a:xfrm>
            <a:off x="9252534" y="3245632"/>
            <a:ext cx="2482265" cy="487017"/>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b="1" dirty="0">
                <a:solidFill>
                  <a:schemeClr val="tx1"/>
                </a:solidFill>
                <a:latin typeface="Cambria" panose="02040503050406030204" pitchFamily="18" charset="0"/>
                <a:cs typeface="Calibri"/>
              </a:rPr>
              <a:t>MTDP</a:t>
            </a:r>
          </a:p>
        </p:txBody>
      </p:sp>
      <p:sp>
        <p:nvSpPr>
          <p:cNvPr id="14" name="Rounded Rectangle 13"/>
          <p:cNvSpPr/>
          <p:nvPr/>
        </p:nvSpPr>
        <p:spPr bwMode="auto">
          <a:xfrm rot="16200000">
            <a:off x="8728893" y="4934839"/>
            <a:ext cx="1391471" cy="278294"/>
          </a:xfrm>
          <a:prstGeom prst="roundRect">
            <a:avLst/>
          </a:prstGeom>
          <a:solidFill>
            <a:schemeClr val="accent5">
              <a:lumMod val="40000"/>
              <a:lumOff val="6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dirty="0">
              <a:solidFill>
                <a:schemeClr val="tx1"/>
              </a:solidFill>
              <a:latin typeface="Calibri"/>
              <a:cs typeface="Calibri"/>
            </a:endParaRPr>
          </a:p>
        </p:txBody>
      </p:sp>
      <p:sp>
        <p:nvSpPr>
          <p:cNvPr id="15" name="Rounded Rectangle 14"/>
          <p:cNvSpPr/>
          <p:nvPr/>
        </p:nvSpPr>
        <p:spPr bwMode="auto">
          <a:xfrm rot="16200000">
            <a:off x="9832034" y="4916738"/>
            <a:ext cx="1391471" cy="278294"/>
          </a:xfrm>
          <a:prstGeom prst="roundRect">
            <a:avLst/>
          </a:prstGeom>
          <a:solidFill>
            <a:schemeClr val="accent5">
              <a:lumMod val="40000"/>
              <a:lumOff val="6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dirty="0">
              <a:solidFill>
                <a:schemeClr val="tx1"/>
              </a:solidFill>
              <a:latin typeface="Calibri"/>
              <a:cs typeface="Calibri"/>
            </a:endParaRPr>
          </a:p>
        </p:txBody>
      </p:sp>
      <p:sp>
        <p:nvSpPr>
          <p:cNvPr id="16" name="Rounded Rectangle 15"/>
          <p:cNvSpPr/>
          <p:nvPr/>
        </p:nvSpPr>
        <p:spPr bwMode="auto">
          <a:xfrm rot="16200000">
            <a:off x="10365433" y="4916738"/>
            <a:ext cx="1391471" cy="278294"/>
          </a:xfrm>
          <a:prstGeom prst="roundRect">
            <a:avLst/>
          </a:prstGeom>
          <a:solidFill>
            <a:schemeClr val="accent5">
              <a:lumMod val="40000"/>
              <a:lumOff val="6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dirty="0">
              <a:solidFill>
                <a:schemeClr val="tx1"/>
              </a:solidFill>
              <a:latin typeface="Calibri"/>
              <a:cs typeface="Calibri"/>
            </a:endParaRPr>
          </a:p>
        </p:txBody>
      </p:sp>
      <p:sp>
        <p:nvSpPr>
          <p:cNvPr id="17" name="Rounded Rectangle 16"/>
          <p:cNvSpPr/>
          <p:nvPr/>
        </p:nvSpPr>
        <p:spPr bwMode="auto">
          <a:xfrm rot="16200000">
            <a:off x="10873368" y="4916738"/>
            <a:ext cx="1391471" cy="278294"/>
          </a:xfrm>
          <a:prstGeom prst="roundRect">
            <a:avLst/>
          </a:prstGeom>
          <a:solidFill>
            <a:schemeClr val="accent5">
              <a:lumMod val="40000"/>
              <a:lumOff val="6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dirty="0">
              <a:solidFill>
                <a:schemeClr val="tx1"/>
              </a:solidFill>
              <a:latin typeface="Calibri"/>
              <a:cs typeface="Calibri"/>
            </a:endParaRPr>
          </a:p>
        </p:txBody>
      </p:sp>
      <p:sp>
        <p:nvSpPr>
          <p:cNvPr id="18" name="Rounded Rectangle 17"/>
          <p:cNvSpPr/>
          <p:nvPr/>
        </p:nvSpPr>
        <p:spPr bwMode="auto">
          <a:xfrm rot="16200000">
            <a:off x="9262292" y="4934839"/>
            <a:ext cx="1391471" cy="278294"/>
          </a:xfrm>
          <a:prstGeom prst="roundRect">
            <a:avLst/>
          </a:prstGeom>
          <a:solidFill>
            <a:schemeClr val="accent5">
              <a:lumMod val="40000"/>
              <a:lumOff val="6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dirty="0">
              <a:solidFill>
                <a:schemeClr val="tx1"/>
              </a:solidFill>
              <a:latin typeface="Calibri"/>
              <a:cs typeface="Calibri"/>
            </a:endParaRPr>
          </a:p>
        </p:txBody>
      </p:sp>
      <p:sp>
        <p:nvSpPr>
          <p:cNvPr id="13" name="Rounded Rectangle 12"/>
          <p:cNvSpPr/>
          <p:nvPr/>
        </p:nvSpPr>
        <p:spPr bwMode="auto">
          <a:xfrm>
            <a:off x="9264979" y="3973258"/>
            <a:ext cx="2469821" cy="1014764"/>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b="1" dirty="0">
                <a:solidFill>
                  <a:schemeClr val="tx1"/>
                </a:solidFill>
                <a:latin typeface="Cambria" panose="02040503050406030204" pitchFamily="18" charset="0"/>
                <a:cs typeface="Calibri"/>
              </a:rPr>
              <a:t>Sector / Subnational Planning</a:t>
            </a:r>
          </a:p>
        </p:txBody>
      </p:sp>
      <p:sp>
        <p:nvSpPr>
          <p:cNvPr id="19" name="Right Arrow 18"/>
          <p:cNvSpPr/>
          <p:nvPr/>
        </p:nvSpPr>
        <p:spPr bwMode="auto">
          <a:xfrm rot="20244167">
            <a:off x="8653088" y="2013145"/>
            <a:ext cx="487017" cy="417443"/>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chemeClr val="tx1"/>
              </a:solidFill>
              <a:latin typeface="Times New Roman" charset="0"/>
            </a:endParaRPr>
          </a:p>
        </p:txBody>
      </p:sp>
      <p:sp>
        <p:nvSpPr>
          <p:cNvPr id="20" name="Right Arrow 19"/>
          <p:cNvSpPr/>
          <p:nvPr/>
        </p:nvSpPr>
        <p:spPr bwMode="auto">
          <a:xfrm rot="21372393">
            <a:off x="8723830" y="2560290"/>
            <a:ext cx="487017" cy="417443"/>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chemeClr val="tx1"/>
              </a:solidFill>
              <a:latin typeface="Times New Roman" charset="0"/>
            </a:endParaRPr>
          </a:p>
        </p:txBody>
      </p:sp>
      <p:sp>
        <p:nvSpPr>
          <p:cNvPr id="21" name="Right Arrow 20"/>
          <p:cNvSpPr/>
          <p:nvPr/>
        </p:nvSpPr>
        <p:spPr bwMode="auto">
          <a:xfrm>
            <a:off x="8712115" y="3289873"/>
            <a:ext cx="487017" cy="417443"/>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chemeClr val="tx1"/>
              </a:solidFill>
              <a:latin typeface="Times New Roman" charset="0"/>
            </a:endParaRPr>
          </a:p>
        </p:txBody>
      </p:sp>
      <p:sp>
        <p:nvSpPr>
          <p:cNvPr id="22" name="Right Arrow 21"/>
          <p:cNvSpPr/>
          <p:nvPr/>
        </p:nvSpPr>
        <p:spPr bwMode="auto">
          <a:xfrm rot="900000">
            <a:off x="8748550" y="4007284"/>
            <a:ext cx="487017" cy="417443"/>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chemeClr val="tx1"/>
              </a:solidFill>
              <a:latin typeface="Times New Roman" charset="0"/>
            </a:endParaRPr>
          </a:p>
        </p:txBody>
      </p:sp>
      <p:sp>
        <p:nvSpPr>
          <p:cNvPr id="24" name="TextBox 23"/>
          <p:cNvSpPr txBox="1"/>
          <p:nvPr/>
        </p:nvSpPr>
        <p:spPr>
          <a:xfrm>
            <a:off x="5734049" y="1143000"/>
            <a:ext cx="3562351" cy="923330"/>
          </a:xfrm>
          <a:prstGeom prst="rect">
            <a:avLst/>
          </a:prstGeom>
          <a:noFill/>
        </p:spPr>
        <p:txBody>
          <a:bodyPr wrap="square" rtlCol="0">
            <a:spAutoFit/>
          </a:bodyPr>
          <a:lstStyle/>
          <a:p>
            <a:pPr algn="ctr"/>
            <a:r>
              <a:rPr lang="en-US" b="1" dirty="0">
                <a:solidFill>
                  <a:schemeClr val="tx2">
                    <a:lumMod val="75000"/>
                  </a:schemeClr>
                </a:solidFill>
                <a:latin typeface="+mj-lt"/>
                <a:cs typeface="Calibri"/>
              </a:rPr>
              <a:t>Mainstreaming of Responsible &amp; Sustainable Development &amp; Climate Change </a:t>
            </a:r>
          </a:p>
        </p:txBody>
      </p:sp>
      <p:sp>
        <p:nvSpPr>
          <p:cNvPr id="25" name="TextBox 24"/>
          <p:cNvSpPr txBox="1"/>
          <p:nvPr/>
        </p:nvSpPr>
        <p:spPr>
          <a:xfrm>
            <a:off x="9543650" y="1094862"/>
            <a:ext cx="1948069" cy="584775"/>
          </a:xfrm>
          <a:prstGeom prst="rect">
            <a:avLst/>
          </a:prstGeom>
          <a:noFill/>
        </p:spPr>
        <p:txBody>
          <a:bodyPr wrap="square" rtlCol="0">
            <a:spAutoFit/>
          </a:bodyPr>
          <a:lstStyle/>
          <a:p>
            <a:pPr algn="ctr"/>
            <a:r>
              <a:rPr lang="en-US" sz="1600" b="1" dirty="0">
                <a:solidFill>
                  <a:schemeClr val="tx2">
                    <a:lumMod val="75000"/>
                  </a:schemeClr>
                </a:solidFill>
                <a:latin typeface="+mj-lt"/>
                <a:cs typeface="Calibri"/>
              </a:rPr>
              <a:t>National Planning Framework</a:t>
            </a:r>
          </a:p>
        </p:txBody>
      </p:sp>
      <p:sp>
        <p:nvSpPr>
          <p:cNvPr id="6" name="Oval 5"/>
          <p:cNvSpPr/>
          <p:nvPr/>
        </p:nvSpPr>
        <p:spPr bwMode="auto">
          <a:xfrm>
            <a:off x="7216200" y="3477702"/>
            <a:ext cx="1452869" cy="817092"/>
          </a:xfrm>
          <a:prstGeom prst="ellipse">
            <a:avLst/>
          </a:prstGeom>
          <a:solidFill>
            <a:schemeClr val="bg1">
              <a:alpha val="95000"/>
            </a:schemeClr>
          </a:solid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a:solidFill>
                  <a:srgbClr val="FF0000"/>
                </a:solidFill>
                <a:latin typeface="Cambria" panose="02040503050406030204" pitchFamily="18" charset="0"/>
                <a:cs typeface="Calibri"/>
              </a:rPr>
              <a:t>REDD+</a:t>
            </a:r>
            <a:endParaRPr lang="en-US" sz="2400" b="1" dirty="0">
              <a:solidFill>
                <a:srgbClr val="FF0000"/>
              </a:solidFill>
              <a:latin typeface="Cambria" panose="02040503050406030204" pitchFamily="18" charset="0"/>
              <a:cs typeface="Calibri"/>
            </a:endParaRPr>
          </a:p>
        </p:txBody>
      </p:sp>
      <p:sp>
        <p:nvSpPr>
          <p:cNvPr id="3" name="Text Placeholder 2"/>
          <p:cNvSpPr>
            <a:spLocks noGrp="1"/>
          </p:cNvSpPr>
          <p:nvPr>
            <p:ph type="body" sz="quarter" idx="18"/>
          </p:nvPr>
        </p:nvSpPr>
        <p:spPr>
          <a:xfrm>
            <a:off x="685800" y="1567258"/>
            <a:ext cx="4648201" cy="3919142"/>
          </a:xfrm>
        </p:spPr>
        <p:txBody>
          <a:bodyPr>
            <a:normAutofit lnSpcReduction="10000"/>
          </a:bodyPr>
          <a:lstStyle/>
          <a:p>
            <a:pPr>
              <a:spcAft>
                <a:spcPts val="1800"/>
              </a:spcAft>
            </a:pPr>
            <a:r>
              <a:rPr lang="en-US" sz="2000" dirty="0">
                <a:solidFill>
                  <a:schemeClr val="tx1"/>
                </a:solidFill>
                <a:latin typeface="+mn-lt"/>
                <a:ea typeface="Cambria" charset="0"/>
                <a:cs typeface="Cambria" charset="0"/>
              </a:rPr>
              <a:t>Part of PNG’s national drive towards Responsible and Sustainable Development</a:t>
            </a:r>
          </a:p>
          <a:p>
            <a:pPr>
              <a:spcAft>
                <a:spcPts val="1800"/>
              </a:spcAft>
            </a:pPr>
            <a:r>
              <a:rPr lang="en-US" sz="2000" dirty="0">
                <a:solidFill>
                  <a:schemeClr val="tx1"/>
                </a:solidFill>
                <a:latin typeface="+mn-lt"/>
                <a:ea typeface="Cambria" charset="0"/>
                <a:cs typeface="Cambria" charset="0"/>
              </a:rPr>
              <a:t>Sits within broader response to CC </a:t>
            </a:r>
          </a:p>
          <a:p>
            <a:pPr>
              <a:spcAft>
                <a:spcPts val="1800"/>
              </a:spcAft>
            </a:pPr>
            <a:r>
              <a:rPr lang="en-US" sz="2000" dirty="0">
                <a:solidFill>
                  <a:schemeClr val="tx1"/>
                </a:solidFill>
                <a:latin typeface="+mn-lt"/>
                <a:ea typeface="Cambria" charset="0"/>
                <a:cs typeface="Cambria" charset="0"/>
              </a:rPr>
              <a:t>Opportunity – through coordinated action and financing – to contribute to:</a:t>
            </a:r>
          </a:p>
          <a:p>
            <a:pPr marL="573088">
              <a:spcBef>
                <a:spcPts val="300"/>
              </a:spcBef>
              <a:spcAft>
                <a:spcPts val="600"/>
              </a:spcAft>
              <a:buFont typeface="Wingdings" panose="05000000000000000000" pitchFamily="2" charset="2"/>
              <a:buChar char="ü"/>
            </a:pPr>
            <a:r>
              <a:rPr lang="en-US" sz="2000" dirty="0">
                <a:solidFill>
                  <a:schemeClr val="tx1"/>
                </a:solidFill>
                <a:latin typeface="+mn-lt"/>
                <a:ea typeface="Cambria" charset="0"/>
                <a:cs typeface="Cambria" charset="0"/>
              </a:rPr>
              <a:t>Sector and national development goals</a:t>
            </a:r>
          </a:p>
          <a:p>
            <a:pPr marL="573088">
              <a:spcBef>
                <a:spcPts val="300"/>
              </a:spcBef>
              <a:spcAft>
                <a:spcPts val="600"/>
              </a:spcAft>
              <a:buFont typeface="Wingdings" panose="05000000000000000000" pitchFamily="2" charset="2"/>
              <a:buChar char="ü"/>
            </a:pPr>
            <a:r>
              <a:rPr lang="en-US" sz="2000" dirty="0">
                <a:solidFill>
                  <a:schemeClr val="tx1"/>
                </a:solidFill>
                <a:latin typeface="+mn-lt"/>
                <a:ea typeface="Cambria" charset="0"/>
                <a:cs typeface="Cambria" charset="0"/>
              </a:rPr>
              <a:t>Climate Change adaptation and mitigation </a:t>
            </a:r>
          </a:p>
        </p:txBody>
      </p:sp>
      <p:sp>
        <p:nvSpPr>
          <p:cNvPr id="32" name="Right Arrow 31"/>
          <p:cNvSpPr/>
          <p:nvPr/>
        </p:nvSpPr>
        <p:spPr bwMode="auto">
          <a:xfrm>
            <a:off x="8705656" y="4515973"/>
            <a:ext cx="487017" cy="417443"/>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chemeClr val="tx1"/>
              </a:solidFill>
              <a:latin typeface="Times New Roman" charset="0"/>
            </a:endParaRPr>
          </a:p>
        </p:txBody>
      </p:sp>
      <p:sp>
        <p:nvSpPr>
          <p:cNvPr id="34" name="Title 1"/>
          <p:cNvSpPr txBox="1">
            <a:spLocks/>
          </p:cNvSpPr>
          <p:nvPr/>
        </p:nvSpPr>
        <p:spPr>
          <a:xfrm>
            <a:off x="533400" y="228600"/>
            <a:ext cx="9946105" cy="7992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0D4D54"/>
                </a:solidFill>
                <a:latin typeface="Cambria" charset="0"/>
                <a:ea typeface="Cambria" charset="0"/>
                <a:cs typeface="Cambria" charset="0"/>
              </a:rPr>
              <a:t>REDD+ in Green Development Strategy</a:t>
            </a:r>
          </a:p>
        </p:txBody>
      </p:sp>
    </p:spTree>
    <p:extLst>
      <p:ext uri="{BB962C8B-B14F-4D97-AF65-F5344CB8AC3E}">
        <p14:creationId xmlns:p14="http://schemas.microsoft.com/office/powerpoint/2010/main" val="190951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ppt_x"/>
                                          </p:val>
                                        </p:tav>
                                        <p:tav tm="100000">
                                          <p:val>
                                            <p:strVal val="#ppt_x"/>
                                          </p:val>
                                        </p:tav>
                                      </p:tavLst>
                                    </p:anim>
                                    <p:anim calcmode="lin" valueType="num">
                                      <p:cBhvr additive="base">
                                        <p:cTn id="1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2000" fill="hold"/>
                                        <p:tgtEl>
                                          <p:spTgt spid="11"/>
                                        </p:tgtEl>
                                        <p:attrNameLst>
                                          <p:attrName>ppt_x</p:attrName>
                                        </p:attrNameLst>
                                      </p:cBhvr>
                                      <p:tavLst>
                                        <p:tav tm="0">
                                          <p:val>
                                            <p:strVal val="#ppt_x"/>
                                          </p:val>
                                        </p:tav>
                                        <p:tav tm="100000">
                                          <p:val>
                                            <p:strVal val="#ppt_x"/>
                                          </p:val>
                                        </p:tav>
                                      </p:tavLst>
                                    </p:anim>
                                    <p:anim calcmode="lin" valueType="num">
                                      <p:cBhvr additive="base">
                                        <p:cTn id="19"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000" fill="hold"/>
                                        <p:tgtEl>
                                          <p:spTgt spid="12"/>
                                        </p:tgtEl>
                                        <p:attrNameLst>
                                          <p:attrName>ppt_x</p:attrName>
                                        </p:attrNameLst>
                                      </p:cBhvr>
                                      <p:tavLst>
                                        <p:tav tm="0">
                                          <p:val>
                                            <p:strVal val="#ppt_x"/>
                                          </p:val>
                                        </p:tav>
                                        <p:tav tm="100000">
                                          <p:val>
                                            <p:strVal val="#ppt_x"/>
                                          </p:val>
                                        </p:tav>
                                      </p:tavLst>
                                    </p:anim>
                                    <p:anim calcmode="lin" valueType="num">
                                      <p:cBhvr additive="base">
                                        <p:cTn id="25"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000" fill="hold"/>
                                        <p:tgtEl>
                                          <p:spTgt spid="13"/>
                                        </p:tgtEl>
                                        <p:attrNameLst>
                                          <p:attrName>ppt_x</p:attrName>
                                        </p:attrNameLst>
                                      </p:cBhvr>
                                      <p:tavLst>
                                        <p:tav tm="0">
                                          <p:val>
                                            <p:strVal val="#ppt_x"/>
                                          </p:val>
                                        </p:tav>
                                        <p:tav tm="100000">
                                          <p:val>
                                            <p:strVal val="#ppt_x"/>
                                          </p:val>
                                        </p:tav>
                                      </p:tavLst>
                                    </p:anim>
                                    <p:anim calcmode="lin" valueType="num">
                                      <p:cBhvr additive="base">
                                        <p:cTn id="31"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000" fill="hold"/>
                                        <p:tgtEl>
                                          <p:spTgt spid="14"/>
                                        </p:tgtEl>
                                        <p:attrNameLst>
                                          <p:attrName>ppt_x</p:attrName>
                                        </p:attrNameLst>
                                      </p:cBhvr>
                                      <p:tavLst>
                                        <p:tav tm="0">
                                          <p:val>
                                            <p:strVal val="#ppt_x"/>
                                          </p:val>
                                        </p:tav>
                                        <p:tav tm="100000">
                                          <p:val>
                                            <p:strVal val="#ppt_x"/>
                                          </p:val>
                                        </p:tav>
                                      </p:tavLst>
                                    </p:anim>
                                    <p:anim calcmode="lin" valueType="num">
                                      <p:cBhvr additive="base">
                                        <p:cTn id="37" dur="20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2000" fill="hold"/>
                                        <p:tgtEl>
                                          <p:spTgt spid="18"/>
                                        </p:tgtEl>
                                        <p:attrNameLst>
                                          <p:attrName>ppt_x</p:attrName>
                                        </p:attrNameLst>
                                      </p:cBhvr>
                                      <p:tavLst>
                                        <p:tav tm="0">
                                          <p:val>
                                            <p:strVal val="#ppt_x"/>
                                          </p:val>
                                        </p:tav>
                                        <p:tav tm="100000">
                                          <p:val>
                                            <p:strVal val="#ppt_x"/>
                                          </p:val>
                                        </p:tav>
                                      </p:tavLst>
                                    </p:anim>
                                    <p:anim calcmode="lin" valueType="num">
                                      <p:cBhvr additive="base">
                                        <p:cTn id="41" dur="2000" fill="hold"/>
                                        <p:tgtEl>
                                          <p:spTgt spid="1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2000" fill="hold"/>
                                        <p:tgtEl>
                                          <p:spTgt spid="15"/>
                                        </p:tgtEl>
                                        <p:attrNameLst>
                                          <p:attrName>ppt_x</p:attrName>
                                        </p:attrNameLst>
                                      </p:cBhvr>
                                      <p:tavLst>
                                        <p:tav tm="0">
                                          <p:val>
                                            <p:strVal val="#ppt_x"/>
                                          </p:val>
                                        </p:tav>
                                        <p:tav tm="100000">
                                          <p:val>
                                            <p:strVal val="#ppt_x"/>
                                          </p:val>
                                        </p:tav>
                                      </p:tavLst>
                                    </p:anim>
                                    <p:anim calcmode="lin" valueType="num">
                                      <p:cBhvr additive="base">
                                        <p:cTn id="45" dur="20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2000" fill="hold"/>
                                        <p:tgtEl>
                                          <p:spTgt spid="16"/>
                                        </p:tgtEl>
                                        <p:attrNameLst>
                                          <p:attrName>ppt_x</p:attrName>
                                        </p:attrNameLst>
                                      </p:cBhvr>
                                      <p:tavLst>
                                        <p:tav tm="0">
                                          <p:val>
                                            <p:strVal val="#ppt_x"/>
                                          </p:val>
                                        </p:tav>
                                        <p:tav tm="100000">
                                          <p:val>
                                            <p:strVal val="#ppt_x"/>
                                          </p:val>
                                        </p:tav>
                                      </p:tavLst>
                                    </p:anim>
                                    <p:anim calcmode="lin" valueType="num">
                                      <p:cBhvr additive="base">
                                        <p:cTn id="49" dur="20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2000" fill="hold"/>
                                        <p:tgtEl>
                                          <p:spTgt spid="17"/>
                                        </p:tgtEl>
                                        <p:attrNameLst>
                                          <p:attrName>ppt_x</p:attrName>
                                        </p:attrNameLst>
                                      </p:cBhvr>
                                      <p:tavLst>
                                        <p:tav tm="0">
                                          <p:val>
                                            <p:strVal val="#ppt_x"/>
                                          </p:val>
                                        </p:tav>
                                        <p:tav tm="100000">
                                          <p:val>
                                            <p:strVal val="#ppt_x"/>
                                          </p:val>
                                        </p:tav>
                                      </p:tavLst>
                                    </p:anim>
                                    <p:anim calcmode="lin" valueType="num">
                                      <p:cBhvr additive="base">
                                        <p:cTn id="53"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2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20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down)">
                                      <p:cBhvr>
                                        <p:cTn id="68" dur="20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barn(inVertical)">
                                      <p:cBhvr>
                                        <p:cTn id="73" dur="20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barn(inVertical)">
                                      <p:cBhvr>
                                        <p:cTn id="78" dur="20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heel(1)">
                                      <p:cBhvr>
                                        <p:cTn id="83" dur="20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down)">
                                      <p:cBhvr>
                                        <p:cTn id="88" dur="2000"/>
                                        <p:tgtEl>
                                          <p:spTgt spid="1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2000"/>
                                        <p:tgtEl>
                                          <p:spTgt spid="2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2000"/>
                                        <p:tgtEl>
                                          <p:spTgt spid="3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2000"/>
                                        <p:tgtEl>
                                          <p:spTgt spid="22"/>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down)">
                                      <p:cBhvr>
                                        <p:cTn id="100" dur="20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
                                            <p:txEl>
                                              <p:pRg st="0" end="0"/>
                                            </p:txEl>
                                          </p:spTgt>
                                        </p:tgtEl>
                                        <p:attrNameLst>
                                          <p:attrName>style.visibility</p:attrName>
                                        </p:attrNameLst>
                                      </p:cBhvr>
                                      <p:to>
                                        <p:strVal val="visible"/>
                                      </p:to>
                                    </p:set>
                                    <p:animEffect transition="in" filter="fade">
                                      <p:cBhvr>
                                        <p:cTn id="105" dur="2000"/>
                                        <p:tgtEl>
                                          <p:spTgt spid="3">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
                                            <p:txEl>
                                              <p:pRg st="1" end="1"/>
                                            </p:txEl>
                                          </p:spTgt>
                                        </p:tgtEl>
                                        <p:attrNameLst>
                                          <p:attrName>style.visibility</p:attrName>
                                        </p:attrNameLst>
                                      </p:cBhvr>
                                      <p:to>
                                        <p:strVal val="visible"/>
                                      </p:to>
                                    </p:set>
                                    <p:animEffect transition="in" filter="fade">
                                      <p:cBhvr>
                                        <p:cTn id="110" dur="2000"/>
                                        <p:tgtEl>
                                          <p:spTgt spid="3">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
                                            <p:txEl>
                                              <p:pRg st="2" end="2"/>
                                            </p:txEl>
                                          </p:spTgt>
                                        </p:tgtEl>
                                        <p:attrNameLst>
                                          <p:attrName>style.visibility</p:attrName>
                                        </p:attrNameLst>
                                      </p:cBhvr>
                                      <p:to>
                                        <p:strVal val="visible"/>
                                      </p:to>
                                    </p:set>
                                    <p:animEffect transition="in" filter="fade">
                                      <p:cBhvr>
                                        <p:cTn id="115" dur="2000"/>
                                        <p:tgtEl>
                                          <p:spTgt spid="3">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
                                            <p:txEl>
                                              <p:pRg st="3" end="3"/>
                                            </p:txEl>
                                          </p:spTgt>
                                        </p:tgtEl>
                                        <p:attrNameLst>
                                          <p:attrName>style.visibility</p:attrName>
                                        </p:attrNameLst>
                                      </p:cBhvr>
                                      <p:to>
                                        <p:strVal val="visible"/>
                                      </p:to>
                                    </p:set>
                                    <p:animEffect transition="in" filter="fade">
                                      <p:cBhvr>
                                        <p:cTn id="120" dur="2000"/>
                                        <p:tgtEl>
                                          <p:spTgt spid="3">
                                            <p:txEl>
                                              <p:pRg st="3" end="3"/>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
                                            <p:txEl>
                                              <p:pRg st="4" end="4"/>
                                            </p:txEl>
                                          </p:spTgt>
                                        </p:tgtEl>
                                        <p:attrNameLst>
                                          <p:attrName>style.visibility</p:attrName>
                                        </p:attrNameLst>
                                      </p:cBhvr>
                                      <p:to>
                                        <p:strVal val="visible"/>
                                      </p:to>
                                    </p:set>
                                    <p:animEffect transition="in" filter="fade">
                                      <p:cBhvr>
                                        <p:cTn id="1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12" grpId="0" animBg="1"/>
      <p:bldP spid="14" grpId="0" animBg="1"/>
      <p:bldP spid="15" grpId="0" animBg="1"/>
      <p:bldP spid="16" grpId="0" animBg="1"/>
      <p:bldP spid="17" grpId="0" animBg="1"/>
      <p:bldP spid="18" grpId="0" animBg="1"/>
      <p:bldP spid="13" grpId="0" animBg="1"/>
      <p:bldP spid="19" grpId="0" animBg="1"/>
      <p:bldP spid="20" grpId="0" animBg="1"/>
      <p:bldP spid="21" grpId="0" animBg="1"/>
      <p:bldP spid="22" grpId="0" animBg="1"/>
      <p:bldP spid="24" grpId="0"/>
      <p:bldP spid="25" grpId="0"/>
      <p:bldP spid="6" grpId="0" animBg="1"/>
      <p:bldP spid="3" grpId="0" build="p"/>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533400" y="381000"/>
            <a:ext cx="8839200" cy="6962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600" b="1" dirty="0">
                <a:solidFill>
                  <a:srgbClr val="0D4D54"/>
                </a:solidFill>
                <a:latin typeface="Cambria" charset="0"/>
                <a:ea typeface="Cambria" charset="0"/>
                <a:cs typeface="Cambria" charset="0"/>
              </a:rPr>
              <a:t>Results/Progress/Achievements</a:t>
            </a:r>
          </a:p>
        </p:txBody>
      </p:sp>
      <p:sp>
        <p:nvSpPr>
          <p:cNvPr id="23" name="Rectangle 22"/>
          <p:cNvSpPr/>
          <p:nvPr/>
        </p:nvSpPr>
        <p:spPr>
          <a:xfrm>
            <a:off x="5625361" y="1650339"/>
            <a:ext cx="6346092" cy="830997"/>
          </a:xfrm>
          <a:prstGeom prst="rect">
            <a:avLst/>
          </a:prstGeom>
        </p:spPr>
        <p:txBody>
          <a:bodyPr wrap="square">
            <a:spAutoFit/>
          </a:bodyPr>
          <a:lstStyle/>
          <a:p>
            <a:pPr marL="725488" lvl="2" indent="-361950">
              <a:buFont typeface="Arial" panose="020B0604020202020204" pitchFamily="34" charset="0"/>
              <a:buChar char="•"/>
            </a:pPr>
            <a:r>
              <a:rPr lang="en-US" sz="2400" b="1" dirty="0">
                <a:solidFill>
                  <a:srgbClr val="0070C0"/>
                </a:solidFill>
                <a:latin typeface="+mj-lt"/>
                <a:ea typeface="Cambria" charset="0"/>
                <a:cs typeface="Cambria" charset="0"/>
              </a:rPr>
              <a:t>Climate Compatible Development Action Plan and Policy </a:t>
            </a:r>
          </a:p>
        </p:txBody>
      </p:sp>
      <p:sp>
        <p:nvSpPr>
          <p:cNvPr id="26" name="Rectangle 25"/>
          <p:cNvSpPr/>
          <p:nvPr/>
        </p:nvSpPr>
        <p:spPr>
          <a:xfrm>
            <a:off x="5638800" y="2648763"/>
            <a:ext cx="6089269" cy="461665"/>
          </a:xfrm>
          <a:prstGeom prst="rect">
            <a:avLst/>
          </a:prstGeom>
        </p:spPr>
        <p:txBody>
          <a:bodyPr wrap="square">
            <a:spAutoFit/>
          </a:bodyPr>
          <a:lstStyle/>
          <a:p>
            <a:pPr marL="725488" lvl="2" indent="-361950">
              <a:buFont typeface="Arial" panose="020B0604020202020204" pitchFamily="34" charset="0"/>
              <a:buChar char="•"/>
            </a:pPr>
            <a:r>
              <a:rPr lang="en-US" sz="2400" b="1" dirty="0">
                <a:solidFill>
                  <a:srgbClr val="0070C0"/>
                </a:solidFill>
                <a:latin typeface="+mj-lt"/>
                <a:ea typeface="Cambria" charset="0"/>
                <a:cs typeface="Cambria" charset="0"/>
              </a:rPr>
              <a:t>Climate Change (Management) Act </a:t>
            </a:r>
          </a:p>
        </p:txBody>
      </p:sp>
      <p:sp>
        <p:nvSpPr>
          <p:cNvPr id="27" name="Rectangle 26"/>
          <p:cNvSpPr/>
          <p:nvPr/>
        </p:nvSpPr>
        <p:spPr>
          <a:xfrm>
            <a:off x="5625361" y="3408091"/>
            <a:ext cx="6346092" cy="461665"/>
          </a:xfrm>
          <a:prstGeom prst="rect">
            <a:avLst/>
          </a:prstGeom>
        </p:spPr>
        <p:txBody>
          <a:bodyPr wrap="square">
            <a:spAutoFit/>
          </a:bodyPr>
          <a:lstStyle/>
          <a:p>
            <a:pPr marL="725488" lvl="2" indent="-361950">
              <a:buFont typeface="Arial" panose="020B0604020202020204" pitchFamily="34" charset="0"/>
              <a:buChar char="•"/>
            </a:pPr>
            <a:r>
              <a:rPr lang="en-US" sz="2400" b="1" dirty="0">
                <a:solidFill>
                  <a:srgbClr val="0070C0"/>
                </a:solidFill>
                <a:latin typeface="+mj-lt"/>
                <a:ea typeface="Cambria" charset="0"/>
                <a:cs typeface="Cambria" charset="0"/>
              </a:rPr>
              <a:t>UN Paris Agreement (Implementation) Act</a:t>
            </a:r>
          </a:p>
        </p:txBody>
      </p:sp>
      <p:sp>
        <p:nvSpPr>
          <p:cNvPr id="28" name="Rectangle 27"/>
          <p:cNvSpPr/>
          <p:nvPr/>
        </p:nvSpPr>
        <p:spPr>
          <a:xfrm>
            <a:off x="5630614" y="4415135"/>
            <a:ext cx="6340840" cy="461665"/>
          </a:xfrm>
          <a:prstGeom prst="rect">
            <a:avLst/>
          </a:prstGeom>
        </p:spPr>
        <p:txBody>
          <a:bodyPr wrap="square">
            <a:spAutoFit/>
          </a:bodyPr>
          <a:lstStyle/>
          <a:p>
            <a:pPr marL="725488" lvl="2" indent="-361950">
              <a:buFont typeface="Arial" panose="020B0604020202020204" pitchFamily="34" charset="0"/>
              <a:buChar char="•"/>
            </a:pPr>
            <a:r>
              <a:rPr lang="en-US" sz="2400" b="1" dirty="0">
                <a:solidFill>
                  <a:srgbClr val="0070C0"/>
                </a:solidFill>
                <a:latin typeface="+mj-lt"/>
                <a:ea typeface="Cambria" charset="0"/>
                <a:cs typeface="Cambria" charset="0"/>
              </a:rPr>
              <a:t>National REDD+ Strategy for 2017-2027</a:t>
            </a:r>
          </a:p>
        </p:txBody>
      </p:sp>
      <p:sp>
        <p:nvSpPr>
          <p:cNvPr id="33" name="Oval 32"/>
          <p:cNvSpPr/>
          <p:nvPr/>
        </p:nvSpPr>
        <p:spPr bwMode="auto">
          <a:xfrm>
            <a:off x="228600" y="1600200"/>
            <a:ext cx="3733800" cy="1749316"/>
          </a:xfrm>
          <a:prstGeom prst="ellipse">
            <a:avLst/>
          </a:prstGeom>
          <a:solidFill>
            <a:schemeClr val="bg1">
              <a:alpha val="95000"/>
            </a:schemeClr>
          </a:solidFill>
          <a:ln w="25400" cap="flat" cmpd="sng" algn="ctr">
            <a:solidFill>
              <a:srgbClr val="00B05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a:solidFill>
                  <a:schemeClr val="tx2">
                    <a:lumMod val="75000"/>
                  </a:schemeClr>
                </a:solidFill>
                <a:latin typeface="Cambria" panose="02040503050406030204" pitchFamily="18" charset="0"/>
                <a:cs typeface="Calibri"/>
              </a:rPr>
              <a:t>National REDD+ Finance and Investment Plan</a:t>
            </a:r>
            <a:endParaRPr lang="en-US" sz="2400" b="1" dirty="0">
              <a:solidFill>
                <a:schemeClr val="tx2">
                  <a:lumMod val="75000"/>
                </a:schemeClr>
              </a:solidFill>
              <a:latin typeface="Cambria" panose="02040503050406030204" pitchFamily="18" charset="0"/>
              <a:cs typeface="Calibri"/>
            </a:endParaRPr>
          </a:p>
        </p:txBody>
      </p:sp>
      <p:sp>
        <p:nvSpPr>
          <p:cNvPr id="35" name="Oval 34"/>
          <p:cNvSpPr/>
          <p:nvPr/>
        </p:nvSpPr>
        <p:spPr bwMode="auto">
          <a:xfrm>
            <a:off x="2057400" y="3586996"/>
            <a:ext cx="3810000" cy="1838041"/>
          </a:xfrm>
          <a:prstGeom prst="ellipse">
            <a:avLst/>
          </a:prstGeom>
          <a:solidFill>
            <a:schemeClr val="bg1">
              <a:alpha val="95000"/>
            </a:schemeClr>
          </a:solidFill>
          <a:ln w="25400" cap="flat" cmpd="sng" algn="ctr">
            <a:solidFill>
              <a:srgbClr val="00B05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a:solidFill>
                  <a:schemeClr val="tx2">
                    <a:lumMod val="75000"/>
                  </a:schemeClr>
                </a:solidFill>
                <a:latin typeface="Cambria" panose="02040503050406030204" pitchFamily="18" charset="0"/>
                <a:cs typeface="Calibri"/>
              </a:rPr>
              <a:t>Initiation of access to GCF Finance both on CC Adaptation and Mitigation</a:t>
            </a:r>
            <a:endParaRPr lang="en-US" sz="2400" b="1" dirty="0">
              <a:solidFill>
                <a:schemeClr val="tx2">
                  <a:lumMod val="75000"/>
                </a:schemeClr>
              </a:solidFill>
              <a:latin typeface="Cambria" panose="02040503050406030204" pitchFamily="18" charset="0"/>
              <a:cs typeface="Calibri"/>
            </a:endParaRPr>
          </a:p>
        </p:txBody>
      </p:sp>
    </p:spTree>
    <p:extLst>
      <p:ext uri="{BB962C8B-B14F-4D97-AF65-F5344CB8AC3E}">
        <p14:creationId xmlns:p14="http://schemas.microsoft.com/office/powerpoint/2010/main" val="13667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anim calcmode="lin" valueType="num">
                                      <p:cBhvr>
                                        <p:cTn id="8" dur="2000" fill="hold"/>
                                        <p:tgtEl>
                                          <p:spTgt spid="23"/>
                                        </p:tgtEl>
                                        <p:attrNameLst>
                                          <p:attrName>ppt_x</p:attrName>
                                        </p:attrNameLst>
                                      </p:cBhvr>
                                      <p:tavLst>
                                        <p:tav tm="0">
                                          <p:val>
                                            <p:strVal val="#ppt_x"/>
                                          </p:val>
                                        </p:tav>
                                        <p:tav tm="100000">
                                          <p:val>
                                            <p:strVal val="#ppt_x"/>
                                          </p:val>
                                        </p:tav>
                                      </p:tavLst>
                                    </p:anim>
                                    <p:anim calcmode="lin" valueType="num">
                                      <p:cBhvr>
                                        <p:cTn id="9" dur="2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2000" fill="hold"/>
                                        <p:tgtEl>
                                          <p:spTgt spid="26"/>
                                        </p:tgtEl>
                                        <p:attrNameLst>
                                          <p:attrName>ppt_x</p:attrName>
                                        </p:attrNameLst>
                                      </p:cBhvr>
                                      <p:tavLst>
                                        <p:tav tm="0">
                                          <p:val>
                                            <p:strVal val="#ppt_x"/>
                                          </p:val>
                                        </p:tav>
                                        <p:tav tm="100000">
                                          <p:val>
                                            <p:strVal val="#ppt_x"/>
                                          </p:val>
                                        </p:tav>
                                      </p:tavLst>
                                    </p:anim>
                                    <p:anim calcmode="lin" valueType="num">
                                      <p:cBhvr additive="base">
                                        <p:cTn id="15"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000" fill="hold"/>
                                        <p:tgtEl>
                                          <p:spTgt spid="27"/>
                                        </p:tgtEl>
                                        <p:attrNameLst>
                                          <p:attrName>ppt_x</p:attrName>
                                        </p:attrNameLst>
                                      </p:cBhvr>
                                      <p:tavLst>
                                        <p:tav tm="0">
                                          <p:val>
                                            <p:strVal val="#ppt_x"/>
                                          </p:val>
                                        </p:tav>
                                        <p:tav tm="100000">
                                          <p:val>
                                            <p:strVal val="#ppt_x"/>
                                          </p:val>
                                        </p:tav>
                                      </p:tavLst>
                                    </p:anim>
                                    <p:anim calcmode="lin" valueType="num">
                                      <p:cBhvr additive="base">
                                        <p:cTn id="21"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000"/>
                                        <p:tgtEl>
                                          <p:spTgt spid="28"/>
                                        </p:tgtEl>
                                      </p:cBhvr>
                                    </p:animEffect>
                                    <p:anim calcmode="lin" valueType="num">
                                      <p:cBhvr>
                                        <p:cTn id="27" dur="2000" fill="hold"/>
                                        <p:tgtEl>
                                          <p:spTgt spid="28"/>
                                        </p:tgtEl>
                                        <p:attrNameLst>
                                          <p:attrName>ppt_x</p:attrName>
                                        </p:attrNameLst>
                                      </p:cBhvr>
                                      <p:tavLst>
                                        <p:tav tm="0">
                                          <p:val>
                                            <p:strVal val="#ppt_x"/>
                                          </p:val>
                                        </p:tav>
                                        <p:tav tm="100000">
                                          <p:val>
                                            <p:strVal val="#ppt_x"/>
                                          </p:val>
                                        </p:tav>
                                      </p:tavLst>
                                    </p:anim>
                                    <p:anim calcmode="lin" valueType="num">
                                      <p:cBhvr>
                                        <p:cTn id="28" dur="2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30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3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28" grpId="0"/>
      <p:bldP spid="33"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28599"/>
            <a:ext cx="9946105" cy="756893"/>
          </a:xfrm>
        </p:spPr>
        <p:txBody>
          <a:bodyPr>
            <a:noAutofit/>
          </a:bodyPr>
          <a:lstStyle/>
          <a:p>
            <a:pPr algn="l"/>
            <a:r>
              <a:rPr lang="en-US" sz="3600" b="1" dirty="0">
                <a:solidFill>
                  <a:srgbClr val="0D4D54"/>
                </a:solidFill>
                <a:latin typeface="Cambria" panose="02040503050406030204" pitchFamily="18" charset="0"/>
              </a:rPr>
              <a:t>Key Lessons</a:t>
            </a:r>
          </a:p>
        </p:txBody>
      </p:sp>
      <p:graphicFrame>
        <p:nvGraphicFramePr>
          <p:cNvPr id="5" name="Diagram 4"/>
          <p:cNvGraphicFramePr/>
          <p:nvPr>
            <p:extLst>
              <p:ext uri="{D42A27DB-BD31-4B8C-83A1-F6EECF244321}">
                <p14:modId xmlns:p14="http://schemas.microsoft.com/office/powerpoint/2010/main" val="1109323143"/>
              </p:ext>
            </p:extLst>
          </p:nvPr>
        </p:nvGraphicFramePr>
        <p:xfrm>
          <a:off x="3931920" y="1295400"/>
          <a:ext cx="384048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86862" y="1543282"/>
            <a:ext cx="3733800" cy="1323439"/>
          </a:xfrm>
          <a:prstGeom prst="rect">
            <a:avLst/>
          </a:prstGeom>
        </p:spPr>
        <p:txBody>
          <a:bodyPr wrap="square">
            <a:spAutoFit/>
          </a:bodyPr>
          <a:lstStyle/>
          <a:p>
            <a:r>
              <a:rPr lang="en-AU" sz="1600" dirty="0">
                <a:solidFill>
                  <a:schemeClr val="tx2">
                    <a:lumMod val="75000"/>
                  </a:schemeClr>
                </a:solidFill>
                <a:latin typeface="+mj-lt"/>
                <a:ea typeface="Cambria" charset="0"/>
                <a:cs typeface="Cambria" charset="0"/>
              </a:rPr>
              <a:t>Cross-sectoral coordination and high level Buy-In towards development of RFIP to build stronger ownership and continued commitment of the leading government agencies  </a:t>
            </a:r>
          </a:p>
        </p:txBody>
      </p:sp>
      <p:sp>
        <p:nvSpPr>
          <p:cNvPr id="6" name="Rectangle 5"/>
          <p:cNvSpPr/>
          <p:nvPr/>
        </p:nvSpPr>
        <p:spPr>
          <a:xfrm>
            <a:off x="7771228" y="1543282"/>
            <a:ext cx="3581400" cy="584775"/>
          </a:xfrm>
          <a:prstGeom prst="rect">
            <a:avLst/>
          </a:prstGeom>
        </p:spPr>
        <p:txBody>
          <a:bodyPr wrap="square">
            <a:spAutoFit/>
          </a:bodyPr>
          <a:lstStyle/>
          <a:p>
            <a:r>
              <a:rPr lang="en-AU" sz="1600" dirty="0">
                <a:solidFill>
                  <a:schemeClr val="tx2">
                    <a:lumMod val="75000"/>
                  </a:schemeClr>
                </a:solidFill>
                <a:latin typeface="+mj-lt"/>
                <a:ea typeface="Cambria" charset="0"/>
                <a:cs typeface="Cambria" charset="0"/>
              </a:rPr>
              <a:t>REDD+ alignment with sectoral legislation and action plans</a:t>
            </a:r>
          </a:p>
        </p:txBody>
      </p:sp>
      <p:sp>
        <p:nvSpPr>
          <p:cNvPr id="8" name="Rectangle 7"/>
          <p:cNvSpPr/>
          <p:nvPr/>
        </p:nvSpPr>
        <p:spPr>
          <a:xfrm>
            <a:off x="350520" y="3108312"/>
            <a:ext cx="3581400" cy="830997"/>
          </a:xfrm>
          <a:prstGeom prst="rect">
            <a:avLst/>
          </a:prstGeom>
        </p:spPr>
        <p:txBody>
          <a:bodyPr wrap="square">
            <a:spAutoFit/>
          </a:bodyPr>
          <a:lstStyle/>
          <a:p>
            <a:r>
              <a:rPr lang="en-AU" sz="1600" dirty="0">
                <a:solidFill>
                  <a:schemeClr val="tx2">
                    <a:lumMod val="75000"/>
                  </a:schemeClr>
                </a:solidFill>
                <a:latin typeface="+mj-lt"/>
                <a:ea typeface="Cambria" charset="0"/>
                <a:cs typeface="Cambria" charset="0"/>
              </a:rPr>
              <a:t>There has to be a better engagement with the private sector as it </a:t>
            </a:r>
            <a:r>
              <a:rPr lang="en-US" sz="1600" dirty="0">
                <a:solidFill>
                  <a:schemeClr val="tx2">
                    <a:lumMod val="75000"/>
                  </a:schemeClr>
                </a:solidFill>
                <a:latin typeface="+mj-lt"/>
                <a:ea typeface="Cambria" charset="0"/>
                <a:cs typeface="Cambria" charset="0"/>
              </a:rPr>
              <a:t>is a major contributor to the economy;</a:t>
            </a:r>
            <a:endParaRPr lang="en-AU" sz="1600" dirty="0">
              <a:solidFill>
                <a:schemeClr val="tx2">
                  <a:lumMod val="75000"/>
                </a:schemeClr>
              </a:solidFill>
              <a:latin typeface="+mj-lt"/>
              <a:ea typeface="Cambria" charset="0"/>
              <a:cs typeface="Cambria" charset="0"/>
            </a:endParaRPr>
          </a:p>
        </p:txBody>
      </p:sp>
      <p:sp>
        <p:nvSpPr>
          <p:cNvPr id="10" name="Rectangle 9"/>
          <p:cNvSpPr/>
          <p:nvPr/>
        </p:nvSpPr>
        <p:spPr>
          <a:xfrm>
            <a:off x="386862" y="4180900"/>
            <a:ext cx="3810000" cy="584775"/>
          </a:xfrm>
          <a:prstGeom prst="rect">
            <a:avLst/>
          </a:prstGeom>
        </p:spPr>
        <p:txBody>
          <a:bodyPr wrap="square">
            <a:spAutoFit/>
          </a:bodyPr>
          <a:lstStyle/>
          <a:p>
            <a:r>
              <a:rPr lang="en-AU" sz="1600" dirty="0">
                <a:solidFill>
                  <a:schemeClr val="tx2">
                    <a:lumMod val="75000"/>
                  </a:schemeClr>
                </a:solidFill>
                <a:latin typeface="+mj-lt"/>
                <a:ea typeface="Cambria" charset="0"/>
                <a:cs typeface="Cambria" charset="0"/>
              </a:rPr>
              <a:t>National Guidelines on FPIC and GRM is followed during the development of RFIP</a:t>
            </a:r>
          </a:p>
        </p:txBody>
      </p:sp>
      <p:sp>
        <p:nvSpPr>
          <p:cNvPr id="12" name="Rectangle 11"/>
          <p:cNvSpPr/>
          <p:nvPr/>
        </p:nvSpPr>
        <p:spPr>
          <a:xfrm>
            <a:off x="7771228" y="2336257"/>
            <a:ext cx="4191000" cy="830997"/>
          </a:xfrm>
          <a:prstGeom prst="rect">
            <a:avLst/>
          </a:prstGeom>
        </p:spPr>
        <p:txBody>
          <a:bodyPr wrap="square">
            <a:spAutoFit/>
          </a:bodyPr>
          <a:lstStyle/>
          <a:p>
            <a:r>
              <a:rPr lang="en-AU" sz="1600" dirty="0">
                <a:solidFill>
                  <a:schemeClr val="tx2">
                    <a:lumMod val="75000"/>
                  </a:schemeClr>
                </a:solidFill>
                <a:latin typeface="+mj-lt"/>
                <a:ea typeface="Cambria" charset="0"/>
                <a:cs typeface="Cambria" charset="0"/>
              </a:rPr>
              <a:t>Stakeholders engagement at subnational level on REDD+ discussions, capacity building and awareness raising </a:t>
            </a:r>
          </a:p>
        </p:txBody>
      </p:sp>
      <p:sp>
        <p:nvSpPr>
          <p:cNvPr id="14" name="Rectangle 13"/>
          <p:cNvSpPr/>
          <p:nvPr/>
        </p:nvSpPr>
        <p:spPr>
          <a:xfrm>
            <a:off x="7772400" y="3477161"/>
            <a:ext cx="4236720" cy="1323439"/>
          </a:xfrm>
          <a:prstGeom prst="rect">
            <a:avLst/>
          </a:prstGeom>
        </p:spPr>
        <p:txBody>
          <a:bodyPr wrap="square">
            <a:spAutoFit/>
          </a:bodyPr>
          <a:lstStyle/>
          <a:p>
            <a:r>
              <a:rPr lang="en-AU" sz="1600" dirty="0">
                <a:solidFill>
                  <a:schemeClr val="tx2">
                    <a:lumMod val="75000"/>
                  </a:schemeClr>
                </a:solidFill>
                <a:latin typeface="+mj-lt"/>
                <a:ea typeface="Cambria" charset="0"/>
                <a:cs typeface="Cambria" charset="0"/>
              </a:rPr>
              <a:t>Consider merging the GIS/Remote Sensing laboratories – seeking financial sustainability and continue inter-agency dialogue on refining modalities for data sharing, privacy and use policies. 	</a:t>
            </a:r>
          </a:p>
        </p:txBody>
      </p:sp>
    </p:spTree>
    <p:extLst>
      <p:ext uri="{BB962C8B-B14F-4D97-AF65-F5344CB8AC3E}">
        <p14:creationId xmlns:p14="http://schemas.microsoft.com/office/powerpoint/2010/main" val="265935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P spid="6" grpId="0"/>
      <p:bldP spid="8" grpId="0"/>
      <p:bldP spid="10"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p:cNvSpPr txBox="1">
            <a:spLocks/>
          </p:cNvSpPr>
          <p:nvPr/>
        </p:nvSpPr>
        <p:spPr>
          <a:xfrm>
            <a:off x="762000" y="838200"/>
            <a:ext cx="5999747"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b="1" dirty="0">
              <a:latin typeface="+mj-lt"/>
            </a:endParaRPr>
          </a:p>
          <a:p>
            <a:pPr marL="0" indent="0" algn="ctr">
              <a:buNone/>
            </a:pPr>
            <a:r>
              <a:rPr lang="en-US" sz="3600" b="1" dirty="0">
                <a:solidFill>
                  <a:srgbClr val="0D4D54"/>
                </a:solidFill>
                <a:latin typeface="Cambria" panose="02040503050406030204" pitchFamily="18" charset="0"/>
              </a:rPr>
              <a:t>Thank You</a:t>
            </a:r>
          </a:p>
          <a:p>
            <a:pPr marL="0" indent="0" algn="ctr">
              <a:buNone/>
            </a:pPr>
            <a:endParaRPr lang="en-US" dirty="0">
              <a:latin typeface="+mj-lt"/>
            </a:endParaRPr>
          </a:p>
          <a:p>
            <a:pPr marL="0" indent="0" algn="ctr">
              <a:buNone/>
            </a:pPr>
            <a:r>
              <a:rPr lang="en-US" sz="2000" b="1" dirty="0">
                <a:latin typeface="+mj-lt"/>
              </a:rPr>
              <a:t>Ms. Gwendoline </a:t>
            </a:r>
            <a:r>
              <a:rPr lang="en-US" sz="2000" b="1" dirty="0" err="1">
                <a:latin typeface="+mj-lt"/>
              </a:rPr>
              <a:t>Sissou</a:t>
            </a:r>
            <a:endParaRPr lang="en-AU" sz="2000" b="1" dirty="0">
              <a:latin typeface="+mj-lt"/>
            </a:endParaRPr>
          </a:p>
          <a:p>
            <a:pPr marL="0" indent="0" algn="ctr">
              <a:buNone/>
            </a:pPr>
            <a:r>
              <a:rPr lang="en-US" sz="2000" b="1" dirty="0">
                <a:latin typeface="+mj-lt"/>
              </a:rPr>
              <a:t>Director, REDD+ and Mitigation</a:t>
            </a:r>
          </a:p>
          <a:p>
            <a:pPr marL="0" indent="0" algn="ctr">
              <a:buNone/>
            </a:pPr>
            <a:r>
              <a:rPr lang="en-US" sz="2000" b="1" dirty="0">
                <a:latin typeface="+mj-lt"/>
              </a:rPr>
              <a:t>Climate Change and Development Authority </a:t>
            </a:r>
            <a:endParaRPr lang="en-AU" sz="2000" b="1" dirty="0">
              <a:latin typeface="+mj-lt"/>
            </a:endParaRPr>
          </a:p>
          <a:p>
            <a:pPr marL="0" indent="0" algn="ctr">
              <a:buNone/>
            </a:pPr>
            <a:br>
              <a:rPr lang="en-US" sz="2000" dirty="0">
                <a:latin typeface="+mj-lt"/>
                <a:hlinkClick r:id="rId2"/>
              </a:rPr>
            </a:br>
            <a:r>
              <a:rPr lang="en-GB" sz="2000" u="sng" dirty="0">
                <a:hlinkClick r:id="rId3"/>
              </a:rPr>
              <a:t>http://www.pngreddplus.org.pg/</a:t>
            </a:r>
            <a:r>
              <a:rPr lang="en-GB" sz="2000" u="sng" dirty="0"/>
              <a:t> </a:t>
            </a:r>
            <a:endParaRPr lang="en-US" sz="2000" dirty="0">
              <a:latin typeface="+mj-lt"/>
            </a:endParaRPr>
          </a:p>
        </p:txBody>
      </p:sp>
      <p:pic>
        <p:nvPicPr>
          <p:cNvPr id="3" name="Picture 2"/>
          <p:cNvPicPr/>
          <p:nvPr/>
        </p:nvPicPr>
        <p:blipFill rotWithShape="1">
          <a:blip r:embed="rId4" cstate="email">
            <a:extLst>
              <a:ext uri="{28A0092B-C50C-407E-A947-70E740481C1C}">
                <a14:useLocalDpi xmlns:a14="http://schemas.microsoft.com/office/drawing/2010/main"/>
              </a:ext>
            </a:extLst>
          </a:blip>
          <a:srcRect/>
          <a:stretch/>
        </p:blipFill>
        <p:spPr bwMode="auto">
          <a:xfrm>
            <a:off x="7239000" y="228600"/>
            <a:ext cx="3721100" cy="5105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6113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0022305" cy="609600"/>
          </a:xfrm>
        </p:spPr>
        <p:txBody>
          <a:bodyPr>
            <a:noAutofit/>
          </a:bodyPr>
          <a:lstStyle/>
          <a:p>
            <a:pPr algn="l"/>
            <a:r>
              <a:rPr lang="en-GB" sz="3600" b="1" dirty="0">
                <a:solidFill>
                  <a:srgbClr val="0D4D54"/>
                </a:solidFill>
                <a:latin typeface="Cambria" charset="0"/>
                <a:ea typeface="Cambria" charset="0"/>
                <a:cs typeface="Cambria" charset="0"/>
              </a:rPr>
              <a:t>Introduction to Papua New Guinea</a:t>
            </a:r>
          </a:p>
        </p:txBody>
      </p:sp>
      <p:sp>
        <p:nvSpPr>
          <p:cNvPr id="3" name="Rectangle 2"/>
          <p:cNvSpPr/>
          <p:nvPr/>
        </p:nvSpPr>
        <p:spPr>
          <a:xfrm>
            <a:off x="6324600" y="3139281"/>
            <a:ext cx="5257800" cy="646331"/>
          </a:xfrm>
          <a:prstGeom prst="rect">
            <a:avLst/>
          </a:prstGeom>
        </p:spPr>
        <p:txBody>
          <a:bodyPr wrap="square">
            <a:spAutoFit/>
          </a:bodyPr>
          <a:lstStyle/>
          <a:p>
            <a:pPr marL="342900" indent="-342900">
              <a:buFont typeface="Arial" panose="020B0604020202020204" pitchFamily="34" charset="0"/>
              <a:buChar char="•"/>
            </a:pPr>
            <a:endParaRPr lang="en-AU" b="1" dirty="0">
              <a:solidFill>
                <a:srgbClr val="0070C0"/>
              </a:solidFill>
              <a:latin typeface="Cambria" charset="0"/>
              <a:ea typeface="Cambria" charset="0"/>
              <a:cs typeface="Cambria" charset="0"/>
            </a:endParaRPr>
          </a:p>
          <a:p>
            <a:pPr marL="342900" indent="-342900">
              <a:buFont typeface="Arial" panose="020B0604020202020204" pitchFamily="34" charset="0"/>
              <a:buChar char="•"/>
            </a:pPr>
            <a:endParaRPr lang="en-AU" b="1" dirty="0">
              <a:solidFill>
                <a:srgbClr val="0070C0"/>
              </a:solidFill>
              <a:latin typeface="Cambria" charset="0"/>
              <a:ea typeface="Cambria" charset="0"/>
              <a:cs typeface="Cambria" charset="0"/>
            </a:endParaRPr>
          </a:p>
        </p:txBody>
      </p:sp>
      <p:sp>
        <p:nvSpPr>
          <p:cNvPr id="9" name="Rectangle 8"/>
          <p:cNvSpPr/>
          <p:nvPr/>
        </p:nvSpPr>
        <p:spPr>
          <a:xfrm>
            <a:off x="457201" y="1255083"/>
            <a:ext cx="6911622" cy="923330"/>
          </a:xfrm>
          <a:prstGeom prst="rect">
            <a:avLst/>
          </a:prstGeom>
        </p:spPr>
        <p:txBody>
          <a:bodyPr wrap="square">
            <a:spAutoFit/>
          </a:bodyPr>
          <a:lstStyle/>
          <a:p>
            <a:pPr marL="342900" indent="-342900">
              <a:buFont typeface="Arial" panose="020B0604020202020204" pitchFamily="34" charset="0"/>
              <a:buChar char="•"/>
            </a:pPr>
            <a:r>
              <a:rPr lang="en-AU" dirty="0">
                <a:ea typeface="Cambria" charset="0"/>
                <a:cs typeface="Cambria" charset="0"/>
              </a:rPr>
              <a:t>Papua New Guinea (PNG) is a tropical country and comprises the eastern half of the island of New Guinea in the South-West Pacific and includes 600 smaller islands;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4400" y="1141375"/>
            <a:ext cx="2143125" cy="1692819"/>
          </a:xfrm>
          <a:prstGeom prst="rect">
            <a:avLst/>
          </a:prstGeom>
        </p:spPr>
      </p:pic>
      <p:sp>
        <p:nvSpPr>
          <p:cNvPr id="6" name="Rectangle 5"/>
          <p:cNvSpPr/>
          <p:nvPr/>
        </p:nvSpPr>
        <p:spPr>
          <a:xfrm>
            <a:off x="457200" y="2224579"/>
            <a:ext cx="6934200" cy="923330"/>
          </a:xfrm>
          <a:prstGeom prst="rect">
            <a:avLst/>
          </a:prstGeom>
        </p:spPr>
        <p:txBody>
          <a:bodyPr wrap="square">
            <a:spAutoFit/>
          </a:bodyPr>
          <a:lstStyle/>
          <a:p>
            <a:pPr marL="342900" indent="-342900">
              <a:buFont typeface="Arial" panose="020B0604020202020204" pitchFamily="34" charset="0"/>
              <a:buChar char="•"/>
            </a:pPr>
            <a:r>
              <a:rPr lang="en-AU" dirty="0">
                <a:ea typeface="Cambria" charset="0"/>
                <a:cs typeface="Cambria" charset="0"/>
              </a:rPr>
              <a:t>The country is very divers in landscapes, terrestrial and aquatic habitats, flora and fauna. The cultural diversity is equally large with probably over 800 different languages.  </a:t>
            </a:r>
          </a:p>
        </p:txBody>
      </p:sp>
      <p:sp>
        <p:nvSpPr>
          <p:cNvPr id="7" name="Rectangle 6"/>
          <p:cNvSpPr/>
          <p:nvPr/>
        </p:nvSpPr>
        <p:spPr>
          <a:xfrm>
            <a:off x="457200" y="3277160"/>
            <a:ext cx="6934200" cy="646331"/>
          </a:xfrm>
          <a:prstGeom prst="rect">
            <a:avLst/>
          </a:prstGeom>
        </p:spPr>
        <p:txBody>
          <a:bodyPr wrap="square">
            <a:spAutoFit/>
          </a:bodyPr>
          <a:lstStyle/>
          <a:p>
            <a:pPr marL="342900" indent="-342900">
              <a:buFont typeface="Arial" panose="020B0604020202020204" pitchFamily="34" charset="0"/>
              <a:buChar char="•"/>
            </a:pPr>
            <a:r>
              <a:rPr lang="en-AU" dirty="0">
                <a:ea typeface="Cambria" charset="0"/>
                <a:cs typeface="Cambria" charset="0"/>
              </a:rPr>
              <a:t>Over 85% of the nation’s 7.3m population are based in rural areas and rely primarily on subsistence agriculture; </a:t>
            </a:r>
          </a:p>
        </p:txBody>
      </p:sp>
      <p:pic>
        <p:nvPicPr>
          <p:cNvPr id="10" name="Picture 9" descr="Screen Shot 2013-06-28 at 11.29.25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3304" y="3284615"/>
            <a:ext cx="3825316" cy="185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434622" y="4062611"/>
            <a:ext cx="6934200" cy="646331"/>
          </a:xfrm>
          <a:prstGeom prst="rect">
            <a:avLst/>
          </a:prstGeom>
        </p:spPr>
        <p:txBody>
          <a:bodyPr wrap="square">
            <a:spAutoFit/>
          </a:bodyPr>
          <a:lstStyle/>
          <a:p>
            <a:pPr marL="342900" indent="-342900">
              <a:buFont typeface="Arial" panose="020B0604020202020204" pitchFamily="34" charset="0"/>
              <a:buChar char="•"/>
            </a:pPr>
            <a:r>
              <a:rPr lang="en-AU" dirty="0">
                <a:ea typeface="Cambria" charset="0"/>
                <a:cs typeface="Cambria" charset="0"/>
              </a:rPr>
              <a:t>High levels of customary land ownership (over 97% of the country’s land area) which is a major development challenge in the country;</a:t>
            </a:r>
          </a:p>
        </p:txBody>
      </p:sp>
    </p:spTree>
    <p:extLst>
      <p:ext uri="{BB962C8B-B14F-4D97-AF65-F5344CB8AC3E}">
        <p14:creationId xmlns:p14="http://schemas.microsoft.com/office/powerpoint/2010/main" val="255816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900" fill="hold"/>
                                        <p:tgtEl>
                                          <p:spTgt spid="5"/>
                                        </p:tgtEl>
                                        <p:attrNameLst>
                                          <p:attrName>ppt_w</p:attrName>
                                        </p:attrNameLst>
                                      </p:cBhvr>
                                      <p:tavLst>
                                        <p:tav tm="0">
                                          <p:val>
                                            <p:fltVal val="0"/>
                                          </p:val>
                                        </p:tav>
                                        <p:tav tm="100000">
                                          <p:val>
                                            <p:strVal val="#ppt_w"/>
                                          </p:val>
                                        </p:tav>
                                      </p:tavLst>
                                    </p:anim>
                                    <p:anim calcmode="lin" valueType="num">
                                      <p:cBhvr>
                                        <p:cTn id="8" dur="1900" fill="hold"/>
                                        <p:tgtEl>
                                          <p:spTgt spid="5"/>
                                        </p:tgtEl>
                                        <p:attrNameLst>
                                          <p:attrName>ppt_h</p:attrName>
                                        </p:attrNameLst>
                                      </p:cBhvr>
                                      <p:tavLst>
                                        <p:tav tm="0">
                                          <p:val>
                                            <p:fltVal val="0"/>
                                          </p:val>
                                        </p:tav>
                                        <p:tav tm="100000">
                                          <p:val>
                                            <p:strVal val="#ppt_h"/>
                                          </p:val>
                                        </p:tav>
                                      </p:tavLst>
                                    </p:anim>
                                    <p:animEffect transition="in" filter="fade">
                                      <p:cBhvr>
                                        <p:cTn id="9" dur="19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3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3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222" y="2573327"/>
            <a:ext cx="6905978" cy="923330"/>
          </a:xfrm>
          <a:prstGeom prst="rect">
            <a:avLst/>
          </a:prstGeom>
        </p:spPr>
        <p:txBody>
          <a:bodyPr wrap="square">
            <a:spAutoFit/>
          </a:bodyPr>
          <a:lstStyle/>
          <a:p>
            <a:pPr marL="342900" indent="-342900">
              <a:buFont typeface="Arial" panose="020B0604020202020204" pitchFamily="34" charset="0"/>
              <a:buChar char="•"/>
            </a:pPr>
            <a:r>
              <a:rPr lang="en-AU" dirty="0">
                <a:ea typeface="Cambria" charset="0"/>
                <a:cs typeface="Cambria" charset="0"/>
              </a:rPr>
              <a:t>PNG’s forests are also highly diverse, including 12 distinct forest types, with carbon-rich lowland tropical forest constituting over 50% of forest area;</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1086558"/>
            <a:ext cx="3406484" cy="2270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71122" y="1111958"/>
            <a:ext cx="6981346" cy="1200329"/>
          </a:xfrm>
          <a:prstGeom prst="rect">
            <a:avLst/>
          </a:prstGeom>
        </p:spPr>
        <p:txBody>
          <a:bodyPr wrap="square">
            <a:spAutoFit/>
          </a:bodyPr>
          <a:lstStyle/>
          <a:p>
            <a:pPr marL="342900" indent="-342900">
              <a:buFont typeface="Arial" panose="020B0604020202020204" pitchFamily="34" charset="0"/>
              <a:buChar char="•"/>
            </a:pPr>
            <a:r>
              <a:rPr lang="en-AU" dirty="0">
                <a:ea typeface="Cambria" charset="0"/>
                <a:cs typeface="Cambria" charset="0"/>
              </a:rPr>
              <a:t>PNG has a significant intact area of tropical forest covering 77.8% of the country’s 46.9m ha of land. Together with the forest of West Papua (Island of New Guinea) they represent one of the largest areas of intact tropical forest in the world;</a:t>
            </a:r>
          </a:p>
        </p:txBody>
      </p:sp>
      <p:pic>
        <p:nvPicPr>
          <p:cNvPr id="9" name="Picture 8" descr="garden 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19801" y="3770415"/>
            <a:ext cx="2753832" cy="1832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Logging.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05862" y="3740328"/>
            <a:ext cx="2773707" cy="1862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366359" y="3657600"/>
            <a:ext cx="5653442" cy="738664"/>
          </a:xfrm>
          <a:prstGeom prst="rect">
            <a:avLst/>
          </a:prstGeom>
        </p:spPr>
        <p:txBody>
          <a:bodyPr wrap="square">
            <a:spAutoFit/>
          </a:bodyPr>
          <a:lstStyle/>
          <a:p>
            <a:pPr marL="342900" indent="-342900">
              <a:buFont typeface="Arial" panose="020B0604020202020204" pitchFamily="34" charset="0"/>
              <a:buChar char="•"/>
            </a:pPr>
            <a:endParaRPr lang="en-AU" sz="300" dirty="0"/>
          </a:p>
          <a:p>
            <a:pPr marL="342900" indent="-342900">
              <a:buFont typeface="Arial" panose="020B0604020202020204" pitchFamily="34" charset="0"/>
              <a:buChar char="•"/>
            </a:pPr>
            <a:endParaRPr lang="en-AU" sz="300" dirty="0"/>
          </a:p>
          <a:p>
            <a:pPr marL="342900" indent="-342900">
              <a:buFont typeface="Arial" panose="020B0604020202020204" pitchFamily="34" charset="0"/>
              <a:buChar char="•"/>
            </a:pPr>
            <a:r>
              <a:rPr lang="en-AU" dirty="0">
                <a:ea typeface="Cambria" charset="0"/>
                <a:cs typeface="Cambria" charset="0"/>
              </a:rPr>
              <a:t>Main Drivers: Commercial Logging, Subsistence Agriculture and Commercial Agriculture</a:t>
            </a:r>
          </a:p>
        </p:txBody>
      </p:sp>
      <p:sp>
        <p:nvSpPr>
          <p:cNvPr id="13" name="Title 1"/>
          <p:cNvSpPr>
            <a:spLocks noGrp="1"/>
          </p:cNvSpPr>
          <p:nvPr>
            <p:ph type="title"/>
          </p:nvPr>
        </p:nvSpPr>
        <p:spPr>
          <a:xfrm>
            <a:off x="457200" y="228600"/>
            <a:ext cx="10022305" cy="609600"/>
          </a:xfrm>
        </p:spPr>
        <p:txBody>
          <a:bodyPr>
            <a:noAutofit/>
          </a:bodyPr>
          <a:lstStyle/>
          <a:p>
            <a:pPr algn="l"/>
            <a:r>
              <a:rPr lang="en-GB" sz="3600" b="1" dirty="0">
                <a:solidFill>
                  <a:srgbClr val="0D4D54"/>
                </a:solidFill>
                <a:latin typeface="Cambria" charset="0"/>
                <a:ea typeface="Cambria" charset="0"/>
                <a:cs typeface="Cambria" charset="0"/>
              </a:rPr>
              <a:t>Introduction to Papua New Guinea</a:t>
            </a:r>
          </a:p>
        </p:txBody>
      </p:sp>
    </p:spTree>
    <p:extLst>
      <p:ext uri="{BB962C8B-B14F-4D97-AF65-F5344CB8AC3E}">
        <p14:creationId xmlns:p14="http://schemas.microsoft.com/office/powerpoint/2010/main" val="233254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3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3000"/>
                                        <p:tgtEl>
                                          <p:spTgt spid="9"/>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609600" y="381000"/>
            <a:ext cx="8458200" cy="762000"/>
          </a:xfrm>
        </p:spPr>
        <p:txBody>
          <a:bodyPr>
            <a:noAutofit/>
          </a:bodyPr>
          <a:lstStyle/>
          <a:p>
            <a:r>
              <a:rPr lang="en-US" sz="3600" dirty="0">
                <a:solidFill>
                  <a:srgbClr val="0D4D54"/>
                </a:solidFill>
                <a:latin typeface="Cambria" charset="0"/>
                <a:ea typeface="Cambria" charset="0"/>
                <a:cs typeface="Cambria" charset="0"/>
              </a:rPr>
              <a:t>Important Note – Future Drivers </a:t>
            </a:r>
          </a:p>
        </p:txBody>
      </p:sp>
      <p:sp>
        <p:nvSpPr>
          <p:cNvPr id="3" name="Text Placeholder 2"/>
          <p:cNvSpPr>
            <a:spLocks noGrp="1"/>
          </p:cNvSpPr>
          <p:nvPr>
            <p:ph type="body" sz="quarter" idx="18"/>
          </p:nvPr>
        </p:nvSpPr>
        <p:spPr>
          <a:xfrm>
            <a:off x="609600" y="1600200"/>
            <a:ext cx="10668000" cy="3733800"/>
          </a:xfrm>
        </p:spPr>
        <p:txBody>
          <a:bodyPr>
            <a:normAutofit/>
          </a:bodyPr>
          <a:lstStyle/>
          <a:p>
            <a:pPr>
              <a:spcAft>
                <a:spcPts val="1800"/>
              </a:spcAft>
            </a:pPr>
            <a:r>
              <a:rPr lang="en-US" dirty="0">
                <a:solidFill>
                  <a:schemeClr val="tx1"/>
                </a:solidFill>
                <a:latin typeface="+mn-lt"/>
                <a:ea typeface="Cambria" charset="0"/>
                <a:cs typeface="Cambria" charset="0"/>
              </a:rPr>
              <a:t>Population growth and changing national and international economies will causes changes in drivers</a:t>
            </a:r>
          </a:p>
          <a:p>
            <a:pPr>
              <a:spcAft>
                <a:spcPts val="1800"/>
              </a:spcAft>
            </a:pPr>
            <a:r>
              <a:rPr lang="en-US" dirty="0">
                <a:solidFill>
                  <a:schemeClr val="tx1"/>
                </a:solidFill>
                <a:latin typeface="+mn-lt"/>
                <a:ea typeface="Cambria" charset="0"/>
                <a:cs typeface="Cambria" charset="0"/>
              </a:rPr>
              <a:t>Population increasing by 3% - over 9mill by 2020, 13mill by 2030 will create increasing pressure on resources</a:t>
            </a:r>
          </a:p>
          <a:p>
            <a:pPr>
              <a:spcAft>
                <a:spcPts val="1800"/>
              </a:spcAft>
            </a:pPr>
            <a:r>
              <a:rPr lang="en-US" dirty="0">
                <a:solidFill>
                  <a:schemeClr val="tx1"/>
                </a:solidFill>
                <a:latin typeface="+mn-lt"/>
                <a:ea typeface="Cambria" charset="0"/>
                <a:cs typeface="Cambria" charset="0"/>
              </a:rPr>
              <a:t>Family farming including collection of fuel wood </a:t>
            </a:r>
          </a:p>
          <a:p>
            <a:pPr>
              <a:spcAft>
                <a:spcPts val="1800"/>
              </a:spcAft>
            </a:pPr>
            <a:r>
              <a:rPr lang="en-US" dirty="0">
                <a:solidFill>
                  <a:schemeClr val="tx1"/>
                </a:solidFill>
                <a:latin typeface="+mn-lt"/>
                <a:ea typeface="Cambria" charset="0"/>
                <a:cs typeface="Cambria" charset="0"/>
              </a:rPr>
              <a:t>Commercial agricultural expansion will also be relevant with Increasing demand for development and international demand for agricultural commodities</a:t>
            </a:r>
            <a:endParaRPr lang="en-US" dirty="0">
              <a:solidFill>
                <a:schemeClr val="tx1"/>
              </a:solidFill>
              <a:latin typeface="+mn-lt"/>
            </a:endParaRPr>
          </a:p>
        </p:txBody>
      </p:sp>
    </p:spTree>
    <p:extLst>
      <p:ext uri="{BB962C8B-B14F-4D97-AF65-F5344CB8AC3E}">
        <p14:creationId xmlns:p14="http://schemas.microsoft.com/office/powerpoint/2010/main" val="390986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705" y="228600"/>
            <a:ext cx="8686800" cy="838200"/>
          </a:xfrm>
        </p:spPr>
        <p:txBody>
          <a:bodyPr>
            <a:noAutofit/>
          </a:bodyPr>
          <a:lstStyle/>
          <a:p>
            <a:r>
              <a:rPr lang="en-US" sz="2800" b="1" dirty="0">
                <a:solidFill>
                  <a:srgbClr val="4F81BD"/>
                </a:solidFill>
                <a:latin typeface="Cambria" panose="02040503050406030204" pitchFamily="18" charset="0"/>
              </a:rPr>
              <a:t>Overview of the REDD+ Programme/PNG</a:t>
            </a:r>
          </a:p>
        </p:txBody>
      </p:sp>
      <p:sp>
        <p:nvSpPr>
          <p:cNvPr id="12" name="Rectangle 11"/>
          <p:cNvSpPr/>
          <p:nvPr/>
        </p:nvSpPr>
        <p:spPr>
          <a:xfrm>
            <a:off x="152400" y="1772411"/>
            <a:ext cx="1828800" cy="842248"/>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GB" sz="1600" dirty="0">
                <a:solidFill>
                  <a:srgbClr val="000000"/>
                </a:solidFill>
                <a:latin typeface="Cambria" panose="02040503050406030204" pitchFamily="18" charset="0"/>
                <a:cs typeface="Calibri"/>
              </a:rPr>
              <a:t>OCCES Establishment</a:t>
            </a:r>
          </a:p>
        </p:txBody>
      </p:sp>
      <p:sp>
        <p:nvSpPr>
          <p:cNvPr id="14" name="Rectangle 13"/>
          <p:cNvSpPr/>
          <p:nvPr/>
        </p:nvSpPr>
        <p:spPr>
          <a:xfrm>
            <a:off x="1557642" y="3648516"/>
            <a:ext cx="1947557" cy="1837884"/>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GB" sz="1600" dirty="0">
                <a:solidFill>
                  <a:srgbClr val="000000"/>
                </a:solidFill>
                <a:latin typeface="Cambria" panose="02040503050406030204" pitchFamily="18" charset="0"/>
                <a:cs typeface="Calibri"/>
              </a:rPr>
              <a:t>OCCD established </a:t>
            </a:r>
          </a:p>
          <a:p>
            <a:pPr marL="285750" indent="-285750">
              <a:buFont typeface="Arial"/>
              <a:buChar char="•"/>
            </a:pPr>
            <a:r>
              <a:rPr lang="en-GB" sz="1600" dirty="0">
                <a:solidFill>
                  <a:srgbClr val="000000"/>
                </a:solidFill>
                <a:latin typeface="Cambria" panose="02040503050406030204" pitchFamily="18" charset="0"/>
                <a:cs typeface="Calibri"/>
              </a:rPr>
              <a:t>Climate Compatible Development Strategy</a:t>
            </a:r>
          </a:p>
        </p:txBody>
      </p:sp>
      <p:sp>
        <p:nvSpPr>
          <p:cNvPr id="16" name="Rectangle 15"/>
          <p:cNvSpPr/>
          <p:nvPr/>
        </p:nvSpPr>
        <p:spPr>
          <a:xfrm>
            <a:off x="3199258" y="1524000"/>
            <a:ext cx="1828800" cy="1077122"/>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GB" sz="1600" dirty="0">
                <a:solidFill>
                  <a:srgbClr val="000000"/>
                </a:solidFill>
                <a:latin typeface="Cambria" panose="02040503050406030204" pitchFamily="18" charset="0"/>
                <a:cs typeface="Calibri"/>
              </a:rPr>
              <a:t>Start of UN-REDD National Programme in PNG</a:t>
            </a:r>
          </a:p>
        </p:txBody>
      </p:sp>
      <p:sp>
        <p:nvSpPr>
          <p:cNvPr id="19" name="Rectangle 18"/>
          <p:cNvSpPr/>
          <p:nvPr/>
        </p:nvSpPr>
        <p:spPr>
          <a:xfrm>
            <a:off x="4477466" y="3665249"/>
            <a:ext cx="2295437" cy="1837884"/>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GB" sz="1600" dirty="0">
                <a:solidFill>
                  <a:srgbClr val="000000"/>
                </a:solidFill>
                <a:latin typeface="Cambria" panose="02040503050406030204" pitchFamily="18" charset="0"/>
                <a:cs typeface="Calibri"/>
              </a:rPr>
              <a:t>FRL and CE</a:t>
            </a:r>
          </a:p>
          <a:p>
            <a:pPr marL="285750" indent="-285750">
              <a:buFont typeface="Arial"/>
              <a:buChar char="•"/>
            </a:pPr>
            <a:r>
              <a:rPr lang="en-GB" sz="1600" dirty="0">
                <a:solidFill>
                  <a:srgbClr val="000000"/>
                </a:solidFill>
                <a:latin typeface="Cambria" panose="02040503050406030204" pitchFamily="18" charset="0"/>
                <a:cs typeface="Calibri"/>
              </a:rPr>
              <a:t>Passing of </a:t>
            </a:r>
            <a:r>
              <a:rPr lang="en-GB" sz="1600" dirty="0" err="1">
                <a:solidFill>
                  <a:srgbClr val="000000"/>
                </a:solidFill>
                <a:latin typeface="Cambria" panose="02040503050406030204" pitchFamily="18" charset="0"/>
                <a:cs typeface="Calibri"/>
              </a:rPr>
              <a:t>StaRS</a:t>
            </a:r>
            <a:r>
              <a:rPr lang="en-GB" sz="1600" dirty="0">
                <a:solidFill>
                  <a:srgbClr val="000000"/>
                </a:solidFill>
                <a:latin typeface="Cambria" panose="02040503050406030204" pitchFamily="18" charset="0"/>
                <a:cs typeface="Calibri"/>
              </a:rPr>
              <a:t> </a:t>
            </a:r>
          </a:p>
          <a:p>
            <a:pPr marL="285750" indent="-285750">
              <a:buFont typeface="Arial"/>
              <a:buChar char="•"/>
            </a:pPr>
            <a:r>
              <a:rPr lang="en-GB" sz="1600" dirty="0">
                <a:solidFill>
                  <a:srgbClr val="000000"/>
                </a:solidFill>
                <a:latin typeface="Cambria" panose="02040503050406030204" pitchFamily="18" charset="0"/>
                <a:cs typeface="Calibri"/>
              </a:rPr>
              <a:t>CEPA Act</a:t>
            </a:r>
          </a:p>
          <a:p>
            <a:pPr marL="285750" indent="-285750">
              <a:buFont typeface="Arial"/>
              <a:buChar char="•"/>
            </a:pPr>
            <a:r>
              <a:rPr lang="en-GB" sz="1600" dirty="0">
                <a:solidFill>
                  <a:srgbClr val="000000"/>
                </a:solidFill>
                <a:latin typeface="Cambria" panose="02040503050406030204" pitchFamily="18" charset="0"/>
                <a:cs typeface="Calibri"/>
              </a:rPr>
              <a:t>Climate Compatible Development Management Policy approved</a:t>
            </a:r>
          </a:p>
        </p:txBody>
      </p:sp>
      <p:sp>
        <p:nvSpPr>
          <p:cNvPr id="22" name="Rectangle 21"/>
          <p:cNvSpPr/>
          <p:nvPr/>
        </p:nvSpPr>
        <p:spPr>
          <a:xfrm>
            <a:off x="6184875" y="1524000"/>
            <a:ext cx="1828800" cy="1060925"/>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GB" sz="1600" dirty="0">
                <a:solidFill>
                  <a:srgbClr val="000000"/>
                </a:solidFill>
                <a:latin typeface="Cambria" panose="02040503050406030204" pitchFamily="18" charset="0"/>
                <a:cs typeface="Calibri"/>
              </a:rPr>
              <a:t>CCMA approved </a:t>
            </a:r>
          </a:p>
          <a:p>
            <a:pPr marL="285750" indent="-285750">
              <a:buFont typeface="Arial"/>
              <a:buChar char="•"/>
            </a:pPr>
            <a:r>
              <a:rPr lang="en-GB" sz="1600" dirty="0">
                <a:solidFill>
                  <a:srgbClr val="000000"/>
                </a:solidFill>
                <a:latin typeface="Cambria" panose="02040503050406030204" pitchFamily="18" charset="0"/>
                <a:cs typeface="Calibri"/>
              </a:rPr>
              <a:t>Start of FCPF Project</a:t>
            </a:r>
          </a:p>
        </p:txBody>
      </p:sp>
      <p:sp>
        <p:nvSpPr>
          <p:cNvPr id="24" name="Rectangle 23"/>
          <p:cNvSpPr/>
          <p:nvPr/>
        </p:nvSpPr>
        <p:spPr>
          <a:xfrm>
            <a:off x="7733889" y="3648516"/>
            <a:ext cx="1947557" cy="1837884"/>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GB" sz="1600" dirty="0">
                <a:solidFill>
                  <a:srgbClr val="000000"/>
                </a:solidFill>
                <a:latin typeface="Cambria" panose="02040503050406030204" pitchFamily="18" charset="0"/>
                <a:cs typeface="Calibri"/>
              </a:rPr>
              <a:t>Launch of NFI</a:t>
            </a:r>
          </a:p>
          <a:p>
            <a:pPr marL="285750" indent="-285750">
              <a:buFont typeface="Arial"/>
              <a:buChar char="•"/>
            </a:pPr>
            <a:r>
              <a:rPr lang="en-GB" sz="1600" dirty="0">
                <a:solidFill>
                  <a:srgbClr val="000000"/>
                </a:solidFill>
                <a:latin typeface="Cambria" panose="02040503050406030204" pitchFamily="18" charset="0"/>
                <a:cs typeface="Calibri"/>
              </a:rPr>
              <a:t>Transition from OCCD to CCDA</a:t>
            </a:r>
          </a:p>
        </p:txBody>
      </p:sp>
      <p:sp>
        <p:nvSpPr>
          <p:cNvPr id="27" name="Rectangle 26"/>
          <p:cNvSpPr/>
          <p:nvPr/>
        </p:nvSpPr>
        <p:spPr>
          <a:xfrm>
            <a:off x="9018607" y="1524000"/>
            <a:ext cx="1828800" cy="1060925"/>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GB" sz="1600" dirty="0">
                <a:solidFill>
                  <a:srgbClr val="000000"/>
                </a:solidFill>
                <a:latin typeface="Cambria" panose="02040503050406030204" pitchFamily="18" charset="0"/>
                <a:cs typeface="Calibri"/>
              </a:rPr>
              <a:t>Submission of FRL to UNFCCC</a:t>
            </a:r>
          </a:p>
          <a:p>
            <a:pPr marL="285750" indent="-285750">
              <a:buFont typeface="Arial"/>
              <a:buChar char="•"/>
            </a:pPr>
            <a:r>
              <a:rPr lang="en-GB" sz="1600" dirty="0">
                <a:solidFill>
                  <a:srgbClr val="000000"/>
                </a:solidFill>
                <a:latin typeface="Cambria" panose="02040503050406030204" pitchFamily="18" charset="0"/>
                <a:cs typeface="Calibri"/>
              </a:rPr>
              <a:t>NRS Endorsement </a:t>
            </a:r>
          </a:p>
        </p:txBody>
      </p:sp>
      <p:grpSp>
        <p:nvGrpSpPr>
          <p:cNvPr id="36" name="Group 35"/>
          <p:cNvGrpSpPr/>
          <p:nvPr/>
        </p:nvGrpSpPr>
        <p:grpSpPr>
          <a:xfrm>
            <a:off x="152400" y="2579434"/>
            <a:ext cx="11734800" cy="1121422"/>
            <a:chOff x="152400" y="2579434"/>
            <a:chExt cx="11734800" cy="1121422"/>
          </a:xfrm>
        </p:grpSpPr>
        <p:sp>
          <p:nvSpPr>
            <p:cNvPr id="4" name="Arrow: Notched Right 3"/>
            <p:cNvSpPr/>
            <p:nvPr/>
          </p:nvSpPr>
          <p:spPr>
            <a:xfrm>
              <a:off x="152400" y="2667000"/>
              <a:ext cx="11734800" cy="934211"/>
            </a:xfrm>
            <a:prstGeom prst="notchedRightArrow">
              <a:avLst/>
            </a:prstGeom>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sp>
        <p:sp>
          <p:nvSpPr>
            <p:cNvPr id="5" name="Oval 4"/>
            <p:cNvSpPr/>
            <p:nvPr/>
          </p:nvSpPr>
          <p:spPr>
            <a:xfrm>
              <a:off x="798868" y="2983991"/>
              <a:ext cx="309375" cy="300228"/>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 name="Rectangle 2"/>
            <p:cNvSpPr/>
            <p:nvPr/>
          </p:nvSpPr>
          <p:spPr>
            <a:xfrm>
              <a:off x="627183" y="2614659"/>
              <a:ext cx="652743" cy="369332"/>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2008</a:t>
              </a:r>
            </a:p>
          </p:txBody>
        </p:sp>
        <p:sp>
          <p:nvSpPr>
            <p:cNvPr id="10" name="Oval 9"/>
            <p:cNvSpPr/>
            <p:nvPr/>
          </p:nvSpPr>
          <p:spPr>
            <a:xfrm>
              <a:off x="2317357" y="2983991"/>
              <a:ext cx="309375" cy="300228"/>
            </a:xfrm>
            <a:prstGeom prst="ellipse">
              <a:avLst/>
            </a:prstGeom>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a:lstStyle/>
            <a:p>
              <a:endParaRPr lang="en-AU" dirty="0"/>
            </a:p>
          </p:txBody>
        </p:sp>
        <p:sp>
          <p:nvSpPr>
            <p:cNvPr id="13" name="Rectangle 12"/>
            <p:cNvSpPr/>
            <p:nvPr/>
          </p:nvSpPr>
          <p:spPr>
            <a:xfrm>
              <a:off x="2145671" y="3331524"/>
              <a:ext cx="652744" cy="369332"/>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2010</a:t>
              </a:r>
            </a:p>
          </p:txBody>
        </p:sp>
        <p:sp>
          <p:nvSpPr>
            <p:cNvPr id="11" name="Oval 10"/>
            <p:cNvSpPr/>
            <p:nvPr/>
          </p:nvSpPr>
          <p:spPr>
            <a:xfrm>
              <a:off x="3962400" y="2981705"/>
              <a:ext cx="302516" cy="302514"/>
            </a:xfrm>
            <a:prstGeom prst="ellipse">
              <a:avLst/>
            </a:pr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15" name="Rectangle 14"/>
            <p:cNvSpPr/>
            <p:nvPr/>
          </p:nvSpPr>
          <p:spPr>
            <a:xfrm>
              <a:off x="3787286" y="2616123"/>
              <a:ext cx="652744" cy="369332"/>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2011</a:t>
              </a:r>
            </a:p>
          </p:txBody>
        </p:sp>
        <p:sp>
          <p:nvSpPr>
            <p:cNvPr id="17" name="Oval 16"/>
            <p:cNvSpPr/>
            <p:nvPr/>
          </p:nvSpPr>
          <p:spPr>
            <a:xfrm>
              <a:off x="5466323" y="2981705"/>
              <a:ext cx="309375" cy="300228"/>
            </a:xfrm>
            <a:prstGeom prst="ellipse">
              <a:avLst/>
            </a:prstGeom>
            <a:solidFill>
              <a:schemeClr val="accent6">
                <a:lumMod val="75000"/>
              </a:schemeClr>
            </a:solidFill>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a:lstStyle/>
            <a:p>
              <a:endParaRPr lang="en-AU" dirty="0"/>
            </a:p>
          </p:txBody>
        </p:sp>
        <p:sp>
          <p:nvSpPr>
            <p:cNvPr id="18" name="Rectangle 17"/>
            <p:cNvSpPr/>
            <p:nvPr/>
          </p:nvSpPr>
          <p:spPr>
            <a:xfrm>
              <a:off x="5294638" y="3331524"/>
              <a:ext cx="652744" cy="369332"/>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2014</a:t>
              </a:r>
            </a:p>
          </p:txBody>
        </p:sp>
        <p:sp>
          <p:nvSpPr>
            <p:cNvPr id="20" name="Oval 19"/>
            <p:cNvSpPr/>
            <p:nvPr/>
          </p:nvSpPr>
          <p:spPr>
            <a:xfrm>
              <a:off x="6944588" y="2981705"/>
              <a:ext cx="309375" cy="300228"/>
            </a:xfrm>
            <a:prstGeom prst="ellipse">
              <a:avLst/>
            </a:prstGeom>
            <a:solidFill>
              <a:srgbClr val="505D29"/>
            </a:solidFill>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a:lstStyle/>
            <a:p>
              <a:endParaRPr lang="en-AU" dirty="0"/>
            </a:p>
          </p:txBody>
        </p:sp>
        <p:sp>
          <p:nvSpPr>
            <p:cNvPr id="21" name="Rectangle 20"/>
            <p:cNvSpPr/>
            <p:nvPr/>
          </p:nvSpPr>
          <p:spPr>
            <a:xfrm>
              <a:off x="6772903" y="2614659"/>
              <a:ext cx="652744" cy="369332"/>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2015</a:t>
              </a:r>
            </a:p>
          </p:txBody>
        </p:sp>
        <p:sp>
          <p:nvSpPr>
            <p:cNvPr id="23" name="Oval 22"/>
            <p:cNvSpPr/>
            <p:nvPr/>
          </p:nvSpPr>
          <p:spPr>
            <a:xfrm>
              <a:off x="8422852" y="2981705"/>
              <a:ext cx="309375" cy="300228"/>
            </a:xfrm>
            <a:prstGeom prst="ellipse">
              <a:avLst/>
            </a:prstGeom>
            <a:solidFill>
              <a:schemeClr val="tx2">
                <a:lumMod val="60000"/>
                <a:lumOff val="40000"/>
              </a:schemeClr>
            </a:solidFill>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a:lstStyle/>
            <a:p>
              <a:endParaRPr lang="en-AU" dirty="0"/>
            </a:p>
          </p:txBody>
        </p:sp>
        <p:sp>
          <p:nvSpPr>
            <p:cNvPr id="25" name="Rectangle 24"/>
            <p:cNvSpPr/>
            <p:nvPr/>
          </p:nvSpPr>
          <p:spPr>
            <a:xfrm>
              <a:off x="8251167" y="3331524"/>
              <a:ext cx="652744" cy="369332"/>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2016</a:t>
              </a:r>
            </a:p>
          </p:txBody>
        </p:sp>
        <p:sp>
          <p:nvSpPr>
            <p:cNvPr id="26" name="Oval 25"/>
            <p:cNvSpPr/>
            <p:nvPr/>
          </p:nvSpPr>
          <p:spPr>
            <a:xfrm>
              <a:off x="9933007" y="2981705"/>
              <a:ext cx="309375" cy="300228"/>
            </a:xfrm>
            <a:prstGeom prst="ellipse">
              <a:avLst/>
            </a:prstGeom>
            <a:solidFill>
              <a:srgbClr val="00B050"/>
            </a:solidFill>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a:lstStyle/>
            <a:p>
              <a:endParaRPr lang="en-AU" dirty="0"/>
            </a:p>
          </p:txBody>
        </p:sp>
        <p:sp>
          <p:nvSpPr>
            <p:cNvPr id="28" name="Rectangle 27"/>
            <p:cNvSpPr/>
            <p:nvPr/>
          </p:nvSpPr>
          <p:spPr>
            <a:xfrm>
              <a:off x="9758520" y="2579434"/>
              <a:ext cx="652744" cy="369332"/>
            </a:xfrm>
            <a:prstGeom prst="rect">
              <a:avLst/>
            </a:prstGeom>
            <a:noFill/>
          </p:spPr>
          <p:txBody>
            <a:bodyPr wrap="non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2017</a:t>
              </a:r>
            </a:p>
          </p:txBody>
        </p:sp>
      </p:grpSp>
    </p:spTree>
    <p:extLst>
      <p:ext uri="{BB962C8B-B14F-4D97-AF65-F5344CB8AC3E}">
        <p14:creationId xmlns:p14="http://schemas.microsoft.com/office/powerpoint/2010/main" val="411831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3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3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3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3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2" grpId="0" animBg="1"/>
      <p:bldP spid="24"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946105" cy="838200"/>
          </a:xfrm>
        </p:spPr>
        <p:txBody>
          <a:bodyPr>
            <a:noAutofit/>
          </a:bodyPr>
          <a:lstStyle/>
          <a:p>
            <a:pPr algn="l"/>
            <a:r>
              <a:rPr lang="en-US" sz="3600" b="1" dirty="0">
                <a:solidFill>
                  <a:srgbClr val="0D4D54"/>
                </a:solidFill>
                <a:latin typeface="Cambria" panose="02040503050406030204" pitchFamily="18" charset="0"/>
              </a:rPr>
              <a:t>Overview of the REDD+ Programme/PNG</a:t>
            </a:r>
          </a:p>
        </p:txBody>
      </p:sp>
      <p:graphicFrame>
        <p:nvGraphicFramePr>
          <p:cNvPr id="29" name="Diagram 28"/>
          <p:cNvGraphicFramePr/>
          <p:nvPr>
            <p:extLst>
              <p:ext uri="{D42A27DB-BD31-4B8C-83A1-F6EECF244321}">
                <p14:modId xmlns:p14="http://schemas.microsoft.com/office/powerpoint/2010/main" val="457747911"/>
              </p:ext>
            </p:extLst>
          </p:nvPr>
        </p:nvGraphicFramePr>
        <p:xfrm>
          <a:off x="3429000" y="990600"/>
          <a:ext cx="5486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296572" y="1600200"/>
            <a:ext cx="2971800" cy="830997"/>
          </a:xfrm>
          <a:prstGeom prst="rect">
            <a:avLst/>
          </a:prstGeom>
        </p:spPr>
        <p:txBody>
          <a:bodyPr wrap="square">
            <a:spAutoFit/>
          </a:bodyPr>
          <a:lstStyle/>
          <a:p>
            <a:r>
              <a:rPr lang="en-US" sz="2400" dirty="0">
                <a:ea typeface="+mj-ea"/>
                <a:cs typeface="+mj-cs"/>
              </a:rPr>
              <a:t>NRS developed and approved by NEC</a:t>
            </a:r>
          </a:p>
        </p:txBody>
      </p:sp>
      <p:sp>
        <p:nvSpPr>
          <p:cNvPr id="7" name="Rectangle 6"/>
          <p:cNvSpPr/>
          <p:nvPr/>
        </p:nvSpPr>
        <p:spPr>
          <a:xfrm>
            <a:off x="1118383" y="3764338"/>
            <a:ext cx="2844017" cy="1200329"/>
          </a:xfrm>
          <a:prstGeom prst="rect">
            <a:avLst/>
          </a:prstGeom>
        </p:spPr>
        <p:txBody>
          <a:bodyPr wrap="square">
            <a:spAutoFit/>
          </a:bodyPr>
          <a:lstStyle/>
          <a:p>
            <a:r>
              <a:rPr lang="en-US" sz="2400" dirty="0">
                <a:ea typeface="+mj-ea"/>
                <a:cs typeface="+mj-cs"/>
              </a:rPr>
              <a:t>Assessment of domestic safeguards completed</a:t>
            </a:r>
          </a:p>
        </p:txBody>
      </p:sp>
      <p:sp>
        <p:nvSpPr>
          <p:cNvPr id="8" name="Rectangle 7"/>
          <p:cNvSpPr/>
          <p:nvPr/>
        </p:nvSpPr>
        <p:spPr>
          <a:xfrm>
            <a:off x="8635217" y="1718325"/>
            <a:ext cx="2590800" cy="830997"/>
          </a:xfrm>
          <a:prstGeom prst="rect">
            <a:avLst/>
          </a:prstGeom>
        </p:spPr>
        <p:txBody>
          <a:bodyPr wrap="square">
            <a:spAutoFit/>
          </a:bodyPr>
          <a:lstStyle/>
          <a:p>
            <a:r>
              <a:rPr lang="en-US" sz="2400" dirty="0">
                <a:ea typeface="+mj-ea"/>
                <a:cs typeface="+mj-cs"/>
              </a:rPr>
              <a:t>FRL submitted and close to final</a:t>
            </a:r>
          </a:p>
        </p:txBody>
      </p:sp>
      <p:sp>
        <p:nvSpPr>
          <p:cNvPr id="9" name="Rectangle 8"/>
          <p:cNvSpPr/>
          <p:nvPr/>
        </p:nvSpPr>
        <p:spPr>
          <a:xfrm>
            <a:off x="8610600" y="3611940"/>
            <a:ext cx="2971800" cy="1569660"/>
          </a:xfrm>
          <a:prstGeom prst="rect">
            <a:avLst/>
          </a:prstGeom>
        </p:spPr>
        <p:txBody>
          <a:bodyPr wrap="square">
            <a:spAutoFit/>
          </a:bodyPr>
          <a:lstStyle/>
          <a:p>
            <a:r>
              <a:rPr lang="en-US" sz="2400" dirty="0">
                <a:ea typeface="+mj-ea"/>
                <a:cs typeface="+mj-cs"/>
              </a:rPr>
              <a:t>NFMS developed</a:t>
            </a:r>
          </a:p>
          <a:p>
            <a:r>
              <a:rPr lang="en-US" sz="2400" dirty="0">
                <a:hlinkClick r:id="rId7"/>
              </a:rPr>
              <a:t>http://png-nfms.org</a:t>
            </a:r>
            <a:r>
              <a:rPr lang="en-US" sz="2400" dirty="0">
                <a:ea typeface="+mj-ea"/>
                <a:cs typeface="+mj-cs"/>
              </a:rPr>
              <a:t> </a:t>
            </a:r>
          </a:p>
          <a:p>
            <a:r>
              <a:rPr lang="en-US" sz="2400" dirty="0">
                <a:ea typeface="+mj-ea"/>
                <a:cs typeface="+mj-cs"/>
              </a:rPr>
              <a:t>Terra PNG and Collect Earth Labs </a:t>
            </a:r>
            <a:endParaRPr lang="en-AU" sz="2400" dirty="0">
              <a:ea typeface="+mj-ea"/>
              <a:cs typeface="+mj-cs"/>
            </a:endParaRPr>
          </a:p>
        </p:txBody>
      </p:sp>
    </p:spTree>
    <p:extLst>
      <p:ext uri="{BB962C8B-B14F-4D97-AF65-F5344CB8AC3E}">
        <p14:creationId xmlns:p14="http://schemas.microsoft.com/office/powerpoint/2010/main" val="26315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3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32" y="228600"/>
            <a:ext cx="9807773" cy="838200"/>
          </a:xfrm>
        </p:spPr>
        <p:txBody>
          <a:bodyPr>
            <a:noAutofit/>
          </a:bodyPr>
          <a:lstStyle/>
          <a:p>
            <a:pPr algn="l"/>
            <a:r>
              <a:rPr lang="en-GB" sz="3600" b="1" dirty="0">
                <a:solidFill>
                  <a:srgbClr val="0D4D54"/>
                </a:solidFill>
                <a:latin typeface="Cambria" charset="0"/>
                <a:ea typeface="Cambria" charset="0"/>
                <a:cs typeface="Cambria" charset="0"/>
              </a:rPr>
              <a:t>REDD+ and the NDC</a:t>
            </a:r>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9372600" y="285750"/>
            <a:ext cx="2213810" cy="31432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53640926-AAD7-44D8-BBD7-CCE9431645EC}">
              <a14:shadowObscured xmlns:a14="http://schemas.microsoft.com/office/drawing/2010/main"/>
            </a:ext>
          </a:extLst>
        </p:spPr>
      </p:pic>
      <p:sp>
        <p:nvSpPr>
          <p:cNvPr id="3" name="Rectangle 2"/>
          <p:cNvSpPr/>
          <p:nvPr/>
        </p:nvSpPr>
        <p:spPr>
          <a:xfrm>
            <a:off x="685800" y="1066800"/>
            <a:ext cx="6096000" cy="1323439"/>
          </a:xfrm>
          <a:prstGeom prst="rect">
            <a:avLst/>
          </a:prstGeom>
        </p:spPr>
        <p:txBody>
          <a:bodyPr>
            <a:spAutoFit/>
          </a:bodyPr>
          <a:lstStyle/>
          <a:p>
            <a:pPr marL="342900" indent="-342900">
              <a:buFont typeface="Arial" panose="020B0604020202020204" pitchFamily="34" charset="0"/>
              <a:buChar char="•"/>
            </a:pPr>
            <a:r>
              <a:rPr lang="en-AU" sz="2000" dirty="0">
                <a:latin typeface="+mj-lt"/>
                <a:ea typeface="Cambria" charset="0"/>
                <a:cs typeface="Cambria" charset="0"/>
              </a:rPr>
              <a:t>The GoPNG, through its </a:t>
            </a:r>
            <a:r>
              <a:rPr lang="en-AU" sz="2000" dirty="0" err="1">
                <a:latin typeface="+mj-lt"/>
                <a:ea typeface="Cambria" charset="0"/>
                <a:cs typeface="Cambria" charset="0"/>
              </a:rPr>
              <a:t>StaRS</a:t>
            </a:r>
            <a:r>
              <a:rPr lang="en-AU" sz="2000" dirty="0">
                <a:latin typeface="+mj-lt"/>
                <a:ea typeface="Cambria" charset="0"/>
                <a:cs typeface="Cambria" charset="0"/>
              </a:rPr>
              <a:t> has committed PNG to a low carbon green growth pathway, in line with the targets of Vision 2050 and the Development Strategic Plan 2010-2030.</a:t>
            </a:r>
          </a:p>
        </p:txBody>
      </p:sp>
      <p:pic>
        <p:nvPicPr>
          <p:cNvPr id="7" name="Picture 6"/>
          <p:cNvPicPr/>
          <p:nvPr/>
        </p:nvPicPr>
        <p:blipFill rotWithShape="1">
          <a:blip r:embed="rId4" cstate="email">
            <a:extLst>
              <a:ext uri="{28A0092B-C50C-407E-A947-70E740481C1C}">
                <a14:useLocalDpi xmlns:a14="http://schemas.microsoft.com/office/drawing/2010/main"/>
              </a:ext>
            </a:extLst>
          </a:blip>
          <a:srcRect/>
          <a:stretch/>
        </p:blipFill>
        <p:spPr bwMode="auto">
          <a:xfrm>
            <a:off x="7251991" y="2133600"/>
            <a:ext cx="2120609" cy="28835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53640926-AAD7-44D8-BBD7-CCE9431645EC}">
              <a14:shadowObscured xmlns:a14="http://schemas.microsoft.com/office/drawing/2010/main"/>
            </a:ext>
          </a:extLst>
        </p:spPr>
      </p:pic>
      <p:sp>
        <p:nvSpPr>
          <p:cNvPr id="5" name="Rectangle 4"/>
          <p:cNvSpPr/>
          <p:nvPr/>
        </p:nvSpPr>
        <p:spPr>
          <a:xfrm>
            <a:off x="671732" y="2585525"/>
            <a:ext cx="6096000" cy="1015663"/>
          </a:xfrm>
          <a:prstGeom prst="rect">
            <a:avLst/>
          </a:prstGeom>
        </p:spPr>
        <p:txBody>
          <a:bodyPr>
            <a:spAutoFit/>
          </a:bodyPr>
          <a:lstStyle/>
          <a:p>
            <a:pPr marL="342900" indent="-342900">
              <a:buFont typeface="Arial" panose="020B0604020202020204" pitchFamily="34" charset="0"/>
              <a:buChar char="•"/>
            </a:pPr>
            <a:r>
              <a:rPr lang="en-AU" sz="2000" dirty="0">
                <a:latin typeface="+mj-lt"/>
                <a:ea typeface="Cambria" charset="0"/>
                <a:cs typeface="Cambria" charset="0"/>
              </a:rPr>
              <a:t>As per </a:t>
            </a:r>
            <a:r>
              <a:rPr lang="en-AU" sz="2000" dirty="0" err="1">
                <a:latin typeface="+mj-lt"/>
                <a:ea typeface="Cambria" charset="0"/>
                <a:cs typeface="Cambria" charset="0"/>
              </a:rPr>
              <a:t>StaRs</a:t>
            </a:r>
            <a:r>
              <a:rPr lang="en-AU" sz="2000" dirty="0">
                <a:latin typeface="+mj-lt"/>
                <a:ea typeface="Cambria" charset="0"/>
                <a:cs typeface="Cambria" charset="0"/>
              </a:rPr>
              <a:t> and Vision 2050 PNG has a target </a:t>
            </a:r>
            <a:r>
              <a:rPr lang="en-AU" sz="2000" dirty="0">
                <a:solidFill>
                  <a:schemeClr val="accent6">
                    <a:lumMod val="75000"/>
                  </a:schemeClr>
                </a:solidFill>
                <a:latin typeface="+mj-lt"/>
                <a:ea typeface="Cambria" charset="0"/>
                <a:cs typeface="Cambria" charset="0"/>
              </a:rPr>
              <a:t>to reduce 50% of GHG emissions by 2030 and reach a point of carbon neutrality by 2050.</a:t>
            </a:r>
          </a:p>
        </p:txBody>
      </p:sp>
      <p:sp>
        <p:nvSpPr>
          <p:cNvPr id="8" name="Rectangle 7"/>
          <p:cNvSpPr/>
          <p:nvPr/>
        </p:nvSpPr>
        <p:spPr>
          <a:xfrm>
            <a:off x="685800" y="3796474"/>
            <a:ext cx="6580259" cy="1938992"/>
          </a:xfrm>
          <a:prstGeom prst="rect">
            <a:avLst/>
          </a:prstGeom>
        </p:spPr>
        <p:txBody>
          <a:bodyPr wrap="square">
            <a:spAutoFit/>
          </a:bodyPr>
          <a:lstStyle/>
          <a:p>
            <a:pPr marL="342900" indent="-342900">
              <a:buFont typeface="Arial" panose="020B0604020202020204" pitchFamily="34" charset="0"/>
              <a:buChar char="•"/>
            </a:pPr>
            <a:r>
              <a:rPr lang="en-AU" sz="2000" dirty="0">
                <a:latin typeface="+mj-lt"/>
                <a:ea typeface="Cambria" charset="0"/>
                <a:cs typeface="Cambria" charset="0"/>
              </a:rPr>
              <a:t>PNG NDC’s lays out a set of actions for addressing GHG emissions across sectors</a:t>
            </a:r>
            <a:r>
              <a:rPr lang="en-AU" sz="2000" dirty="0">
                <a:solidFill>
                  <a:srgbClr val="0070C0"/>
                </a:solidFill>
                <a:latin typeface="+mj-lt"/>
                <a:ea typeface="Cambria" charset="0"/>
                <a:cs typeface="Cambria" charset="0"/>
              </a:rPr>
              <a:t> </a:t>
            </a:r>
            <a:r>
              <a:rPr lang="en-AU" sz="2000" dirty="0">
                <a:solidFill>
                  <a:srgbClr val="0000FF"/>
                </a:solidFill>
                <a:latin typeface="+mj-lt"/>
                <a:ea typeface="Cambria" charset="0"/>
                <a:cs typeface="Cambria" charset="0"/>
              </a:rPr>
              <a:t>but do not include specific actions within the forest and land use sector, </a:t>
            </a:r>
            <a:r>
              <a:rPr lang="en-AU" sz="2000" dirty="0">
                <a:latin typeface="+mj-lt"/>
                <a:ea typeface="Cambria" charset="0"/>
                <a:cs typeface="Cambria" charset="0"/>
              </a:rPr>
              <a:t>only acknowledging its importance in PNG and the need to develop both accurate estimates of emissions and potential actions.</a:t>
            </a:r>
          </a:p>
        </p:txBody>
      </p:sp>
    </p:spTree>
    <p:extLst>
      <p:ext uri="{BB962C8B-B14F-4D97-AF65-F5344CB8AC3E}">
        <p14:creationId xmlns:p14="http://schemas.microsoft.com/office/powerpoint/2010/main" val="12437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946105" cy="838200"/>
          </a:xfrm>
        </p:spPr>
        <p:txBody>
          <a:bodyPr>
            <a:noAutofit/>
          </a:bodyPr>
          <a:lstStyle/>
          <a:p>
            <a:pPr algn="l"/>
            <a:r>
              <a:rPr lang="en-GB" sz="3600" b="1" dirty="0">
                <a:solidFill>
                  <a:srgbClr val="0D4D54"/>
                </a:solidFill>
                <a:latin typeface="Cambria" charset="0"/>
                <a:ea typeface="Cambria" charset="0"/>
                <a:cs typeface="Cambria" charset="0"/>
              </a:rPr>
              <a:t>REDD+ and the SDG’s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4550" y="883527"/>
            <a:ext cx="1941833" cy="1638300"/>
          </a:xfrm>
          <a:prstGeom prst="rect">
            <a:avLst/>
          </a:prstGeom>
        </p:spPr>
      </p:pic>
      <p:pic>
        <p:nvPicPr>
          <p:cNvPr id="5" name="Content Placeholder 3" descr="Screen Shot 2015-10-22 at 11.02.50 AM.png"/>
          <p:cNvPicPr/>
          <p:nvPr/>
        </p:nvPicPr>
        <p:blipFill rotWithShape="1">
          <a:blip r:embed="rId3" cstate="email">
            <a:extLst>
              <a:ext uri="{28A0092B-C50C-407E-A947-70E740481C1C}">
                <a14:useLocalDpi xmlns:a14="http://schemas.microsoft.com/office/drawing/2010/main"/>
              </a:ext>
            </a:extLst>
          </a:blip>
          <a:srcRect/>
          <a:stretch/>
        </p:blipFill>
        <p:spPr bwMode="auto">
          <a:xfrm>
            <a:off x="6324600" y="1264527"/>
            <a:ext cx="1853663" cy="1905000"/>
          </a:xfrm>
          <a:prstGeom prst="rect">
            <a:avLst/>
          </a:prstGeom>
          <a:ln>
            <a:solidFill>
              <a:schemeClr val="tx2"/>
            </a:solidFill>
          </a:ln>
          <a:extLst>
            <a:ext uri="{53640926-AAD7-44D8-BBD7-CCE9431645EC}">
              <a14:shadowObscured xmlns:a14="http://schemas.microsoft.com/office/drawing/2010/main"/>
            </a:ext>
          </a:extLst>
        </p:spPr>
      </p:pic>
      <p:pic>
        <p:nvPicPr>
          <p:cNvPr id="7" name="Content Placeholder 3" descr="Screen Shot 2015-10-22 at 11.02.50 AM.png"/>
          <p:cNvPicPr/>
          <p:nvPr/>
        </p:nvPicPr>
        <p:blipFill rotWithShape="1">
          <a:blip r:embed="rId4" cstate="email">
            <a:extLst>
              <a:ext uri="{28A0092B-C50C-407E-A947-70E740481C1C}">
                <a14:useLocalDpi xmlns:a14="http://schemas.microsoft.com/office/drawing/2010/main"/>
              </a:ext>
            </a:extLst>
          </a:blip>
          <a:srcRect/>
          <a:stretch/>
        </p:blipFill>
        <p:spPr bwMode="auto">
          <a:xfrm>
            <a:off x="6324600" y="3360027"/>
            <a:ext cx="1870075" cy="1905000"/>
          </a:xfrm>
          <a:prstGeom prst="rect">
            <a:avLst/>
          </a:prstGeom>
          <a:ln>
            <a:solidFill>
              <a:schemeClr val="tx2"/>
            </a:solidFill>
          </a:ln>
          <a:extLst>
            <a:ext uri="{53640926-AAD7-44D8-BBD7-CCE9431645EC}">
              <a14:shadowObscured xmlns:a14="http://schemas.microsoft.com/office/drawing/2010/main"/>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923" y="2217027"/>
            <a:ext cx="4176793" cy="1676400"/>
          </a:xfrm>
          <a:prstGeom prst="rect">
            <a:avLst/>
          </a:prstGeom>
        </p:spPr>
      </p:pic>
      <p:cxnSp>
        <p:nvCxnSpPr>
          <p:cNvPr id="9" name="Straight Arrow Connector 8"/>
          <p:cNvCxnSpPr/>
          <p:nvPr/>
        </p:nvCxnSpPr>
        <p:spPr>
          <a:xfrm flipV="1">
            <a:off x="4512459" y="1993116"/>
            <a:ext cx="1600200" cy="8382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4512459" y="3450588"/>
            <a:ext cx="1600200" cy="5715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5170" y="2710175"/>
            <a:ext cx="1954450" cy="2623825"/>
          </a:xfrm>
          <a:prstGeom prst="rect">
            <a:avLst/>
          </a:prstGeom>
        </p:spPr>
      </p:pic>
    </p:spTree>
    <p:extLst>
      <p:ext uri="{BB962C8B-B14F-4D97-AF65-F5344CB8AC3E}">
        <p14:creationId xmlns:p14="http://schemas.microsoft.com/office/powerpoint/2010/main" val="157692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3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3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cstate="email">
            <a:extLst>
              <a:ext uri="{28A0092B-C50C-407E-A947-70E740481C1C}">
                <a14:useLocalDpi xmlns:a14="http://schemas.microsoft.com/office/drawing/2010/main"/>
              </a:ext>
            </a:extLst>
          </a:blip>
          <a:srcRect/>
          <a:stretch/>
        </p:blipFill>
        <p:spPr bwMode="auto">
          <a:xfrm>
            <a:off x="6858000" y="1371600"/>
            <a:ext cx="4740523" cy="44958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533400" y="228600"/>
            <a:ext cx="9946105" cy="838200"/>
          </a:xfrm>
        </p:spPr>
        <p:txBody>
          <a:bodyPr>
            <a:noAutofit/>
          </a:bodyPr>
          <a:lstStyle/>
          <a:p>
            <a:pPr algn="l"/>
            <a:r>
              <a:rPr lang="en-GB" sz="3600" b="1" dirty="0">
                <a:solidFill>
                  <a:srgbClr val="0D4D54"/>
                </a:solidFill>
                <a:latin typeface="Cambria" charset="0"/>
                <a:ea typeface="Cambria" charset="0"/>
                <a:cs typeface="Cambria" charset="0"/>
              </a:rPr>
              <a:t>REDD+ in Green Development Strategy</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790" y="1295400"/>
            <a:ext cx="3227523" cy="1295400"/>
          </a:xfrm>
          <a:prstGeom prst="rect">
            <a:avLst/>
          </a:prstGeom>
        </p:spPr>
      </p:pic>
      <p:sp>
        <p:nvSpPr>
          <p:cNvPr id="3" name="Rectangle 2"/>
          <p:cNvSpPr/>
          <p:nvPr/>
        </p:nvSpPr>
        <p:spPr>
          <a:xfrm>
            <a:off x="259790" y="2819400"/>
            <a:ext cx="6096000" cy="1938992"/>
          </a:xfrm>
          <a:prstGeom prst="rect">
            <a:avLst/>
          </a:prstGeom>
        </p:spPr>
        <p:txBody>
          <a:bodyPr>
            <a:spAutoFit/>
          </a:bodyPr>
          <a:lstStyle/>
          <a:p>
            <a:pPr marL="342900" indent="-342900">
              <a:buFont typeface="Arial" panose="020B0604020202020204" pitchFamily="34" charset="0"/>
              <a:buChar char="•"/>
            </a:pPr>
            <a:r>
              <a:rPr lang="en-AU" sz="2000" dirty="0">
                <a:ea typeface="Cambria" charset="0"/>
                <a:cs typeface="Cambria" charset="0"/>
              </a:rPr>
              <a:t>Integrated into the second Medium Term Development Plan (MTDP) 2016-17 ‘A Pathway to a Responsible Sustainable Future’ which includes Forests and Biodiversity, Agriculture and Eco-tourism within its priority economic sectors based on their value as strategic assets.</a:t>
            </a:r>
            <a:endParaRPr lang="en-US" sz="2000" dirty="0">
              <a:ea typeface="Cambria" charset="0"/>
              <a:cs typeface="Cambria" charset="0"/>
            </a:endParaRPr>
          </a:p>
        </p:txBody>
      </p:sp>
    </p:spTree>
    <p:extLst>
      <p:ext uri="{BB962C8B-B14F-4D97-AF65-F5344CB8AC3E}">
        <p14:creationId xmlns:p14="http://schemas.microsoft.com/office/powerpoint/2010/main" val="307102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16644</TotalTime>
  <Words>1142</Words>
  <Application>Microsoft Office PowerPoint</Application>
  <PresentationFormat>Widescreen</PresentationFormat>
  <Paragraphs>126</Paragraphs>
  <Slides>13</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ＭＳ Ｐゴシック</vt:lpstr>
      <vt:lpstr>Arial</vt:lpstr>
      <vt:lpstr>Calibri</vt:lpstr>
      <vt:lpstr>Cambria</vt:lpstr>
      <vt:lpstr>DaunPenh</vt:lpstr>
      <vt:lpstr>Myriad Pro</vt:lpstr>
      <vt:lpstr>Times New Roman</vt:lpstr>
      <vt:lpstr>Wingdings</vt:lpstr>
      <vt:lpstr>Office Theme</vt:lpstr>
      <vt:lpstr>2_Custom Design</vt:lpstr>
      <vt:lpstr>10_Custom Design</vt:lpstr>
      <vt:lpstr>PowerPoint Presentation</vt:lpstr>
      <vt:lpstr>Introduction to Papua New Guinea</vt:lpstr>
      <vt:lpstr>Introduction to Papua New Guinea</vt:lpstr>
      <vt:lpstr>PowerPoint Presentation</vt:lpstr>
      <vt:lpstr>Overview of the REDD+ Programme/PNG</vt:lpstr>
      <vt:lpstr>Overview of the REDD+ Programme/PNG</vt:lpstr>
      <vt:lpstr>REDD+ and the NDC</vt:lpstr>
      <vt:lpstr>REDD+ and the SDG’s</vt:lpstr>
      <vt:lpstr>REDD+ in Green Development Strategy</vt:lpstr>
      <vt:lpstr>PowerPoint Presentation</vt:lpstr>
      <vt:lpstr>PowerPoint Presentation</vt:lpstr>
      <vt:lpstr>Key Lessons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Mirzohaydar Isoev</cp:lastModifiedBy>
  <cp:revision>261</cp:revision>
  <cp:lastPrinted>2017-11-04T00:53:16Z</cp:lastPrinted>
  <dcterms:created xsi:type="dcterms:W3CDTF">2012-09-11T07:20:24Z</dcterms:created>
  <dcterms:modified xsi:type="dcterms:W3CDTF">2017-11-04T00:54:14Z</dcterms:modified>
</cp:coreProperties>
</file>