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819" r:id="rId2"/>
  </p:sldMasterIdLst>
  <p:notesMasterIdLst>
    <p:notesMasterId r:id="rId43"/>
  </p:notesMasterIdLst>
  <p:sldIdLst>
    <p:sldId id="432" r:id="rId3"/>
    <p:sldId id="451" r:id="rId4"/>
    <p:sldId id="436" r:id="rId5"/>
    <p:sldId id="437" r:id="rId6"/>
    <p:sldId id="441" r:id="rId7"/>
    <p:sldId id="450" r:id="rId8"/>
    <p:sldId id="449" r:id="rId9"/>
    <p:sldId id="443" r:id="rId10"/>
    <p:sldId id="444" r:id="rId11"/>
    <p:sldId id="446" r:id="rId12"/>
    <p:sldId id="453" r:id="rId13"/>
    <p:sldId id="452" r:id="rId14"/>
    <p:sldId id="479" r:id="rId15"/>
    <p:sldId id="448" r:id="rId16"/>
    <p:sldId id="468" r:id="rId17"/>
    <p:sldId id="480" r:id="rId18"/>
    <p:sldId id="481" r:id="rId19"/>
    <p:sldId id="457" r:id="rId20"/>
    <p:sldId id="454" r:id="rId21"/>
    <p:sldId id="455" r:id="rId22"/>
    <p:sldId id="456" r:id="rId23"/>
    <p:sldId id="460" r:id="rId24"/>
    <p:sldId id="458" r:id="rId25"/>
    <p:sldId id="459" r:id="rId26"/>
    <p:sldId id="466" r:id="rId27"/>
    <p:sldId id="470" r:id="rId28"/>
    <p:sldId id="471" r:id="rId29"/>
    <p:sldId id="482" r:id="rId30"/>
    <p:sldId id="483" r:id="rId31"/>
    <p:sldId id="484" r:id="rId32"/>
    <p:sldId id="467" r:id="rId33"/>
    <p:sldId id="475" r:id="rId34"/>
    <p:sldId id="476" r:id="rId35"/>
    <p:sldId id="477" r:id="rId36"/>
    <p:sldId id="478" r:id="rId37"/>
    <p:sldId id="464" r:id="rId38"/>
    <p:sldId id="472" r:id="rId39"/>
    <p:sldId id="473" r:id="rId40"/>
    <p:sldId id="474" r:id="rId41"/>
    <p:sldId id="469"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B01C2D-F2FB-467E-B3A4-D32C2786F360}">
          <p14:sldIdLst>
            <p14:sldId id="432"/>
            <p14:sldId id="451"/>
            <p14:sldId id="436"/>
            <p14:sldId id="437"/>
            <p14:sldId id="441"/>
            <p14:sldId id="450"/>
            <p14:sldId id="449"/>
            <p14:sldId id="443"/>
            <p14:sldId id="444"/>
            <p14:sldId id="446"/>
            <p14:sldId id="453"/>
            <p14:sldId id="452"/>
            <p14:sldId id="479"/>
            <p14:sldId id="448"/>
            <p14:sldId id="468"/>
            <p14:sldId id="480"/>
            <p14:sldId id="481"/>
            <p14:sldId id="457"/>
            <p14:sldId id="454"/>
            <p14:sldId id="455"/>
            <p14:sldId id="456"/>
            <p14:sldId id="460"/>
            <p14:sldId id="458"/>
            <p14:sldId id="459"/>
            <p14:sldId id="466"/>
            <p14:sldId id="470"/>
            <p14:sldId id="471"/>
            <p14:sldId id="482"/>
            <p14:sldId id="483"/>
            <p14:sldId id="484"/>
            <p14:sldId id="467"/>
            <p14:sldId id="475"/>
            <p14:sldId id="476"/>
            <p14:sldId id="477"/>
            <p14:sldId id="478"/>
            <p14:sldId id="464"/>
            <p14:sldId id="472"/>
            <p14:sldId id="473"/>
            <p14:sldId id="474"/>
            <p14:sldId id="46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1E49"/>
    <a:srgbClr val="F96391"/>
    <a:srgbClr val="1DFB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00" autoAdjust="0"/>
    <p:restoredTop sz="75666" autoAdjust="0"/>
  </p:normalViewPr>
  <p:slideViewPr>
    <p:cSldViewPr showGuides="1">
      <p:cViewPr varScale="1">
        <p:scale>
          <a:sx n="56" d="100"/>
          <a:sy n="56" d="100"/>
        </p:scale>
        <p:origin x="184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10042597134378"/>
          <c:y val="0.16878270762229808"/>
          <c:w val="0.59000279678154988"/>
          <c:h val="0.62155455823994699"/>
        </c:manualLayout>
      </c:layout>
      <c:lineChart>
        <c:grouping val="percentStacked"/>
        <c:varyColors val="0"/>
        <c:ser>
          <c:idx val="1"/>
          <c:order val="0"/>
          <c:tx>
            <c:strRef>
              <c:f>Feuil1!$C$10</c:f>
              <c:strCache>
                <c:ptCount val="1"/>
                <c:pt idx="0">
                  <c:v>ERP</c:v>
                </c:pt>
              </c:strCache>
            </c:strRef>
          </c:tx>
          <c:spPr>
            <a:ln w="31750" cap="rnd">
              <a:solidFill>
                <a:schemeClr val="accent2"/>
              </a:solidFill>
              <a:round/>
            </a:ln>
            <a:effectLst/>
          </c:spPr>
          <c:marker>
            <c:symbol val="circle"/>
            <c:size val="17"/>
            <c:spPr>
              <a:solidFill>
                <a:schemeClr val="accent2"/>
              </a:solidFill>
              <a:ln>
                <a:noFill/>
              </a:ln>
              <a:effectLst/>
            </c:spPr>
          </c:marker>
          <c:dLbls>
            <c:dLbl>
              <c:idx val="0"/>
              <c:layout>
                <c:manualLayout>
                  <c:x val="-0.22714319521535217"/>
                  <c:y val="-3.5460992907801418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324-4782-B82D-078983345590}"/>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1-E324-4782-B82D-078983345590}"/>
                </c:ext>
                <c:ext xmlns:c15="http://schemas.microsoft.com/office/drawing/2012/chart" uri="{CE6537A1-D6FC-4f65-9D91-7224C49458BB}"/>
              </c:extLst>
            </c:dLbl>
            <c:spPr>
              <a:solidFill>
                <a:schemeClr val="tx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Feuil1!$D$9:$E$9</c:f>
              <c:numCache>
                <c:formatCode>General</c:formatCode>
                <c:ptCount val="2"/>
                <c:pt idx="0">
                  <c:v>2000</c:v>
                </c:pt>
                <c:pt idx="1">
                  <c:v>2015</c:v>
                </c:pt>
              </c:numCache>
            </c:numRef>
          </c:cat>
          <c:val>
            <c:numRef>
              <c:f>Feuil1!$D$10:$E$10</c:f>
              <c:numCache>
                <c:formatCode>#,##0.00</c:formatCode>
                <c:ptCount val="2"/>
                <c:pt idx="0">
                  <c:v>18605391.801269099</c:v>
                </c:pt>
                <c:pt idx="1">
                  <c:v>18605391.801269121</c:v>
                </c:pt>
              </c:numCache>
            </c:numRef>
          </c:val>
          <c:smooth val="0"/>
          <c:extLst xmlns:c16r2="http://schemas.microsoft.com/office/drawing/2015/06/chart">
            <c:ext xmlns:c16="http://schemas.microsoft.com/office/drawing/2014/chart" uri="{C3380CC4-5D6E-409C-BE32-E72D297353CC}">
              <c16:uniqueId val="{00000002-E324-4782-B82D-078983345590}"/>
            </c:ext>
          </c:extLst>
        </c:ser>
        <c:ser>
          <c:idx val="0"/>
          <c:order val="1"/>
          <c:tx>
            <c:strRef>
              <c:f>Feuil1!$C$11</c:f>
              <c:strCache>
                <c:ptCount val="1"/>
                <c:pt idx="0">
                  <c:v>National</c:v>
                </c:pt>
              </c:strCache>
            </c:strRef>
          </c:tx>
          <c:spPr>
            <a:ln w="31750" cap="rnd">
              <a:solidFill>
                <a:schemeClr val="accent1"/>
              </a:solidFill>
              <a:round/>
            </a:ln>
            <a:effectLst/>
          </c:spPr>
          <c:marker>
            <c:symbol val="circle"/>
            <c:size val="17"/>
            <c:spPr>
              <a:solidFill>
                <a:schemeClr val="accent1"/>
              </a:solidFill>
              <a:ln>
                <a:noFill/>
              </a:ln>
              <a:effectLst/>
            </c:spPr>
          </c:marker>
          <c:dLbls>
            <c:dLbl>
              <c:idx val="0"/>
              <c:layout>
                <c:manualLayout>
                  <c:x val="-0.23224194311776603"/>
                  <c:y val="7.0921985815602835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324-4782-B82D-078983345590}"/>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4-E324-4782-B82D-078983345590}"/>
                </c:ext>
                <c:ext xmlns:c15="http://schemas.microsoft.com/office/drawing/2012/chart" uri="{CE6537A1-D6FC-4f65-9D91-7224C49458BB}"/>
              </c:extLst>
            </c:dLbl>
            <c:spPr>
              <a:solidFill>
                <a:schemeClr val="tx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Feuil1!$D$9:$E$9</c:f>
              <c:numCache>
                <c:formatCode>General</c:formatCode>
                <c:ptCount val="2"/>
                <c:pt idx="0">
                  <c:v>2000</c:v>
                </c:pt>
                <c:pt idx="1">
                  <c:v>2015</c:v>
                </c:pt>
              </c:numCache>
            </c:numRef>
          </c:cat>
          <c:val>
            <c:numRef>
              <c:f>Feuil1!$D$11:$E$11</c:f>
              <c:numCache>
                <c:formatCode>#,##0.00</c:formatCode>
                <c:ptCount val="2"/>
                <c:pt idx="0">
                  <c:v>76751725.599999994</c:v>
                </c:pt>
                <c:pt idx="1">
                  <c:v>76751725.599999994</c:v>
                </c:pt>
              </c:numCache>
            </c:numRef>
          </c:val>
          <c:smooth val="0"/>
          <c:extLst xmlns:c16r2="http://schemas.microsoft.com/office/drawing/2015/06/chart">
            <c:ext xmlns:c16="http://schemas.microsoft.com/office/drawing/2014/chart" uri="{C3380CC4-5D6E-409C-BE32-E72D297353CC}">
              <c16:uniqueId val="{00000005-E324-4782-B82D-078983345590}"/>
            </c:ext>
          </c:extLst>
        </c:ser>
        <c:dLbls>
          <c:dLblPos val="ctr"/>
          <c:showLegendKey val="0"/>
          <c:showVal val="1"/>
          <c:showCatName val="0"/>
          <c:showSerName val="0"/>
          <c:showPercent val="0"/>
          <c:showBubbleSize val="0"/>
        </c:dLbls>
        <c:marker val="1"/>
        <c:smooth val="0"/>
        <c:axId val="150087944"/>
        <c:axId val="150456760"/>
      </c:lineChart>
      <c:dateAx>
        <c:axId val="15008794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50456760"/>
        <c:crossesAt val="-0.4"/>
        <c:auto val="0"/>
        <c:lblOffset val="100"/>
        <c:baseTimeUnit val="days"/>
        <c:majorUnit val="5"/>
        <c:majorTimeUnit val="days"/>
        <c:minorUnit val="2"/>
        <c:minorTimeUnit val="days"/>
      </c:dateAx>
      <c:valAx>
        <c:axId val="15045676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0"/>
        <c:majorTickMark val="none"/>
        <c:minorTickMark val="none"/>
        <c:tickLblPos val="nextTo"/>
        <c:crossAx val="150087944"/>
        <c:crosses val="autoZero"/>
        <c:crossBetween val="between"/>
        <c:majorUnit val="0.30000000000000004"/>
      </c:valAx>
      <c:spPr>
        <a:noFill/>
        <a:ln>
          <a:noFill/>
        </a:ln>
        <a:effectLst/>
      </c:spPr>
    </c:plotArea>
    <c:legend>
      <c:legendPos val="r"/>
      <c:layout>
        <c:manualLayout>
          <c:xMode val="edge"/>
          <c:yMode val="edge"/>
          <c:x val="0.79986338797814205"/>
          <c:y val="0.32204249734740603"/>
          <c:w val="0.17773972658724113"/>
          <c:h val="0.3148622543088914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Historic Emissions</a:t>
            </a:r>
          </a:p>
        </c:rich>
      </c:tx>
      <c:overlay val="0"/>
      <c:spPr>
        <a:noFill/>
        <a:ln>
          <a:noFill/>
        </a:ln>
        <a:effectLst/>
      </c:spPr>
    </c:title>
    <c:autoTitleDeleted val="0"/>
    <c:plotArea>
      <c:layout/>
      <c:lineChart>
        <c:grouping val="standard"/>
        <c:varyColors val="0"/>
        <c:ser>
          <c:idx val="0"/>
          <c:order val="0"/>
          <c:tx>
            <c:v>Deforestation</c:v>
          </c:tx>
          <c:spPr>
            <a:ln w="28575" cap="rnd">
              <a:solidFill>
                <a:schemeClr val="accent1"/>
              </a:solidFill>
              <a:round/>
            </a:ln>
            <a:effectLst/>
          </c:spPr>
          <c:marker>
            <c:symbol val="none"/>
          </c:marker>
          <c:cat>
            <c:numRef>
              <c:f>'RL and Projections'!$H$12:$V$12</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'Emissions - Deforestation'!$M$21:$AA$21</c:f>
              <c:numCache>
                <c:formatCode>#,##0</c:formatCode>
                <c:ptCount val="15"/>
                <c:pt idx="0">
                  <c:v>32954581.493727718</c:v>
                </c:pt>
                <c:pt idx="1">
                  <c:v>32944593.877166755</c:v>
                </c:pt>
                <c:pt idx="2">
                  <c:v>32947965.592042178</c:v>
                </c:pt>
                <c:pt idx="3">
                  <c:v>32862089.800341666</c:v>
                </c:pt>
                <c:pt idx="4">
                  <c:v>32922432.82882528</c:v>
                </c:pt>
                <c:pt idx="5">
                  <c:v>32875697.67023902</c:v>
                </c:pt>
                <c:pt idx="6">
                  <c:v>32909935.178798601</c:v>
                </c:pt>
                <c:pt idx="7">
                  <c:v>32973035.24318688</c:v>
                </c:pt>
                <c:pt idx="8">
                  <c:v>32936802.100761149</c:v>
                </c:pt>
                <c:pt idx="9">
                  <c:v>32879226.002891049</c:v>
                </c:pt>
                <c:pt idx="10">
                  <c:v>61957425.871815614</c:v>
                </c:pt>
                <c:pt idx="11">
                  <c:v>61958473.527012669</c:v>
                </c:pt>
                <c:pt idx="12">
                  <c:v>57775145.39713797</c:v>
                </c:pt>
                <c:pt idx="13">
                  <c:v>57767194.383408435</c:v>
                </c:pt>
                <c:pt idx="14">
                  <c:v>57809964.902264394</c:v>
                </c:pt>
              </c:numCache>
            </c:numRef>
          </c:val>
          <c:smooth val="0"/>
          <c:extLst xmlns:c16r2="http://schemas.microsoft.com/office/drawing/2015/06/chart">
            <c:ext xmlns:c16="http://schemas.microsoft.com/office/drawing/2014/chart" uri="{C3380CC4-5D6E-409C-BE32-E72D297353CC}">
              <c16:uniqueId val="{00000000-B525-450A-807A-BB854D18DDF6}"/>
            </c:ext>
          </c:extLst>
        </c:ser>
        <c:ser>
          <c:idx val="1"/>
          <c:order val="1"/>
          <c:tx>
            <c:v>Logging</c:v>
          </c:tx>
          <c:spPr>
            <a:ln w="28575" cap="rnd">
              <a:solidFill>
                <a:schemeClr val="accent2"/>
              </a:solidFill>
              <a:round/>
            </a:ln>
            <a:effectLst/>
          </c:spPr>
          <c:marker>
            <c:symbol val="none"/>
          </c:marker>
          <c:cat>
            <c:numRef>
              <c:f>'RL and Projections'!$H$12:$V$12</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'Emissions - logging'!$C$13:$Q$13</c:f>
              <c:numCache>
                <c:formatCode>#,##0</c:formatCode>
                <c:ptCount val="15"/>
                <c:pt idx="0">
                  <c:v>4543795.0837499993</c:v>
                </c:pt>
                <c:pt idx="1">
                  <c:v>4935728.3512499994</c:v>
                </c:pt>
                <c:pt idx="2">
                  <c:v>4234528.9725000113</c:v>
                </c:pt>
                <c:pt idx="3">
                  <c:v>3262992.8249999997</c:v>
                </c:pt>
                <c:pt idx="4">
                  <c:v>3425766.0224999967</c:v>
                </c:pt>
                <c:pt idx="5">
                  <c:v>3137020.2</c:v>
                </c:pt>
                <c:pt idx="6">
                  <c:v>3200462.3512499952</c:v>
                </c:pt>
                <c:pt idx="7">
                  <c:v>3271294.3312500003</c:v>
                </c:pt>
                <c:pt idx="8">
                  <c:v>2690292.6600000006</c:v>
                </c:pt>
                <c:pt idx="9">
                  <c:v>3134831.2012499999</c:v>
                </c:pt>
                <c:pt idx="10">
                  <c:v>2827378.2899999996</c:v>
                </c:pt>
                <c:pt idx="11">
                  <c:v>2891012.2349999994</c:v>
                </c:pt>
                <c:pt idx="12">
                  <c:v>3590224.9312500004</c:v>
                </c:pt>
                <c:pt idx="13">
                  <c:v>3244862.3849999998</c:v>
                </c:pt>
                <c:pt idx="14">
                  <c:v>2693605.6012499998</c:v>
                </c:pt>
              </c:numCache>
            </c:numRef>
          </c:val>
          <c:smooth val="0"/>
          <c:extLst xmlns:c16r2="http://schemas.microsoft.com/office/drawing/2015/06/chart">
            <c:ext xmlns:c16="http://schemas.microsoft.com/office/drawing/2014/chart" uri="{C3380CC4-5D6E-409C-BE32-E72D297353CC}">
              <c16:uniqueId val="{00000001-B525-450A-807A-BB854D18DDF6}"/>
            </c:ext>
          </c:extLst>
        </c:ser>
        <c:ser>
          <c:idx val="3"/>
          <c:order val="2"/>
          <c:tx>
            <c:v>Fire</c:v>
          </c:tx>
          <c:spPr>
            <a:ln w="28575" cap="rnd">
              <a:solidFill>
                <a:schemeClr val="accent4"/>
              </a:solidFill>
              <a:round/>
            </a:ln>
            <a:effectLst/>
          </c:spPr>
          <c:marker>
            <c:symbol val="none"/>
          </c:marker>
          <c:cat>
            <c:numRef>
              <c:f>'RL and Projections'!$H$12:$V$12</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'Emissions - fire'!$E$155:$S$155</c:f>
              <c:numCache>
                <c:formatCode>#,##0</c:formatCode>
                <c:ptCount val="15"/>
                <c:pt idx="0">
                  <c:v>22501.238085348261</c:v>
                </c:pt>
                <c:pt idx="1">
                  <c:v>706.51095123139055</c:v>
                </c:pt>
                <c:pt idx="2">
                  <c:v>30440.730519055302</c:v>
                </c:pt>
                <c:pt idx="3">
                  <c:v>107.87642922328695</c:v>
                </c:pt>
                <c:pt idx="4">
                  <c:v>3923.7547384541581</c:v>
                </c:pt>
                <c:pt idx="5">
                  <c:v>1180.589975313502</c:v>
                </c:pt>
                <c:pt idx="6">
                  <c:v>66764.120656798041</c:v>
                </c:pt>
                <c:pt idx="7">
                  <c:v>122653.72307670733</c:v>
                </c:pt>
                <c:pt idx="8">
                  <c:v>172516.91028833971</c:v>
                </c:pt>
                <c:pt idx="9">
                  <c:v>14424.396396004184</c:v>
                </c:pt>
                <c:pt idx="10">
                  <c:v>7193.8232349535565</c:v>
                </c:pt>
                <c:pt idx="11">
                  <c:v>8460.6296439688431</c:v>
                </c:pt>
                <c:pt idx="12">
                  <c:v>186952.44445176906</c:v>
                </c:pt>
                <c:pt idx="13">
                  <c:v>465.29456702536174</c:v>
                </c:pt>
                <c:pt idx="14">
                  <c:v>28410.064772629274</c:v>
                </c:pt>
              </c:numCache>
            </c:numRef>
          </c:val>
          <c:smooth val="0"/>
          <c:extLst xmlns:c16r2="http://schemas.microsoft.com/office/drawing/2015/06/chart">
            <c:ext xmlns:c16="http://schemas.microsoft.com/office/drawing/2014/chart" uri="{C3380CC4-5D6E-409C-BE32-E72D297353CC}">
              <c16:uniqueId val="{00000002-B525-450A-807A-BB854D18DDF6}"/>
            </c:ext>
          </c:extLst>
        </c:ser>
        <c:ser>
          <c:idx val="5"/>
          <c:order val="3"/>
          <c:tx>
            <c:v>Fuelwood</c:v>
          </c:tx>
          <c:spPr>
            <a:ln w="28575" cap="rnd">
              <a:solidFill>
                <a:schemeClr val="accent6"/>
              </a:solidFill>
              <a:round/>
            </a:ln>
            <a:effectLst/>
          </c:spPr>
          <c:marker>
            <c:symbol val="none"/>
          </c:marker>
          <c:cat>
            <c:numRef>
              <c:f>'RL and Projections'!$H$12:$V$12</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'Emissions - fuelwood'!$D$27:$R$27</c:f>
            </c:numRef>
          </c:val>
          <c:smooth val="0"/>
          <c:extLst xmlns:c16r2="http://schemas.microsoft.com/office/drawing/2015/06/chart">
            <c:ext xmlns:c16="http://schemas.microsoft.com/office/drawing/2014/chart" uri="{C3380CC4-5D6E-409C-BE32-E72D297353CC}">
              <c16:uniqueId val="{00000003-B525-450A-807A-BB854D18DDF6}"/>
            </c:ext>
          </c:extLst>
        </c:ser>
        <c:ser>
          <c:idx val="6"/>
          <c:order val="4"/>
          <c:tx>
            <c:v>Enhancements</c:v>
          </c:tx>
          <c:spPr>
            <a:ln w="28575" cap="rnd">
              <a:solidFill>
                <a:schemeClr val="accent1">
                  <a:lumMod val="60000"/>
                </a:schemeClr>
              </a:solidFill>
              <a:round/>
            </a:ln>
            <a:effectLst/>
          </c:spPr>
          <c:marker>
            <c:symbol val="none"/>
          </c:marker>
          <c:cat>
            <c:numRef>
              <c:f>'RL and Projections'!$H$12:$V$12</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#REF!</c:f>
              <c:numCache>
                <c:formatCode>General</c:formatCode>
                <c:ptCount val="1"/>
                <c:pt idx="0">
                  <c:v>1</c:v>
                </c:pt>
              </c:numCache>
            </c:numRef>
          </c:val>
          <c:smooth val="0"/>
          <c:extLst xmlns:c16r2="http://schemas.microsoft.com/office/drawing/2015/06/chart">
            <c:ext xmlns:c16="http://schemas.microsoft.com/office/drawing/2014/chart" uri="{C3380CC4-5D6E-409C-BE32-E72D297353CC}">
              <c16:uniqueId val="{00000004-B525-450A-807A-BB854D18DDF6}"/>
            </c:ext>
          </c:extLst>
        </c:ser>
        <c:ser>
          <c:idx val="2"/>
          <c:order val="5"/>
          <c:tx>
            <c:strRef>
              <c:f>'RL and Projections'!$D$6</c:f>
              <c:strCache>
                <c:ptCount val="1"/>
                <c:pt idx="0">
                  <c:v>Illegal Logging</c:v>
                </c:pt>
              </c:strCache>
            </c:strRef>
          </c:tx>
          <c:spPr>
            <a:ln w="28575" cap="rnd">
              <a:solidFill>
                <a:schemeClr val="accent3"/>
              </a:solidFill>
              <a:round/>
            </a:ln>
            <a:effectLst/>
          </c:spPr>
          <c:marker>
            <c:symbol val="none"/>
          </c:marker>
          <c:cat>
            <c:numRef>
              <c:f>'RL and Projections'!$H$12:$V$12</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'RL and Projections'!$H$14:$V$14</c:f>
              <c:numCache>
                <c:formatCode>_(* #,##0_);_(* \(#,##0\);_(* "-"??_);_(@_)</c:formatCode>
                <c:ptCount val="15"/>
                <c:pt idx="0">
                  <c:v>13407000</c:v>
                </c:pt>
                <c:pt idx="1">
                  <c:v>13407000</c:v>
                </c:pt>
                <c:pt idx="2">
                  <c:v>13407000</c:v>
                </c:pt>
                <c:pt idx="3">
                  <c:v>13407000</c:v>
                </c:pt>
                <c:pt idx="4">
                  <c:v>13407000</c:v>
                </c:pt>
                <c:pt idx="5">
                  <c:v>13407000</c:v>
                </c:pt>
                <c:pt idx="6">
                  <c:v>13407000</c:v>
                </c:pt>
                <c:pt idx="7">
                  <c:v>13407000</c:v>
                </c:pt>
                <c:pt idx="8">
                  <c:v>13407000</c:v>
                </c:pt>
                <c:pt idx="9">
                  <c:v>13407000</c:v>
                </c:pt>
                <c:pt idx="10">
                  <c:v>13407000</c:v>
                </c:pt>
                <c:pt idx="11">
                  <c:v>13407000</c:v>
                </c:pt>
                <c:pt idx="12">
                  <c:v>13407000</c:v>
                </c:pt>
                <c:pt idx="13">
                  <c:v>13407000</c:v>
                </c:pt>
                <c:pt idx="14">
                  <c:v>13407000</c:v>
                </c:pt>
              </c:numCache>
            </c:numRef>
          </c:val>
          <c:smooth val="0"/>
          <c:extLst xmlns:c16r2="http://schemas.microsoft.com/office/drawing/2015/06/chart">
            <c:ext xmlns:c16="http://schemas.microsoft.com/office/drawing/2014/chart" uri="{C3380CC4-5D6E-409C-BE32-E72D297353CC}">
              <c16:uniqueId val="{00000005-B525-450A-807A-BB854D18DDF6}"/>
            </c:ext>
          </c:extLst>
        </c:ser>
        <c:ser>
          <c:idx val="7"/>
          <c:order val="6"/>
          <c:tx>
            <c:strRef>
              <c:f>'RL and Projections'!$G$12</c:f>
              <c:strCache>
                <c:ptCount val="1"/>
                <c:pt idx="0">
                  <c:v>Reference Level</c:v>
                </c:pt>
              </c:strCache>
            </c:strRef>
          </c:tx>
          <c:spPr>
            <a:ln w="28575" cap="rnd">
              <a:solidFill>
                <a:schemeClr val="accent2">
                  <a:lumMod val="60000"/>
                </a:schemeClr>
              </a:solidFill>
              <a:prstDash val="dash"/>
              <a:round/>
            </a:ln>
            <a:effectLst/>
          </c:spPr>
          <c:marker>
            <c:symbol val="none"/>
          </c:marker>
          <c:cat>
            <c:numRef>
              <c:f>'RL and Projections'!$H$12:$V$12</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'RL and Projections'!$H$13:$V$13</c:f>
              <c:numCache>
                <c:formatCode>_(* #,##0_);_(* \(#,##0\);_(* "-"??_);_(@_)</c:formatCode>
                <c:ptCount val="15"/>
                <c:pt idx="0">
                  <c:v>60805246.059191003</c:v>
                </c:pt>
                <c:pt idx="1">
                  <c:v>60805246.059191003</c:v>
                </c:pt>
                <c:pt idx="2">
                  <c:v>60805246.059191003</c:v>
                </c:pt>
                <c:pt idx="3">
                  <c:v>60805246.059191003</c:v>
                </c:pt>
                <c:pt idx="4">
                  <c:v>60805246.059191003</c:v>
                </c:pt>
                <c:pt idx="5">
                  <c:v>60805246.059191003</c:v>
                </c:pt>
                <c:pt idx="6">
                  <c:v>60805246.059191003</c:v>
                </c:pt>
                <c:pt idx="7">
                  <c:v>60805246.059191003</c:v>
                </c:pt>
                <c:pt idx="8">
                  <c:v>60805246.059191003</c:v>
                </c:pt>
                <c:pt idx="9">
                  <c:v>60805246.059191003</c:v>
                </c:pt>
                <c:pt idx="10">
                  <c:v>60805246.059191003</c:v>
                </c:pt>
                <c:pt idx="11">
                  <c:v>60805246.059191003</c:v>
                </c:pt>
                <c:pt idx="12">
                  <c:v>60805246.059191003</c:v>
                </c:pt>
                <c:pt idx="13">
                  <c:v>60805246.059191003</c:v>
                </c:pt>
                <c:pt idx="14">
                  <c:v>60805246.059191003</c:v>
                </c:pt>
              </c:numCache>
            </c:numRef>
          </c:val>
          <c:smooth val="0"/>
          <c:extLst xmlns:c16r2="http://schemas.microsoft.com/office/drawing/2015/06/chart">
            <c:ext xmlns:c16="http://schemas.microsoft.com/office/drawing/2014/chart" uri="{C3380CC4-5D6E-409C-BE32-E72D297353CC}">
              <c16:uniqueId val="{00000006-B525-450A-807A-BB854D18DDF6}"/>
            </c:ext>
          </c:extLst>
        </c:ser>
        <c:dLbls>
          <c:showLegendKey val="0"/>
          <c:showVal val="0"/>
          <c:showCatName val="0"/>
          <c:showSerName val="0"/>
          <c:showPercent val="0"/>
          <c:showBubbleSize val="0"/>
        </c:dLbls>
        <c:smooth val="0"/>
        <c:axId val="201989184"/>
        <c:axId val="201989576"/>
      </c:lineChart>
      <c:catAx>
        <c:axId val="201989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b"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01989576"/>
        <c:crosses val="autoZero"/>
        <c:auto val="1"/>
        <c:lblAlgn val="ctr"/>
        <c:lblOffset val="100"/>
        <c:noMultiLvlLbl val="0"/>
      </c:catAx>
      <c:valAx>
        <c:axId val="201989576"/>
        <c:scaling>
          <c:orientation val="minMax"/>
          <c:max val="95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sz="1400" b="1" dirty="0"/>
                  <a:t>Emissions (t CO2</a:t>
                </a:r>
                <a:r>
                  <a:rPr lang="en-US" b="1" dirty="0"/>
                  <a:t>)</a:t>
                </a:r>
              </a:p>
            </c:rich>
          </c:tx>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989184"/>
        <c:crosses val="autoZero"/>
        <c:crossBetween val="between"/>
      </c:valAx>
      <c:spPr>
        <a:noFill/>
        <a:ln>
          <a:noFill/>
        </a:ln>
        <a:effectLst/>
      </c:spPr>
    </c:plotArea>
    <c:legend>
      <c:legendPos val="r"/>
      <c:legendEntry>
        <c:idx val="3"/>
        <c:delete val="1"/>
      </c:legendEntry>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91929D-D77C-4ED2-9A4F-138E5109A200}" type="datetimeFigureOut">
              <a:rPr lang="fr-FR" smtClean="0"/>
              <a:t>21/09/2017</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2C5D57-7617-47F2-B0FF-D15904EB07CF}" type="slidenum">
              <a:rPr lang="fr-FR" smtClean="0"/>
              <a:t>‹#›</a:t>
            </a:fld>
            <a:endParaRPr lang="fr-FR"/>
          </a:p>
        </p:txBody>
      </p:sp>
    </p:spTree>
    <p:extLst>
      <p:ext uri="{BB962C8B-B14F-4D97-AF65-F5344CB8AC3E}">
        <p14:creationId xmlns:p14="http://schemas.microsoft.com/office/powerpoint/2010/main" val="3343376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REDD+ is a success story both under the UNFCCC and beyond. </a:t>
            </a:r>
            <a:r>
              <a:rPr lang="en-US" sz="1200" dirty="0" smtClean="0"/>
              <a:t>UNFCCC REDD+ modalities</a:t>
            </a:r>
            <a:r>
              <a:rPr lang="en-US" sz="1200" baseline="0" dirty="0" smtClean="0"/>
              <a:t> are</a:t>
            </a:r>
            <a:r>
              <a:rPr lang="en-US" sz="1200" dirty="0" smtClean="0"/>
              <a:t> complete and enshrined in Article 5 of the Paris Agreement.</a:t>
            </a:r>
          </a:p>
          <a:p>
            <a:endParaRPr lang="en-US" baseline="0" dirty="0" smtClean="0"/>
          </a:p>
          <a:p>
            <a:r>
              <a:rPr lang="en-US" baseline="0" dirty="0" smtClean="0"/>
              <a:t>REDD+ has significant political and financial backing with over 70 countries actively engaged. </a:t>
            </a:r>
            <a:r>
              <a:rPr lang="en-GB" baseline="0" dirty="0" smtClean="0"/>
              <a:t>Technological and institutional barriers to REDD+ have centred on countries being able to measure, report and verify REDD+ actions – but – as conveyed in this publication – there is progress and momentum.</a:t>
            </a:r>
          </a:p>
          <a:p>
            <a:endParaRPr lang="en-US" baseline="0" dirty="0" smtClean="0"/>
          </a:p>
          <a:p>
            <a:r>
              <a:rPr lang="en-US" baseline="0" dirty="0" smtClean="0"/>
              <a:t>The Key next step for everyone involved in REDD+ is to maintain this momentum, overcome barriers and scale up REDD+ actions as a key pillar to global climate action. In the context of climate action, which is SDG 13, REDD+ also contributes to SDG 15 life on the land, and indirectly to several other SDGs.</a:t>
            </a:r>
            <a:endParaRPr lang="en-GB" baseline="0" dirty="0" smtClean="0"/>
          </a:p>
        </p:txBody>
      </p:sp>
      <p:sp>
        <p:nvSpPr>
          <p:cNvPr id="4" name="Slide Number Placeholder 3"/>
          <p:cNvSpPr>
            <a:spLocks noGrp="1"/>
          </p:cNvSpPr>
          <p:nvPr>
            <p:ph type="sldNum" sz="quarter" idx="10"/>
          </p:nvPr>
        </p:nvSpPr>
        <p:spPr/>
        <p:txBody>
          <a:bodyPr/>
          <a:lstStyle/>
          <a:p>
            <a:fld id="{D406979E-2B7D-7A4A-B633-373DC72BFE5F}" type="slidenum">
              <a:rPr lang="en-US" smtClean="0"/>
              <a:t>2</a:t>
            </a:fld>
            <a:endParaRPr lang="en-US"/>
          </a:p>
        </p:txBody>
      </p:sp>
    </p:spTree>
    <p:extLst>
      <p:ext uri="{BB962C8B-B14F-4D97-AF65-F5344CB8AC3E}">
        <p14:creationId xmlns:p14="http://schemas.microsoft.com/office/powerpoint/2010/main" val="455698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Document</a:t>
            </a:r>
            <a:r>
              <a:rPr lang="en-US" baseline="0" dirty="0" smtClean="0"/>
              <a:t> prepared for consideration by the Board.</a:t>
            </a:r>
            <a:endParaRPr lang="en-US" dirty="0" smtClean="0"/>
          </a:p>
          <a:p>
            <a:r>
              <a:rPr lang="en-US" dirty="0" smtClean="0"/>
              <a:t>Look out for “Draft request for proposals for the pilot </a:t>
            </a:r>
            <a:r>
              <a:rPr lang="en-US" dirty="0" err="1" smtClean="0"/>
              <a:t>programme</a:t>
            </a:r>
            <a:r>
              <a:rPr lang="en-US" dirty="0" smtClean="0"/>
              <a:t> for REDD+ RBP” – draft for consideration GCF Board meeting in Cairo</a:t>
            </a:r>
            <a:r>
              <a:rPr lang="en-US" baseline="0" dirty="0" smtClean="0"/>
              <a:t> 30 sept-1 Oct</a:t>
            </a:r>
            <a:endParaRPr lang="en-US" dirty="0"/>
          </a:p>
        </p:txBody>
      </p:sp>
      <p:sp>
        <p:nvSpPr>
          <p:cNvPr id="4" name="Slide Number Placeholder 3"/>
          <p:cNvSpPr>
            <a:spLocks noGrp="1"/>
          </p:cNvSpPr>
          <p:nvPr>
            <p:ph type="sldNum" sz="quarter" idx="10"/>
          </p:nvPr>
        </p:nvSpPr>
        <p:spPr/>
        <p:txBody>
          <a:bodyPr/>
          <a:lstStyle/>
          <a:p>
            <a:fld id="{962C5D57-7617-47F2-B0FF-D15904EB07CF}" type="slidenum">
              <a:rPr lang="fr-FR" smtClean="0"/>
              <a:t>11</a:t>
            </a:fld>
            <a:endParaRPr lang="fr-FR"/>
          </a:p>
        </p:txBody>
      </p:sp>
    </p:spTree>
    <p:extLst>
      <p:ext uri="{BB962C8B-B14F-4D97-AF65-F5344CB8AC3E}">
        <p14:creationId xmlns:p14="http://schemas.microsoft.com/office/powerpoint/2010/main" val="3698880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CEC0D13-E3E9-42A9-82DD-1EE7DE640A5D}" type="slidenum">
              <a:rPr lang="en-GB" altLang="en-US" smtClean="0"/>
              <a:pPr/>
              <a:t>12</a:t>
            </a:fld>
            <a:endParaRPr lang="en-GB" altLang="en-US"/>
          </a:p>
        </p:txBody>
      </p:sp>
    </p:spTree>
    <p:extLst>
      <p:ext uri="{BB962C8B-B14F-4D97-AF65-F5344CB8AC3E}">
        <p14:creationId xmlns:p14="http://schemas.microsoft.com/office/powerpoint/2010/main" val="480018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CEC0D13-E3E9-42A9-82DD-1EE7DE640A5D}" type="slidenum">
              <a:rPr lang="en-GB" altLang="en-US" smtClean="0"/>
              <a:pPr/>
              <a:t>13</a:t>
            </a:fld>
            <a:endParaRPr lang="en-GB" altLang="en-US"/>
          </a:p>
        </p:txBody>
      </p:sp>
    </p:spTree>
    <p:extLst>
      <p:ext uri="{BB962C8B-B14F-4D97-AF65-F5344CB8AC3E}">
        <p14:creationId xmlns:p14="http://schemas.microsoft.com/office/powerpoint/2010/main" val="2442361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a:t>
            </a:r>
            <a:r>
              <a:rPr lang="en-US" baseline="0" dirty="0" smtClean="0"/>
              <a:t> like to briefly mention a related FAO publication – The work of FAO to enhance national capacities to report on climate change</a:t>
            </a:r>
          </a:p>
          <a:p>
            <a:endParaRPr lang="en-US" baseline="0" dirty="0" smtClean="0"/>
          </a:p>
          <a:p>
            <a:r>
              <a:rPr lang="en-US" baseline="0" dirty="0" smtClean="0"/>
              <a:t>The publication is an excellent illustration of how FAO is using a range of resources, tools and approaches (which are fittingly represented in this tree) to support our member countries in their efforts to report on their climate change actions to the UNFCCC. I encourage you to have a look. A key set of tools are the Open </a:t>
            </a:r>
            <a:r>
              <a:rPr lang="en-US" baseline="0" dirty="0" err="1" smtClean="0"/>
              <a:t>Foris</a:t>
            </a:r>
            <a:r>
              <a:rPr lang="en-US" baseline="0" dirty="0" smtClean="0"/>
              <a:t> suite of free, open source technical solutions that can enable countries to collect, analyze and report information on their forests.</a:t>
            </a:r>
            <a:endParaRPr lang="en-GB" dirty="0"/>
          </a:p>
        </p:txBody>
      </p:sp>
      <p:sp>
        <p:nvSpPr>
          <p:cNvPr id="4" name="Slide Number Placeholder 3"/>
          <p:cNvSpPr>
            <a:spLocks noGrp="1"/>
          </p:cNvSpPr>
          <p:nvPr>
            <p:ph type="sldNum" sz="quarter" idx="10"/>
          </p:nvPr>
        </p:nvSpPr>
        <p:spPr/>
        <p:txBody>
          <a:bodyPr/>
          <a:lstStyle/>
          <a:p>
            <a:fld id="{3CEC0D13-E3E9-42A9-82DD-1EE7DE640A5D}" type="slidenum">
              <a:rPr lang="en-GB" altLang="en-US" smtClean="0"/>
              <a:pPr/>
              <a:t>14</a:t>
            </a:fld>
            <a:endParaRPr lang="en-GB" altLang="en-US"/>
          </a:p>
        </p:txBody>
      </p:sp>
    </p:spTree>
    <p:extLst>
      <p:ext uri="{BB962C8B-B14F-4D97-AF65-F5344CB8AC3E}">
        <p14:creationId xmlns:p14="http://schemas.microsoft.com/office/powerpoint/2010/main" val="2763471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smtClean="0"/>
          </a:p>
        </p:txBody>
      </p:sp>
      <p:sp>
        <p:nvSpPr>
          <p:cNvPr id="4" name="Slide Number Placeholder 3"/>
          <p:cNvSpPr>
            <a:spLocks noGrp="1"/>
          </p:cNvSpPr>
          <p:nvPr>
            <p:ph type="sldNum" sz="quarter" idx="10"/>
          </p:nvPr>
        </p:nvSpPr>
        <p:spPr/>
        <p:txBody>
          <a:bodyPr/>
          <a:lstStyle/>
          <a:p>
            <a:fld id="{962C5D57-7617-47F2-B0FF-D15904EB07CF}" type="slidenum">
              <a:rPr lang="fr-FR" smtClean="0"/>
              <a:t>16</a:t>
            </a:fld>
            <a:endParaRPr lang="fr-FR"/>
          </a:p>
        </p:txBody>
      </p:sp>
    </p:spTree>
    <p:extLst>
      <p:ext uri="{BB962C8B-B14F-4D97-AF65-F5344CB8AC3E}">
        <p14:creationId xmlns:p14="http://schemas.microsoft.com/office/powerpoint/2010/main" val="3059191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I" sz="1200" b="0" i="0" u="none" strike="noStrike" kern="1200" dirty="0">
                <a:solidFill>
                  <a:schemeClr val="tx1"/>
                </a:solidFill>
                <a:effectLst/>
                <a:latin typeface="+mn-lt"/>
                <a:ea typeface="+mn-ea"/>
                <a:cs typeface="+mn-cs"/>
              </a:rPr>
              <a:t>ERP</a:t>
            </a:r>
            <a:r>
              <a:rPr lang="fr-CI" dirty="0"/>
              <a:t> </a:t>
            </a:r>
            <a:r>
              <a:rPr lang="fr-CI" sz="1200" b="0" i="0" u="none" strike="noStrike" kern="1200" dirty="0">
                <a:solidFill>
                  <a:schemeClr val="tx1"/>
                </a:solidFill>
                <a:effectLst/>
                <a:latin typeface="+mn-lt"/>
                <a:ea typeface="+mn-ea"/>
                <a:cs typeface="+mn-cs"/>
              </a:rPr>
              <a:t>18 605 391,80</a:t>
            </a:r>
            <a:r>
              <a:rPr lang="fr-CI" dirty="0"/>
              <a:t> </a:t>
            </a:r>
          </a:p>
          <a:p>
            <a:r>
              <a:rPr lang="fr-CI" sz="1200" b="0" i="0" u="none" strike="noStrike" kern="1200" dirty="0">
                <a:solidFill>
                  <a:schemeClr val="tx1"/>
                </a:solidFill>
                <a:effectLst/>
                <a:latin typeface="+mn-lt"/>
                <a:ea typeface="+mn-ea"/>
                <a:cs typeface="+mn-cs"/>
              </a:rPr>
              <a:t>National</a:t>
            </a:r>
            <a:r>
              <a:rPr lang="fr-CI" dirty="0"/>
              <a:t> </a:t>
            </a:r>
            <a:r>
              <a:rPr lang="fr-CI" sz="1200" b="0" i="0" u="none" strike="noStrike" kern="1200" dirty="0">
                <a:solidFill>
                  <a:schemeClr val="tx1"/>
                </a:solidFill>
                <a:effectLst/>
                <a:latin typeface="+mn-lt"/>
                <a:ea typeface="+mn-ea"/>
                <a:cs typeface="+mn-cs"/>
              </a:rPr>
              <a:t>76 751 725,60</a:t>
            </a:r>
            <a:endParaRPr lang="en-US" sz="1200" b="1" dirty="0"/>
          </a:p>
        </p:txBody>
      </p:sp>
      <p:sp>
        <p:nvSpPr>
          <p:cNvPr id="4" name="Slide Number Placeholder 3"/>
          <p:cNvSpPr>
            <a:spLocks noGrp="1"/>
          </p:cNvSpPr>
          <p:nvPr>
            <p:ph type="sldNum" sz="quarter" idx="10"/>
          </p:nvPr>
        </p:nvSpPr>
        <p:spPr/>
        <p:txBody>
          <a:bodyPr/>
          <a:lstStyle/>
          <a:p>
            <a:fld id="{962C5D57-7617-47F2-B0FF-D15904EB07CF}" type="slidenum">
              <a:rPr lang="fr-FR" smtClean="0"/>
              <a:t>17</a:t>
            </a:fld>
            <a:endParaRPr lang="fr-FR"/>
          </a:p>
        </p:txBody>
      </p:sp>
    </p:spTree>
    <p:extLst>
      <p:ext uri="{BB962C8B-B14F-4D97-AF65-F5344CB8AC3E}">
        <p14:creationId xmlns:p14="http://schemas.microsoft.com/office/powerpoint/2010/main" val="1858381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smtClean="0"/>
          </a:p>
        </p:txBody>
      </p:sp>
      <p:sp>
        <p:nvSpPr>
          <p:cNvPr id="4" name="Slide Number Placeholder 3"/>
          <p:cNvSpPr>
            <a:spLocks noGrp="1"/>
          </p:cNvSpPr>
          <p:nvPr>
            <p:ph type="sldNum" sz="quarter" idx="10"/>
          </p:nvPr>
        </p:nvSpPr>
        <p:spPr/>
        <p:txBody>
          <a:bodyPr/>
          <a:lstStyle/>
          <a:p>
            <a:fld id="{962C5D57-7617-47F2-B0FF-D15904EB07CF}" type="slidenum">
              <a:rPr lang="fr-FR" smtClean="0"/>
              <a:t>19</a:t>
            </a:fld>
            <a:endParaRPr lang="fr-FR"/>
          </a:p>
        </p:txBody>
      </p:sp>
    </p:spTree>
    <p:extLst>
      <p:ext uri="{BB962C8B-B14F-4D97-AF65-F5344CB8AC3E}">
        <p14:creationId xmlns:p14="http://schemas.microsoft.com/office/powerpoint/2010/main" val="702347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smtClean="0"/>
          </a:p>
        </p:txBody>
      </p:sp>
      <p:sp>
        <p:nvSpPr>
          <p:cNvPr id="4" name="Slide Number Placeholder 3"/>
          <p:cNvSpPr>
            <a:spLocks noGrp="1"/>
          </p:cNvSpPr>
          <p:nvPr>
            <p:ph type="sldNum" sz="quarter" idx="10"/>
          </p:nvPr>
        </p:nvSpPr>
        <p:spPr/>
        <p:txBody>
          <a:bodyPr/>
          <a:lstStyle/>
          <a:p>
            <a:fld id="{962C5D57-7617-47F2-B0FF-D15904EB07CF}" type="slidenum">
              <a:rPr lang="fr-FR" smtClean="0"/>
              <a:t>20</a:t>
            </a:fld>
            <a:endParaRPr lang="fr-FR"/>
          </a:p>
        </p:txBody>
      </p:sp>
    </p:spTree>
    <p:extLst>
      <p:ext uri="{BB962C8B-B14F-4D97-AF65-F5344CB8AC3E}">
        <p14:creationId xmlns:p14="http://schemas.microsoft.com/office/powerpoint/2010/main" val="883883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smtClean="0"/>
          </a:p>
        </p:txBody>
      </p:sp>
      <p:sp>
        <p:nvSpPr>
          <p:cNvPr id="4" name="Slide Number Placeholder 3"/>
          <p:cNvSpPr>
            <a:spLocks noGrp="1"/>
          </p:cNvSpPr>
          <p:nvPr>
            <p:ph type="sldNum" sz="quarter" idx="10"/>
          </p:nvPr>
        </p:nvSpPr>
        <p:spPr/>
        <p:txBody>
          <a:bodyPr/>
          <a:lstStyle/>
          <a:p>
            <a:fld id="{962C5D57-7617-47F2-B0FF-D15904EB07CF}" type="slidenum">
              <a:rPr lang="fr-FR" smtClean="0"/>
              <a:t>21</a:t>
            </a:fld>
            <a:endParaRPr lang="fr-FR"/>
          </a:p>
        </p:txBody>
      </p:sp>
    </p:spTree>
    <p:extLst>
      <p:ext uri="{BB962C8B-B14F-4D97-AF65-F5344CB8AC3E}">
        <p14:creationId xmlns:p14="http://schemas.microsoft.com/office/powerpoint/2010/main" val="744310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p>
        </p:txBody>
      </p:sp>
      <p:sp>
        <p:nvSpPr>
          <p:cNvPr id="4" name="Slide Number Placeholder 3"/>
          <p:cNvSpPr>
            <a:spLocks noGrp="1"/>
          </p:cNvSpPr>
          <p:nvPr>
            <p:ph type="sldNum" sz="quarter" idx="10"/>
          </p:nvPr>
        </p:nvSpPr>
        <p:spPr/>
        <p:txBody>
          <a:bodyPr/>
          <a:lstStyle/>
          <a:p>
            <a:fld id="{962C5D57-7617-47F2-B0FF-D15904EB07CF}" type="slidenum">
              <a:rPr lang="fr-FR" smtClean="0"/>
              <a:t>23</a:t>
            </a:fld>
            <a:endParaRPr lang="fr-FR"/>
          </a:p>
        </p:txBody>
      </p:sp>
    </p:spTree>
    <p:extLst>
      <p:ext uri="{BB962C8B-B14F-4D97-AF65-F5344CB8AC3E}">
        <p14:creationId xmlns:p14="http://schemas.microsoft.com/office/powerpoint/2010/main" val="2108233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REDD+ actions in the forest sector have significant mitigation potential. As conveyed in this publication - Five countries have now submitted REDD+ results to the UNFCCC, with two submissions from Brazil, totaling over six billion </a:t>
            </a:r>
            <a:r>
              <a:rPr lang="en-US" baseline="0" dirty="0" err="1" smtClean="0"/>
              <a:t>tonnes</a:t>
            </a:r>
            <a:r>
              <a:rPr lang="en-US" baseline="0" dirty="0" smtClean="0"/>
              <a:t> of CO</a:t>
            </a:r>
            <a:r>
              <a:rPr lang="en-US" baseline="-25000" dirty="0" smtClean="0"/>
              <a:t>2</a:t>
            </a:r>
            <a:r>
              <a:rPr lang="en-US" baseline="0" dirty="0" smtClean="0"/>
              <a:t> equivalent. To put this in context - this equates to 10% of global emissions estimated in the IPCC 5</a:t>
            </a:r>
            <a:r>
              <a:rPr lang="en-US" baseline="30000" dirty="0" smtClean="0"/>
              <a:t>th</a:t>
            </a:r>
            <a:r>
              <a:rPr lang="en-US" baseline="0" dirty="0" smtClean="0"/>
              <a:t> Assessment Report – And while a majority of emission reduction is from Brazil, it is still a highly significant result – </a:t>
            </a:r>
          </a:p>
          <a:p>
            <a:endParaRPr lang="en-US" dirty="0"/>
          </a:p>
        </p:txBody>
      </p:sp>
      <p:sp>
        <p:nvSpPr>
          <p:cNvPr id="4" name="Slide Number Placeholder 3"/>
          <p:cNvSpPr>
            <a:spLocks noGrp="1"/>
          </p:cNvSpPr>
          <p:nvPr>
            <p:ph type="sldNum" sz="quarter" idx="10"/>
          </p:nvPr>
        </p:nvSpPr>
        <p:spPr/>
        <p:txBody>
          <a:bodyPr/>
          <a:lstStyle/>
          <a:p>
            <a:fld id="{3CEC0D13-E3E9-42A9-82DD-1EE7DE640A5D}" type="slidenum">
              <a:rPr lang="en-GB" altLang="en-US" smtClean="0"/>
              <a:pPr/>
              <a:t>3</a:t>
            </a:fld>
            <a:endParaRPr lang="en-GB" altLang="en-US"/>
          </a:p>
        </p:txBody>
      </p:sp>
    </p:spTree>
    <p:extLst>
      <p:ext uri="{BB962C8B-B14F-4D97-AF65-F5344CB8AC3E}">
        <p14:creationId xmlns:p14="http://schemas.microsoft.com/office/powerpoint/2010/main" val="1996871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p>
        </p:txBody>
      </p:sp>
      <p:sp>
        <p:nvSpPr>
          <p:cNvPr id="4" name="Slide Number Placeholder 3"/>
          <p:cNvSpPr>
            <a:spLocks noGrp="1"/>
          </p:cNvSpPr>
          <p:nvPr>
            <p:ph type="sldNum" sz="quarter" idx="10"/>
          </p:nvPr>
        </p:nvSpPr>
        <p:spPr/>
        <p:txBody>
          <a:bodyPr/>
          <a:lstStyle/>
          <a:p>
            <a:fld id="{962C5D57-7617-47F2-B0FF-D15904EB07CF}" type="slidenum">
              <a:rPr lang="fr-FR" smtClean="0"/>
              <a:t>24</a:t>
            </a:fld>
            <a:endParaRPr lang="fr-FR"/>
          </a:p>
        </p:txBody>
      </p:sp>
    </p:spTree>
    <p:extLst>
      <p:ext uri="{BB962C8B-B14F-4D97-AF65-F5344CB8AC3E}">
        <p14:creationId xmlns:p14="http://schemas.microsoft.com/office/powerpoint/2010/main" val="423141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smtClean="0"/>
          </a:p>
        </p:txBody>
      </p:sp>
      <p:sp>
        <p:nvSpPr>
          <p:cNvPr id="4" name="Slide Number Placeholder 3"/>
          <p:cNvSpPr>
            <a:spLocks noGrp="1"/>
          </p:cNvSpPr>
          <p:nvPr>
            <p:ph type="sldNum" sz="quarter" idx="10"/>
          </p:nvPr>
        </p:nvSpPr>
        <p:spPr/>
        <p:txBody>
          <a:bodyPr/>
          <a:lstStyle/>
          <a:p>
            <a:fld id="{962C5D57-7617-47F2-B0FF-D15904EB07CF}" type="slidenum">
              <a:rPr lang="fr-FR" smtClean="0"/>
              <a:t>26</a:t>
            </a:fld>
            <a:endParaRPr lang="fr-FR"/>
          </a:p>
        </p:txBody>
      </p:sp>
    </p:spTree>
    <p:extLst>
      <p:ext uri="{BB962C8B-B14F-4D97-AF65-F5344CB8AC3E}">
        <p14:creationId xmlns:p14="http://schemas.microsoft.com/office/powerpoint/2010/main" val="1954060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smtClean="0"/>
          </a:p>
        </p:txBody>
      </p:sp>
      <p:sp>
        <p:nvSpPr>
          <p:cNvPr id="4" name="Slide Number Placeholder 3"/>
          <p:cNvSpPr>
            <a:spLocks noGrp="1"/>
          </p:cNvSpPr>
          <p:nvPr>
            <p:ph type="sldNum" sz="quarter" idx="10"/>
          </p:nvPr>
        </p:nvSpPr>
        <p:spPr/>
        <p:txBody>
          <a:bodyPr/>
          <a:lstStyle/>
          <a:p>
            <a:fld id="{962C5D57-7617-47F2-B0FF-D15904EB07CF}" type="slidenum">
              <a:rPr lang="fr-FR" smtClean="0"/>
              <a:t>27</a:t>
            </a:fld>
            <a:endParaRPr lang="fr-FR"/>
          </a:p>
        </p:txBody>
      </p:sp>
    </p:spTree>
    <p:extLst>
      <p:ext uri="{BB962C8B-B14F-4D97-AF65-F5344CB8AC3E}">
        <p14:creationId xmlns:p14="http://schemas.microsoft.com/office/powerpoint/2010/main" val="741665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smtClean="0"/>
          </a:p>
        </p:txBody>
      </p:sp>
      <p:sp>
        <p:nvSpPr>
          <p:cNvPr id="4" name="Slide Number Placeholder 3"/>
          <p:cNvSpPr>
            <a:spLocks noGrp="1"/>
          </p:cNvSpPr>
          <p:nvPr>
            <p:ph type="sldNum" sz="quarter" idx="10"/>
          </p:nvPr>
        </p:nvSpPr>
        <p:spPr/>
        <p:txBody>
          <a:bodyPr/>
          <a:lstStyle/>
          <a:p>
            <a:fld id="{962C5D57-7617-47F2-B0FF-D15904EB07CF}" type="slidenum">
              <a:rPr lang="fr-FR" smtClean="0"/>
              <a:t>29</a:t>
            </a:fld>
            <a:endParaRPr lang="fr-FR"/>
          </a:p>
        </p:txBody>
      </p:sp>
    </p:spTree>
    <p:extLst>
      <p:ext uri="{BB962C8B-B14F-4D97-AF65-F5344CB8AC3E}">
        <p14:creationId xmlns:p14="http://schemas.microsoft.com/office/powerpoint/2010/main" val="3100696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smtClean="0"/>
          </a:p>
        </p:txBody>
      </p:sp>
      <p:sp>
        <p:nvSpPr>
          <p:cNvPr id="4" name="Slide Number Placeholder 3"/>
          <p:cNvSpPr>
            <a:spLocks noGrp="1"/>
          </p:cNvSpPr>
          <p:nvPr>
            <p:ph type="sldNum" sz="quarter" idx="10"/>
          </p:nvPr>
        </p:nvSpPr>
        <p:spPr/>
        <p:txBody>
          <a:bodyPr/>
          <a:lstStyle/>
          <a:p>
            <a:fld id="{962C5D57-7617-47F2-B0FF-D15904EB07CF}" type="slidenum">
              <a:rPr lang="fr-FR" smtClean="0"/>
              <a:t>30</a:t>
            </a:fld>
            <a:endParaRPr lang="fr-FR"/>
          </a:p>
        </p:txBody>
      </p:sp>
    </p:spTree>
    <p:extLst>
      <p:ext uri="{BB962C8B-B14F-4D97-AF65-F5344CB8AC3E}">
        <p14:creationId xmlns:p14="http://schemas.microsoft.com/office/powerpoint/2010/main" val="2569801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smtClean="0"/>
          </a:p>
        </p:txBody>
      </p:sp>
      <p:sp>
        <p:nvSpPr>
          <p:cNvPr id="4" name="Slide Number Placeholder 3"/>
          <p:cNvSpPr>
            <a:spLocks noGrp="1"/>
          </p:cNvSpPr>
          <p:nvPr>
            <p:ph type="sldNum" sz="quarter" idx="10"/>
          </p:nvPr>
        </p:nvSpPr>
        <p:spPr/>
        <p:txBody>
          <a:bodyPr/>
          <a:lstStyle/>
          <a:p>
            <a:fld id="{962C5D57-7617-47F2-B0FF-D15904EB07CF}" type="slidenum">
              <a:rPr lang="fr-FR" smtClean="0"/>
              <a:t>32</a:t>
            </a:fld>
            <a:endParaRPr lang="fr-FR"/>
          </a:p>
        </p:txBody>
      </p:sp>
    </p:spTree>
    <p:extLst>
      <p:ext uri="{BB962C8B-B14F-4D97-AF65-F5344CB8AC3E}">
        <p14:creationId xmlns:p14="http://schemas.microsoft.com/office/powerpoint/2010/main" val="1836492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20 out of 26 submissions (76%) is national</a:t>
            </a:r>
          </a:p>
        </p:txBody>
      </p:sp>
      <p:sp>
        <p:nvSpPr>
          <p:cNvPr id="4" name="Slide Number Placeholder 3"/>
          <p:cNvSpPr>
            <a:spLocks noGrp="1"/>
          </p:cNvSpPr>
          <p:nvPr>
            <p:ph type="sldNum" sz="quarter" idx="10"/>
          </p:nvPr>
        </p:nvSpPr>
        <p:spPr/>
        <p:txBody>
          <a:bodyPr/>
          <a:lstStyle/>
          <a:p>
            <a:fld id="{962C5D57-7617-47F2-B0FF-D15904EB07CF}" type="slidenum">
              <a:rPr lang="fr-FR" smtClean="0"/>
              <a:t>33</a:t>
            </a:fld>
            <a:endParaRPr lang="fr-FR"/>
          </a:p>
        </p:txBody>
      </p:sp>
    </p:spTree>
    <p:extLst>
      <p:ext uri="{BB962C8B-B14F-4D97-AF65-F5344CB8AC3E}">
        <p14:creationId xmlns:p14="http://schemas.microsoft.com/office/powerpoint/2010/main" val="3173643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20 out of 26 submissions (76%) is national</a:t>
            </a:r>
          </a:p>
        </p:txBody>
      </p:sp>
      <p:sp>
        <p:nvSpPr>
          <p:cNvPr id="4" name="Slide Number Placeholder 3"/>
          <p:cNvSpPr>
            <a:spLocks noGrp="1"/>
          </p:cNvSpPr>
          <p:nvPr>
            <p:ph type="sldNum" sz="quarter" idx="10"/>
          </p:nvPr>
        </p:nvSpPr>
        <p:spPr/>
        <p:txBody>
          <a:bodyPr/>
          <a:lstStyle/>
          <a:p>
            <a:fld id="{962C5D57-7617-47F2-B0FF-D15904EB07CF}" type="slidenum">
              <a:rPr lang="fr-FR" smtClean="0"/>
              <a:t>34</a:t>
            </a:fld>
            <a:endParaRPr lang="fr-FR"/>
          </a:p>
        </p:txBody>
      </p:sp>
    </p:spTree>
    <p:extLst>
      <p:ext uri="{BB962C8B-B14F-4D97-AF65-F5344CB8AC3E}">
        <p14:creationId xmlns:p14="http://schemas.microsoft.com/office/powerpoint/2010/main" val="29523235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20 out of 26 submissions (76%) is national</a:t>
            </a:r>
          </a:p>
        </p:txBody>
      </p:sp>
      <p:sp>
        <p:nvSpPr>
          <p:cNvPr id="4" name="Slide Number Placeholder 3"/>
          <p:cNvSpPr>
            <a:spLocks noGrp="1"/>
          </p:cNvSpPr>
          <p:nvPr>
            <p:ph type="sldNum" sz="quarter" idx="10"/>
          </p:nvPr>
        </p:nvSpPr>
        <p:spPr/>
        <p:txBody>
          <a:bodyPr/>
          <a:lstStyle/>
          <a:p>
            <a:fld id="{962C5D57-7617-47F2-B0FF-D15904EB07CF}" type="slidenum">
              <a:rPr lang="fr-FR" smtClean="0"/>
              <a:t>35</a:t>
            </a:fld>
            <a:endParaRPr lang="fr-FR"/>
          </a:p>
        </p:txBody>
      </p:sp>
    </p:spTree>
    <p:extLst>
      <p:ext uri="{BB962C8B-B14F-4D97-AF65-F5344CB8AC3E}">
        <p14:creationId xmlns:p14="http://schemas.microsoft.com/office/powerpoint/2010/main" val="4211623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dirty="0" smtClean="0"/>
              <a:t>Zambia’s Forest</a:t>
            </a:r>
            <a:r>
              <a:rPr lang="en-US" sz="1200" b="0" baseline="0" dirty="0" smtClean="0"/>
              <a:t> Reference Emissions Level was developed with inputs from technical partners and submitted to the UNFCCC in January 2016</a:t>
            </a:r>
          </a:p>
          <a:p>
            <a:pPr marL="171450" indent="-171450">
              <a:buFont typeface="Arial" panose="020B0604020202020204" pitchFamily="34" charset="0"/>
              <a:buChar char="•"/>
            </a:pPr>
            <a:r>
              <a:rPr lang="en-US" sz="1200" b="0" baseline="0" dirty="0" smtClean="0"/>
              <a:t>Briefly the FREL was submitted with a National Scale, Deforestation was the only REDD+ activity, although Zambia does seek to include Degradation in future iterations of the FREL. The duration of the reference period is 2006 – 2014, Pools included Above Ground Biomass, Below Ground Biomass, and Dead Wood. No additional adjustments were made to the FREL</a:t>
            </a:r>
          </a:p>
          <a:p>
            <a:pPr marL="171450" indent="-171450">
              <a:buFont typeface="Arial" panose="020B0604020202020204" pitchFamily="34" charset="0"/>
              <a:buChar char="•"/>
            </a:pPr>
            <a:r>
              <a:rPr lang="en-US" sz="1200" b="0" baseline="0" dirty="0" smtClean="0"/>
              <a:t>The first iteration of the FREL made use of a number of innovative approaches to quantifying both activity data and emissions factors which do indeed differ from those used by projects. </a:t>
            </a:r>
          </a:p>
          <a:p>
            <a:pPr marL="171450" indent="-171450">
              <a:buFont typeface="Arial" panose="020B0604020202020204" pitchFamily="34" charset="0"/>
              <a:buChar char="•"/>
            </a:pPr>
            <a:r>
              <a:rPr lang="en-US" sz="1200" b="1" u="sng" baseline="0" dirty="0" smtClean="0"/>
              <a:t>Lets have a closer look at the differences between the construction methodologies and the data used. This will provide a good base to understand the difficulties involved in reconciling REDD+ projects at various scales</a:t>
            </a:r>
            <a:endParaRPr lang="en-US" sz="1200" b="1" u="sng" dirty="0" smtClean="0"/>
          </a:p>
        </p:txBody>
      </p:sp>
      <p:sp>
        <p:nvSpPr>
          <p:cNvPr id="4" name="Slide Number Placeholder 3"/>
          <p:cNvSpPr>
            <a:spLocks noGrp="1"/>
          </p:cNvSpPr>
          <p:nvPr>
            <p:ph type="sldNum" sz="quarter" idx="10"/>
          </p:nvPr>
        </p:nvSpPr>
        <p:spPr/>
        <p:txBody>
          <a:bodyPr/>
          <a:lstStyle/>
          <a:p>
            <a:fld id="{962C5D57-7617-47F2-B0FF-D15904EB07CF}" type="slidenum">
              <a:rPr lang="fr-FR" smtClean="0"/>
              <a:t>37</a:t>
            </a:fld>
            <a:endParaRPr lang="fr-FR"/>
          </a:p>
        </p:txBody>
      </p:sp>
    </p:spTree>
    <p:extLst>
      <p:ext uri="{BB962C8B-B14F-4D97-AF65-F5344CB8AC3E}">
        <p14:creationId xmlns:p14="http://schemas.microsoft.com/office/powerpoint/2010/main" val="1747671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objectives of the publication are to:</a:t>
            </a:r>
          </a:p>
          <a:p>
            <a:endParaRPr lang="en-US" baseline="0" dirty="0" smtClean="0"/>
          </a:p>
          <a:p>
            <a:r>
              <a:rPr lang="en-US" baseline="0" dirty="0" smtClean="0"/>
              <a:t>I will use the abbreviation FREL rather than saying Forest Reference Emission Level in full.</a:t>
            </a:r>
          </a:p>
          <a:p>
            <a:endParaRPr lang="en-US" baseline="0" dirty="0" smtClean="0"/>
          </a:p>
          <a:p>
            <a:r>
              <a:rPr lang="en-US" baseline="0" dirty="0" smtClean="0"/>
              <a:t>You can find limited hardcopies of the publications just outside the room – but we encourage you to access the digital versions in the FAO document repository with the links provided here.</a:t>
            </a:r>
          </a:p>
        </p:txBody>
      </p:sp>
      <p:sp>
        <p:nvSpPr>
          <p:cNvPr id="4" name="Slide Number Placeholder 3"/>
          <p:cNvSpPr>
            <a:spLocks noGrp="1"/>
          </p:cNvSpPr>
          <p:nvPr>
            <p:ph type="sldNum" sz="quarter" idx="10"/>
          </p:nvPr>
        </p:nvSpPr>
        <p:spPr/>
        <p:txBody>
          <a:bodyPr/>
          <a:lstStyle/>
          <a:p>
            <a:fld id="{3CEC0D13-E3E9-42A9-82DD-1EE7DE640A5D}" type="slidenum">
              <a:rPr lang="en-GB" altLang="en-US" smtClean="0"/>
              <a:pPr/>
              <a:t>4</a:t>
            </a:fld>
            <a:endParaRPr lang="en-GB" altLang="en-US"/>
          </a:p>
        </p:txBody>
      </p:sp>
    </p:spTree>
    <p:extLst>
      <p:ext uri="{BB962C8B-B14F-4D97-AF65-F5344CB8AC3E}">
        <p14:creationId xmlns:p14="http://schemas.microsoft.com/office/powerpoint/2010/main" val="31384427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dirty="0" smtClean="0"/>
              <a:t>Projects make use of a variety of data sources for their Emissions Factors resulting in varied estimates of key attributes</a:t>
            </a:r>
          </a:p>
          <a:p>
            <a:pPr marL="171450" indent="-171450">
              <a:buFont typeface="Arial" panose="020B0604020202020204" pitchFamily="34" charset="0"/>
              <a:buChar char="•"/>
            </a:pPr>
            <a:r>
              <a:rPr lang="en-US" sz="1200" b="0" dirty="0" smtClean="0"/>
              <a:t>Pools as well as Non CO@ gasses differ amongst</a:t>
            </a:r>
            <a:r>
              <a:rPr lang="en-US" sz="1200" b="0" baseline="0" dirty="0" smtClean="0"/>
              <a:t> projects as well as the FREL</a:t>
            </a:r>
          </a:p>
          <a:p>
            <a:pPr marL="171450" indent="-171450">
              <a:buFont typeface="Arial" panose="020B0604020202020204" pitchFamily="34" charset="0"/>
              <a:buChar char="•"/>
            </a:pPr>
            <a:r>
              <a:rPr lang="en-US" sz="1200" b="1" u="sng" baseline="0" dirty="0" smtClean="0"/>
              <a:t>These inconsistencies should not be amplified when Zambia creates its first sub-national FREL for the ZIFLP project</a:t>
            </a:r>
            <a:endParaRPr lang="en-US" sz="1200" b="1" u="sng" dirty="0" smtClean="0"/>
          </a:p>
        </p:txBody>
      </p:sp>
      <p:sp>
        <p:nvSpPr>
          <p:cNvPr id="4" name="Slide Number Placeholder 3"/>
          <p:cNvSpPr>
            <a:spLocks noGrp="1"/>
          </p:cNvSpPr>
          <p:nvPr>
            <p:ph type="sldNum" sz="quarter" idx="10"/>
          </p:nvPr>
        </p:nvSpPr>
        <p:spPr/>
        <p:txBody>
          <a:bodyPr/>
          <a:lstStyle/>
          <a:p>
            <a:fld id="{962C5D57-7617-47F2-B0FF-D15904EB07CF}" type="slidenum">
              <a:rPr lang="fr-FR" smtClean="0"/>
              <a:t>38</a:t>
            </a:fld>
            <a:endParaRPr lang="fr-FR"/>
          </a:p>
        </p:txBody>
      </p:sp>
    </p:spTree>
    <p:extLst>
      <p:ext uri="{BB962C8B-B14F-4D97-AF65-F5344CB8AC3E}">
        <p14:creationId xmlns:p14="http://schemas.microsoft.com/office/powerpoint/2010/main" val="36918527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dirty="0" smtClean="0"/>
              <a:t>In general, the scope</a:t>
            </a:r>
            <a:r>
              <a:rPr lang="en-US" sz="1200" b="0" baseline="0" dirty="0" smtClean="0"/>
              <a:t> of the various initiatives are aligned with all programs targeting deforestation</a:t>
            </a:r>
          </a:p>
          <a:p>
            <a:pPr marL="171450" indent="-171450">
              <a:buFont typeface="Arial" panose="020B0604020202020204" pitchFamily="34" charset="0"/>
              <a:buChar char="•"/>
            </a:pPr>
            <a:r>
              <a:rPr lang="en-US" sz="1200" b="0" baseline="0" dirty="0" smtClean="0"/>
              <a:t>Carbon pools also appear similar although the national FREL does not include Soil Organic Carbon, yet</a:t>
            </a:r>
          </a:p>
          <a:p>
            <a:pPr marL="171450" indent="-171450">
              <a:buFont typeface="Arial" panose="020B0604020202020204" pitchFamily="34" charset="0"/>
              <a:buChar char="•"/>
            </a:pPr>
            <a:r>
              <a:rPr lang="en-US" sz="1200" b="0" baseline="0" dirty="0" smtClean="0"/>
              <a:t>Gases is where we begin to see the differences and also highlight the challenges of quantifying these gases at the various scales.</a:t>
            </a:r>
            <a:endParaRPr lang="en-US" sz="1200" b="0" dirty="0" smtClean="0"/>
          </a:p>
        </p:txBody>
      </p:sp>
      <p:sp>
        <p:nvSpPr>
          <p:cNvPr id="4" name="Slide Number Placeholder 3"/>
          <p:cNvSpPr>
            <a:spLocks noGrp="1"/>
          </p:cNvSpPr>
          <p:nvPr>
            <p:ph type="sldNum" sz="quarter" idx="10"/>
          </p:nvPr>
        </p:nvSpPr>
        <p:spPr/>
        <p:txBody>
          <a:bodyPr/>
          <a:lstStyle/>
          <a:p>
            <a:fld id="{962C5D57-7617-47F2-B0FF-D15904EB07CF}" type="slidenum">
              <a:rPr lang="fr-FR" smtClean="0"/>
              <a:t>39</a:t>
            </a:fld>
            <a:endParaRPr lang="fr-FR"/>
          </a:p>
        </p:txBody>
      </p:sp>
    </p:spTree>
    <p:extLst>
      <p:ext uri="{BB962C8B-B14F-4D97-AF65-F5344CB8AC3E}">
        <p14:creationId xmlns:p14="http://schemas.microsoft.com/office/powerpoint/2010/main" val="2957746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Some technical observations from the publication: </a:t>
            </a:r>
          </a:p>
          <a:p>
            <a:endParaRPr lang="en-US" baseline="0" dirty="0" smtClean="0"/>
          </a:p>
          <a:p>
            <a:r>
              <a:rPr lang="en-US" baseline="0" dirty="0" smtClean="0"/>
              <a:t>With regards scale of the FREL - although UNFCCC decisions allow for sub-national FREL as an interim measure, it is interesting to note that a great majority of submissions have been at the national scale suggesting that countries are approaching FRELs in the context of their national level policies and plans. Sub-national submissions have been mainly due to distinct biomes such as the Amazon.</a:t>
            </a:r>
          </a:p>
        </p:txBody>
      </p:sp>
      <p:sp>
        <p:nvSpPr>
          <p:cNvPr id="4" name="Slide Number Placeholder 3"/>
          <p:cNvSpPr>
            <a:spLocks noGrp="1"/>
          </p:cNvSpPr>
          <p:nvPr>
            <p:ph type="sldNum" sz="quarter" idx="10"/>
          </p:nvPr>
        </p:nvSpPr>
        <p:spPr/>
        <p:txBody>
          <a:bodyPr/>
          <a:lstStyle/>
          <a:p>
            <a:fld id="{3CEC0D13-E3E9-42A9-82DD-1EE7DE640A5D}" type="slidenum">
              <a:rPr lang="en-GB" altLang="en-US" smtClean="0"/>
              <a:pPr/>
              <a:t>5</a:t>
            </a:fld>
            <a:endParaRPr lang="en-GB" altLang="en-US"/>
          </a:p>
        </p:txBody>
      </p:sp>
    </p:spTree>
    <p:extLst>
      <p:ext uri="{BB962C8B-B14F-4D97-AF65-F5344CB8AC3E}">
        <p14:creationId xmlns:p14="http://schemas.microsoft.com/office/powerpoint/2010/main" val="3009926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UNFCCC decisions suggest that major emitting activities should not be omitted from the submission, and for this reason, a great majority of countries include deforestation. Methodologies for collecting data for deforestation are also mature – hence – most countries are able to report this activity. Other REDD+ activities such as degradation, require more advanced methodology to report and are subject to higher uncertainties, which has created a technological barrier for countries to report on the activity.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62C5D57-7617-47F2-B0FF-D15904EB07CF}" type="slidenum">
              <a:rPr lang="fr-FR" smtClean="0"/>
              <a:t>6</a:t>
            </a:fld>
            <a:endParaRPr lang="fr-FR"/>
          </a:p>
        </p:txBody>
      </p:sp>
    </p:spTree>
    <p:extLst>
      <p:ext uri="{BB962C8B-B14F-4D97-AF65-F5344CB8AC3E}">
        <p14:creationId xmlns:p14="http://schemas.microsoft.com/office/powerpoint/2010/main" val="2260330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With regards scope of the FREL which refers to which REDD+ activities, carbon pools and gasses are included.</a:t>
            </a:r>
          </a:p>
          <a:p>
            <a:endParaRPr lang="en-US" baseline="0" dirty="0" smtClean="0"/>
          </a:p>
          <a:p>
            <a:r>
              <a:rPr lang="en-US" baseline="0" dirty="0" smtClean="0"/>
              <a:t>UNFCCC decisions also suggest that major carbon pools and gases should not be omitted – and for this reason most submissions include the large forest carbon pools such as above ground and below ground biomass, and the major Gas which is CO</a:t>
            </a:r>
            <a:r>
              <a:rPr lang="en-US" baseline="-25000" dirty="0" smtClean="0"/>
              <a:t>2</a:t>
            </a:r>
            <a:r>
              <a:rPr lang="en-US" baseline="0" dirty="0" smtClean="0"/>
              <a:t>. Additional pools and gases take more effort to measure and report, hence most countries are unable to include them.</a:t>
            </a:r>
          </a:p>
        </p:txBody>
      </p:sp>
      <p:sp>
        <p:nvSpPr>
          <p:cNvPr id="4" name="Slide Number Placeholder 3"/>
          <p:cNvSpPr>
            <a:spLocks noGrp="1"/>
          </p:cNvSpPr>
          <p:nvPr>
            <p:ph type="sldNum" sz="quarter" idx="10"/>
          </p:nvPr>
        </p:nvSpPr>
        <p:spPr/>
        <p:txBody>
          <a:bodyPr/>
          <a:lstStyle/>
          <a:p>
            <a:fld id="{3CEC0D13-E3E9-42A9-82DD-1EE7DE640A5D}" type="slidenum">
              <a:rPr lang="en-GB" altLang="en-US" smtClean="0"/>
              <a:pPr/>
              <a:t>7</a:t>
            </a:fld>
            <a:endParaRPr lang="en-GB" altLang="en-US"/>
          </a:p>
        </p:txBody>
      </p:sp>
    </p:spTree>
    <p:extLst>
      <p:ext uri="{BB962C8B-B14F-4D97-AF65-F5344CB8AC3E}">
        <p14:creationId xmlns:p14="http://schemas.microsoft.com/office/powerpoint/2010/main" val="1690183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With regards the FREL construction approach – most countries have opted for a simple historical average in their submission – simply an average emission across a reference period – in this case the FREL is a single number of </a:t>
            </a:r>
            <a:r>
              <a:rPr lang="en-US" baseline="0" dirty="0" err="1" smtClean="0"/>
              <a:t>tonnes</a:t>
            </a:r>
            <a:r>
              <a:rPr lang="en-US" baseline="0" dirty="0" smtClean="0"/>
              <a:t> of CO</a:t>
            </a:r>
            <a:r>
              <a:rPr lang="en-US" baseline="-25000" dirty="0" smtClean="0"/>
              <a:t>2</a:t>
            </a:r>
            <a:r>
              <a:rPr lang="en-US" baseline="0" dirty="0" smtClean="0"/>
              <a:t> equivalent per year – which is simple and clear – such as this example for Paraguay where the red line represents a FREL of just over 60 million </a:t>
            </a:r>
            <a:r>
              <a:rPr lang="en-US" baseline="0" dirty="0" err="1" smtClean="0"/>
              <a:t>tonnes</a:t>
            </a:r>
            <a:r>
              <a:rPr lang="en-US" baseline="0" dirty="0" smtClean="0"/>
              <a:t> of CO</a:t>
            </a:r>
            <a:r>
              <a:rPr lang="en-US" baseline="-25000" dirty="0" smtClean="0"/>
              <a:t>2</a:t>
            </a:r>
            <a:r>
              <a:rPr lang="en-US" baseline="0" dirty="0" smtClean="0"/>
              <a:t> equivalent per year.</a:t>
            </a:r>
          </a:p>
          <a:p>
            <a:endParaRPr lang="en-US" baseline="0" dirty="0" smtClean="0"/>
          </a:p>
          <a:p>
            <a:r>
              <a:rPr lang="en-US" baseline="0" dirty="0" smtClean="0"/>
              <a:t>Fewer countries have used a linear projection, which is only suitable when there is a clear trend that a simple average cannot represent – such as this example for Papua New Guinea.</a:t>
            </a:r>
          </a:p>
          <a:p>
            <a:endParaRPr lang="en-US" baseline="0" dirty="0" smtClean="0"/>
          </a:p>
          <a:p>
            <a:r>
              <a:rPr lang="en-US" baseline="0" dirty="0" smtClean="0"/>
              <a:t>Fewer countries have used an adjustment – where data across the reference period is adjusted due a national circumstance such as government plans for new mining concessions such as this example for the Congo or for countries transitioning out of conflict situations that can expect increased development and economic activity which affects the forested land base.</a:t>
            </a:r>
          </a:p>
        </p:txBody>
      </p:sp>
      <p:sp>
        <p:nvSpPr>
          <p:cNvPr id="4" name="Slide Number Placeholder 3"/>
          <p:cNvSpPr>
            <a:spLocks noGrp="1"/>
          </p:cNvSpPr>
          <p:nvPr>
            <p:ph type="sldNum" sz="quarter" idx="10"/>
          </p:nvPr>
        </p:nvSpPr>
        <p:spPr/>
        <p:txBody>
          <a:bodyPr/>
          <a:lstStyle/>
          <a:p>
            <a:fld id="{3CEC0D13-E3E9-42A9-82DD-1EE7DE640A5D}" type="slidenum">
              <a:rPr lang="en-GB" altLang="en-US" smtClean="0"/>
              <a:pPr/>
              <a:t>8</a:t>
            </a:fld>
            <a:endParaRPr lang="en-GB" altLang="en-US"/>
          </a:p>
        </p:txBody>
      </p:sp>
    </p:spTree>
    <p:extLst>
      <p:ext uri="{BB962C8B-B14F-4D97-AF65-F5344CB8AC3E}">
        <p14:creationId xmlns:p14="http://schemas.microsoft.com/office/powerpoint/2010/main" val="2777496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With regards to REDD+ results - as previously mentioned – we have five submissions for four countries, with Brazil submitting two sets of REDD+ results, but of all the submissions, only the technical analysis for Brazil’s first submission has been published on the UNFCCC website. </a:t>
            </a:r>
          </a:p>
          <a:p>
            <a:endParaRPr lang="en-US" baseline="0" dirty="0" smtClean="0"/>
          </a:p>
          <a:p>
            <a:r>
              <a:rPr lang="en-US" baseline="0" dirty="0" smtClean="0"/>
              <a:t>As defined by the modalities of the UNFCCC, the methodology for the REDD+ results needs to be entirely consistent with the methodology of the FREL. </a:t>
            </a:r>
          </a:p>
          <a:p>
            <a:endParaRPr lang="en-US" baseline="0" dirty="0" smtClean="0"/>
          </a:p>
          <a:p>
            <a:r>
              <a:rPr lang="en-US" baseline="0" dirty="0" smtClean="0"/>
              <a:t>Brazil, Colombia and Ecuador all report REDD+ results for deforestation – while Malaysia report REDD+ results for Sustainable Management of Forests. Hence the green area representing REDD+ results are emission reductions in the case of reducing deforestation, and emission removals for enhancing Sustainable Management of Forests in the case of Malaysia.</a:t>
            </a:r>
          </a:p>
        </p:txBody>
      </p:sp>
      <p:sp>
        <p:nvSpPr>
          <p:cNvPr id="4" name="Slide Number Placeholder 3"/>
          <p:cNvSpPr>
            <a:spLocks noGrp="1"/>
          </p:cNvSpPr>
          <p:nvPr>
            <p:ph type="sldNum" sz="quarter" idx="10"/>
          </p:nvPr>
        </p:nvSpPr>
        <p:spPr/>
        <p:txBody>
          <a:bodyPr/>
          <a:lstStyle/>
          <a:p>
            <a:fld id="{3CEC0D13-E3E9-42A9-82DD-1EE7DE640A5D}" type="slidenum">
              <a:rPr lang="en-GB" altLang="en-US" smtClean="0"/>
              <a:pPr/>
              <a:t>9</a:t>
            </a:fld>
            <a:endParaRPr lang="en-GB" altLang="en-US"/>
          </a:p>
        </p:txBody>
      </p:sp>
    </p:spTree>
    <p:extLst>
      <p:ext uri="{BB962C8B-B14F-4D97-AF65-F5344CB8AC3E}">
        <p14:creationId xmlns:p14="http://schemas.microsoft.com/office/powerpoint/2010/main" val="3018447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Key challenges identified in the publication:</a:t>
            </a:r>
          </a:p>
          <a:p>
            <a:endParaRPr lang="en-US" baseline="0" dirty="0" smtClean="0"/>
          </a:p>
          <a:p>
            <a:r>
              <a:rPr lang="en-GB" baseline="0" dirty="0" smtClean="0"/>
              <a:t>There is clarity required on how REDD+ results trigger results based payments. However, there is progress, currently this an active agenda item at the Green Climate Fund, and we have should clarity toward the end of 2017.</a:t>
            </a:r>
          </a:p>
          <a:p>
            <a:endParaRPr lang="en-US" baseline="0" dirty="0" smtClean="0"/>
          </a:p>
          <a:p>
            <a:r>
              <a:rPr lang="en-US" baseline="0" dirty="0" smtClean="0"/>
              <a:t>REDD+ submissions often represent the first country experiences with UNFCCC submissions, and it is clear that in some instances, that the quality of country data and the submissions needs to improve to meet donor expectations for results based payments.</a:t>
            </a:r>
          </a:p>
          <a:p>
            <a:endParaRPr lang="en-US" baseline="0" dirty="0" smtClean="0"/>
          </a:p>
          <a:p>
            <a:r>
              <a:rPr lang="en-US" baseline="0" dirty="0" smtClean="0"/>
              <a:t>Although we are in the age of REDD+ implementation, clearly, there is a need for further investment in REDD+ MRV readiness to improve country data and ensure that all interested countries are able to voluntarily participate in REDD+.</a:t>
            </a:r>
          </a:p>
          <a:p>
            <a:endParaRPr lang="en-US" baseline="0" dirty="0" smtClean="0"/>
          </a:p>
          <a:p>
            <a:r>
              <a:rPr lang="en-US" baseline="0" dirty="0" smtClean="0"/>
              <a:t>To return to the Key Next Step – </a:t>
            </a:r>
            <a:r>
              <a:rPr lang="en-GB" baseline="0" dirty="0" smtClean="0"/>
              <a:t>we need to maintain the momentum conveyed in this publication, continue to overcome barriers (in this case the technical and institutional barriers to REDD+ MRV), and scale up REDD+ actions to ensure it becomes a key pillar to global climate action.</a:t>
            </a:r>
            <a:endParaRPr lang="en-US" baseline="0" dirty="0" smtClean="0"/>
          </a:p>
          <a:p>
            <a:endParaRPr lang="en-GB" baseline="0" dirty="0" smtClean="0"/>
          </a:p>
          <a:p>
            <a:endParaRPr lang="en-US" baseline="0" dirty="0" smtClean="0"/>
          </a:p>
        </p:txBody>
      </p:sp>
      <p:sp>
        <p:nvSpPr>
          <p:cNvPr id="4" name="Slide Number Placeholder 3"/>
          <p:cNvSpPr>
            <a:spLocks noGrp="1"/>
          </p:cNvSpPr>
          <p:nvPr>
            <p:ph type="sldNum" sz="quarter" idx="10"/>
          </p:nvPr>
        </p:nvSpPr>
        <p:spPr/>
        <p:txBody>
          <a:bodyPr/>
          <a:lstStyle/>
          <a:p>
            <a:fld id="{3CEC0D13-E3E9-42A9-82DD-1EE7DE640A5D}" type="slidenum">
              <a:rPr lang="en-GB" altLang="en-US" smtClean="0"/>
              <a:pPr/>
              <a:t>10</a:t>
            </a:fld>
            <a:endParaRPr lang="en-GB" altLang="en-US"/>
          </a:p>
        </p:txBody>
      </p:sp>
    </p:spTree>
    <p:extLst>
      <p:ext uri="{BB962C8B-B14F-4D97-AF65-F5344CB8AC3E}">
        <p14:creationId xmlns:p14="http://schemas.microsoft.com/office/powerpoint/2010/main" val="1299736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BB7F6A-2867-439C-9A4D-2FD0E495E445}" type="datetimeFigureOut">
              <a:rPr lang="en-US" smtClean="0"/>
              <a:pPr/>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10472442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440573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3EF2-3846-4EE4-8945-D4DD53CBC62D}" type="datetimeFigureOut">
              <a:rPr lang="en-US" smtClean="0"/>
              <a:pPr/>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8250567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614944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73EF2-3846-4EE4-8945-D4DD53CBC62D}" type="datetimeFigureOut">
              <a:rPr lang="en-US" smtClean="0">
                <a:solidFill>
                  <a:prstClr val="black">
                    <a:tint val="75000"/>
                  </a:prstClr>
                </a:solidFill>
              </a:rPr>
              <a:pPr/>
              <a:t>9/21/2017</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45470E9-CD58-4B1E-AD27-812AEDC7E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65112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286000"/>
            <a:ext cx="8229600" cy="3840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BB7F6A-2867-439C-9A4D-2FD0E495E445}" type="datetimeFigureOut">
              <a:rPr lang="en-US" smtClean="0"/>
              <a:pPr/>
              <a:t>9/21/2017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837113-2F3E-4400-9792-506CD95B94E0}" type="slidenum">
              <a:rPr lang="en-US" smtClean="0"/>
              <a:pPr/>
              <a:t>‹#›</a:t>
            </a:fld>
            <a:endParaRPr lang="en-US"/>
          </a:p>
        </p:txBody>
      </p:sp>
      <p:sp>
        <p:nvSpPr>
          <p:cNvPr id="16" name="Rectangle 15"/>
          <p:cNvSpPr/>
          <p:nvPr userDrawn="1"/>
        </p:nvSpPr>
        <p:spPr>
          <a:xfrm flipV="1">
            <a:off x="-10885" y="2"/>
            <a:ext cx="9154886" cy="2285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5005328"/>
            <a:ext cx="9144001" cy="3148072"/>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1803" y="396240"/>
            <a:ext cx="1336057" cy="1005840"/>
          </a:xfrm>
          <a:prstGeom prst="rect">
            <a:avLst/>
          </a:prstGeom>
        </p:spPr>
      </p:pic>
      <p:sp>
        <p:nvSpPr>
          <p:cNvPr id="12" name="Rectangle 11"/>
          <p:cNvSpPr/>
          <p:nvPr userDrawn="1"/>
        </p:nvSpPr>
        <p:spPr>
          <a:xfrm>
            <a:off x="0" y="295654"/>
            <a:ext cx="9143998"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08393568"/>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60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3EF2-3846-4EE4-8945-D4DD53CBC62D}" type="datetimeFigureOut">
              <a:rPr lang="en-US" smtClean="0"/>
              <a:pPr/>
              <a:t>9/21/2017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470E9-CD58-4B1E-AD27-812AEDC7ECFB}" type="slidenum">
              <a:rPr lang="en-US" smtClean="0"/>
              <a:pPr/>
              <a:t>‹#›</a:t>
            </a:fld>
            <a:endParaRPr lang="en-US"/>
          </a:p>
        </p:txBody>
      </p:sp>
      <p:sp>
        <p:nvSpPr>
          <p:cNvPr id="11" name="Rectangle 10"/>
          <p:cNvSpPr/>
          <p:nvPr userDrawn="1"/>
        </p:nvSpPr>
        <p:spPr>
          <a:xfrm flipV="1">
            <a:off x="0" y="2"/>
            <a:ext cx="9144000" cy="2285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295654"/>
            <a:ext cx="9143998"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61803" y="396240"/>
            <a:ext cx="1214597" cy="914400"/>
          </a:xfrm>
          <a:prstGeom prst="rect">
            <a:avLst/>
          </a:prstGeom>
        </p:spPr>
      </p:pic>
    </p:spTree>
    <p:extLst>
      <p:ext uri="{BB962C8B-B14F-4D97-AF65-F5344CB8AC3E}">
        <p14:creationId xmlns:p14="http://schemas.microsoft.com/office/powerpoint/2010/main" val="1809860513"/>
      </p:ext>
    </p:extLst>
  </p:cSld>
  <p:clrMap bg1="lt1" tx1="dk1" bg2="lt2" tx2="dk2" accent1="accent1" accent2="accent2" accent3="accent3" accent4="accent4" accent5="accent5" accent6="accent6" hlink="hlink" folHlink="folHlink"/>
  <p:sldLayoutIdLst>
    <p:sldLayoutId id="2147483821" r:id="rId1"/>
    <p:sldLayoutId id="2147483823" r:id="rId2"/>
    <p:sldLayoutId id="2147483827" r:id="rId3"/>
    <p:sldLayoutId id="2147483828"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7.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5791200"/>
            <a:ext cx="9906000" cy="213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0"/>
            <a:ext cx="9906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735506" y="1533386"/>
            <a:ext cx="5105400" cy="2554545"/>
          </a:xfrm>
          <a:prstGeom prst="rect">
            <a:avLst/>
          </a:prstGeom>
          <a:noFill/>
        </p:spPr>
        <p:txBody>
          <a:bodyPr wrap="square" rtlCol="0">
            <a:spAutoFit/>
          </a:bodyPr>
          <a:lstStyle/>
          <a:p>
            <a:r>
              <a:rPr lang="en-GB" sz="3200" b="1" dirty="0">
                <a:latin typeface="Myriad Pro" pitchFamily="34" charset="0"/>
              </a:rPr>
              <a:t>Forest Reference Levels and REDD+ results submitted to the UNFCCC; </a:t>
            </a:r>
            <a:endParaRPr lang="en-GB" sz="3200" b="1" dirty="0" smtClean="0">
              <a:latin typeface="Myriad Pro" pitchFamily="34" charset="0"/>
            </a:endParaRPr>
          </a:p>
          <a:p>
            <a:r>
              <a:rPr lang="en-GB" sz="3200" b="1" dirty="0" smtClean="0">
                <a:solidFill>
                  <a:schemeClr val="accent1">
                    <a:lumMod val="60000"/>
                    <a:lumOff val="40000"/>
                  </a:schemeClr>
                </a:solidFill>
                <a:latin typeface="Myriad Pro" pitchFamily="34" charset="0"/>
              </a:rPr>
              <a:t>An overview</a:t>
            </a:r>
            <a:endParaRPr lang="en-GB" sz="3200" dirty="0">
              <a:solidFill>
                <a:schemeClr val="accent1">
                  <a:lumMod val="60000"/>
                  <a:lumOff val="40000"/>
                </a:schemeClr>
              </a:solidFill>
              <a:latin typeface="Myriad Pro" pitchFamily="34" charset="0"/>
            </a:endParaRPr>
          </a:p>
        </p:txBody>
      </p:sp>
      <p:sp>
        <p:nvSpPr>
          <p:cNvPr id="7" name="TextBox 6"/>
          <p:cNvSpPr txBox="1"/>
          <p:nvPr/>
        </p:nvSpPr>
        <p:spPr>
          <a:xfrm>
            <a:off x="3735506" y="5028257"/>
            <a:ext cx="5638800" cy="615553"/>
          </a:xfrm>
          <a:prstGeom prst="rect">
            <a:avLst/>
          </a:prstGeom>
          <a:noFill/>
        </p:spPr>
        <p:txBody>
          <a:bodyPr wrap="square" rtlCol="0">
            <a:spAutoFit/>
          </a:bodyPr>
          <a:lstStyle/>
          <a:p>
            <a:r>
              <a:rPr lang="en-GB" b="1" dirty="0" smtClean="0">
                <a:latin typeface="Myriad Pro" pitchFamily="34" charset="0"/>
              </a:rPr>
              <a:t>MARIEKE SANDKER</a:t>
            </a:r>
          </a:p>
          <a:p>
            <a:r>
              <a:rPr lang="en-GB" sz="1600" dirty="0" smtClean="0">
                <a:latin typeface="Myriad Pro" pitchFamily="34" charset="0"/>
              </a:rPr>
              <a:t>FREL/FRL lead REDD+ FAO</a:t>
            </a:r>
            <a:endParaRPr lang="en-US" sz="1600" dirty="0">
              <a:latin typeface="Myriad Pro" pitchFamily="34" charset="0"/>
            </a:endParaRPr>
          </a:p>
        </p:txBody>
      </p:sp>
      <p:sp>
        <p:nvSpPr>
          <p:cNvPr id="8" name="TextBox 7"/>
          <p:cNvSpPr txBox="1"/>
          <p:nvPr/>
        </p:nvSpPr>
        <p:spPr>
          <a:xfrm>
            <a:off x="3735506" y="5756503"/>
            <a:ext cx="5314666" cy="338554"/>
          </a:xfrm>
          <a:prstGeom prst="rect">
            <a:avLst/>
          </a:prstGeom>
          <a:noFill/>
        </p:spPr>
        <p:txBody>
          <a:bodyPr wrap="square" rtlCol="0">
            <a:spAutoFit/>
          </a:bodyPr>
          <a:lstStyle/>
          <a:p>
            <a:r>
              <a:rPr lang="en-GB" sz="1600" dirty="0" smtClean="0">
                <a:latin typeface="Myriad Pro" pitchFamily="34" charset="0"/>
              </a:rPr>
              <a:t>21 Sept 2017</a:t>
            </a:r>
            <a:endParaRPr lang="en-US" sz="1600" dirty="0">
              <a:latin typeface="Myriad Pro" pitchFamily="34"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a:ext>
            </a:extLst>
          </a:blip>
          <a:srcRect l="5522" t="4976" r="61940" b="21965"/>
          <a:stretch/>
        </p:blipFill>
        <p:spPr>
          <a:xfrm>
            <a:off x="381000" y="1533386"/>
            <a:ext cx="2975212" cy="5010427"/>
          </a:xfrm>
          <a:prstGeom prst="rect">
            <a:avLst/>
          </a:prstGeom>
        </p:spPr>
      </p:pic>
    </p:spTree>
    <p:extLst>
      <p:ext uri="{BB962C8B-B14F-4D97-AF65-F5344CB8AC3E}">
        <p14:creationId xmlns:p14="http://schemas.microsoft.com/office/powerpoint/2010/main" val="2302605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38400" y="5657671"/>
            <a:ext cx="5029200" cy="12003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04800" y="468818"/>
            <a:ext cx="6553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ctr" eaLnBrk="0" hangingPunct="0">
              <a:defRPr sz="2800" b="1">
                <a:solidFill>
                  <a:srgbClr val="336600"/>
                </a:solidFill>
                <a:latin typeface="Arial"/>
                <a:ea typeface="+mn-ea"/>
                <a:cs typeface="Arial"/>
              </a:defRPr>
            </a:lvl1pPr>
            <a:lvl2pPr algn="ctr" eaLnBrk="0" hangingPunct="0">
              <a:defRPr sz="4400">
                <a:solidFill>
                  <a:schemeClr val="tx1"/>
                </a:solidFill>
                <a:latin typeface="Arial" charset="0"/>
                <a:ea typeface="ＭＳ Ｐゴシック" pitchFamily="-109" charset="-128"/>
                <a:cs typeface="ＭＳ Ｐゴシック"/>
              </a:defRPr>
            </a:lvl2pPr>
            <a:lvl3pPr algn="ctr" eaLnBrk="0" hangingPunct="0">
              <a:defRPr sz="4400">
                <a:solidFill>
                  <a:schemeClr val="tx1"/>
                </a:solidFill>
                <a:latin typeface="Arial" charset="0"/>
                <a:ea typeface="ＭＳ Ｐゴシック" pitchFamily="-109" charset="-128"/>
                <a:cs typeface="ＭＳ Ｐゴシック"/>
              </a:defRPr>
            </a:lvl3pPr>
            <a:lvl4pPr algn="ctr" eaLnBrk="0" hangingPunct="0">
              <a:defRPr sz="4400">
                <a:solidFill>
                  <a:schemeClr val="tx1"/>
                </a:solidFill>
                <a:latin typeface="Arial" charset="0"/>
                <a:ea typeface="ＭＳ Ｐゴシック" pitchFamily="-109" charset="-128"/>
                <a:cs typeface="ＭＳ Ｐゴシック"/>
              </a:defRPr>
            </a:lvl4pPr>
            <a:lvl5pPr algn="ctr" eaLnBrk="0" hangingPunct="0">
              <a:defRPr sz="4400">
                <a:solidFill>
                  <a:schemeClr val="tx1"/>
                </a:solidFill>
                <a:latin typeface="Arial" charset="0"/>
                <a:ea typeface="ＭＳ Ｐゴシック" pitchFamily="-109" charset="-128"/>
                <a:cs typeface="ＭＳ Ｐゴシック"/>
              </a:defRPr>
            </a:lvl5pPr>
            <a:lvl6pPr marL="457200" algn="ctr" fontAlgn="base">
              <a:spcBef>
                <a:spcPct val="0"/>
              </a:spcBef>
              <a:spcAft>
                <a:spcPct val="0"/>
              </a:spcAft>
              <a:defRPr sz="4400">
                <a:solidFill>
                  <a:schemeClr val="tx1"/>
                </a:solidFill>
                <a:latin typeface="Calibri" pitchFamily="-109" charset="0"/>
                <a:ea typeface="ＭＳ Ｐゴシック" pitchFamily="-109" charset="-128"/>
              </a:defRPr>
            </a:lvl6pPr>
            <a:lvl7pPr marL="914400" algn="ctr" fontAlgn="base">
              <a:spcBef>
                <a:spcPct val="0"/>
              </a:spcBef>
              <a:spcAft>
                <a:spcPct val="0"/>
              </a:spcAft>
              <a:defRPr sz="4400">
                <a:solidFill>
                  <a:schemeClr val="tx1"/>
                </a:solidFill>
                <a:latin typeface="Calibri" pitchFamily="-109" charset="0"/>
                <a:ea typeface="ＭＳ Ｐゴシック" pitchFamily="-109" charset="-128"/>
              </a:defRPr>
            </a:lvl7pPr>
            <a:lvl8pPr marL="1371600" algn="ctr" fontAlgn="base">
              <a:spcBef>
                <a:spcPct val="0"/>
              </a:spcBef>
              <a:spcAft>
                <a:spcPct val="0"/>
              </a:spcAft>
              <a:defRPr sz="4400">
                <a:solidFill>
                  <a:schemeClr val="tx1"/>
                </a:solidFill>
                <a:latin typeface="Calibri" pitchFamily="-109" charset="0"/>
                <a:ea typeface="ＭＳ Ｐゴシック" pitchFamily="-109" charset="-128"/>
              </a:defRPr>
            </a:lvl8pPr>
            <a:lvl9pPr marL="1828800" algn="ctr" fontAlgn="base">
              <a:spcBef>
                <a:spcPct val="0"/>
              </a:spcBef>
              <a:spcAft>
                <a:spcPct val="0"/>
              </a:spcAft>
              <a:defRPr sz="4400">
                <a:solidFill>
                  <a:schemeClr val="tx1"/>
                </a:solidFill>
                <a:latin typeface="Calibri" pitchFamily="-109" charset="0"/>
                <a:ea typeface="ＭＳ Ｐゴシック" pitchFamily="-109" charset="-128"/>
              </a:defRPr>
            </a:lvl9pPr>
          </a:lstStyle>
          <a:p>
            <a:r>
              <a:rPr lang="en-US" dirty="0" smtClean="0">
                <a:solidFill>
                  <a:schemeClr val="accent1"/>
                </a:solidFill>
              </a:rPr>
              <a:t> Key challenges</a:t>
            </a:r>
            <a:endParaRPr lang="en-GB" dirty="0">
              <a:solidFill>
                <a:schemeClr val="accent1"/>
              </a:solidFill>
            </a:endParaRPr>
          </a:p>
        </p:txBody>
      </p:sp>
      <p:sp>
        <p:nvSpPr>
          <p:cNvPr id="4" name="TextBox 3"/>
          <p:cNvSpPr txBox="1"/>
          <p:nvPr/>
        </p:nvSpPr>
        <p:spPr>
          <a:xfrm>
            <a:off x="3429000" y="5717738"/>
            <a:ext cx="4191000" cy="1292662"/>
          </a:xfrm>
          <a:prstGeom prst="rect">
            <a:avLst/>
          </a:prstGeom>
          <a:noFill/>
        </p:spPr>
        <p:txBody>
          <a:bodyPr wrap="square" rtlCol="0">
            <a:spAutoFit/>
          </a:bodyPr>
          <a:lstStyle/>
          <a:p>
            <a:r>
              <a:rPr lang="en-US" sz="2400" b="1" dirty="0" smtClean="0">
                <a:solidFill>
                  <a:schemeClr val="bg1"/>
                </a:solidFill>
              </a:rPr>
              <a:t>Again: Key </a:t>
            </a:r>
            <a:r>
              <a:rPr lang="en-US" sz="2400" b="1" dirty="0">
                <a:solidFill>
                  <a:schemeClr val="bg1"/>
                </a:solidFill>
              </a:rPr>
              <a:t>next step</a:t>
            </a:r>
            <a:r>
              <a:rPr lang="en-US" sz="2400" dirty="0">
                <a:solidFill>
                  <a:schemeClr val="bg1"/>
                </a:solidFill>
              </a:rPr>
              <a:t>: </a:t>
            </a:r>
            <a:endParaRPr lang="en-US" sz="2400" dirty="0" smtClean="0">
              <a:solidFill>
                <a:schemeClr val="bg1"/>
              </a:solidFill>
            </a:endParaRPr>
          </a:p>
          <a:p>
            <a:r>
              <a:rPr lang="en-US" dirty="0" smtClean="0">
                <a:solidFill>
                  <a:schemeClr val="bg1"/>
                </a:solidFill>
              </a:rPr>
              <a:t>Maintain momentum, overcome barriers, </a:t>
            </a:r>
            <a:br>
              <a:rPr lang="en-US" dirty="0" smtClean="0">
                <a:solidFill>
                  <a:schemeClr val="bg1"/>
                </a:solidFill>
              </a:rPr>
            </a:br>
            <a:r>
              <a:rPr lang="en-US" dirty="0" smtClean="0">
                <a:solidFill>
                  <a:schemeClr val="bg1"/>
                </a:solidFill>
              </a:rPr>
              <a:t>scale up REDD+ </a:t>
            </a:r>
            <a:r>
              <a:rPr lang="en-US" dirty="0">
                <a:solidFill>
                  <a:schemeClr val="bg1"/>
                </a:solidFill>
              </a:rPr>
              <a:t>action.</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5867399"/>
            <a:ext cx="762001" cy="762001"/>
          </a:xfrm>
          <a:prstGeom prst="rect">
            <a:avLst/>
          </a:prstGeom>
        </p:spPr>
      </p:pic>
      <p:sp>
        <p:nvSpPr>
          <p:cNvPr id="6" name="Curved Left Arrow 5"/>
          <p:cNvSpPr/>
          <p:nvPr/>
        </p:nvSpPr>
        <p:spPr>
          <a:xfrm>
            <a:off x="7696199" y="4981829"/>
            <a:ext cx="1371600" cy="86577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TextBox 6"/>
          <p:cNvSpPr txBox="1"/>
          <p:nvPr/>
        </p:nvSpPr>
        <p:spPr>
          <a:xfrm>
            <a:off x="457200" y="1386104"/>
            <a:ext cx="7391400" cy="3785652"/>
          </a:xfrm>
          <a:prstGeom prst="rect">
            <a:avLst/>
          </a:prstGeom>
          <a:noFill/>
        </p:spPr>
        <p:txBody>
          <a:bodyPr wrap="square" rtlCol="0">
            <a:spAutoFit/>
          </a:bodyPr>
          <a:lstStyle/>
          <a:p>
            <a:pPr marL="457200" indent="-457200">
              <a:buFont typeface="Arial" panose="020B0604020202020204" pitchFamily="34" charset="0"/>
              <a:buChar char="•"/>
            </a:pPr>
            <a:r>
              <a:rPr lang="en-GB" sz="2400" b="1" i="1" dirty="0"/>
              <a:t>Clarity required </a:t>
            </a:r>
            <a:r>
              <a:rPr lang="en-GB" sz="2400" dirty="0"/>
              <a:t>– how REDD+ results trigger results based payments </a:t>
            </a:r>
            <a:r>
              <a:rPr lang="en-GB" sz="2400" dirty="0" smtClean="0"/>
              <a:t>(</a:t>
            </a:r>
            <a:r>
              <a:rPr lang="en-GB" sz="2400" b="1" i="1" dirty="0" smtClean="0"/>
              <a:t>GCF meeting Cairo</a:t>
            </a:r>
            <a:r>
              <a:rPr lang="en-GB" sz="2400" i="1" dirty="0" smtClean="0"/>
              <a:t>?</a:t>
            </a:r>
            <a:r>
              <a:rPr lang="en-GB" sz="2400" dirty="0" smtClean="0"/>
              <a:t>)</a:t>
            </a:r>
            <a:endParaRPr lang="en-GB" sz="2400" b="1" i="1" dirty="0"/>
          </a:p>
          <a:p>
            <a:pPr marL="457200" indent="-457200">
              <a:buFont typeface="Arial" panose="020B0604020202020204" pitchFamily="34" charset="0"/>
              <a:buChar char="•"/>
            </a:pPr>
            <a:endParaRPr lang="en-GB" sz="2400" b="1" i="1" dirty="0"/>
          </a:p>
          <a:p>
            <a:pPr marL="457200" indent="-457200">
              <a:buFont typeface="Arial" panose="020B0604020202020204" pitchFamily="34" charset="0"/>
              <a:buChar char="•"/>
            </a:pPr>
            <a:r>
              <a:rPr lang="en-US" sz="2400" dirty="0" smtClean="0"/>
              <a:t>Country data and the quality of submissions </a:t>
            </a:r>
            <a:r>
              <a:rPr lang="en-US" sz="2400" b="1" i="1" dirty="0" smtClean="0"/>
              <a:t>need to improve overtime </a:t>
            </a:r>
            <a:r>
              <a:rPr lang="en-US" sz="2400" dirty="0" smtClean="0"/>
              <a:t>to meet donor expectations for payment</a:t>
            </a:r>
            <a:endParaRPr lang="en-GB" sz="2400" dirty="0" smtClean="0"/>
          </a:p>
          <a:p>
            <a:pPr marL="457200" indent="-457200">
              <a:buFont typeface="Arial" panose="020B0604020202020204" pitchFamily="34" charset="0"/>
              <a:buChar char="•"/>
            </a:pPr>
            <a:endParaRPr lang="en-GB" sz="2400" b="1" i="1" dirty="0"/>
          </a:p>
          <a:p>
            <a:pPr marL="457200" indent="-457200">
              <a:buFont typeface="Arial" panose="020B0604020202020204" pitchFamily="34" charset="0"/>
              <a:buChar char="•"/>
            </a:pPr>
            <a:r>
              <a:rPr lang="en-US" sz="2400" b="1" i="1" dirty="0" smtClean="0"/>
              <a:t>Further investment </a:t>
            </a:r>
            <a:r>
              <a:rPr lang="en-US" sz="2400" dirty="0" smtClean="0"/>
              <a:t>in REDD+ MRV readiness is necessary to improve country data and facilitate broad country participation in REDD+</a:t>
            </a:r>
            <a:endParaRPr lang="en-GB" sz="2400" dirty="0" smtClean="0"/>
          </a:p>
        </p:txBody>
      </p:sp>
    </p:spTree>
    <p:extLst>
      <p:ext uri="{BB962C8B-B14F-4D97-AF65-F5344CB8AC3E}">
        <p14:creationId xmlns:p14="http://schemas.microsoft.com/office/powerpoint/2010/main" val="887517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7248" t="18109" r="20132" b="5208"/>
          <a:stretch/>
        </p:blipFill>
        <p:spPr>
          <a:xfrm>
            <a:off x="304800" y="381001"/>
            <a:ext cx="6324600" cy="3754740"/>
          </a:xfrm>
          <a:prstGeom prst="rect">
            <a:avLst/>
          </a:prstGeom>
        </p:spPr>
      </p:pic>
      <p:sp>
        <p:nvSpPr>
          <p:cNvPr id="4" name="TextBox 3"/>
          <p:cNvSpPr txBox="1"/>
          <p:nvPr/>
        </p:nvSpPr>
        <p:spPr>
          <a:xfrm>
            <a:off x="304800" y="4495800"/>
            <a:ext cx="8686800" cy="2062103"/>
          </a:xfrm>
          <a:prstGeom prst="rect">
            <a:avLst/>
          </a:prstGeom>
          <a:noFill/>
        </p:spPr>
        <p:txBody>
          <a:bodyPr wrap="square" rtlCol="0">
            <a:spAutoFit/>
          </a:bodyPr>
          <a:lstStyle/>
          <a:p>
            <a:r>
              <a:rPr lang="en-US" sz="3200" dirty="0" smtClean="0">
                <a:solidFill>
                  <a:srgbClr val="0070C0"/>
                </a:solidFill>
              </a:rPr>
              <a:t>p 30</a:t>
            </a:r>
            <a:r>
              <a:rPr lang="en-US" sz="3200" i="1" dirty="0">
                <a:solidFill>
                  <a:srgbClr val="0070C0"/>
                </a:solidFill>
              </a:rPr>
              <a:t> FREL/FRLs and REDD+ </a:t>
            </a:r>
            <a:r>
              <a:rPr lang="en-US" sz="3200" i="1" dirty="0" smtClean="0">
                <a:solidFill>
                  <a:srgbClr val="0070C0"/>
                </a:solidFill>
              </a:rPr>
              <a:t>results</a:t>
            </a:r>
            <a:r>
              <a:rPr lang="en-US" sz="3200" dirty="0" smtClean="0">
                <a:solidFill>
                  <a:srgbClr val="0070C0"/>
                </a:solidFill>
              </a:rPr>
              <a:t>: </a:t>
            </a:r>
          </a:p>
          <a:p>
            <a:r>
              <a:rPr lang="en-US" sz="3200" dirty="0" smtClean="0"/>
              <a:t>The </a:t>
            </a:r>
            <a:r>
              <a:rPr lang="en-US" sz="3200" dirty="0"/>
              <a:t>GCF will employ a </a:t>
            </a:r>
            <a:r>
              <a:rPr lang="en-US" sz="3200" dirty="0" smtClean="0"/>
              <a:t>scorecard </a:t>
            </a:r>
            <a:r>
              <a:rPr lang="en-US" sz="3200" dirty="0"/>
              <a:t>in order to create a bridge from UNFCCC Technical </a:t>
            </a:r>
            <a:r>
              <a:rPr lang="en-US" sz="3200" dirty="0" smtClean="0"/>
              <a:t>Analysis processes to </a:t>
            </a:r>
            <a:r>
              <a:rPr lang="en-US" sz="3200" dirty="0"/>
              <a:t>GCF </a:t>
            </a:r>
            <a:r>
              <a:rPr lang="en-US" sz="3200" dirty="0" smtClean="0"/>
              <a:t>RBP.</a:t>
            </a:r>
            <a:endParaRPr lang="en-US" sz="3200" dirty="0"/>
          </a:p>
        </p:txBody>
      </p:sp>
      <p:sp>
        <p:nvSpPr>
          <p:cNvPr id="6" name="TextBox 5"/>
          <p:cNvSpPr txBox="1"/>
          <p:nvPr/>
        </p:nvSpPr>
        <p:spPr>
          <a:xfrm>
            <a:off x="1371600" y="533400"/>
            <a:ext cx="815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ctr" eaLnBrk="0" hangingPunct="0">
              <a:defRPr sz="2800" b="1">
                <a:solidFill>
                  <a:srgbClr val="336600"/>
                </a:solidFill>
                <a:latin typeface="Arial"/>
                <a:ea typeface="+mn-ea"/>
                <a:cs typeface="Arial"/>
              </a:defRPr>
            </a:lvl1pPr>
            <a:lvl2pPr algn="ctr" eaLnBrk="0" hangingPunct="0">
              <a:defRPr sz="4400">
                <a:solidFill>
                  <a:schemeClr val="tx1"/>
                </a:solidFill>
                <a:latin typeface="Arial" charset="0"/>
                <a:ea typeface="ＭＳ Ｐゴシック" pitchFamily="-109" charset="-128"/>
                <a:cs typeface="ＭＳ Ｐゴシック"/>
              </a:defRPr>
            </a:lvl2pPr>
            <a:lvl3pPr algn="ctr" eaLnBrk="0" hangingPunct="0">
              <a:defRPr sz="4400">
                <a:solidFill>
                  <a:schemeClr val="tx1"/>
                </a:solidFill>
                <a:latin typeface="Arial" charset="0"/>
                <a:ea typeface="ＭＳ Ｐゴシック" pitchFamily="-109" charset="-128"/>
                <a:cs typeface="ＭＳ Ｐゴシック"/>
              </a:defRPr>
            </a:lvl3pPr>
            <a:lvl4pPr algn="ctr" eaLnBrk="0" hangingPunct="0">
              <a:defRPr sz="4400">
                <a:solidFill>
                  <a:schemeClr val="tx1"/>
                </a:solidFill>
                <a:latin typeface="Arial" charset="0"/>
                <a:ea typeface="ＭＳ Ｐゴシック" pitchFamily="-109" charset="-128"/>
                <a:cs typeface="ＭＳ Ｐゴシック"/>
              </a:defRPr>
            </a:lvl4pPr>
            <a:lvl5pPr algn="ctr" eaLnBrk="0" hangingPunct="0">
              <a:defRPr sz="4400">
                <a:solidFill>
                  <a:schemeClr val="tx1"/>
                </a:solidFill>
                <a:latin typeface="Arial" charset="0"/>
                <a:ea typeface="ＭＳ Ｐゴシック" pitchFamily="-109" charset="-128"/>
                <a:cs typeface="ＭＳ Ｐゴシック"/>
              </a:defRPr>
            </a:lvl5pPr>
            <a:lvl6pPr marL="457200" algn="ctr" fontAlgn="base">
              <a:spcBef>
                <a:spcPct val="0"/>
              </a:spcBef>
              <a:spcAft>
                <a:spcPct val="0"/>
              </a:spcAft>
              <a:defRPr sz="4400">
                <a:solidFill>
                  <a:schemeClr val="tx1"/>
                </a:solidFill>
                <a:latin typeface="Calibri" pitchFamily="-109" charset="0"/>
                <a:ea typeface="ＭＳ Ｐゴシック" pitchFamily="-109" charset="-128"/>
              </a:defRPr>
            </a:lvl6pPr>
            <a:lvl7pPr marL="914400" algn="ctr" fontAlgn="base">
              <a:spcBef>
                <a:spcPct val="0"/>
              </a:spcBef>
              <a:spcAft>
                <a:spcPct val="0"/>
              </a:spcAft>
              <a:defRPr sz="4400">
                <a:solidFill>
                  <a:schemeClr val="tx1"/>
                </a:solidFill>
                <a:latin typeface="Calibri" pitchFamily="-109" charset="0"/>
                <a:ea typeface="ＭＳ Ｐゴシック" pitchFamily="-109" charset="-128"/>
              </a:defRPr>
            </a:lvl7pPr>
            <a:lvl8pPr marL="1371600" algn="ctr" fontAlgn="base">
              <a:spcBef>
                <a:spcPct val="0"/>
              </a:spcBef>
              <a:spcAft>
                <a:spcPct val="0"/>
              </a:spcAft>
              <a:defRPr sz="4400">
                <a:solidFill>
                  <a:schemeClr val="tx1"/>
                </a:solidFill>
                <a:latin typeface="Calibri" pitchFamily="-109" charset="0"/>
                <a:ea typeface="ＭＳ Ｐゴシック" pitchFamily="-109" charset="-128"/>
              </a:defRPr>
            </a:lvl8pPr>
            <a:lvl9pPr marL="1828800" algn="ctr" fontAlgn="base">
              <a:spcBef>
                <a:spcPct val="0"/>
              </a:spcBef>
              <a:spcAft>
                <a:spcPct val="0"/>
              </a:spcAft>
              <a:defRPr sz="4400">
                <a:solidFill>
                  <a:schemeClr val="tx1"/>
                </a:solidFill>
                <a:latin typeface="Calibri" pitchFamily="-109" charset="0"/>
                <a:ea typeface="ＭＳ Ｐゴシック" pitchFamily="-109" charset="-128"/>
              </a:defRPr>
            </a:lvl9pPr>
          </a:lstStyle>
          <a:p>
            <a:r>
              <a:rPr lang="en-GB" dirty="0" smtClean="0">
                <a:solidFill>
                  <a:srgbClr val="0070C0"/>
                </a:solidFill>
              </a:rPr>
              <a:t>From FRLs to RBPs</a:t>
            </a:r>
            <a:endParaRPr lang="en-GB" dirty="0">
              <a:solidFill>
                <a:srgbClr val="0070C0"/>
              </a:solidFill>
            </a:endParaRPr>
          </a:p>
        </p:txBody>
      </p:sp>
    </p:spTree>
    <p:extLst>
      <p:ext uri="{BB962C8B-B14F-4D97-AF65-F5344CB8AC3E}">
        <p14:creationId xmlns:p14="http://schemas.microsoft.com/office/powerpoint/2010/main" val="2154828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97163" y="3290501"/>
            <a:ext cx="218330" cy="276999"/>
          </a:xfrm>
          <a:prstGeom prst="rect">
            <a:avLst/>
          </a:prstGeom>
        </p:spPr>
        <p:txBody>
          <a:bodyPr wrap="none">
            <a:spAutoFit/>
          </a:bodyPr>
          <a:lstStyle/>
          <a:p>
            <a:r>
              <a:rPr lang="en-US" b="1" dirty="0" smtClean="0">
                <a:solidFill>
                  <a:srgbClr val="000000"/>
                </a:solidFill>
                <a:latin typeface="Cambria" panose="02040503050406030204" pitchFamily="18" charset="0"/>
              </a:rPr>
              <a:t> </a:t>
            </a:r>
            <a:endParaRPr lang="en-US" dirty="0"/>
          </a:p>
        </p:txBody>
      </p:sp>
      <p:sp>
        <p:nvSpPr>
          <p:cNvPr id="8" name="TextBox 7"/>
          <p:cNvSpPr txBox="1"/>
          <p:nvPr/>
        </p:nvSpPr>
        <p:spPr>
          <a:xfrm>
            <a:off x="1219200" y="540707"/>
            <a:ext cx="815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ctr" eaLnBrk="0" hangingPunct="0">
              <a:defRPr sz="2800" b="1">
                <a:solidFill>
                  <a:srgbClr val="336600"/>
                </a:solidFill>
                <a:latin typeface="Arial"/>
                <a:ea typeface="+mn-ea"/>
                <a:cs typeface="Arial"/>
              </a:defRPr>
            </a:lvl1pPr>
            <a:lvl2pPr algn="ctr" eaLnBrk="0" hangingPunct="0">
              <a:defRPr sz="4400">
                <a:solidFill>
                  <a:schemeClr val="tx1"/>
                </a:solidFill>
                <a:latin typeface="Arial" charset="0"/>
                <a:ea typeface="ＭＳ Ｐゴシック" pitchFamily="-109" charset="-128"/>
                <a:cs typeface="ＭＳ Ｐゴシック"/>
              </a:defRPr>
            </a:lvl2pPr>
            <a:lvl3pPr algn="ctr" eaLnBrk="0" hangingPunct="0">
              <a:defRPr sz="4400">
                <a:solidFill>
                  <a:schemeClr val="tx1"/>
                </a:solidFill>
                <a:latin typeface="Arial" charset="0"/>
                <a:ea typeface="ＭＳ Ｐゴシック" pitchFamily="-109" charset="-128"/>
                <a:cs typeface="ＭＳ Ｐゴシック"/>
              </a:defRPr>
            </a:lvl3pPr>
            <a:lvl4pPr algn="ctr" eaLnBrk="0" hangingPunct="0">
              <a:defRPr sz="4400">
                <a:solidFill>
                  <a:schemeClr val="tx1"/>
                </a:solidFill>
                <a:latin typeface="Arial" charset="0"/>
                <a:ea typeface="ＭＳ Ｐゴシック" pitchFamily="-109" charset="-128"/>
                <a:cs typeface="ＭＳ Ｐゴシック"/>
              </a:defRPr>
            </a:lvl4pPr>
            <a:lvl5pPr algn="ctr" eaLnBrk="0" hangingPunct="0">
              <a:defRPr sz="4400">
                <a:solidFill>
                  <a:schemeClr val="tx1"/>
                </a:solidFill>
                <a:latin typeface="Arial" charset="0"/>
                <a:ea typeface="ＭＳ Ｐゴシック" pitchFamily="-109" charset="-128"/>
                <a:cs typeface="ＭＳ Ｐゴシック"/>
              </a:defRPr>
            </a:lvl5pPr>
            <a:lvl6pPr marL="457200" algn="ctr" fontAlgn="base">
              <a:spcBef>
                <a:spcPct val="0"/>
              </a:spcBef>
              <a:spcAft>
                <a:spcPct val="0"/>
              </a:spcAft>
              <a:defRPr sz="4400">
                <a:solidFill>
                  <a:schemeClr val="tx1"/>
                </a:solidFill>
                <a:latin typeface="Calibri" pitchFamily="-109" charset="0"/>
                <a:ea typeface="ＭＳ Ｐゴシック" pitchFamily="-109" charset="-128"/>
              </a:defRPr>
            </a:lvl6pPr>
            <a:lvl7pPr marL="914400" algn="ctr" fontAlgn="base">
              <a:spcBef>
                <a:spcPct val="0"/>
              </a:spcBef>
              <a:spcAft>
                <a:spcPct val="0"/>
              </a:spcAft>
              <a:defRPr sz="4400">
                <a:solidFill>
                  <a:schemeClr val="tx1"/>
                </a:solidFill>
                <a:latin typeface="Calibri" pitchFamily="-109" charset="0"/>
                <a:ea typeface="ＭＳ Ｐゴシック" pitchFamily="-109" charset="-128"/>
              </a:defRPr>
            </a:lvl7pPr>
            <a:lvl8pPr marL="1371600" algn="ctr" fontAlgn="base">
              <a:spcBef>
                <a:spcPct val="0"/>
              </a:spcBef>
              <a:spcAft>
                <a:spcPct val="0"/>
              </a:spcAft>
              <a:defRPr sz="4400">
                <a:solidFill>
                  <a:schemeClr val="tx1"/>
                </a:solidFill>
                <a:latin typeface="Calibri" pitchFamily="-109" charset="0"/>
                <a:ea typeface="ＭＳ Ｐゴシック" pitchFamily="-109" charset="-128"/>
              </a:defRPr>
            </a:lvl8pPr>
            <a:lvl9pPr marL="1828800" algn="ctr" fontAlgn="base">
              <a:spcBef>
                <a:spcPct val="0"/>
              </a:spcBef>
              <a:spcAft>
                <a:spcPct val="0"/>
              </a:spcAft>
              <a:defRPr sz="4400">
                <a:solidFill>
                  <a:schemeClr val="tx1"/>
                </a:solidFill>
                <a:latin typeface="Calibri" pitchFamily="-109" charset="0"/>
                <a:ea typeface="ＭＳ Ｐゴシック" pitchFamily="-109" charset="-128"/>
              </a:defRPr>
            </a:lvl9pPr>
          </a:lstStyle>
          <a:p>
            <a:r>
              <a:rPr lang="en-GB" dirty="0" smtClean="0">
                <a:solidFill>
                  <a:srgbClr val="0070C0"/>
                </a:solidFill>
              </a:rPr>
              <a:t>Scorecard snapshot:</a:t>
            </a:r>
            <a:endParaRPr lang="en-GB" dirty="0">
              <a:solidFill>
                <a:srgbClr val="0070C0"/>
              </a:solidFill>
            </a:endParaRPr>
          </a:p>
        </p:txBody>
      </p:sp>
      <p:pic>
        <p:nvPicPr>
          <p:cNvPr id="5" name="Picture 4"/>
          <p:cNvPicPr>
            <a:picLocks noChangeAspect="1"/>
          </p:cNvPicPr>
          <p:nvPr/>
        </p:nvPicPr>
        <p:blipFill rotWithShape="1">
          <a:blip r:embed="rId3"/>
          <a:srcRect l="9005" t="42707" r="34656" b="18751"/>
          <a:stretch/>
        </p:blipFill>
        <p:spPr>
          <a:xfrm>
            <a:off x="1" y="1524000"/>
            <a:ext cx="11094720" cy="4267200"/>
          </a:xfrm>
          <a:prstGeom prst="rect">
            <a:avLst/>
          </a:prstGeom>
        </p:spPr>
      </p:pic>
      <p:pic>
        <p:nvPicPr>
          <p:cNvPr id="10" name="Picture 9"/>
          <p:cNvPicPr>
            <a:picLocks noChangeAspect="1"/>
          </p:cNvPicPr>
          <p:nvPr/>
        </p:nvPicPr>
        <p:blipFill rotWithShape="1">
          <a:blip r:embed="rId4"/>
          <a:srcRect l="9590" t="61458" r="35358" b="27083"/>
          <a:stretch/>
        </p:blipFill>
        <p:spPr>
          <a:xfrm>
            <a:off x="82097" y="5791200"/>
            <a:ext cx="10930527" cy="1279104"/>
          </a:xfrm>
          <a:prstGeom prst="rect">
            <a:avLst/>
          </a:prstGeom>
        </p:spPr>
      </p:pic>
    </p:spTree>
    <p:extLst>
      <p:ext uri="{BB962C8B-B14F-4D97-AF65-F5344CB8AC3E}">
        <p14:creationId xmlns:p14="http://schemas.microsoft.com/office/powerpoint/2010/main" val="39394818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467380"/>
            <a:ext cx="6553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ctr" eaLnBrk="0" hangingPunct="0">
              <a:defRPr sz="2800" b="1">
                <a:solidFill>
                  <a:srgbClr val="336600"/>
                </a:solidFill>
                <a:latin typeface="Arial"/>
                <a:ea typeface="+mn-ea"/>
                <a:cs typeface="Arial"/>
              </a:defRPr>
            </a:lvl1pPr>
            <a:lvl2pPr algn="ctr" eaLnBrk="0" hangingPunct="0">
              <a:defRPr sz="4400">
                <a:solidFill>
                  <a:schemeClr val="tx1"/>
                </a:solidFill>
                <a:latin typeface="Arial" charset="0"/>
                <a:ea typeface="ＭＳ Ｐゴシック" pitchFamily="-109" charset="-128"/>
                <a:cs typeface="ＭＳ Ｐゴシック"/>
              </a:defRPr>
            </a:lvl2pPr>
            <a:lvl3pPr algn="ctr" eaLnBrk="0" hangingPunct="0">
              <a:defRPr sz="4400">
                <a:solidFill>
                  <a:schemeClr val="tx1"/>
                </a:solidFill>
                <a:latin typeface="Arial" charset="0"/>
                <a:ea typeface="ＭＳ Ｐゴシック" pitchFamily="-109" charset="-128"/>
                <a:cs typeface="ＭＳ Ｐゴシック"/>
              </a:defRPr>
            </a:lvl3pPr>
            <a:lvl4pPr algn="ctr" eaLnBrk="0" hangingPunct="0">
              <a:defRPr sz="4400">
                <a:solidFill>
                  <a:schemeClr val="tx1"/>
                </a:solidFill>
                <a:latin typeface="Arial" charset="0"/>
                <a:ea typeface="ＭＳ Ｐゴシック" pitchFamily="-109" charset="-128"/>
                <a:cs typeface="ＭＳ Ｐゴシック"/>
              </a:defRPr>
            </a:lvl4pPr>
            <a:lvl5pPr algn="ctr" eaLnBrk="0" hangingPunct="0">
              <a:defRPr sz="4400">
                <a:solidFill>
                  <a:schemeClr val="tx1"/>
                </a:solidFill>
                <a:latin typeface="Arial" charset="0"/>
                <a:ea typeface="ＭＳ Ｐゴシック" pitchFamily="-109" charset="-128"/>
                <a:cs typeface="ＭＳ Ｐゴシック"/>
              </a:defRPr>
            </a:lvl5pPr>
            <a:lvl6pPr marL="457200" algn="ctr" fontAlgn="base">
              <a:spcBef>
                <a:spcPct val="0"/>
              </a:spcBef>
              <a:spcAft>
                <a:spcPct val="0"/>
              </a:spcAft>
              <a:defRPr sz="4400">
                <a:solidFill>
                  <a:schemeClr val="tx1"/>
                </a:solidFill>
                <a:latin typeface="Calibri" pitchFamily="-109" charset="0"/>
                <a:ea typeface="ＭＳ Ｐゴシック" pitchFamily="-109" charset="-128"/>
              </a:defRPr>
            </a:lvl6pPr>
            <a:lvl7pPr marL="914400" algn="ctr" fontAlgn="base">
              <a:spcBef>
                <a:spcPct val="0"/>
              </a:spcBef>
              <a:spcAft>
                <a:spcPct val="0"/>
              </a:spcAft>
              <a:defRPr sz="4400">
                <a:solidFill>
                  <a:schemeClr val="tx1"/>
                </a:solidFill>
                <a:latin typeface="Calibri" pitchFamily="-109" charset="0"/>
                <a:ea typeface="ＭＳ Ｐゴシック" pitchFamily="-109" charset="-128"/>
              </a:defRPr>
            </a:lvl7pPr>
            <a:lvl8pPr marL="1371600" algn="ctr" fontAlgn="base">
              <a:spcBef>
                <a:spcPct val="0"/>
              </a:spcBef>
              <a:spcAft>
                <a:spcPct val="0"/>
              </a:spcAft>
              <a:defRPr sz="4400">
                <a:solidFill>
                  <a:schemeClr val="tx1"/>
                </a:solidFill>
                <a:latin typeface="Calibri" pitchFamily="-109" charset="0"/>
                <a:ea typeface="ＭＳ Ｐゴシック" pitchFamily="-109" charset="-128"/>
              </a:defRPr>
            </a:lvl8pPr>
            <a:lvl9pPr marL="1828800" algn="ctr" fontAlgn="base">
              <a:spcBef>
                <a:spcPct val="0"/>
              </a:spcBef>
              <a:spcAft>
                <a:spcPct val="0"/>
              </a:spcAft>
              <a:defRPr sz="4400">
                <a:solidFill>
                  <a:schemeClr val="tx1"/>
                </a:solidFill>
                <a:latin typeface="Calibri" pitchFamily="-109" charset="0"/>
                <a:ea typeface="ＭＳ Ｐゴシック" pitchFamily="-109" charset="-128"/>
              </a:defRPr>
            </a:lvl9pPr>
          </a:lstStyle>
          <a:p>
            <a:r>
              <a:rPr lang="en-US" dirty="0" smtClean="0"/>
              <a:t> </a:t>
            </a:r>
            <a:r>
              <a:rPr lang="en-US" dirty="0" smtClean="0">
                <a:solidFill>
                  <a:schemeClr val="accent1"/>
                </a:solidFill>
              </a:rPr>
              <a:t>MRV of REDD+ </a:t>
            </a:r>
            <a:r>
              <a:rPr lang="en-US" dirty="0">
                <a:solidFill>
                  <a:schemeClr val="accent1"/>
                </a:solidFill>
              </a:rPr>
              <a:t>c</a:t>
            </a:r>
            <a:r>
              <a:rPr lang="en-US" dirty="0" smtClean="0">
                <a:solidFill>
                  <a:schemeClr val="accent1"/>
                </a:solidFill>
              </a:rPr>
              <a:t>ountry progress</a:t>
            </a:r>
            <a:endParaRPr lang="en-GB" dirty="0">
              <a:solidFill>
                <a:schemeClr val="accent1"/>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7768" r="24620"/>
          <a:stretch/>
        </p:blipFill>
        <p:spPr>
          <a:xfrm>
            <a:off x="1600200" y="1066800"/>
            <a:ext cx="3429000" cy="5369052"/>
          </a:xfrm>
          <a:prstGeom prst="rect">
            <a:avLst/>
          </a:prstGeom>
        </p:spPr>
      </p:pic>
      <p:sp>
        <p:nvSpPr>
          <p:cNvPr id="6" name="Down Arrow 5"/>
          <p:cNvSpPr/>
          <p:nvPr/>
        </p:nvSpPr>
        <p:spPr>
          <a:xfrm rot="10800000">
            <a:off x="6477000" y="1655826"/>
            <a:ext cx="1066800" cy="4191000"/>
          </a:xfrm>
          <a:prstGeom prst="downArrow">
            <a:avLst>
              <a:gd name="adj1" fmla="val 50000"/>
              <a:gd name="adj2" fmla="val 63358"/>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rot="16200000">
            <a:off x="5723476" y="3785467"/>
            <a:ext cx="2573846" cy="523220"/>
          </a:xfrm>
          <a:prstGeom prst="rect">
            <a:avLst/>
          </a:prstGeom>
          <a:noFill/>
        </p:spPr>
        <p:txBody>
          <a:bodyPr wrap="none" rtlCol="0">
            <a:spAutoFit/>
          </a:bodyPr>
          <a:lstStyle/>
          <a:p>
            <a:r>
              <a:rPr lang="en-US" sz="2800" i="1" dirty="0" smtClean="0"/>
              <a:t>UNFCCC process</a:t>
            </a:r>
            <a:endParaRPr lang="en-US" sz="2800" i="1" dirty="0"/>
          </a:p>
        </p:txBody>
      </p:sp>
    </p:spTree>
    <p:extLst>
      <p:ext uri="{BB962C8B-B14F-4D97-AF65-F5344CB8AC3E}">
        <p14:creationId xmlns:p14="http://schemas.microsoft.com/office/powerpoint/2010/main" val="42897037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 y="474884"/>
            <a:ext cx="6477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ctr" eaLnBrk="0" hangingPunct="0">
              <a:defRPr sz="2800" b="1">
                <a:solidFill>
                  <a:srgbClr val="336600"/>
                </a:solidFill>
                <a:latin typeface="Arial"/>
                <a:ea typeface="+mn-ea"/>
                <a:cs typeface="Arial"/>
              </a:defRPr>
            </a:lvl1pPr>
            <a:lvl2pPr algn="ctr" eaLnBrk="0" hangingPunct="0">
              <a:defRPr sz="4400">
                <a:solidFill>
                  <a:schemeClr val="tx1"/>
                </a:solidFill>
                <a:latin typeface="Arial" charset="0"/>
                <a:ea typeface="ＭＳ Ｐゴシック" pitchFamily="-109" charset="-128"/>
                <a:cs typeface="ＭＳ Ｐゴシック"/>
              </a:defRPr>
            </a:lvl2pPr>
            <a:lvl3pPr algn="ctr" eaLnBrk="0" hangingPunct="0">
              <a:defRPr sz="4400">
                <a:solidFill>
                  <a:schemeClr val="tx1"/>
                </a:solidFill>
                <a:latin typeface="Arial" charset="0"/>
                <a:ea typeface="ＭＳ Ｐゴシック" pitchFamily="-109" charset="-128"/>
                <a:cs typeface="ＭＳ Ｐゴシック"/>
              </a:defRPr>
            </a:lvl3pPr>
            <a:lvl4pPr algn="ctr" eaLnBrk="0" hangingPunct="0">
              <a:defRPr sz="4400">
                <a:solidFill>
                  <a:schemeClr val="tx1"/>
                </a:solidFill>
                <a:latin typeface="Arial" charset="0"/>
                <a:ea typeface="ＭＳ Ｐゴシック" pitchFamily="-109" charset="-128"/>
                <a:cs typeface="ＭＳ Ｐゴシック"/>
              </a:defRPr>
            </a:lvl4pPr>
            <a:lvl5pPr algn="ctr" eaLnBrk="0" hangingPunct="0">
              <a:defRPr sz="4400">
                <a:solidFill>
                  <a:schemeClr val="tx1"/>
                </a:solidFill>
                <a:latin typeface="Arial" charset="0"/>
                <a:ea typeface="ＭＳ Ｐゴシック" pitchFamily="-109" charset="-128"/>
                <a:cs typeface="ＭＳ Ｐゴシック"/>
              </a:defRPr>
            </a:lvl5pPr>
            <a:lvl6pPr marL="457200" algn="ctr" fontAlgn="base">
              <a:spcBef>
                <a:spcPct val="0"/>
              </a:spcBef>
              <a:spcAft>
                <a:spcPct val="0"/>
              </a:spcAft>
              <a:defRPr sz="4400">
                <a:solidFill>
                  <a:schemeClr val="tx1"/>
                </a:solidFill>
                <a:latin typeface="Calibri" pitchFamily="-109" charset="0"/>
                <a:ea typeface="ＭＳ Ｐゴシック" pitchFamily="-109" charset="-128"/>
              </a:defRPr>
            </a:lvl6pPr>
            <a:lvl7pPr marL="914400" algn="ctr" fontAlgn="base">
              <a:spcBef>
                <a:spcPct val="0"/>
              </a:spcBef>
              <a:spcAft>
                <a:spcPct val="0"/>
              </a:spcAft>
              <a:defRPr sz="4400">
                <a:solidFill>
                  <a:schemeClr val="tx1"/>
                </a:solidFill>
                <a:latin typeface="Calibri" pitchFamily="-109" charset="0"/>
                <a:ea typeface="ＭＳ Ｐゴシック" pitchFamily="-109" charset="-128"/>
              </a:defRPr>
            </a:lvl7pPr>
            <a:lvl8pPr marL="1371600" algn="ctr" fontAlgn="base">
              <a:spcBef>
                <a:spcPct val="0"/>
              </a:spcBef>
              <a:spcAft>
                <a:spcPct val="0"/>
              </a:spcAft>
              <a:defRPr sz="4400">
                <a:solidFill>
                  <a:schemeClr val="tx1"/>
                </a:solidFill>
                <a:latin typeface="Calibri" pitchFamily="-109" charset="0"/>
                <a:ea typeface="ＭＳ Ｐゴシック" pitchFamily="-109" charset="-128"/>
              </a:defRPr>
            </a:lvl8pPr>
            <a:lvl9pPr marL="1828800" algn="ctr" fontAlgn="base">
              <a:spcBef>
                <a:spcPct val="0"/>
              </a:spcBef>
              <a:spcAft>
                <a:spcPct val="0"/>
              </a:spcAft>
              <a:defRPr sz="4400">
                <a:solidFill>
                  <a:schemeClr val="tx1"/>
                </a:solidFill>
                <a:latin typeface="Calibri" pitchFamily="-109" charset="0"/>
                <a:ea typeface="ＭＳ Ｐゴシック" pitchFamily="-109" charset="-128"/>
              </a:defRPr>
            </a:lvl9pPr>
          </a:lstStyle>
          <a:p>
            <a:r>
              <a:rPr lang="en-US" dirty="0" smtClean="0"/>
              <a:t> </a:t>
            </a:r>
            <a:r>
              <a:rPr lang="en-US" dirty="0" smtClean="0">
                <a:solidFill>
                  <a:schemeClr val="accent1"/>
                </a:solidFill>
              </a:rPr>
              <a:t>FAO support</a:t>
            </a:r>
            <a:endParaRPr lang="en-GB" dirty="0">
              <a:solidFill>
                <a:schemeClr val="accent1"/>
              </a:solidFill>
            </a:endParaRPr>
          </a:p>
        </p:txBody>
      </p:sp>
      <p:pic>
        <p:nvPicPr>
          <p:cNvPr id="5" name="Picture 4"/>
          <p:cNvPicPr>
            <a:picLocks noChangeAspect="1"/>
          </p:cNvPicPr>
          <p:nvPr/>
        </p:nvPicPr>
        <p:blipFill>
          <a:blip r:embed="rId3"/>
          <a:stretch>
            <a:fillRect/>
          </a:stretch>
        </p:blipFill>
        <p:spPr>
          <a:xfrm>
            <a:off x="645985" y="2205170"/>
            <a:ext cx="2514600" cy="1988704"/>
          </a:xfrm>
          <a:prstGeom prst="rect">
            <a:avLst/>
          </a:prstGeom>
        </p:spPr>
      </p:pic>
      <p:pic>
        <p:nvPicPr>
          <p:cNvPr id="6" name="Picture 5"/>
          <p:cNvPicPr>
            <a:picLocks noChangeAspect="1"/>
          </p:cNvPicPr>
          <p:nvPr/>
        </p:nvPicPr>
        <p:blipFill>
          <a:blip r:embed="rId4"/>
          <a:stretch>
            <a:fillRect/>
          </a:stretch>
        </p:blipFill>
        <p:spPr>
          <a:xfrm>
            <a:off x="3505200" y="1371600"/>
            <a:ext cx="5181600" cy="5181600"/>
          </a:xfrm>
          <a:prstGeom prst="rect">
            <a:avLst/>
          </a:prstGeom>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5856314"/>
            <a:ext cx="2706432" cy="696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6"/>
          <a:stretch>
            <a:fillRect/>
          </a:stretch>
        </p:blipFill>
        <p:spPr>
          <a:xfrm>
            <a:off x="874585" y="5184247"/>
            <a:ext cx="1871663" cy="707693"/>
          </a:xfrm>
          <a:prstGeom prst="rect">
            <a:avLst/>
          </a:prstGeom>
        </p:spPr>
      </p:pic>
      <p:sp>
        <p:nvSpPr>
          <p:cNvPr id="9" name="TextBox 8"/>
          <p:cNvSpPr txBox="1"/>
          <p:nvPr/>
        </p:nvSpPr>
        <p:spPr>
          <a:xfrm>
            <a:off x="611124" y="4273562"/>
            <a:ext cx="2514600" cy="276999"/>
          </a:xfrm>
          <a:prstGeom prst="rect">
            <a:avLst/>
          </a:prstGeom>
          <a:noFill/>
        </p:spPr>
        <p:txBody>
          <a:bodyPr wrap="square" rtlCol="0">
            <a:spAutoFit/>
          </a:bodyPr>
          <a:lstStyle/>
          <a:p>
            <a:r>
              <a:rPr lang="en-GB" dirty="0">
                <a:solidFill>
                  <a:srgbClr val="0070C0"/>
                </a:solidFill>
              </a:rPr>
              <a:t>http://www.fao.org/3/a-i7210e.pdf</a:t>
            </a:r>
          </a:p>
        </p:txBody>
      </p:sp>
    </p:spTree>
    <p:extLst>
      <p:ext uri="{BB962C8B-B14F-4D97-AF65-F5344CB8AC3E}">
        <p14:creationId xmlns:p14="http://schemas.microsoft.com/office/powerpoint/2010/main" val="9649545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304800" y="1981200"/>
            <a:ext cx="7696200" cy="96043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t>FRL summary:</a:t>
            </a:r>
            <a:br>
              <a:rPr lang="en-GB" sz="3200" dirty="0" smtClean="0"/>
            </a:br>
            <a:r>
              <a:rPr lang="en-GB" sz="3200" b="1" dirty="0" smtClean="0"/>
              <a:t>Republic de Côte d’Ivoire</a:t>
            </a:r>
            <a:endParaRPr lang="en-GB" sz="3200" b="1" dirty="0"/>
          </a:p>
        </p:txBody>
      </p:sp>
      <p:sp>
        <p:nvSpPr>
          <p:cNvPr id="3" name="Title 5"/>
          <p:cNvSpPr txBox="1">
            <a:spLocks/>
          </p:cNvSpPr>
          <p:nvPr/>
        </p:nvSpPr>
        <p:spPr>
          <a:xfrm>
            <a:off x="457200" y="4191000"/>
            <a:ext cx="7696200" cy="96043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solidFill>
                  <a:schemeClr val="tx2"/>
                </a:solidFill>
              </a:rPr>
              <a:t>Mr Abraham </a:t>
            </a:r>
            <a:r>
              <a:rPr lang="en-GB" sz="3200" dirty="0" err="1" smtClean="0">
                <a:solidFill>
                  <a:schemeClr val="tx2"/>
                </a:solidFill>
              </a:rPr>
              <a:t>Yoa</a:t>
            </a:r>
            <a:r>
              <a:rPr lang="en-GB" sz="3200" dirty="0" smtClean="0">
                <a:solidFill>
                  <a:schemeClr val="tx2"/>
                </a:solidFill>
              </a:rPr>
              <a:t> </a:t>
            </a:r>
            <a:r>
              <a:rPr lang="en-GB" sz="3200" dirty="0" err="1" smtClean="0">
                <a:solidFill>
                  <a:schemeClr val="tx2"/>
                </a:solidFill>
              </a:rPr>
              <a:t>Kra</a:t>
            </a:r>
            <a:r>
              <a:rPr lang="en-GB" sz="3200" dirty="0" smtClean="0">
                <a:solidFill>
                  <a:schemeClr val="tx2"/>
                </a:solidFill>
              </a:rPr>
              <a:t> Bio</a:t>
            </a:r>
            <a:endParaRPr lang="en-GB" sz="3200" b="1" dirty="0">
              <a:solidFill>
                <a:schemeClr val="tx2"/>
              </a:solidFill>
            </a:endParaRPr>
          </a:p>
        </p:txBody>
      </p:sp>
    </p:spTree>
    <p:extLst>
      <p:ext uri="{BB962C8B-B14F-4D97-AF65-F5344CB8AC3E}">
        <p14:creationId xmlns:p14="http://schemas.microsoft.com/office/powerpoint/2010/main" val="28797566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299303"/>
            <a:ext cx="7696200" cy="960438"/>
          </a:xfrm>
        </p:spPr>
        <p:txBody>
          <a:bodyPr>
            <a:normAutofit/>
          </a:bodyPr>
          <a:lstStyle/>
          <a:p>
            <a:r>
              <a:rPr lang="en-GB" sz="2800" dirty="0" smtClean="0"/>
              <a:t>FRL summary: </a:t>
            </a:r>
            <a:r>
              <a:rPr lang="en-GB" sz="2800" b="1" dirty="0" smtClean="0"/>
              <a:t>Republic de Côte d’Ivoire</a:t>
            </a:r>
            <a:endParaRPr lang="en-GB" sz="2800" b="1" dirty="0"/>
          </a:p>
        </p:txBody>
      </p:sp>
      <p:sp>
        <p:nvSpPr>
          <p:cNvPr id="14" name="TextBox 13"/>
          <p:cNvSpPr txBox="1"/>
          <p:nvPr/>
        </p:nvSpPr>
        <p:spPr>
          <a:xfrm>
            <a:off x="381000" y="1887343"/>
            <a:ext cx="8001000" cy="461665"/>
          </a:xfrm>
          <a:prstGeom prst="rect">
            <a:avLst/>
          </a:prstGeom>
          <a:solidFill>
            <a:schemeClr val="accent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dirty="0" smtClean="0">
                <a:solidFill>
                  <a:schemeClr val="bg1"/>
                </a:solidFill>
              </a:rPr>
              <a:t>Scale:</a:t>
            </a:r>
            <a:r>
              <a:rPr lang="en-US" sz="2400" dirty="0" smtClean="0">
                <a:solidFill>
                  <a:schemeClr val="bg1"/>
                </a:solidFill>
              </a:rPr>
              <a:t>			National</a:t>
            </a:r>
            <a:endParaRPr lang="en-US" sz="2400" dirty="0">
              <a:solidFill>
                <a:schemeClr val="bg1"/>
              </a:solidFill>
            </a:endParaRPr>
          </a:p>
        </p:txBody>
      </p:sp>
      <p:sp>
        <p:nvSpPr>
          <p:cNvPr id="15" name="TextBox 14"/>
          <p:cNvSpPr txBox="1"/>
          <p:nvPr/>
        </p:nvSpPr>
        <p:spPr>
          <a:xfrm>
            <a:off x="381000" y="2742513"/>
            <a:ext cx="8001000" cy="461665"/>
          </a:xfrm>
          <a:prstGeom prst="rect">
            <a:avLst/>
          </a:pr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dirty="0" smtClean="0">
                <a:solidFill>
                  <a:schemeClr val="bg1"/>
                </a:solidFill>
              </a:rPr>
              <a:t>REDD+ activities:	</a:t>
            </a:r>
            <a:r>
              <a:rPr lang="en-US" sz="2400" dirty="0" smtClean="0">
                <a:solidFill>
                  <a:schemeClr val="bg1"/>
                </a:solidFill>
              </a:rPr>
              <a:t>Deforestation, Reforestation		</a:t>
            </a:r>
            <a:endParaRPr lang="en-US" sz="2400" dirty="0">
              <a:solidFill>
                <a:schemeClr val="bg1"/>
              </a:solidFill>
            </a:endParaRPr>
          </a:p>
        </p:txBody>
      </p:sp>
      <p:sp>
        <p:nvSpPr>
          <p:cNvPr id="8" name="TextBox 7"/>
          <p:cNvSpPr txBox="1"/>
          <p:nvPr/>
        </p:nvSpPr>
        <p:spPr>
          <a:xfrm>
            <a:off x="381000" y="5486400"/>
            <a:ext cx="8001000" cy="461665"/>
          </a:xfrm>
          <a:prstGeom prst="rect">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dirty="0" smtClean="0">
                <a:solidFill>
                  <a:schemeClr val="bg1"/>
                </a:solidFill>
              </a:rPr>
              <a:t>Adjustment:		</a:t>
            </a:r>
            <a:r>
              <a:rPr lang="en-US" sz="2400" dirty="0" smtClean="0">
                <a:solidFill>
                  <a:schemeClr val="bg1"/>
                </a:solidFill>
              </a:rPr>
              <a:t>No		</a:t>
            </a:r>
            <a:endParaRPr lang="en-US" sz="2400" dirty="0">
              <a:solidFill>
                <a:schemeClr val="bg1"/>
              </a:solidFill>
            </a:endParaRPr>
          </a:p>
        </p:txBody>
      </p:sp>
      <p:sp>
        <p:nvSpPr>
          <p:cNvPr id="9" name="TextBox 8"/>
          <p:cNvSpPr txBox="1"/>
          <p:nvPr/>
        </p:nvSpPr>
        <p:spPr>
          <a:xfrm>
            <a:off x="381000" y="3615268"/>
            <a:ext cx="8001000" cy="461665"/>
          </a:xfrm>
          <a:prstGeom prst="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dirty="0" smtClean="0">
                <a:solidFill>
                  <a:schemeClr val="bg1"/>
                </a:solidFill>
              </a:rPr>
              <a:t>Duration:		</a:t>
            </a:r>
            <a:r>
              <a:rPr lang="en-US" sz="2400" dirty="0" smtClean="0">
                <a:solidFill>
                  <a:schemeClr val="bg1"/>
                </a:solidFill>
              </a:rPr>
              <a:t>2000-2015		</a:t>
            </a:r>
            <a:endParaRPr lang="en-US" sz="2400" dirty="0">
              <a:solidFill>
                <a:schemeClr val="bg1"/>
              </a:solidFill>
            </a:endParaRPr>
          </a:p>
        </p:txBody>
      </p:sp>
      <p:sp>
        <p:nvSpPr>
          <p:cNvPr id="10" name="TextBox 9"/>
          <p:cNvSpPr txBox="1"/>
          <p:nvPr/>
        </p:nvSpPr>
        <p:spPr>
          <a:xfrm>
            <a:off x="381000" y="4488023"/>
            <a:ext cx="8001000" cy="461665"/>
          </a:xfrm>
          <a:prstGeom prst="rect">
            <a:avLst/>
          </a:prstGeom>
          <a:solidFill>
            <a:schemeClr val="accent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dirty="0" smtClean="0">
                <a:solidFill>
                  <a:schemeClr val="bg1"/>
                </a:solidFill>
              </a:rPr>
              <a:t>Pools:			</a:t>
            </a:r>
            <a:r>
              <a:rPr lang="en-US" sz="2400" dirty="0" smtClean="0">
                <a:solidFill>
                  <a:schemeClr val="bg1"/>
                </a:solidFill>
              </a:rPr>
              <a:t>AGB, BGB, L, DW		</a:t>
            </a:r>
            <a:endParaRPr lang="en-US" sz="2400" dirty="0">
              <a:solidFill>
                <a:schemeClr val="bg1"/>
              </a:solidFill>
            </a:endParaRPr>
          </a:p>
        </p:txBody>
      </p:sp>
    </p:spTree>
    <p:extLst>
      <p:ext uri="{BB962C8B-B14F-4D97-AF65-F5344CB8AC3E}">
        <p14:creationId xmlns:p14="http://schemas.microsoft.com/office/powerpoint/2010/main" val="187662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334962"/>
            <a:ext cx="8229600" cy="960438"/>
          </a:xfrm>
        </p:spPr>
        <p:txBody>
          <a:bodyPr>
            <a:normAutofit/>
          </a:bodyPr>
          <a:lstStyle/>
          <a:p>
            <a:r>
              <a:rPr lang="fr-CI" sz="2400" b="1" dirty="0"/>
              <a:t>Résultats </a:t>
            </a:r>
            <a:r>
              <a:rPr lang="fr-CI" sz="2400" b="1" dirty="0" smtClean="0"/>
              <a:t>des NRF/NERF</a:t>
            </a:r>
            <a:br>
              <a:rPr lang="fr-CI" sz="2400" b="1" dirty="0" smtClean="0"/>
            </a:br>
            <a:r>
              <a:rPr lang="fr-CI" sz="1800" dirty="0" smtClean="0"/>
              <a:t>National et ERP</a:t>
            </a:r>
            <a:endParaRPr lang="fr-CI" sz="1800" dirty="0"/>
          </a:p>
        </p:txBody>
      </p:sp>
      <p:graphicFrame>
        <p:nvGraphicFramePr>
          <p:cNvPr id="3" name="Graphique 2">
            <a:extLst>
              <a:ext uri="{FF2B5EF4-FFF2-40B4-BE49-F238E27FC236}">
                <a16:creationId xmlns:a16="http://schemas.microsoft.com/office/drawing/2014/main" xmlns="" id="{10A3B24E-B65C-458A-8791-18F176FC8DDA}"/>
              </a:ext>
            </a:extLst>
          </p:cNvPr>
          <p:cNvGraphicFramePr>
            <a:graphicFrameLocks/>
          </p:cNvGraphicFramePr>
          <p:nvPr>
            <p:extLst/>
          </p:nvPr>
        </p:nvGraphicFramePr>
        <p:xfrm>
          <a:off x="685800" y="1752600"/>
          <a:ext cx="70104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40572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304800" y="1981200"/>
            <a:ext cx="7696200" cy="96043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t>FRL summary:</a:t>
            </a:r>
            <a:br>
              <a:rPr lang="en-GB" sz="3200" dirty="0" smtClean="0"/>
            </a:br>
            <a:r>
              <a:rPr lang="en-GB" sz="3200" b="1" dirty="0" smtClean="0"/>
              <a:t>Federal Democratic Republic of Ethiopia</a:t>
            </a:r>
            <a:endParaRPr lang="en-GB" sz="3200" b="1" dirty="0"/>
          </a:p>
        </p:txBody>
      </p:sp>
      <p:sp>
        <p:nvSpPr>
          <p:cNvPr id="3" name="Title 5"/>
          <p:cNvSpPr txBox="1">
            <a:spLocks/>
          </p:cNvSpPr>
          <p:nvPr/>
        </p:nvSpPr>
        <p:spPr>
          <a:xfrm>
            <a:off x="457200" y="4191000"/>
            <a:ext cx="7696200" cy="96043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solidFill>
                  <a:schemeClr val="tx2"/>
                </a:solidFill>
              </a:rPr>
              <a:t>Mr Solomon </a:t>
            </a:r>
            <a:r>
              <a:rPr lang="en-GB" sz="3200" dirty="0" err="1" smtClean="0">
                <a:solidFill>
                  <a:schemeClr val="tx2"/>
                </a:solidFill>
              </a:rPr>
              <a:t>Zewdie</a:t>
            </a:r>
            <a:r>
              <a:rPr lang="en-GB" sz="3200" dirty="0" smtClean="0">
                <a:solidFill>
                  <a:schemeClr val="tx2"/>
                </a:solidFill>
              </a:rPr>
              <a:t> </a:t>
            </a:r>
            <a:r>
              <a:rPr lang="en-GB" sz="3200" dirty="0" err="1" smtClean="0">
                <a:solidFill>
                  <a:schemeClr val="tx2"/>
                </a:solidFill>
              </a:rPr>
              <a:t>Zeweldemariam</a:t>
            </a:r>
            <a:endParaRPr lang="en-GB" sz="3200" b="1" dirty="0">
              <a:solidFill>
                <a:schemeClr val="tx2"/>
              </a:solidFill>
            </a:endParaRPr>
          </a:p>
        </p:txBody>
      </p:sp>
    </p:spTree>
    <p:extLst>
      <p:ext uri="{BB962C8B-B14F-4D97-AF65-F5344CB8AC3E}">
        <p14:creationId xmlns:p14="http://schemas.microsoft.com/office/powerpoint/2010/main" val="20309039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5400" y="533400"/>
            <a:ext cx="7696200" cy="960438"/>
          </a:xfrm>
        </p:spPr>
        <p:txBody>
          <a:bodyPr>
            <a:normAutofit/>
          </a:bodyPr>
          <a:lstStyle/>
          <a:p>
            <a:r>
              <a:rPr lang="en-GB" sz="2800" dirty="0" smtClean="0"/>
              <a:t>FRL summary:</a:t>
            </a:r>
            <a:br>
              <a:rPr lang="en-GB" sz="2800" dirty="0" smtClean="0"/>
            </a:br>
            <a:r>
              <a:rPr lang="en-GB" sz="2800" b="1" dirty="0" smtClean="0"/>
              <a:t>Federal Democratic Republic of Ethiopia</a:t>
            </a:r>
            <a:endParaRPr lang="en-GB" sz="2800" b="1" dirty="0"/>
          </a:p>
        </p:txBody>
      </p:sp>
      <p:sp>
        <p:nvSpPr>
          <p:cNvPr id="14" name="TextBox 13"/>
          <p:cNvSpPr txBox="1"/>
          <p:nvPr/>
        </p:nvSpPr>
        <p:spPr>
          <a:xfrm>
            <a:off x="381000" y="1887343"/>
            <a:ext cx="8001000" cy="461665"/>
          </a:xfrm>
          <a:prstGeom prst="rect">
            <a:avLst/>
          </a:prstGeom>
          <a:solidFill>
            <a:schemeClr val="accent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dirty="0" smtClean="0">
                <a:solidFill>
                  <a:schemeClr val="bg1"/>
                </a:solidFill>
              </a:rPr>
              <a:t>Scale:</a:t>
            </a:r>
            <a:r>
              <a:rPr lang="en-US" sz="2400" dirty="0" smtClean="0">
                <a:solidFill>
                  <a:schemeClr val="bg1"/>
                </a:solidFill>
              </a:rPr>
              <a:t>			</a:t>
            </a:r>
            <a:r>
              <a:rPr lang="en-US" sz="2400" b="1" dirty="0" smtClean="0"/>
              <a:t>National</a:t>
            </a:r>
            <a:endParaRPr lang="en-US" sz="2400" b="1" dirty="0"/>
          </a:p>
        </p:txBody>
      </p:sp>
      <p:sp>
        <p:nvSpPr>
          <p:cNvPr id="15" name="TextBox 14"/>
          <p:cNvSpPr txBox="1"/>
          <p:nvPr/>
        </p:nvSpPr>
        <p:spPr>
          <a:xfrm>
            <a:off x="394699" y="2792858"/>
            <a:ext cx="8001000" cy="830997"/>
          </a:xfrm>
          <a:prstGeom prst="rect">
            <a:avLst/>
          </a:pr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dirty="0" smtClean="0">
                <a:solidFill>
                  <a:schemeClr val="bg1"/>
                </a:solidFill>
              </a:rPr>
              <a:t>REDD+ activities:	</a:t>
            </a:r>
            <a:r>
              <a:rPr lang="en-US" sz="2400" b="1" dirty="0" smtClean="0"/>
              <a:t>Deforestation, 				                           Afforestation/reforestation</a:t>
            </a:r>
            <a:endParaRPr lang="en-US" sz="2400" b="1" dirty="0"/>
          </a:p>
        </p:txBody>
      </p:sp>
      <p:sp>
        <p:nvSpPr>
          <p:cNvPr id="8" name="TextBox 7"/>
          <p:cNvSpPr txBox="1"/>
          <p:nvPr/>
        </p:nvSpPr>
        <p:spPr>
          <a:xfrm>
            <a:off x="381000" y="5486400"/>
            <a:ext cx="8001000" cy="461665"/>
          </a:xfrm>
          <a:prstGeom prst="rect">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dirty="0" smtClean="0">
                <a:solidFill>
                  <a:schemeClr val="bg1"/>
                </a:solidFill>
              </a:rPr>
              <a:t>Adjustment:		</a:t>
            </a:r>
            <a:r>
              <a:rPr lang="en-US" sz="2400" b="1" dirty="0" smtClean="0"/>
              <a:t>No</a:t>
            </a:r>
            <a:r>
              <a:rPr lang="en-US" sz="2400" dirty="0" smtClean="0">
                <a:solidFill>
                  <a:schemeClr val="bg1"/>
                </a:solidFill>
              </a:rPr>
              <a:t>		</a:t>
            </a:r>
            <a:endParaRPr lang="en-US" sz="2400" dirty="0">
              <a:solidFill>
                <a:schemeClr val="bg1"/>
              </a:solidFill>
            </a:endParaRPr>
          </a:p>
        </p:txBody>
      </p:sp>
      <p:sp>
        <p:nvSpPr>
          <p:cNvPr id="9" name="TextBox 8"/>
          <p:cNvSpPr txBox="1"/>
          <p:nvPr/>
        </p:nvSpPr>
        <p:spPr>
          <a:xfrm>
            <a:off x="381000" y="3964632"/>
            <a:ext cx="8001000" cy="461665"/>
          </a:xfrm>
          <a:prstGeom prst="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dirty="0" smtClean="0">
                <a:solidFill>
                  <a:schemeClr val="bg1"/>
                </a:solidFill>
              </a:rPr>
              <a:t>Duration:		</a:t>
            </a:r>
            <a:r>
              <a:rPr lang="en-US" sz="2400" b="1" dirty="0" smtClean="0"/>
              <a:t>2000-2013</a:t>
            </a:r>
            <a:r>
              <a:rPr lang="en-US" sz="2400" dirty="0" smtClean="0">
                <a:solidFill>
                  <a:schemeClr val="bg1"/>
                </a:solidFill>
              </a:rPr>
              <a:t>		</a:t>
            </a:r>
            <a:endParaRPr lang="en-US" sz="2400" dirty="0">
              <a:solidFill>
                <a:schemeClr val="bg1"/>
              </a:solidFill>
            </a:endParaRPr>
          </a:p>
        </p:txBody>
      </p:sp>
      <p:sp>
        <p:nvSpPr>
          <p:cNvPr id="10" name="TextBox 9"/>
          <p:cNvSpPr txBox="1"/>
          <p:nvPr/>
        </p:nvSpPr>
        <p:spPr>
          <a:xfrm>
            <a:off x="381000" y="4747222"/>
            <a:ext cx="8001000" cy="461665"/>
          </a:xfrm>
          <a:prstGeom prst="rect">
            <a:avLst/>
          </a:prstGeom>
          <a:solidFill>
            <a:schemeClr val="accent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dirty="0" smtClean="0">
                <a:solidFill>
                  <a:schemeClr val="bg1"/>
                </a:solidFill>
              </a:rPr>
              <a:t>Pools:			</a:t>
            </a:r>
            <a:r>
              <a:rPr lang="en-US" sz="2400" b="1" dirty="0" smtClean="0"/>
              <a:t>AB, BB, DW</a:t>
            </a:r>
            <a:r>
              <a:rPr lang="en-US" sz="2400"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914314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3502" y="1709541"/>
            <a:ext cx="4419600"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REDD</a:t>
            </a:r>
            <a:r>
              <a:rPr lang="en-US" dirty="0"/>
              <a:t>+ </a:t>
            </a:r>
            <a:r>
              <a:rPr lang="en-US" dirty="0" smtClean="0"/>
              <a:t>in </a:t>
            </a:r>
            <a:r>
              <a:rPr lang="en-US" dirty="0"/>
              <a:t>Article 5 of the Paris </a:t>
            </a:r>
            <a:r>
              <a:rPr lang="en-US" dirty="0" smtClean="0"/>
              <a:t>Agreement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26 FREL/FRLs, 5 REDD+ results submitted</a:t>
            </a:r>
          </a:p>
          <a:p>
            <a:endParaRPr lang="en-US" dirty="0" smtClean="0"/>
          </a:p>
          <a:p>
            <a:pPr marL="285750" indent="-285750">
              <a:buFont typeface="Arial" panose="020B0604020202020204" pitchFamily="34" charset="0"/>
              <a:buChar char="•"/>
            </a:pPr>
            <a:r>
              <a:rPr lang="en-US" dirty="0" smtClean="0"/>
              <a:t>&gt;70% NDCs mention forest and LU mitigation measures</a:t>
            </a:r>
          </a:p>
          <a:p>
            <a:endParaRPr lang="en-US" dirty="0"/>
          </a:p>
          <a:p>
            <a:pPr marL="285750" indent="-285750">
              <a:buFont typeface="Arial" panose="020B0604020202020204" pitchFamily="34" charset="0"/>
              <a:buChar char="•"/>
            </a:pPr>
            <a:r>
              <a:rPr lang="en-US" dirty="0" smtClean="0"/>
              <a:t>Green Climate Fund: </a:t>
            </a:r>
            <a:r>
              <a:rPr lang="en-US" dirty="0" err="1" smtClean="0"/>
              <a:t>RfP</a:t>
            </a:r>
            <a:r>
              <a:rPr lang="en-US" dirty="0" smtClean="0"/>
              <a:t> on REDD+</a:t>
            </a:r>
          </a:p>
          <a:p>
            <a:endParaRPr lang="en-US" dirty="0"/>
          </a:p>
          <a:p>
            <a:endParaRPr lang="en-US" dirty="0" smtClean="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890534"/>
            <a:ext cx="3352800" cy="5026687"/>
          </a:xfrm>
          <a:prstGeom prst="rect">
            <a:avLst/>
          </a:prstGeom>
        </p:spPr>
      </p:pic>
      <p:sp>
        <p:nvSpPr>
          <p:cNvPr id="26" name="TextBox 25"/>
          <p:cNvSpPr txBox="1"/>
          <p:nvPr/>
        </p:nvSpPr>
        <p:spPr>
          <a:xfrm>
            <a:off x="1828800" y="610612"/>
            <a:ext cx="8839200" cy="523220"/>
          </a:xfrm>
          <a:prstGeom prst="rect">
            <a:avLst/>
          </a:prstGeom>
          <a:noFill/>
        </p:spPr>
        <p:txBody>
          <a:bodyPr wrap="square" rtlCol="0">
            <a:spAutoFit/>
          </a:bodyPr>
          <a:lstStyle/>
          <a:p>
            <a:r>
              <a:rPr lang="en-GB" sz="2800" b="1" dirty="0" smtClean="0">
                <a:solidFill>
                  <a:schemeClr val="accent1"/>
                </a:solidFill>
                <a:latin typeface="Myriad Pro Cond" pitchFamily="34" charset="0"/>
              </a:rPr>
              <a:t>Momentum REDD+</a:t>
            </a:r>
            <a:endParaRPr lang="en-US" sz="2800" b="1" dirty="0">
              <a:solidFill>
                <a:schemeClr val="accent1"/>
              </a:solidFill>
              <a:latin typeface="Myriad Pro Cond" pitchFamily="34" charset="0"/>
            </a:endParaRPr>
          </a:p>
        </p:txBody>
      </p:sp>
      <p:sp>
        <p:nvSpPr>
          <p:cNvPr id="2" name="Right Arrow 1"/>
          <p:cNvSpPr/>
          <p:nvPr/>
        </p:nvSpPr>
        <p:spPr>
          <a:xfrm>
            <a:off x="-205596" y="1709541"/>
            <a:ext cx="1219200" cy="32712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205596" y="2286000"/>
            <a:ext cx="1219200" cy="32712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205596" y="2819400"/>
            <a:ext cx="1219200" cy="32712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7702" y="5352871"/>
            <a:ext cx="5253842" cy="12003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230702" y="5336738"/>
            <a:ext cx="4343400" cy="1292662"/>
          </a:xfrm>
          <a:prstGeom prst="rect">
            <a:avLst/>
          </a:prstGeom>
          <a:noFill/>
        </p:spPr>
        <p:txBody>
          <a:bodyPr wrap="square" rtlCol="0">
            <a:spAutoFit/>
          </a:bodyPr>
          <a:lstStyle/>
          <a:p>
            <a:r>
              <a:rPr lang="en-US" sz="2400" b="1" dirty="0">
                <a:solidFill>
                  <a:schemeClr val="bg1"/>
                </a:solidFill>
              </a:rPr>
              <a:t>Key next step</a:t>
            </a:r>
            <a:r>
              <a:rPr lang="en-US" sz="2400" dirty="0">
                <a:solidFill>
                  <a:schemeClr val="bg1"/>
                </a:solidFill>
              </a:rPr>
              <a:t>: </a:t>
            </a:r>
            <a:endParaRPr lang="en-US" sz="2400" dirty="0" smtClean="0">
              <a:solidFill>
                <a:schemeClr val="bg1"/>
              </a:solidFill>
            </a:endParaRPr>
          </a:p>
          <a:p>
            <a:r>
              <a:rPr lang="en-US" dirty="0" smtClean="0">
                <a:solidFill>
                  <a:schemeClr val="bg1"/>
                </a:solidFill>
              </a:rPr>
              <a:t>Maintain momentum, overcome barriers, </a:t>
            </a:r>
            <a:br>
              <a:rPr lang="en-US" dirty="0" smtClean="0">
                <a:solidFill>
                  <a:schemeClr val="bg1"/>
                </a:solidFill>
              </a:rPr>
            </a:br>
            <a:r>
              <a:rPr lang="en-US" dirty="0" smtClean="0">
                <a:solidFill>
                  <a:schemeClr val="bg1"/>
                </a:solidFill>
              </a:rPr>
              <a:t>scale up REDD+ action</a:t>
            </a:r>
            <a:endParaRPr lang="en-US" dirty="0">
              <a:solidFill>
                <a:schemeClr val="bg1"/>
              </a:solidFill>
            </a:endParaRPr>
          </a:p>
          <a:p>
            <a:endParaRPr lang="en-US"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502" y="5562599"/>
            <a:ext cx="762001" cy="762001"/>
          </a:xfrm>
          <a:prstGeom prst="rect">
            <a:avLst/>
          </a:prstGeom>
        </p:spPr>
      </p:pic>
      <p:sp>
        <p:nvSpPr>
          <p:cNvPr id="18" name="Right Arrow 17"/>
          <p:cNvSpPr/>
          <p:nvPr/>
        </p:nvSpPr>
        <p:spPr>
          <a:xfrm>
            <a:off x="-205596" y="3657600"/>
            <a:ext cx="1219200" cy="32712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83040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8534400" cy="4692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5"/>
          <p:cNvSpPr>
            <a:spLocks noGrp="1"/>
          </p:cNvSpPr>
          <p:nvPr>
            <p:ph type="title"/>
          </p:nvPr>
        </p:nvSpPr>
        <p:spPr>
          <a:xfrm>
            <a:off x="-1219200" y="152400"/>
            <a:ext cx="7696200" cy="960438"/>
          </a:xfrm>
        </p:spPr>
        <p:txBody>
          <a:bodyPr>
            <a:normAutofit/>
          </a:bodyPr>
          <a:lstStyle/>
          <a:p>
            <a:r>
              <a:rPr lang="en-GB" sz="2800" b="1" dirty="0" smtClean="0"/>
              <a:t>Ethiopia</a:t>
            </a:r>
            <a:endParaRPr lang="en-GB" sz="2800" b="1" dirty="0"/>
          </a:p>
        </p:txBody>
      </p:sp>
    </p:spTree>
    <p:extLst>
      <p:ext uri="{BB962C8B-B14F-4D97-AF65-F5344CB8AC3E}">
        <p14:creationId xmlns:p14="http://schemas.microsoft.com/office/powerpoint/2010/main" val="21837760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476625"/>
            <a:ext cx="5391150" cy="3381375"/>
          </a:xfrm>
          <a:prstGeom prst="rect">
            <a:avLst/>
          </a:prstGeom>
          <a:noFill/>
          <a:ln>
            <a:noFill/>
          </a:ln>
        </p:spPr>
      </p:pic>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381000"/>
            <a:ext cx="5558155" cy="3486150"/>
          </a:xfrm>
          <a:prstGeom prst="rect">
            <a:avLst/>
          </a:prstGeom>
          <a:noFill/>
          <a:ln>
            <a:noFill/>
          </a:ln>
        </p:spPr>
      </p:pic>
      <p:sp>
        <p:nvSpPr>
          <p:cNvPr id="7" name="Title 5"/>
          <p:cNvSpPr>
            <a:spLocks noGrp="1"/>
          </p:cNvSpPr>
          <p:nvPr>
            <p:ph type="title"/>
          </p:nvPr>
        </p:nvSpPr>
        <p:spPr>
          <a:xfrm>
            <a:off x="692649" y="1524000"/>
            <a:ext cx="3476625" cy="457200"/>
          </a:xfrm>
        </p:spPr>
        <p:txBody>
          <a:bodyPr>
            <a:normAutofit fontScale="90000"/>
          </a:bodyPr>
          <a:lstStyle/>
          <a:p>
            <a:r>
              <a:rPr lang="en-GB" sz="2800" b="1" dirty="0" smtClean="0"/>
              <a:t>Emission</a:t>
            </a:r>
            <a:r>
              <a:rPr lang="en-GB" sz="2800" dirty="0" smtClean="0"/>
              <a:t>: 17.9MtCO2e</a:t>
            </a:r>
            <a:endParaRPr lang="en-GB" sz="2800" b="1" dirty="0"/>
          </a:p>
        </p:txBody>
      </p:sp>
      <p:sp>
        <p:nvSpPr>
          <p:cNvPr id="8" name="Title 5"/>
          <p:cNvSpPr txBox="1">
            <a:spLocks/>
          </p:cNvSpPr>
          <p:nvPr/>
        </p:nvSpPr>
        <p:spPr>
          <a:xfrm>
            <a:off x="685800" y="2895600"/>
            <a:ext cx="3476625" cy="4572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smtClean="0"/>
              <a:t>Removal</a:t>
            </a:r>
            <a:r>
              <a:rPr lang="en-GB" sz="2800" dirty="0" smtClean="0"/>
              <a:t>: 4.8MtCO2e</a:t>
            </a:r>
            <a:endParaRPr lang="en-GB" sz="2800" b="1" dirty="0"/>
          </a:p>
        </p:txBody>
      </p:sp>
      <p:sp>
        <p:nvSpPr>
          <p:cNvPr id="9" name="Title 5"/>
          <p:cNvSpPr txBox="1">
            <a:spLocks/>
          </p:cNvSpPr>
          <p:nvPr/>
        </p:nvSpPr>
        <p:spPr>
          <a:xfrm>
            <a:off x="5181600" y="4191000"/>
            <a:ext cx="3476625" cy="19812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t>Emission Factor: </a:t>
            </a:r>
            <a:r>
              <a:rPr lang="en-US" sz="2500" dirty="0"/>
              <a:t>NFI</a:t>
            </a:r>
            <a:r>
              <a:rPr lang="en-US" sz="2800" dirty="0"/>
              <a:t> </a:t>
            </a:r>
            <a:endParaRPr lang="en-US" sz="2800" dirty="0" smtClean="0"/>
          </a:p>
          <a:p>
            <a:pPr algn="l"/>
            <a:endParaRPr lang="en-US" sz="2800" b="1" dirty="0" smtClean="0"/>
          </a:p>
          <a:p>
            <a:pPr algn="l"/>
            <a:r>
              <a:rPr lang="en-US" sz="2800" b="1" dirty="0" smtClean="0"/>
              <a:t>Activity Data: </a:t>
            </a:r>
            <a:r>
              <a:rPr lang="en-US" sz="2500" dirty="0" smtClean="0"/>
              <a:t>Landsat </a:t>
            </a:r>
            <a:r>
              <a:rPr lang="en-US" sz="2500" dirty="0"/>
              <a:t>image multi-temporal </a:t>
            </a:r>
            <a:r>
              <a:rPr lang="en-US" sz="2500" dirty="0" smtClean="0"/>
              <a:t>stack</a:t>
            </a:r>
            <a:endParaRPr lang="en-GB" sz="2500" dirty="0"/>
          </a:p>
        </p:txBody>
      </p:sp>
      <p:sp>
        <p:nvSpPr>
          <p:cNvPr id="10" name="Title 5"/>
          <p:cNvSpPr txBox="1">
            <a:spLocks/>
          </p:cNvSpPr>
          <p:nvPr/>
        </p:nvSpPr>
        <p:spPr>
          <a:xfrm>
            <a:off x="-1219200" y="152400"/>
            <a:ext cx="7696200" cy="9604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smtClean="0"/>
              <a:t>Ethiopia</a:t>
            </a:r>
            <a:endParaRPr lang="en-GB" sz="2800" b="1" dirty="0"/>
          </a:p>
        </p:txBody>
      </p:sp>
    </p:spTree>
    <p:extLst>
      <p:ext uri="{BB962C8B-B14F-4D97-AF65-F5344CB8AC3E}">
        <p14:creationId xmlns:p14="http://schemas.microsoft.com/office/powerpoint/2010/main" val="17536206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304800" y="1981200"/>
            <a:ext cx="7696200" cy="96043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t>FRL summary:</a:t>
            </a:r>
            <a:br>
              <a:rPr lang="en-GB" sz="3200" dirty="0" smtClean="0"/>
            </a:br>
            <a:r>
              <a:rPr lang="en-GB" sz="3200" b="1" dirty="0" smtClean="0"/>
              <a:t>Republic of Ghana</a:t>
            </a:r>
            <a:endParaRPr lang="en-GB" sz="3200" b="1" dirty="0"/>
          </a:p>
        </p:txBody>
      </p:sp>
      <p:sp>
        <p:nvSpPr>
          <p:cNvPr id="3" name="Title 5"/>
          <p:cNvSpPr txBox="1">
            <a:spLocks/>
          </p:cNvSpPr>
          <p:nvPr/>
        </p:nvSpPr>
        <p:spPr>
          <a:xfrm>
            <a:off x="457200" y="4191000"/>
            <a:ext cx="7696200" cy="96043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solidFill>
                  <a:schemeClr val="tx2"/>
                </a:solidFill>
              </a:rPr>
              <a:t>Mr Raymond Kofi </a:t>
            </a:r>
            <a:r>
              <a:rPr lang="en-GB" sz="3200" dirty="0" err="1" smtClean="0">
                <a:solidFill>
                  <a:schemeClr val="tx2"/>
                </a:solidFill>
              </a:rPr>
              <a:t>Saky</a:t>
            </a:r>
            <a:endParaRPr lang="en-GB" sz="3200" b="1" dirty="0">
              <a:solidFill>
                <a:schemeClr val="tx2"/>
              </a:solidFill>
            </a:endParaRPr>
          </a:p>
        </p:txBody>
      </p:sp>
    </p:spTree>
    <p:extLst>
      <p:ext uri="{BB962C8B-B14F-4D97-AF65-F5344CB8AC3E}">
        <p14:creationId xmlns:p14="http://schemas.microsoft.com/office/powerpoint/2010/main" val="34933210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299303"/>
            <a:ext cx="7696200" cy="960438"/>
          </a:xfrm>
        </p:spPr>
        <p:txBody>
          <a:bodyPr>
            <a:normAutofit/>
          </a:bodyPr>
          <a:lstStyle/>
          <a:p>
            <a:r>
              <a:rPr lang="en-GB" sz="2800" dirty="0" smtClean="0"/>
              <a:t>FRL </a:t>
            </a:r>
            <a:r>
              <a:rPr lang="en-GB" sz="2800" dirty="0"/>
              <a:t>summary: </a:t>
            </a:r>
            <a:r>
              <a:rPr lang="en-GB" sz="2800" b="1" dirty="0"/>
              <a:t>Republic of Ghana</a:t>
            </a:r>
          </a:p>
        </p:txBody>
      </p:sp>
      <p:sp>
        <p:nvSpPr>
          <p:cNvPr id="14" name="TextBox 13"/>
          <p:cNvSpPr txBox="1"/>
          <p:nvPr/>
        </p:nvSpPr>
        <p:spPr>
          <a:xfrm>
            <a:off x="398585" y="1439998"/>
            <a:ext cx="8001000" cy="461665"/>
          </a:xfrm>
          <a:prstGeom prst="rect">
            <a:avLst/>
          </a:prstGeom>
          <a:solidFill>
            <a:schemeClr val="accent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dirty="0">
                <a:solidFill>
                  <a:schemeClr val="bg1"/>
                </a:solidFill>
              </a:rPr>
              <a:t>Scale:</a:t>
            </a:r>
            <a:r>
              <a:rPr lang="en-US" sz="2400" dirty="0">
                <a:solidFill>
                  <a:schemeClr val="bg1"/>
                </a:solidFill>
              </a:rPr>
              <a:t>			National</a:t>
            </a:r>
          </a:p>
        </p:txBody>
      </p:sp>
      <p:sp>
        <p:nvSpPr>
          <p:cNvPr id="15" name="TextBox 14"/>
          <p:cNvSpPr txBox="1"/>
          <p:nvPr/>
        </p:nvSpPr>
        <p:spPr>
          <a:xfrm>
            <a:off x="398585" y="2247559"/>
            <a:ext cx="8001000" cy="830997"/>
          </a:xfrm>
          <a:prstGeom prst="rect">
            <a:avLst/>
          </a:pr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dirty="0">
                <a:solidFill>
                  <a:schemeClr val="bg1"/>
                </a:solidFill>
              </a:rPr>
              <a:t>REDD+ activities:	</a:t>
            </a:r>
            <a:r>
              <a:rPr lang="en-US" sz="2400" dirty="0">
                <a:solidFill>
                  <a:schemeClr val="bg1"/>
                </a:solidFill>
              </a:rPr>
              <a:t>Deforestation, Degradation and   				Enhancement		</a:t>
            </a:r>
          </a:p>
        </p:txBody>
      </p:sp>
      <p:sp>
        <p:nvSpPr>
          <p:cNvPr id="8" name="TextBox 7"/>
          <p:cNvSpPr txBox="1"/>
          <p:nvPr/>
        </p:nvSpPr>
        <p:spPr>
          <a:xfrm>
            <a:off x="381000" y="5486400"/>
            <a:ext cx="8001000" cy="461665"/>
          </a:xfrm>
          <a:prstGeom prst="rect">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dirty="0">
                <a:solidFill>
                  <a:schemeClr val="bg1"/>
                </a:solidFill>
              </a:rPr>
              <a:t>Adjustment:		No</a:t>
            </a:r>
            <a:r>
              <a:rPr lang="en-US" sz="2400" dirty="0">
                <a:solidFill>
                  <a:schemeClr val="bg1"/>
                </a:solidFill>
              </a:rPr>
              <a:t>		</a:t>
            </a:r>
          </a:p>
        </p:txBody>
      </p:sp>
      <p:sp>
        <p:nvSpPr>
          <p:cNvPr id="9" name="TextBox 8"/>
          <p:cNvSpPr txBox="1"/>
          <p:nvPr/>
        </p:nvSpPr>
        <p:spPr>
          <a:xfrm>
            <a:off x="381000" y="3615268"/>
            <a:ext cx="8001000" cy="461665"/>
          </a:xfrm>
          <a:prstGeom prst="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dirty="0">
                <a:solidFill>
                  <a:schemeClr val="bg1"/>
                </a:solidFill>
              </a:rPr>
              <a:t>Duration:		</a:t>
            </a:r>
            <a:r>
              <a:rPr lang="en-US" sz="2400" dirty="0">
                <a:solidFill>
                  <a:schemeClr val="bg1"/>
                </a:solidFill>
              </a:rPr>
              <a:t>2001-2015		</a:t>
            </a:r>
          </a:p>
        </p:txBody>
      </p:sp>
      <p:sp>
        <p:nvSpPr>
          <p:cNvPr id="10" name="TextBox 9"/>
          <p:cNvSpPr txBox="1"/>
          <p:nvPr/>
        </p:nvSpPr>
        <p:spPr>
          <a:xfrm>
            <a:off x="381000" y="4488023"/>
            <a:ext cx="8001000" cy="830997"/>
          </a:xfrm>
          <a:prstGeom prst="rect">
            <a:avLst/>
          </a:prstGeom>
          <a:solidFill>
            <a:schemeClr val="accent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dirty="0">
                <a:solidFill>
                  <a:schemeClr val="bg1"/>
                </a:solidFill>
              </a:rPr>
              <a:t>Pools:			</a:t>
            </a:r>
            <a:r>
              <a:rPr lang="en-US" sz="2400" dirty="0">
                <a:solidFill>
                  <a:schemeClr val="bg1"/>
                </a:solidFill>
              </a:rPr>
              <a:t>AB, BB, DW, soil, Litter, (All pools)		</a:t>
            </a:r>
          </a:p>
        </p:txBody>
      </p:sp>
    </p:spTree>
    <p:extLst>
      <p:ext uri="{BB962C8B-B14F-4D97-AF65-F5344CB8AC3E}">
        <p14:creationId xmlns:p14="http://schemas.microsoft.com/office/powerpoint/2010/main" val="7236755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 xmlns:a16="http://schemas.microsoft.com/office/drawing/2014/main" id="{CAE677F6-2A8B-4DC3-BAFD-587F9D21F885}"/>
              </a:ext>
            </a:extLst>
          </p:cNvPr>
          <p:cNvGraphicFramePr/>
          <p:nvPr>
            <p:extLst>
              <p:ext uri="{D42A27DB-BD31-4B8C-83A1-F6EECF244321}">
                <p14:modId xmlns:p14="http://schemas.microsoft.com/office/powerpoint/2010/main" val="1035674895"/>
              </p:ext>
            </p:extLst>
          </p:nvPr>
        </p:nvGraphicFramePr>
        <p:xfrm>
          <a:off x="533400" y="1447800"/>
          <a:ext cx="81534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5"/>
          <p:cNvSpPr>
            <a:spLocks noGrp="1"/>
          </p:cNvSpPr>
          <p:nvPr>
            <p:ph type="title"/>
          </p:nvPr>
        </p:nvSpPr>
        <p:spPr>
          <a:xfrm>
            <a:off x="-1371600" y="381000"/>
            <a:ext cx="7696200" cy="960438"/>
          </a:xfrm>
        </p:spPr>
        <p:txBody>
          <a:bodyPr>
            <a:normAutofit/>
          </a:bodyPr>
          <a:lstStyle/>
          <a:p>
            <a:r>
              <a:rPr lang="en-GB" sz="2800" b="1" dirty="0" smtClean="0"/>
              <a:t>Ghana</a:t>
            </a:r>
            <a:endParaRPr lang="en-GB" sz="2800" b="1" dirty="0"/>
          </a:p>
        </p:txBody>
      </p:sp>
    </p:spTree>
    <p:extLst>
      <p:ext uri="{BB962C8B-B14F-4D97-AF65-F5344CB8AC3E}">
        <p14:creationId xmlns:p14="http://schemas.microsoft.com/office/powerpoint/2010/main" val="41208137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304800" y="1981200"/>
            <a:ext cx="7696200" cy="96043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t>FREL summary:</a:t>
            </a:r>
            <a:br>
              <a:rPr lang="en-GB" sz="3200" dirty="0" smtClean="0"/>
            </a:br>
            <a:r>
              <a:rPr lang="en-GB" sz="3200" b="1" dirty="0" smtClean="0"/>
              <a:t>Madagascar</a:t>
            </a:r>
            <a:endParaRPr lang="en-GB" sz="3200" b="1" dirty="0"/>
          </a:p>
        </p:txBody>
      </p:sp>
      <p:sp>
        <p:nvSpPr>
          <p:cNvPr id="3" name="Title 5"/>
          <p:cNvSpPr txBox="1">
            <a:spLocks/>
          </p:cNvSpPr>
          <p:nvPr/>
        </p:nvSpPr>
        <p:spPr>
          <a:xfrm>
            <a:off x="457200" y="4191000"/>
            <a:ext cx="7696200" cy="96043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solidFill>
                  <a:schemeClr val="tx2"/>
                </a:solidFill>
              </a:rPr>
              <a:t>Mrs </a:t>
            </a:r>
            <a:r>
              <a:rPr lang="en-GB" sz="3200" dirty="0" err="1" smtClean="0">
                <a:solidFill>
                  <a:schemeClr val="tx2"/>
                </a:solidFill>
              </a:rPr>
              <a:t>Rakotosoa</a:t>
            </a:r>
            <a:r>
              <a:rPr lang="en-GB" sz="3200" dirty="0" smtClean="0">
                <a:solidFill>
                  <a:schemeClr val="tx2"/>
                </a:solidFill>
              </a:rPr>
              <a:t> </a:t>
            </a:r>
            <a:r>
              <a:rPr lang="en-GB" sz="3200" dirty="0" err="1" smtClean="0">
                <a:solidFill>
                  <a:schemeClr val="tx2"/>
                </a:solidFill>
              </a:rPr>
              <a:t>Andrianina</a:t>
            </a:r>
            <a:endParaRPr lang="en-GB" sz="3200" b="1" dirty="0">
              <a:solidFill>
                <a:schemeClr val="tx2"/>
              </a:solidFill>
            </a:endParaRPr>
          </a:p>
        </p:txBody>
      </p:sp>
    </p:spTree>
    <p:extLst>
      <p:ext uri="{BB962C8B-B14F-4D97-AF65-F5344CB8AC3E}">
        <p14:creationId xmlns:p14="http://schemas.microsoft.com/office/powerpoint/2010/main" val="1771978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299303"/>
            <a:ext cx="7696200" cy="960438"/>
          </a:xfrm>
        </p:spPr>
        <p:txBody>
          <a:bodyPr>
            <a:normAutofit/>
          </a:bodyPr>
          <a:lstStyle/>
          <a:p>
            <a:r>
              <a:rPr lang="en-GB" sz="2800" dirty="0" smtClean="0"/>
              <a:t>FREL summary: </a:t>
            </a:r>
            <a:r>
              <a:rPr lang="en-GB" sz="2800" b="1" dirty="0" smtClean="0"/>
              <a:t>Madagascar</a:t>
            </a:r>
            <a:endParaRPr lang="en-GB" sz="2800" b="1" dirty="0"/>
          </a:p>
        </p:txBody>
      </p:sp>
      <p:sp>
        <p:nvSpPr>
          <p:cNvPr id="14" name="TextBox 13"/>
          <p:cNvSpPr txBox="1"/>
          <p:nvPr/>
        </p:nvSpPr>
        <p:spPr>
          <a:xfrm>
            <a:off x="381000" y="1887343"/>
            <a:ext cx="8001000" cy="461665"/>
          </a:xfrm>
          <a:prstGeom prst="rect">
            <a:avLst/>
          </a:prstGeom>
          <a:solidFill>
            <a:schemeClr val="accent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dirty="0" smtClean="0">
                <a:solidFill>
                  <a:schemeClr val="bg1"/>
                </a:solidFill>
              </a:rPr>
              <a:t>Scale:</a:t>
            </a:r>
            <a:r>
              <a:rPr lang="en-US" sz="2400" dirty="0" smtClean="0">
                <a:solidFill>
                  <a:schemeClr val="bg1"/>
                </a:solidFill>
              </a:rPr>
              <a:t>			National</a:t>
            </a:r>
            <a:endParaRPr lang="en-US" sz="2400" dirty="0">
              <a:solidFill>
                <a:schemeClr val="bg1"/>
              </a:solidFill>
            </a:endParaRPr>
          </a:p>
        </p:txBody>
      </p:sp>
      <p:sp>
        <p:nvSpPr>
          <p:cNvPr id="15" name="TextBox 14"/>
          <p:cNvSpPr txBox="1"/>
          <p:nvPr/>
        </p:nvSpPr>
        <p:spPr>
          <a:xfrm>
            <a:off x="381000" y="2742513"/>
            <a:ext cx="8001000" cy="461665"/>
          </a:xfrm>
          <a:prstGeom prst="rect">
            <a:avLst/>
          </a:pr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dirty="0" smtClean="0">
                <a:solidFill>
                  <a:schemeClr val="bg1"/>
                </a:solidFill>
              </a:rPr>
              <a:t>REDD+ activities:	</a:t>
            </a:r>
            <a:r>
              <a:rPr lang="en-US" sz="2400" dirty="0" smtClean="0">
                <a:solidFill>
                  <a:schemeClr val="bg1"/>
                </a:solidFill>
              </a:rPr>
              <a:t>Deforestation, Degradation 		</a:t>
            </a:r>
            <a:endParaRPr lang="en-US" sz="2400" dirty="0">
              <a:solidFill>
                <a:schemeClr val="bg1"/>
              </a:solidFill>
            </a:endParaRPr>
          </a:p>
        </p:txBody>
      </p:sp>
      <p:sp>
        <p:nvSpPr>
          <p:cNvPr id="8" name="TextBox 7"/>
          <p:cNvSpPr txBox="1"/>
          <p:nvPr/>
        </p:nvSpPr>
        <p:spPr>
          <a:xfrm>
            <a:off x="381000" y="5486400"/>
            <a:ext cx="8001000" cy="461665"/>
          </a:xfrm>
          <a:prstGeom prst="rect">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dirty="0" smtClean="0">
                <a:solidFill>
                  <a:schemeClr val="bg1"/>
                </a:solidFill>
              </a:rPr>
              <a:t>Adjustment:		</a:t>
            </a:r>
            <a:r>
              <a:rPr lang="en-US" sz="2400" dirty="0" smtClean="0">
                <a:solidFill>
                  <a:schemeClr val="bg1"/>
                </a:solidFill>
              </a:rPr>
              <a:t>No		</a:t>
            </a:r>
            <a:endParaRPr lang="en-US" sz="2400" dirty="0">
              <a:solidFill>
                <a:schemeClr val="bg1"/>
              </a:solidFill>
            </a:endParaRPr>
          </a:p>
        </p:txBody>
      </p:sp>
      <p:sp>
        <p:nvSpPr>
          <p:cNvPr id="9" name="TextBox 8"/>
          <p:cNvSpPr txBox="1"/>
          <p:nvPr/>
        </p:nvSpPr>
        <p:spPr>
          <a:xfrm>
            <a:off x="381000" y="3615268"/>
            <a:ext cx="8001000" cy="461665"/>
          </a:xfrm>
          <a:prstGeom prst="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dirty="0" smtClean="0">
                <a:solidFill>
                  <a:schemeClr val="bg1"/>
                </a:solidFill>
              </a:rPr>
              <a:t>Duration:		</a:t>
            </a:r>
            <a:r>
              <a:rPr lang="en-US" sz="2400" dirty="0" smtClean="0">
                <a:solidFill>
                  <a:schemeClr val="bg1"/>
                </a:solidFill>
              </a:rPr>
              <a:t>2005-2013		</a:t>
            </a:r>
            <a:endParaRPr lang="en-US" sz="2400" dirty="0">
              <a:solidFill>
                <a:schemeClr val="bg1"/>
              </a:solidFill>
            </a:endParaRPr>
          </a:p>
        </p:txBody>
      </p:sp>
      <p:sp>
        <p:nvSpPr>
          <p:cNvPr id="10" name="TextBox 9"/>
          <p:cNvSpPr txBox="1"/>
          <p:nvPr/>
        </p:nvSpPr>
        <p:spPr>
          <a:xfrm>
            <a:off x="381000" y="4488023"/>
            <a:ext cx="8001000" cy="461665"/>
          </a:xfrm>
          <a:prstGeom prst="rect">
            <a:avLst/>
          </a:prstGeom>
          <a:solidFill>
            <a:schemeClr val="accent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dirty="0" smtClean="0">
                <a:solidFill>
                  <a:schemeClr val="bg1"/>
                </a:solidFill>
              </a:rPr>
              <a:t>Pools:			BA, BS, bois mort</a:t>
            </a:r>
            <a:endParaRPr lang="en-US" sz="2400" dirty="0">
              <a:solidFill>
                <a:schemeClr val="bg1"/>
              </a:solidFill>
            </a:endParaRPr>
          </a:p>
        </p:txBody>
      </p:sp>
    </p:spTree>
    <p:extLst>
      <p:ext uri="{BB962C8B-B14F-4D97-AF65-F5344CB8AC3E}">
        <p14:creationId xmlns:p14="http://schemas.microsoft.com/office/powerpoint/2010/main" val="27583519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1143000" y="1371599"/>
            <a:ext cx="7086600" cy="4271375"/>
          </a:xfrm>
          <a:prstGeom prst="rect">
            <a:avLst/>
          </a:prstGeom>
        </p:spPr>
      </p:pic>
      <p:sp>
        <p:nvSpPr>
          <p:cNvPr id="3" name="Title 5"/>
          <p:cNvSpPr>
            <a:spLocks noGrp="1"/>
          </p:cNvSpPr>
          <p:nvPr>
            <p:ph type="title"/>
          </p:nvPr>
        </p:nvSpPr>
        <p:spPr>
          <a:xfrm>
            <a:off x="-685800" y="228600"/>
            <a:ext cx="7696200" cy="960438"/>
          </a:xfrm>
        </p:spPr>
        <p:txBody>
          <a:bodyPr>
            <a:normAutofit/>
          </a:bodyPr>
          <a:lstStyle/>
          <a:p>
            <a:r>
              <a:rPr lang="en-GB" sz="2800" b="1" dirty="0" smtClean="0"/>
              <a:t>Madagascar</a:t>
            </a:r>
            <a:endParaRPr lang="en-GB" sz="2800" b="1" dirty="0"/>
          </a:p>
        </p:txBody>
      </p:sp>
    </p:spTree>
    <p:extLst>
      <p:ext uri="{BB962C8B-B14F-4D97-AF65-F5344CB8AC3E}">
        <p14:creationId xmlns:p14="http://schemas.microsoft.com/office/powerpoint/2010/main" val="13130601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304800" y="1981200"/>
            <a:ext cx="7696200" cy="96043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t>FREL summary:</a:t>
            </a:r>
            <a:br>
              <a:rPr lang="en-GB" sz="3200" dirty="0" smtClean="0"/>
            </a:br>
            <a:r>
              <a:rPr lang="en-GB" sz="3200" b="1" dirty="0"/>
              <a:t>Republic of Congo</a:t>
            </a:r>
          </a:p>
        </p:txBody>
      </p:sp>
      <p:sp>
        <p:nvSpPr>
          <p:cNvPr id="3" name="Title 5"/>
          <p:cNvSpPr txBox="1">
            <a:spLocks/>
          </p:cNvSpPr>
          <p:nvPr/>
        </p:nvSpPr>
        <p:spPr>
          <a:xfrm>
            <a:off x="457200" y="4191000"/>
            <a:ext cx="7696200" cy="96043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solidFill>
                  <a:schemeClr val="tx2"/>
                </a:solidFill>
              </a:rPr>
              <a:t>Mrs </a:t>
            </a:r>
            <a:r>
              <a:rPr lang="en-GB" sz="3200" dirty="0" err="1" smtClean="0">
                <a:solidFill>
                  <a:schemeClr val="tx2"/>
                </a:solidFill>
              </a:rPr>
              <a:t>Fabéna</a:t>
            </a:r>
            <a:r>
              <a:rPr lang="en-GB" sz="3200" dirty="0" smtClean="0">
                <a:solidFill>
                  <a:schemeClr val="tx2"/>
                </a:solidFill>
              </a:rPr>
              <a:t> Divine </a:t>
            </a:r>
            <a:r>
              <a:rPr lang="en-GB" sz="3200" dirty="0" err="1" smtClean="0">
                <a:solidFill>
                  <a:schemeClr val="tx2"/>
                </a:solidFill>
              </a:rPr>
              <a:t>Niemet</a:t>
            </a:r>
            <a:r>
              <a:rPr lang="en-GB" sz="3200" dirty="0" smtClean="0">
                <a:solidFill>
                  <a:schemeClr val="tx2"/>
                </a:solidFill>
              </a:rPr>
              <a:t> </a:t>
            </a:r>
            <a:r>
              <a:rPr lang="en-GB" sz="3200" dirty="0" err="1" smtClean="0">
                <a:solidFill>
                  <a:schemeClr val="tx2"/>
                </a:solidFill>
              </a:rPr>
              <a:t>Gampika</a:t>
            </a:r>
            <a:endParaRPr lang="en-GB" sz="3200" b="1" dirty="0">
              <a:solidFill>
                <a:schemeClr val="tx2"/>
              </a:solidFill>
            </a:endParaRPr>
          </a:p>
        </p:txBody>
      </p:sp>
    </p:spTree>
    <p:extLst>
      <p:ext uri="{BB962C8B-B14F-4D97-AF65-F5344CB8AC3E}">
        <p14:creationId xmlns:p14="http://schemas.microsoft.com/office/powerpoint/2010/main" val="28112082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299303"/>
            <a:ext cx="7696200" cy="960438"/>
          </a:xfrm>
        </p:spPr>
        <p:txBody>
          <a:bodyPr>
            <a:normAutofit/>
          </a:bodyPr>
          <a:lstStyle/>
          <a:p>
            <a:r>
              <a:rPr lang="en-GB" sz="2800" dirty="0" smtClean="0"/>
              <a:t>FREL summary: </a:t>
            </a:r>
            <a:r>
              <a:rPr lang="en-GB" sz="2800" b="1" dirty="0" smtClean="0"/>
              <a:t>Republic of Congo</a:t>
            </a:r>
            <a:endParaRPr lang="en-GB" sz="2800" b="1" dirty="0"/>
          </a:p>
        </p:txBody>
      </p:sp>
      <p:sp>
        <p:nvSpPr>
          <p:cNvPr id="14" name="TextBox 13"/>
          <p:cNvSpPr txBox="1"/>
          <p:nvPr/>
        </p:nvSpPr>
        <p:spPr>
          <a:xfrm>
            <a:off x="381000" y="1887343"/>
            <a:ext cx="8001000" cy="461665"/>
          </a:xfrm>
          <a:prstGeom prst="rect">
            <a:avLst/>
          </a:prstGeom>
          <a:solidFill>
            <a:schemeClr val="accent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dirty="0" smtClean="0">
                <a:solidFill>
                  <a:schemeClr val="bg1"/>
                </a:solidFill>
              </a:rPr>
              <a:t>Scale:</a:t>
            </a:r>
            <a:r>
              <a:rPr lang="en-US" sz="2400" dirty="0" smtClean="0">
                <a:solidFill>
                  <a:schemeClr val="bg1"/>
                </a:solidFill>
              </a:rPr>
              <a:t>			National</a:t>
            </a:r>
            <a:endParaRPr lang="en-US" sz="2400" dirty="0">
              <a:solidFill>
                <a:schemeClr val="bg1"/>
              </a:solidFill>
            </a:endParaRPr>
          </a:p>
        </p:txBody>
      </p:sp>
      <p:sp>
        <p:nvSpPr>
          <p:cNvPr id="15" name="TextBox 14"/>
          <p:cNvSpPr txBox="1"/>
          <p:nvPr/>
        </p:nvSpPr>
        <p:spPr>
          <a:xfrm>
            <a:off x="381000" y="2742513"/>
            <a:ext cx="8001000" cy="461665"/>
          </a:xfrm>
          <a:prstGeom prst="rect">
            <a:avLst/>
          </a:pr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dirty="0" smtClean="0">
                <a:solidFill>
                  <a:schemeClr val="bg1"/>
                </a:solidFill>
              </a:rPr>
              <a:t>REDD+ activities:	</a:t>
            </a:r>
            <a:r>
              <a:rPr lang="en-US" sz="2400" dirty="0" smtClean="0">
                <a:solidFill>
                  <a:schemeClr val="bg1"/>
                </a:solidFill>
              </a:rPr>
              <a:t>Deforestation, Degradation		</a:t>
            </a:r>
            <a:endParaRPr lang="en-US" sz="2400" dirty="0">
              <a:solidFill>
                <a:schemeClr val="bg1"/>
              </a:solidFill>
            </a:endParaRPr>
          </a:p>
        </p:txBody>
      </p:sp>
      <p:sp>
        <p:nvSpPr>
          <p:cNvPr id="8" name="TextBox 7"/>
          <p:cNvSpPr txBox="1"/>
          <p:nvPr/>
        </p:nvSpPr>
        <p:spPr>
          <a:xfrm>
            <a:off x="381000" y="5486400"/>
            <a:ext cx="8001000" cy="461665"/>
          </a:xfrm>
          <a:prstGeom prst="rect">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dirty="0" smtClean="0">
                <a:solidFill>
                  <a:schemeClr val="bg1"/>
                </a:solidFill>
              </a:rPr>
              <a:t>Adjustment:		</a:t>
            </a:r>
            <a:r>
              <a:rPr lang="en-US" sz="2400" dirty="0" smtClean="0">
                <a:solidFill>
                  <a:schemeClr val="bg1"/>
                </a:solidFill>
              </a:rPr>
              <a:t>Yes		</a:t>
            </a:r>
            <a:endParaRPr lang="en-US" sz="2400" dirty="0">
              <a:solidFill>
                <a:schemeClr val="bg1"/>
              </a:solidFill>
            </a:endParaRPr>
          </a:p>
        </p:txBody>
      </p:sp>
      <p:sp>
        <p:nvSpPr>
          <p:cNvPr id="9" name="TextBox 8"/>
          <p:cNvSpPr txBox="1"/>
          <p:nvPr/>
        </p:nvSpPr>
        <p:spPr>
          <a:xfrm>
            <a:off x="381000" y="3615268"/>
            <a:ext cx="8001000" cy="461665"/>
          </a:xfrm>
          <a:prstGeom prst="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dirty="0" smtClean="0">
                <a:solidFill>
                  <a:schemeClr val="bg1"/>
                </a:solidFill>
              </a:rPr>
              <a:t>Duration:		</a:t>
            </a:r>
            <a:r>
              <a:rPr lang="en-US" sz="2400" dirty="0" smtClean="0">
                <a:solidFill>
                  <a:schemeClr val="bg1"/>
                </a:solidFill>
              </a:rPr>
              <a:t>2000-2012		</a:t>
            </a:r>
            <a:endParaRPr lang="en-US" sz="2400" dirty="0">
              <a:solidFill>
                <a:schemeClr val="bg1"/>
              </a:solidFill>
            </a:endParaRPr>
          </a:p>
        </p:txBody>
      </p:sp>
      <p:sp>
        <p:nvSpPr>
          <p:cNvPr id="10" name="TextBox 9"/>
          <p:cNvSpPr txBox="1"/>
          <p:nvPr/>
        </p:nvSpPr>
        <p:spPr>
          <a:xfrm>
            <a:off x="381000" y="4488023"/>
            <a:ext cx="8001000" cy="461665"/>
          </a:xfrm>
          <a:prstGeom prst="rect">
            <a:avLst/>
          </a:prstGeom>
          <a:solidFill>
            <a:schemeClr val="accent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dirty="0" smtClean="0">
                <a:solidFill>
                  <a:schemeClr val="bg1"/>
                </a:solidFill>
              </a:rPr>
              <a:t>Pools:			</a:t>
            </a:r>
            <a:r>
              <a:rPr lang="en-US" sz="2400" dirty="0" smtClean="0">
                <a:solidFill>
                  <a:schemeClr val="bg1"/>
                </a:solidFill>
              </a:rPr>
              <a:t>AB, BB, DW		</a:t>
            </a:r>
            <a:endParaRPr lang="en-US" sz="2400" dirty="0">
              <a:solidFill>
                <a:schemeClr val="bg1"/>
              </a:solidFill>
            </a:endParaRPr>
          </a:p>
        </p:txBody>
      </p:sp>
    </p:spTree>
    <p:extLst>
      <p:ext uri="{BB962C8B-B14F-4D97-AF65-F5344CB8AC3E}">
        <p14:creationId xmlns:p14="http://schemas.microsoft.com/office/powerpoint/2010/main" val="1606238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200" y="1447800"/>
            <a:ext cx="10134600" cy="4419600"/>
            <a:chOff x="13317" y="2105092"/>
            <a:chExt cx="9173289" cy="3914708"/>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7" y="2105092"/>
              <a:ext cx="8229600" cy="3914708"/>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68908" t="48666" r="19086" b="43544"/>
            <a:stretch/>
          </p:blipFill>
          <p:spPr>
            <a:xfrm>
              <a:off x="7153181" y="4006200"/>
              <a:ext cx="988080" cy="313651"/>
            </a:xfrm>
            <a:prstGeom prst="rect">
              <a:avLst/>
            </a:prstGeom>
          </p:spPr>
        </p:pic>
        <p:sp>
          <p:nvSpPr>
            <p:cNvPr id="5" name="Rectangle 4"/>
            <p:cNvSpPr/>
            <p:nvPr/>
          </p:nvSpPr>
          <p:spPr>
            <a:xfrm>
              <a:off x="7147263" y="2400426"/>
              <a:ext cx="1095653" cy="1617023"/>
            </a:xfrm>
            <a:prstGeom prst="rect">
              <a:avLst/>
            </a:prstGeom>
            <a:solidFill>
              <a:srgbClr val="E6E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accent1"/>
                  </a:solidFill>
                  <a:latin typeface="Arial Narrow" panose="020B0606020202030204" pitchFamily="34" charset="0"/>
                </a:rPr>
                <a:t>Brazil (</a:t>
              </a:r>
              <a:r>
                <a:rPr lang="en-US" sz="1000" b="1" dirty="0" err="1">
                  <a:solidFill>
                    <a:schemeClr val="accent1"/>
                  </a:solidFill>
                  <a:latin typeface="Arial Narrow" panose="020B0606020202030204" pitchFamily="34" charset="0"/>
                </a:rPr>
                <a:t>Cerrado</a:t>
              </a:r>
              <a:r>
                <a:rPr lang="en-US" sz="1000" b="1" dirty="0">
                  <a:solidFill>
                    <a:schemeClr val="accent1"/>
                  </a:solidFill>
                  <a:latin typeface="Arial Narrow" panose="020B0606020202030204" pitchFamily="34" charset="0"/>
                </a:rPr>
                <a:t>)</a:t>
              </a:r>
            </a:p>
            <a:p>
              <a:r>
                <a:rPr lang="en-US" sz="1000" b="1" dirty="0">
                  <a:solidFill>
                    <a:schemeClr val="accent1"/>
                  </a:solidFill>
                  <a:latin typeface="Arial Narrow" panose="020B0606020202030204" pitchFamily="34" charset="0"/>
                </a:rPr>
                <a:t>Cambodia</a:t>
              </a:r>
            </a:p>
            <a:p>
              <a:r>
                <a:rPr lang="en-US" sz="1000" b="1" dirty="0">
                  <a:solidFill>
                    <a:schemeClr val="accent1"/>
                  </a:solidFill>
                  <a:latin typeface="Arial Narrow" panose="020B0606020202030204" pitchFamily="34" charset="0"/>
                </a:rPr>
                <a:t>Côte d’Ivoire</a:t>
              </a:r>
            </a:p>
            <a:p>
              <a:r>
                <a:rPr lang="en-US" sz="1000" b="1" dirty="0">
                  <a:solidFill>
                    <a:schemeClr val="accent1"/>
                  </a:solidFill>
                  <a:latin typeface="Arial Narrow" panose="020B0606020202030204" pitchFamily="34" charset="0"/>
                </a:rPr>
                <a:t>Ghana</a:t>
              </a:r>
            </a:p>
            <a:p>
              <a:r>
                <a:rPr lang="en-US" sz="1000" b="1" dirty="0">
                  <a:solidFill>
                    <a:schemeClr val="accent1"/>
                  </a:solidFill>
                  <a:latin typeface="Arial Narrow" panose="020B0606020202030204" pitchFamily="34" charset="0"/>
                </a:rPr>
                <a:t>Honduras</a:t>
              </a:r>
            </a:p>
            <a:p>
              <a:r>
                <a:rPr lang="en-US" sz="1000" b="1" dirty="0">
                  <a:solidFill>
                    <a:schemeClr val="accent1"/>
                  </a:solidFill>
                  <a:latin typeface="Arial Narrow" panose="020B0606020202030204" pitchFamily="34" charset="0"/>
                </a:rPr>
                <a:t>Madagascar</a:t>
              </a:r>
            </a:p>
            <a:p>
              <a:r>
                <a:rPr lang="en-US" sz="1000" b="1" dirty="0">
                  <a:solidFill>
                    <a:schemeClr val="accent1"/>
                  </a:solidFill>
                  <a:latin typeface="Arial Narrow" panose="020B0606020202030204" pitchFamily="34" charset="0"/>
                </a:rPr>
                <a:t>Nepal</a:t>
              </a:r>
            </a:p>
            <a:p>
              <a:r>
                <a:rPr lang="en-US" sz="1000" b="1" dirty="0">
                  <a:solidFill>
                    <a:schemeClr val="accent1"/>
                  </a:solidFill>
                  <a:latin typeface="Arial Narrow" panose="020B0606020202030204" pitchFamily="34" charset="0"/>
                </a:rPr>
                <a:t>Papua New Guinea</a:t>
              </a:r>
            </a:p>
            <a:p>
              <a:r>
                <a:rPr lang="en-US" sz="1000" b="1" dirty="0">
                  <a:solidFill>
                    <a:schemeClr val="accent1"/>
                  </a:solidFill>
                  <a:latin typeface="Arial Narrow" panose="020B0606020202030204" pitchFamily="34" charset="0"/>
                </a:rPr>
                <a:t>Sri Lanka</a:t>
              </a:r>
            </a:p>
            <a:p>
              <a:r>
                <a:rPr lang="en-US" sz="1000" b="1" dirty="0">
                  <a:solidFill>
                    <a:schemeClr val="accent1"/>
                  </a:solidFill>
                  <a:latin typeface="Arial Narrow" panose="020B0606020202030204" pitchFamily="34" charset="0"/>
                </a:rPr>
                <a:t>Uganda</a:t>
              </a:r>
            </a:p>
            <a:p>
              <a:r>
                <a:rPr lang="en-US" sz="1000" b="1" dirty="0" smtClean="0">
                  <a:solidFill>
                    <a:schemeClr val="accent1"/>
                  </a:solidFill>
                  <a:latin typeface="Arial Narrow" panose="020B0606020202030204" pitchFamily="34" charset="0"/>
                </a:rPr>
                <a:t>Tanzania</a:t>
              </a:r>
              <a:endParaRPr lang="en-US" sz="1000" b="1" dirty="0">
                <a:solidFill>
                  <a:schemeClr val="accent1"/>
                </a:solidFill>
                <a:latin typeface="Arial Narrow" panose="020B0606020202030204" pitchFamily="34" charset="0"/>
              </a:endParaRPr>
            </a:p>
          </p:txBody>
        </p:sp>
        <p:sp>
          <p:nvSpPr>
            <p:cNvPr id="6" name="Rectangle 5"/>
            <p:cNvSpPr/>
            <p:nvPr/>
          </p:nvSpPr>
          <p:spPr>
            <a:xfrm>
              <a:off x="7147264" y="4309715"/>
              <a:ext cx="993997" cy="1136378"/>
            </a:xfrm>
            <a:prstGeom prst="rect">
              <a:avLst/>
            </a:prstGeom>
            <a:solidFill>
              <a:srgbClr val="00A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latin typeface="Arial Narrow" panose="020B0606020202030204" pitchFamily="34" charset="0"/>
                </a:rPr>
                <a:t>Brazil </a:t>
              </a:r>
            </a:p>
            <a:p>
              <a:pPr algn="ctr"/>
              <a:r>
                <a:rPr lang="en-US" sz="1000" dirty="0" smtClean="0">
                  <a:latin typeface="Arial Narrow" panose="020B0606020202030204" pitchFamily="34" charset="0"/>
                </a:rPr>
                <a:t>2011-2015</a:t>
              </a:r>
            </a:p>
            <a:p>
              <a:pPr algn="ctr"/>
              <a:endParaRPr lang="en-US" sz="900" b="1" dirty="0">
                <a:latin typeface="Calibri Light" panose="020F0302020204030204" pitchFamily="34" charset="0"/>
              </a:endParaRPr>
            </a:p>
            <a:p>
              <a:pPr algn="ctr"/>
              <a:endParaRPr lang="en-US" sz="900" b="1" dirty="0" smtClean="0">
                <a:latin typeface="Calibri Light" panose="020F0302020204030204" pitchFamily="34" charset="0"/>
              </a:endParaRPr>
            </a:p>
            <a:p>
              <a:pPr algn="ctr"/>
              <a:endParaRPr lang="en-US" sz="900" b="1" dirty="0">
                <a:latin typeface="Calibri Light" panose="020F0302020204030204" pitchFamily="34"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87235"/>
            <a:stretch/>
          </p:blipFill>
          <p:spPr>
            <a:xfrm>
              <a:off x="8136081" y="2105092"/>
              <a:ext cx="1050525" cy="3914708"/>
            </a:xfrm>
            <a:prstGeom prst="rect">
              <a:avLst/>
            </a:prstGeom>
          </p:spPr>
        </p:pic>
        <p:sp>
          <p:nvSpPr>
            <p:cNvPr id="8" name="Rectangle 7"/>
            <p:cNvSpPr/>
            <p:nvPr/>
          </p:nvSpPr>
          <p:spPr>
            <a:xfrm>
              <a:off x="5117252" y="5187361"/>
              <a:ext cx="88363" cy="192937"/>
            </a:xfrm>
            <a:prstGeom prst="rect">
              <a:avLst/>
            </a:prstGeom>
            <a:solidFill>
              <a:srgbClr val="00A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6</a:t>
              </a:r>
              <a:endParaRPr lang="en-US" sz="1000" b="1" dirty="0"/>
            </a:p>
          </p:txBody>
        </p:sp>
        <p:sp>
          <p:nvSpPr>
            <p:cNvPr id="9" name="TextBox 8"/>
            <p:cNvSpPr txBox="1"/>
            <p:nvPr/>
          </p:nvSpPr>
          <p:spPr>
            <a:xfrm>
              <a:off x="5198877" y="4654870"/>
              <a:ext cx="627095" cy="246221"/>
            </a:xfrm>
            <a:prstGeom prst="rect">
              <a:avLst/>
            </a:prstGeom>
            <a:noFill/>
          </p:spPr>
          <p:txBody>
            <a:bodyPr wrap="none" rtlCol="0">
              <a:spAutoFit/>
            </a:bodyPr>
            <a:lstStyle/>
            <a:p>
              <a:r>
                <a:rPr lang="en-US" sz="1000" dirty="0" smtClean="0">
                  <a:solidFill>
                    <a:schemeClr val="bg1"/>
                  </a:solidFill>
                  <a:latin typeface="Agency FB" panose="020B0503020202020204" pitchFamily="34" charset="0"/>
                </a:rPr>
                <a:t>2006-2010</a:t>
              </a:r>
              <a:endParaRPr lang="en-US" sz="1000" dirty="0">
                <a:solidFill>
                  <a:schemeClr val="bg1"/>
                </a:solidFill>
                <a:latin typeface="Agency FB" panose="020B0503020202020204" pitchFamily="34" charset="0"/>
              </a:endParaRPr>
            </a:p>
          </p:txBody>
        </p:sp>
        <p:sp>
          <p:nvSpPr>
            <p:cNvPr id="10" name="Rectangle 9"/>
            <p:cNvSpPr/>
            <p:nvPr/>
          </p:nvSpPr>
          <p:spPr>
            <a:xfrm>
              <a:off x="5122415" y="2771445"/>
              <a:ext cx="1439662" cy="304800"/>
            </a:xfrm>
            <a:prstGeom prst="rect">
              <a:avLst/>
            </a:prstGeom>
            <a:solidFill>
              <a:srgbClr val="E6E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7752854" y="3879638"/>
            <a:ext cx="466794" cy="276999"/>
          </a:xfrm>
          <a:prstGeom prst="rect">
            <a:avLst/>
          </a:prstGeom>
          <a:noFill/>
        </p:spPr>
        <p:txBody>
          <a:bodyPr wrap="none" rtlCol="0">
            <a:spAutoFit/>
          </a:bodyPr>
          <a:lstStyle/>
          <a:p>
            <a:r>
              <a:rPr lang="en-US" b="1" dirty="0" smtClean="0">
                <a:latin typeface="Arial Narrow" panose="020B0606020202030204" pitchFamily="34" charset="0"/>
              </a:rPr>
              <a:t>2017</a:t>
            </a:r>
            <a:endParaRPr lang="en-US" b="1" dirty="0">
              <a:latin typeface="Arial Narrow" panose="020B0606020202030204" pitchFamily="34" charset="0"/>
            </a:endParaRPr>
          </a:p>
        </p:txBody>
      </p:sp>
      <p:sp>
        <p:nvSpPr>
          <p:cNvPr id="13" name="Rectangle 12"/>
          <p:cNvSpPr/>
          <p:nvPr/>
        </p:nvSpPr>
        <p:spPr>
          <a:xfrm>
            <a:off x="5317323" y="3269667"/>
            <a:ext cx="778677" cy="306484"/>
          </a:xfrm>
          <a:prstGeom prst="rect">
            <a:avLst/>
          </a:prstGeom>
          <a:solidFill>
            <a:srgbClr val="E6E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accent1"/>
                </a:solidFill>
                <a:latin typeface="Arial Narrow" panose="020B0606020202030204" pitchFamily="34" charset="0"/>
              </a:rPr>
              <a:t>Brazil </a:t>
            </a:r>
            <a:r>
              <a:rPr lang="en-US" sz="1000" b="1" dirty="0" smtClean="0">
                <a:solidFill>
                  <a:schemeClr val="accent1"/>
                </a:solidFill>
                <a:latin typeface="Arial Narrow" panose="020B0606020202030204" pitchFamily="34" charset="0"/>
              </a:rPr>
              <a:t>(Amazonia)</a:t>
            </a:r>
            <a:endParaRPr lang="en-US" sz="1000" b="1" dirty="0">
              <a:solidFill>
                <a:schemeClr val="accent1"/>
              </a:solidFill>
              <a:latin typeface="Arial Narrow" panose="020B0606020202030204" pitchFamily="34" charset="0"/>
            </a:endParaRPr>
          </a:p>
        </p:txBody>
      </p:sp>
      <p:sp>
        <p:nvSpPr>
          <p:cNvPr id="15" name="TextBox 14"/>
          <p:cNvSpPr txBox="1"/>
          <p:nvPr/>
        </p:nvSpPr>
        <p:spPr>
          <a:xfrm>
            <a:off x="990600" y="537163"/>
            <a:ext cx="525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ctr" eaLnBrk="0" hangingPunct="0">
              <a:defRPr sz="2800" b="1">
                <a:solidFill>
                  <a:srgbClr val="336600"/>
                </a:solidFill>
                <a:latin typeface="Arial"/>
                <a:ea typeface="+mn-ea"/>
                <a:cs typeface="Arial"/>
              </a:defRPr>
            </a:lvl1pPr>
            <a:lvl2pPr algn="ctr" eaLnBrk="0" hangingPunct="0">
              <a:defRPr sz="4400">
                <a:solidFill>
                  <a:schemeClr val="tx1"/>
                </a:solidFill>
                <a:latin typeface="Arial" charset="0"/>
                <a:ea typeface="ＭＳ Ｐゴシック" pitchFamily="-109" charset="-128"/>
                <a:cs typeface="ＭＳ Ｐゴシック"/>
              </a:defRPr>
            </a:lvl2pPr>
            <a:lvl3pPr algn="ctr" eaLnBrk="0" hangingPunct="0">
              <a:defRPr sz="4400">
                <a:solidFill>
                  <a:schemeClr val="tx1"/>
                </a:solidFill>
                <a:latin typeface="Arial" charset="0"/>
                <a:ea typeface="ＭＳ Ｐゴシック" pitchFamily="-109" charset="-128"/>
                <a:cs typeface="ＭＳ Ｐゴシック"/>
              </a:defRPr>
            </a:lvl3pPr>
            <a:lvl4pPr algn="ctr" eaLnBrk="0" hangingPunct="0">
              <a:defRPr sz="4400">
                <a:solidFill>
                  <a:schemeClr val="tx1"/>
                </a:solidFill>
                <a:latin typeface="Arial" charset="0"/>
                <a:ea typeface="ＭＳ Ｐゴシック" pitchFamily="-109" charset="-128"/>
                <a:cs typeface="ＭＳ Ｐゴシック"/>
              </a:defRPr>
            </a:lvl4pPr>
            <a:lvl5pPr algn="ctr" eaLnBrk="0" hangingPunct="0">
              <a:defRPr sz="4400">
                <a:solidFill>
                  <a:schemeClr val="tx1"/>
                </a:solidFill>
                <a:latin typeface="Arial" charset="0"/>
                <a:ea typeface="ＭＳ Ｐゴシック" pitchFamily="-109" charset="-128"/>
                <a:cs typeface="ＭＳ Ｐゴシック"/>
              </a:defRPr>
            </a:lvl5pPr>
            <a:lvl6pPr marL="457200" algn="ctr" fontAlgn="base">
              <a:spcBef>
                <a:spcPct val="0"/>
              </a:spcBef>
              <a:spcAft>
                <a:spcPct val="0"/>
              </a:spcAft>
              <a:defRPr sz="4400">
                <a:solidFill>
                  <a:schemeClr val="tx1"/>
                </a:solidFill>
                <a:latin typeface="Calibri" pitchFamily="-109" charset="0"/>
                <a:ea typeface="ＭＳ Ｐゴシック" pitchFamily="-109" charset="-128"/>
              </a:defRPr>
            </a:lvl6pPr>
            <a:lvl7pPr marL="914400" algn="ctr" fontAlgn="base">
              <a:spcBef>
                <a:spcPct val="0"/>
              </a:spcBef>
              <a:spcAft>
                <a:spcPct val="0"/>
              </a:spcAft>
              <a:defRPr sz="4400">
                <a:solidFill>
                  <a:schemeClr val="tx1"/>
                </a:solidFill>
                <a:latin typeface="Calibri" pitchFamily="-109" charset="0"/>
                <a:ea typeface="ＭＳ Ｐゴシック" pitchFamily="-109" charset="-128"/>
              </a:defRPr>
            </a:lvl7pPr>
            <a:lvl8pPr marL="1371600" algn="ctr" fontAlgn="base">
              <a:spcBef>
                <a:spcPct val="0"/>
              </a:spcBef>
              <a:spcAft>
                <a:spcPct val="0"/>
              </a:spcAft>
              <a:defRPr sz="4400">
                <a:solidFill>
                  <a:schemeClr val="tx1"/>
                </a:solidFill>
                <a:latin typeface="Calibri" pitchFamily="-109" charset="0"/>
                <a:ea typeface="ＭＳ Ｐゴシック" pitchFamily="-109" charset="-128"/>
              </a:defRPr>
            </a:lvl8pPr>
            <a:lvl9pPr marL="1828800" algn="ctr" fontAlgn="base">
              <a:spcBef>
                <a:spcPct val="0"/>
              </a:spcBef>
              <a:spcAft>
                <a:spcPct val="0"/>
              </a:spcAft>
              <a:defRPr sz="4400">
                <a:solidFill>
                  <a:schemeClr val="tx1"/>
                </a:solidFill>
                <a:latin typeface="Calibri" pitchFamily="-109" charset="0"/>
                <a:ea typeface="ＭＳ Ｐゴシック" pitchFamily="-109" charset="-128"/>
              </a:defRPr>
            </a:lvl9pPr>
          </a:lstStyle>
          <a:p>
            <a:r>
              <a:rPr lang="en-GB" dirty="0" smtClean="0">
                <a:solidFill>
                  <a:schemeClr val="accent1"/>
                </a:solidFill>
              </a:rPr>
              <a:t>Global progress</a:t>
            </a:r>
            <a:endParaRPr lang="en-GB" dirty="0">
              <a:solidFill>
                <a:schemeClr val="accent1"/>
              </a:solidFill>
            </a:endParaRPr>
          </a:p>
        </p:txBody>
      </p:sp>
    </p:spTree>
    <p:extLst>
      <p:ext uri="{BB962C8B-B14F-4D97-AF65-F5344CB8AC3E}">
        <p14:creationId xmlns:p14="http://schemas.microsoft.com/office/powerpoint/2010/main" val="18916512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29503" t="32126" r="26397" b="28226"/>
          <a:stretch/>
        </p:blipFill>
        <p:spPr>
          <a:xfrm>
            <a:off x="1447800" y="1524000"/>
            <a:ext cx="6477000" cy="4485068"/>
          </a:xfrm>
          <a:prstGeom prst="rect">
            <a:avLst/>
          </a:prstGeom>
        </p:spPr>
      </p:pic>
    </p:spTree>
    <p:extLst>
      <p:ext uri="{BB962C8B-B14F-4D97-AF65-F5344CB8AC3E}">
        <p14:creationId xmlns:p14="http://schemas.microsoft.com/office/powerpoint/2010/main" val="23752923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304800" y="1981200"/>
            <a:ext cx="7696200" cy="96043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t>FRL summary:</a:t>
            </a:r>
            <a:br>
              <a:rPr lang="en-GB" sz="3200" dirty="0" smtClean="0"/>
            </a:br>
            <a:r>
              <a:rPr lang="en-GB" sz="3200" b="1" dirty="0" smtClean="0"/>
              <a:t>Uganda</a:t>
            </a:r>
            <a:endParaRPr lang="en-GB" sz="3200" b="1" dirty="0"/>
          </a:p>
        </p:txBody>
      </p:sp>
      <p:sp>
        <p:nvSpPr>
          <p:cNvPr id="3" name="Title 5"/>
          <p:cNvSpPr txBox="1">
            <a:spLocks/>
          </p:cNvSpPr>
          <p:nvPr/>
        </p:nvSpPr>
        <p:spPr>
          <a:xfrm>
            <a:off x="457200" y="4191000"/>
            <a:ext cx="7696200" cy="96043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solidFill>
                  <a:schemeClr val="tx2"/>
                </a:solidFill>
              </a:rPr>
              <a:t>Mr Xavier Mugumya </a:t>
            </a:r>
            <a:r>
              <a:rPr lang="en-GB" sz="3200" dirty="0" err="1" smtClean="0">
                <a:solidFill>
                  <a:schemeClr val="tx2"/>
                </a:solidFill>
              </a:rPr>
              <a:t>Nyindo</a:t>
            </a:r>
            <a:endParaRPr lang="en-GB" sz="3200" b="1" dirty="0">
              <a:solidFill>
                <a:schemeClr val="tx2"/>
              </a:solidFill>
            </a:endParaRPr>
          </a:p>
        </p:txBody>
      </p:sp>
    </p:spTree>
    <p:extLst>
      <p:ext uri="{BB962C8B-B14F-4D97-AF65-F5344CB8AC3E}">
        <p14:creationId xmlns:p14="http://schemas.microsoft.com/office/powerpoint/2010/main" val="7260059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299303"/>
            <a:ext cx="7696200" cy="960438"/>
          </a:xfrm>
        </p:spPr>
        <p:txBody>
          <a:bodyPr>
            <a:normAutofit/>
          </a:bodyPr>
          <a:lstStyle/>
          <a:p>
            <a:r>
              <a:rPr lang="en-GB" sz="2800" dirty="0" smtClean="0"/>
              <a:t>FRL summary: </a:t>
            </a:r>
            <a:r>
              <a:rPr lang="en-GB" sz="2800" b="1" dirty="0" smtClean="0"/>
              <a:t>Uganda</a:t>
            </a:r>
            <a:endParaRPr lang="en-GB" sz="2800" b="1" dirty="0"/>
          </a:p>
        </p:txBody>
      </p:sp>
      <p:sp>
        <p:nvSpPr>
          <p:cNvPr id="14" name="TextBox 13"/>
          <p:cNvSpPr txBox="1"/>
          <p:nvPr/>
        </p:nvSpPr>
        <p:spPr>
          <a:xfrm>
            <a:off x="381000" y="1887343"/>
            <a:ext cx="8001000" cy="461665"/>
          </a:xfrm>
          <a:prstGeom prst="rect">
            <a:avLst/>
          </a:prstGeom>
          <a:solidFill>
            <a:schemeClr val="accent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dirty="0" smtClean="0">
                <a:solidFill>
                  <a:schemeClr val="bg1"/>
                </a:solidFill>
              </a:rPr>
              <a:t>Scale:</a:t>
            </a:r>
            <a:r>
              <a:rPr lang="en-US" sz="2400" dirty="0" smtClean="0">
                <a:solidFill>
                  <a:schemeClr val="bg1"/>
                </a:solidFill>
              </a:rPr>
              <a:t>			National</a:t>
            </a:r>
            <a:endParaRPr lang="en-US" sz="2400" dirty="0">
              <a:solidFill>
                <a:schemeClr val="bg1"/>
              </a:solidFill>
            </a:endParaRPr>
          </a:p>
        </p:txBody>
      </p:sp>
      <p:sp>
        <p:nvSpPr>
          <p:cNvPr id="15" name="TextBox 14"/>
          <p:cNvSpPr txBox="1"/>
          <p:nvPr/>
        </p:nvSpPr>
        <p:spPr>
          <a:xfrm>
            <a:off x="381000" y="2742513"/>
            <a:ext cx="8001000" cy="461665"/>
          </a:xfrm>
          <a:prstGeom prst="rect">
            <a:avLst/>
          </a:pr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dirty="0" smtClean="0">
                <a:solidFill>
                  <a:schemeClr val="bg1"/>
                </a:solidFill>
              </a:rPr>
              <a:t>REDD+ activities:	</a:t>
            </a:r>
            <a:r>
              <a:rPr lang="en-US" sz="2400" dirty="0" smtClean="0">
                <a:solidFill>
                  <a:schemeClr val="bg1"/>
                </a:solidFill>
              </a:rPr>
              <a:t>Deforestation, Enhancement 		</a:t>
            </a:r>
            <a:endParaRPr lang="en-US" sz="2400" dirty="0">
              <a:solidFill>
                <a:schemeClr val="bg1"/>
              </a:solidFill>
            </a:endParaRPr>
          </a:p>
        </p:txBody>
      </p:sp>
      <p:sp>
        <p:nvSpPr>
          <p:cNvPr id="8" name="TextBox 7"/>
          <p:cNvSpPr txBox="1"/>
          <p:nvPr/>
        </p:nvSpPr>
        <p:spPr>
          <a:xfrm>
            <a:off x="381000" y="5486400"/>
            <a:ext cx="8001000" cy="461665"/>
          </a:xfrm>
          <a:prstGeom prst="rect">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dirty="0" smtClean="0">
                <a:solidFill>
                  <a:schemeClr val="bg1"/>
                </a:solidFill>
              </a:rPr>
              <a:t>Adjustment:		</a:t>
            </a:r>
            <a:r>
              <a:rPr lang="en-US" sz="2400" dirty="0" smtClean="0">
                <a:solidFill>
                  <a:schemeClr val="bg1"/>
                </a:solidFill>
              </a:rPr>
              <a:t>No		</a:t>
            </a:r>
            <a:endParaRPr lang="en-US" sz="2400" dirty="0">
              <a:solidFill>
                <a:schemeClr val="bg1"/>
              </a:solidFill>
            </a:endParaRPr>
          </a:p>
        </p:txBody>
      </p:sp>
      <p:sp>
        <p:nvSpPr>
          <p:cNvPr id="9" name="TextBox 8"/>
          <p:cNvSpPr txBox="1"/>
          <p:nvPr/>
        </p:nvSpPr>
        <p:spPr>
          <a:xfrm>
            <a:off x="381000" y="3615268"/>
            <a:ext cx="8001000" cy="461665"/>
          </a:xfrm>
          <a:prstGeom prst="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dirty="0" smtClean="0">
                <a:solidFill>
                  <a:schemeClr val="bg1"/>
                </a:solidFill>
              </a:rPr>
              <a:t>Duration:		</a:t>
            </a:r>
            <a:r>
              <a:rPr lang="en-GB" sz="2400" dirty="0">
                <a:solidFill>
                  <a:schemeClr val="bg1"/>
                </a:solidFill>
              </a:rPr>
              <a:t>2000-2015</a:t>
            </a:r>
            <a:r>
              <a:rPr lang="en-US" sz="2400" dirty="0" smtClean="0">
                <a:solidFill>
                  <a:schemeClr val="bg1"/>
                </a:solidFill>
              </a:rPr>
              <a:t>		</a:t>
            </a:r>
            <a:endParaRPr lang="en-US" sz="2400" dirty="0">
              <a:solidFill>
                <a:schemeClr val="bg1"/>
              </a:solidFill>
            </a:endParaRPr>
          </a:p>
        </p:txBody>
      </p:sp>
      <p:sp>
        <p:nvSpPr>
          <p:cNvPr id="10" name="TextBox 9"/>
          <p:cNvSpPr txBox="1"/>
          <p:nvPr/>
        </p:nvSpPr>
        <p:spPr>
          <a:xfrm>
            <a:off x="381000" y="4488023"/>
            <a:ext cx="8001000" cy="461665"/>
          </a:xfrm>
          <a:prstGeom prst="rect">
            <a:avLst/>
          </a:prstGeom>
          <a:solidFill>
            <a:schemeClr val="accent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dirty="0" smtClean="0">
                <a:solidFill>
                  <a:schemeClr val="bg1"/>
                </a:solidFill>
              </a:rPr>
              <a:t>Pools:			</a:t>
            </a:r>
            <a:r>
              <a:rPr lang="en-GB" sz="2400" dirty="0" smtClean="0">
                <a:solidFill>
                  <a:schemeClr val="bg1"/>
                </a:solidFill>
              </a:rPr>
              <a:t>Above GB</a:t>
            </a:r>
            <a:r>
              <a:rPr lang="en-GB" sz="2400" dirty="0">
                <a:solidFill>
                  <a:schemeClr val="bg1"/>
                </a:solidFill>
              </a:rPr>
              <a:t>, </a:t>
            </a:r>
            <a:r>
              <a:rPr lang="en-GB" sz="2400" dirty="0" smtClean="0">
                <a:solidFill>
                  <a:schemeClr val="bg1"/>
                </a:solidFill>
              </a:rPr>
              <a:t>Below GB</a:t>
            </a:r>
            <a:r>
              <a:rPr lang="en-US" sz="2400"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6258742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6281" y="1447800"/>
            <a:ext cx="8457828" cy="5029200"/>
          </a:xfrm>
          <a:prstGeom prst="rect">
            <a:avLst/>
          </a:prstGeom>
        </p:spPr>
      </p:pic>
      <p:sp>
        <p:nvSpPr>
          <p:cNvPr id="3" name="Title 5"/>
          <p:cNvSpPr>
            <a:spLocks noGrp="1"/>
          </p:cNvSpPr>
          <p:nvPr>
            <p:ph type="title"/>
          </p:nvPr>
        </p:nvSpPr>
        <p:spPr>
          <a:xfrm>
            <a:off x="-990600" y="304800"/>
            <a:ext cx="7696200" cy="960438"/>
          </a:xfrm>
        </p:spPr>
        <p:txBody>
          <a:bodyPr>
            <a:normAutofit/>
          </a:bodyPr>
          <a:lstStyle/>
          <a:p>
            <a:r>
              <a:rPr lang="en-GB" sz="2800" b="1" dirty="0" smtClean="0"/>
              <a:t>Uganda</a:t>
            </a:r>
            <a:endParaRPr lang="en-GB" sz="2800" b="1" dirty="0"/>
          </a:p>
        </p:txBody>
      </p:sp>
    </p:spTree>
    <p:extLst>
      <p:ext uri="{BB962C8B-B14F-4D97-AF65-F5344CB8AC3E}">
        <p14:creationId xmlns:p14="http://schemas.microsoft.com/office/powerpoint/2010/main" val="24754827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099" y="381000"/>
            <a:ext cx="8305800" cy="960438"/>
          </a:xfrm>
          <a:solidFill>
            <a:schemeClr val="bg1"/>
          </a:solidFill>
        </p:spPr>
        <p:txBody>
          <a:bodyPr>
            <a:noAutofit/>
          </a:bodyPr>
          <a:lstStyle/>
          <a:p>
            <a:r>
              <a:rPr lang="en-GB" sz="2400" b="1" dirty="0"/>
              <a:t>Graphical representation of emission/removals for each REDD+ activity and liner projection to 2020 </a:t>
            </a:r>
            <a:br>
              <a:rPr lang="en-GB" sz="2400" b="1" dirty="0"/>
            </a:br>
            <a:r>
              <a:rPr lang="en-GB" sz="2400" b="1" dirty="0" smtClean="0"/>
              <a:t> </a:t>
            </a:r>
            <a:endParaRPr lang="en-GB" sz="2400" b="1" dirty="0"/>
          </a:p>
        </p:txBody>
      </p:sp>
      <p:pic>
        <p:nvPicPr>
          <p:cNvPr id="6" name="Content Placeholder 5"/>
          <p:cNvPicPr>
            <a:picLocks noGrp="1"/>
          </p:cNvPicPr>
          <p:nvPr>
            <p:ph idx="1"/>
          </p:nvPr>
        </p:nvPicPr>
        <p:blipFill>
          <a:blip r:embed="rId3"/>
          <a:stretch>
            <a:fillRect/>
          </a:stretch>
        </p:blipFill>
        <p:spPr>
          <a:xfrm>
            <a:off x="1218425" y="1600200"/>
            <a:ext cx="6707149" cy="4525963"/>
          </a:xfrm>
          <a:prstGeom prst="rect">
            <a:avLst/>
          </a:prstGeom>
        </p:spPr>
      </p:pic>
    </p:spTree>
    <p:extLst>
      <p:ext uri="{BB962C8B-B14F-4D97-AF65-F5344CB8AC3E}">
        <p14:creationId xmlns:p14="http://schemas.microsoft.com/office/powerpoint/2010/main" val="10145945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t/>
            </a:r>
            <a:br>
              <a:rPr lang="en-US" b="1" dirty="0" smtClean="0"/>
            </a:br>
            <a:r>
              <a:rPr lang="en-US" b="1" dirty="0" smtClean="0"/>
              <a:t>Key </a:t>
            </a:r>
            <a:r>
              <a:rPr lang="en-US" b="1" dirty="0"/>
              <a:t>building blocks for FRL construction.</a:t>
            </a:r>
            <a:r>
              <a:rPr lang="en-GB" b="1" dirty="0"/>
              <a:t/>
            </a:r>
            <a:br>
              <a:rPr lang="en-GB" b="1" dirty="0"/>
            </a:br>
            <a:endParaRPr lang="en-GB" dirty="0"/>
          </a:p>
        </p:txBody>
      </p:sp>
      <p:graphicFrame>
        <p:nvGraphicFramePr>
          <p:cNvPr id="5" name="Content Placeholder 4"/>
          <p:cNvGraphicFramePr>
            <a:graphicFrameLocks noGrp="1"/>
          </p:cNvGraphicFramePr>
          <p:nvPr>
            <p:ph idx="1"/>
            <p:extLst/>
          </p:nvPr>
        </p:nvGraphicFramePr>
        <p:xfrm>
          <a:off x="457200" y="1676400"/>
          <a:ext cx="8229599" cy="5145291"/>
        </p:xfrm>
        <a:graphic>
          <a:graphicData uri="http://schemas.openxmlformats.org/drawingml/2006/table">
            <a:tbl>
              <a:tblPr firstRow="1" firstCol="1" bandRow="1">
                <a:tableStyleId>{5C22544A-7EE6-4342-B048-85BDC9FD1C3A}</a:tableStyleId>
              </a:tblPr>
              <a:tblGrid>
                <a:gridCol w="3048000">
                  <a:extLst>
                    <a:ext uri="{9D8B030D-6E8A-4147-A177-3AD203B41FA5}">
                      <a16:colId xmlns="" xmlns:a16="http://schemas.microsoft.com/office/drawing/2014/main" val="2821810702"/>
                    </a:ext>
                  </a:extLst>
                </a:gridCol>
                <a:gridCol w="5181599">
                  <a:extLst>
                    <a:ext uri="{9D8B030D-6E8A-4147-A177-3AD203B41FA5}">
                      <a16:colId xmlns="" xmlns:a16="http://schemas.microsoft.com/office/drawing/2014/main" val="3257533490"/>
                    </a:ext>
                  </a:extLst>
                </a:gridCol>
              </a:tblGrid>
              <a:tr h="432550">
                <a:tc>
                  <a:txBody>
                    <a:bodyPr/>
                    <a:lstStyle/>
                    <a:p>
                      <a:pPr algn="just">
                        <a:lnSpc>
                          <a:spcPct val="115000"/>
                        </a:lnSpc>
                        <a:spcAft>
                          <a:spcPts val="0"/>
                        </a:spcAft>
                      </a:pPr>
                      <a:r>
                        <a:rPr lang="en-GB" sz="2000">
                          <a:effectLst/>
                        </a:rPr>
                        <a:t>Key building blocks for FRL construction</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tc>
                <a:tc>
                  <a:txBody>
                    <a:bodyPr/>
                    <a:lstStyle/>
                    <a:p>
                      <a:pPr algn="just">
                        <a:lnSpc>
                          <a:spcPct val="115000"/>
                        </a:lnSpc>
                        <a:spcAft>
                          <a:spcPts val="0"/>
                        </a:spcAft>
                      </a:pPr>
                      <a:r>
                        <a:rPr lang="en-GB" sz="2000">
                          <a:effectLst/>
                        </a:rPr>
                        <a:t>Ugandan decision and submission</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 xmlns:a16="http://schemas.microsoft.com/office/drawing/2014/main" val="3287601786"/>
                  </a:ext>
                </a:extLst>
              </a:tr>
              <a:tr h="1357025">
                <a:tc>
                  <a:txBody>
                    <a:bodyPr/>
                    <a:lstStyle/>
                    <a:p>
                      <a:pPr algn="just">
                        <a:lnSpc>
                          <a:spcPct val="115000"/>
                        </a:lnSpc>
                        <a:spcAft>
                          <a:spcPts val="0"/>
                        </a:spcAft>
                      </a:pPr>
                      <a:r>
                        <a:rPr lang="en-GB" sz="2000">
                          <a:effectLst/>
                        </a:rPr>
                        <a:t>Forest Definition</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0"/>
                        </a:spcAft>
                      </a:pPr>
                      <a:r>
                        <a:rPr lang="en-GB" sz="2000">
                          <a:effectLst/>
                        </a:rPr>
                        <a:t>A minimum area of 1 Ha, minimum crown cover of 30% of trees able to attain a height of 4 metres and above</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 xmlns:a16="http://schemas.microsoft.com/office/drawing/2014/main" val="1409263127"/>
                  </a:ext>
                </a:extLst>
              </a:tr>
              <a:tr h="432550">
                <a:tc>
                  <a:txBody>
                    <a:bodyPr/>
                    <a:lstStyle/>
                    <a:p>
                      <a:pPr algn="just">
                        <a:lnSpc>
                          <a:spcPct val="115000"/>
                        </a:lnSpc>
                        <a:spcAft>
                          <a:spcPts val="0"/>
                        </a:spcAft>
                      </a:pPr>
                      <a:r>
                        <a:rPr lang="en-GB" sz="2000">
                          <a:effectLst/>
                        </a:rPr>
                        <a:t>Scale</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0"/>
                        </a:spcAft>
                      </a:pPr>
                      <a:r>
                        <a:rPr lang="en-GB" sz="2000">
                          <a:effectLst/>
                        </a:rPr>
                        <a:t>National scale</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 xmlns:a16="http://schemas.microsoft.com/office/drawing/2014/main" val="3507069541"/>
                  </a:ext>
                </a:extLst>
              </a:tr>
              <a:tr h="894788">
                <a:tc>
                  <a:txBody>
                    <a:bodyPr/>
                    <a:lstStyle/>
                    <a:p>
                      <a:pPr algn="just">
                        <a:lnSpc>
                          <a:spcPct val="115000"/>
                        </a:lnSpc>
                        <a:spcAft>
                          <a:spcPts val="0"/>
                        </a:spcAft>
                      </a:pPr>
                      <a:r>
                        <a:rPr lang="en-GB" sz="2000">
                          <a:effectLst/>
                        </a:rPr>
                        <a:t>Scope Activities</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0"/>
                        </a:spcAft>
                      </a:pPr>
                      <a:r>
                        <a:rPr lang="en-GB" sz="2000">
                          <a:effectLst/>
                        </a:rPr>
                        <a:t>Deforestation, Enhancement of forest carbon stocks</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 xmlns:a16="http://schemas.microsoft.com/office/drawing/2014/main" val="1015600684"/>
                  </a:ext>
                </a:extLst>
              </a:tr>
              <a:tr h="432550">
                <a:tc>
                  <a:txBody>
                    <a:bodyPr/>
                    <a:lstStyle/>
                    <a:p>
                      <a:pPr algn="just">
                        <a:lnSpc>
                          <a:spcPct val="115000"/>
                        </a:lnSpc>
                        <a:spcAft>
                          <a:spcPts val="0"/>
                        </a:spcAft>
                      </a:pPr>
                      <a:r>
                        <a:rPr lang="en-GB" sz="2000" dirty="0">
                          <a:effectLst/>
                        </a:rPr>
                        <a:t>Scope Gases</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0"/>
                        </a:spcAft>
                      </a:pPr>
                      <a:r>
                        <a:rPr lang="en-GB" sz="2000">
                          <a:effectLst/>
                        </a:rPr>
                        <a:t>CO</a:t>
                      </a:r>
                      <a:r>
                        <a:rPr lang="en-GB" sz="2000" baseline="-25000">
                          <a:effectLst/>
                        </a:rPr>
                        <a:t>2</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 xmlns:a16="http://schemas.microsoft.com/office/drawing/2014/main" val="1290631672"/>
                  </a:ext>
                </a:extLst>
              </a:tr>
              <a:tr h="432550">
                <a:tc>
                  <a:txBody>
                    <a:bodyPr/>
                    <a:lstStyle/>
                    <a:p>
                      <a:pPr algn="just">
                        <a:lnSpc>
                          <a:spcPct val="115000"/>
                        </a:lnSpc>
                        <a:spcAft>
                          <a:spcPts val="0"/>
                        </a:spcAft>
                      </a:pPr>
                      <a:r>
                        <a:rPr lang="en-GB" sz="2000">
                          <a:effectLst/>
                        </a:rPr>
                        <a:t>Scope Pools</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0"/>
                        </a:spcAft>
                      </a:pPr>
                      <a:r>
                        <a:rPr lang="en-GB" sz="2000" dirty="0">
                          <a:effectLst/>
                        </a:rPr>
                        <a:t>AGB, BGB</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 xmlns:a16="http://schemas.microsoft.com/office/drawing/2014/main" val="487032114"/>
                  </a:ext>
                </a:extLst>
              </a:tr>
              <a:tr h="894788">
                <a:tc>
                  <a:txBody>
                    <a:bodyPr/>
                    <a:lstStyle/>
                    <a:p>
                      <a:pPr algn="just">
                        <a:lnSpc>
                          <a:spcPct val="115000"/>
                        </a:lnSpc>
                        <a:spcAft>
                          <a:spcPts val="0"/>
                        </a:spcAft>
                      </a:pPr>
                      <a:r>
                        <a:rPr lang="en-GB" sz="2000">
                          <a:effectLst/>
                        </a:rPr>
                        <a:t>Construction Methodology</a:t>
                      </a:r>
                      <a:endParaRPr lang="en-GB"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tc>
                <a:tc>
                  <a:txBody>
                    <a:bodyPr/>
                    <a:lstStyle/>
                    <a:p>
                      <a:pPr>
                        <a:lnSpc>
                          <a:spcPct val="115000"/>
                        </a:lnSpc>
                        <a:spcAft>
                          <a:spcPts val="0"/>
                        </a:spcAft>
                      </a:pPr>
                      <a:r>
                        <a:rPr lang="en-GB" sz="2000" dirty="0">
                          <a:effectLst/>
                        </a:rPr>
                        <a:t>Historical average based on 15-year reference period (2000-2015), 5-year rolling average.</a:t>
                      </a:r>
                      <a:endParaRPr lang="en-GB"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 xmlns:a16="http://schemas.microsoft.com/office/drawing/2014/main" val="486375782"/>
                  </a:ext>
                </a:extLst>
              </a:tr>
            </a:tbl>
          </a:graphicData>
        </a:graphic>
      </p:graphicFrame>
    </p:spTree>
    <p:extLst>
      <p:ext uri="{BB962C8B-B14F-4D97-AF65-F5344CB8AC3E}">
        <p14:creationId xmlns:p14="http://schemas.microsoft.com/office/powerpoint/2010/main" val="23359253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304800" y="1981200"/>
            <a:ext cx="7696200" cy="96043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t>FREL summary:</a:t>
            </a:r>
            <a:br>
              <a:rPr lang="en-GB" sz="3200" dirty="0" smtClean="0"/>
            </a:br>
            <a:r>
              <a:rPr lang="en-GB" sz="3200" b="1" dirty="0" smtClean="0"/>
              <a:t>Zambia</a:t>
            </a:r>
            <a:endParaRPr lang="en-GB" sz="3200" b="1" dirty="0"/>
          </a:p>
        </p:txBody>
      </p:sp>
      <p:sp>
        <p:nvSpPr>
          <p:cNvPr id="3" name="Title 5"/>
          <p:cNvSpPr txBox="1">
            <a:spLocks/>
          </p:cNvSpPr>
          <p:nvPr/>
        </p:nvSpPr>
        <p:spPr>
          <a:xfrm>
            <a:off x="457200" y="4191000"/>
            <a:ext cx="7696200" cy="96043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smtClean="0">
                <a:solidFill>
                  <a:schemeClr val="tx2"/>
                </a:solidFill>
              </a:rPr>
              <a:t>Mr Victor </a:t>
            </a:r>
            <a:r>
              <a:rPr lang="en-GB" sz="3200" dirty="0" err="1" smtClean="0">
                <a:solidFill>
                  <a:schemeClr val="tx2"/>
                </a:solidFill>
              </a:rPr>
              <a:t>Chiiba</a:t>
            </a:r>
            <a:endParaRPr lang="en-GB" sz="3200" b="1" dirty="0">
              <a:solidFill>
                <a:schemeClr val="tx2"/>
              </a:solidFill>
            </a:endParaRPr>
          </a:p>
        </p:txBody>
      </p:sp>
    </p:spTree>
    <p:extLst>
      <p:ext uri="{BB962C8B-B14F-4D97-AF65-F5344CB8AC3E}">
        <p14:creationId xmlns:p14="http://schemas.microsoft.com/office/powerpoint/2010/main" val="42580940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299303"/>
            <a:ext cx="7696200" cy="960438"/>
          </a:xfrm>
        </p:spPr>
        <p:txBody>
          <a:bodyPr>
            <a:normAutofit/>
          </a:bodyPr>
          <a:lstStyle/>
          <a:p>
            <a:r>
              <a:rPr lang="en-GB" sz="2800" dirty="0" smtClean="0"/>
              <a:t>National FREL summary: </a:t>
            </a:r>
            <a:r>
              <a:rPr lang="en-GB" sz="2800" b="1" dirty="0" smtClean="0"/>
              <a:t>Zambia</a:t>
            </a:r>
            <a:endParaRPr lang="en-GB" sz="2800" b="1" dirty="0"/>
          </a:p>
        </p:txBody>
      </p:sp>
      <p:sp>
        <p:nvSpPr>
          <p:cNvPr id="14" name="TextBox 13"/>
          <p:cNvSpPr txBox="1"/>
          <p:nvPr/>
        </p:nvSpPr>
        <p:spPr>
          <a:xfrm>
            <a:off x="381000" y="1887343"/>
            <a:ext cx="8001000" cy="461665"/>
          </a:xfrm>
          <a:prstGeom prst="rect">
            <a:avLst/>
          </a:prstGeom>
          <a:solidFill>
            <a:schemeClr val="accent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dirty="0" smtClean="0">
                <a:solidFill>
                  <a:schemeClr val="bg1"/>
                </a:solidFill>
              </a:rPr>
              <a:t>Scale:</a:t>
            </a:r>
            <a:r>
              <a:rPr lang="en-US" sz="2400" dirty="0" smtClean="0">
                <a:solidFill>
                  <a:schemeClr val="bg1"/>
                </a:solidFill>
              </a:rPr>
              <a:t>			National</a:t>
            </a:r>
            <a:endParaRPr lang="en-US" sz="2400" dirty="0">
              <a:solidFill>
                <a:schemeClr val="bg1"/>
              </a:solidFill>
            </a:endParaRPr>
          </a:p>
        </p:txBody>
      </p:sp>
      <p:sp>
        <p:nvSpPr>
          <p:cNvPr id="15" name="TextBox 14"/>
          <p:cNvSpPr txBox="1"/>
          <p:nvPr/>
        </p:nvSpPr>
        <p:spPr>
          <a:xfrm>
            <a:off x="381000" y="2787107"/>
            <a:ext cx="8001000" cy="461665"/>
          </a:xfrm>
          <a:prstGeom prst="rect">
            <a:avLst/>
          </a:pr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dirty="0" smtClean="0">
                <a:solidFill>
                  <a:schemeClr val="bg1"/>
                </a:solidFill>
              </a:rPr>
              <a:t>REDD+ activities:	</a:t>
            </a:r>
            <a:r>
              <a:rPr lang="en-US" sz="2400" dirty="0" smtClean="0">
                <a:solidFill>
                  <a:schemeClr val="bg1"/>
                </a:solidFill>
              </a:rPr>
              <a:t>Deforestation		</a:t>
            </a:r>
            <a:endParaRPr lang="en-US" sz="2400" dirty="0">
              <a:solidFill>
                <a:schemeClr val="bg1"/>
              </a:solidFill>
            </a:endParaRPr>
          </a:p>
        </p:txBody>
      </p:sp>
      <p:sp>
        <p:nvSpPr>
          <p:cNvPr id="8" name="TextBox 7"/>
          <p:cNvSpPr txBox="1"/>
          <p:nvPr/>
        </p:nvSpPr>
        <p:spPr>
          <a:xfrm>
            <a:off x="381000" y="5486400"/>
            <a:ext cx="8001000" cy="461665"/>
          </a:xfrm>
          <a:prstGeom prst="rect">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dirty="0" smtClean="0">
                <a:solidFill>
                  <a:schemeClr val="bg1"/>
                </a:solidFill>
              </a:rPr>
              <a:t>Adjustment:		</a:t>
            </a:r>
            <a:r>
              <a:rPr lang="en-US" sz="2400" dirty="0" smtClean="0">
                <a:solidFill>
                  <a:schemeClr val="bg1"/>
                </a:solidFill>
              </a:rPr>
              <a:t>No		</a:t>
            </a:r>
            <a:endParaRPr lang="en-US" sz="2400" dirty="0">
              <a:solidFill>
                <a:schemeClr val="bg1"/>
              </a:solidFill>
            </a:endParaRPr>
          </a:p>
        </p:txBody>
      </p:sp>
      <p:sp>
        <p:nvSpPr>
          <p:cNvPr id="9" name="TextBox 8"/>
          <p:cNvSpPr txBox="1"/>
          <p:nvPr/>
        </p:nvSpPr>
        <p:spPr>
          <a:xfrm>
            <a:off x="381000" y="3686871"/>
            <a:ext cx="8001000" cy="461665"/>
          </a:xfrm>
          <a:prstGeom prst="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dirty="0" smtClean="0">
                <a:solidFill>
                  <a:schemeClr val="bg1"/>
                </a:solidFill>
              </a:rPr>
              <a:t>Duration:		</a:t>
            </a:r>
            <a:r>
              <a:rPr lang="en-US" sz="2400" dirty="0" smtClean="0">
                <a:solidFill>
                  <a:schemeClr val="bg1"/>
                </a:solidFill>
              </a:rPr>
              <a:t>2006-2014	</a:t>
            </a:r>
            <a:endParaRPr lang="en-US" sz="2400" dirty="0">
              <a:solidFill>
                <a:schemeClr val="bg1"/>
              </a:solidFill>
            </a:endParaRPr>
          </a:p>
        </p:txBody>
      </p:sp>
      <p:sp>
        <p:nvSpPr>
          <p:cNvPr id="10" name="TextBox 9"/>
          <p:cNvSpPr txBox="1"/>
          <p:nvPr/>
        </p:nvSpPr>
        <p:spPr>
          <a:xfrm>
            <a:off x="381000" y="4586635"/>
            <a:ext cx="8001000" cy="461665"/>
          </a:xfrm>
          <a:prstGeom prst="rect">
            <a:avLst/>
          </a:prstGeom>
          <a:solidFill>
            <a:schemeClr val="accent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dirty="0" smtClean="0">
                <a:solidFill>
                  <a:schemeClr val="bg1"/>
                </a:solidFill>
              </a:rPr>
              <a:t>Pools:			</a:t>
            </a:r>
            <a:r>
              <a:rPr lang="en-US" sz="2400" dirty="0" smtClean="0">
                <a:solidFill>
                  <a:schemeClr val="bg1"/>
                </a:solidFill>
              </a:rPr>
              <a:t>AGB, BGB, DW		</a:t>
            </a:r>
            <a:endParaRPr lang="en-US" sz="2400" dirty="0">
              <a:solidFill>
                <a:schemeClr val="bg1"/>
              </a:solidFill>
            </a:endParaRPr>
          </a:p>
        </p:txBody>
      </p:sp>
    </p:spTree>
    <p:extLst>
      <p:ext uri="{BB962C8B-B14F-4D97-AF65-F5344CB8AC3E}">
        <p14:creationId xmlns:p14="http://schemas.microsoft.com/office/powerpoint/2010/main" val="23931408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a:spLocks noGrp="1"/>
          </p:cNvSpPr>
          <p:nvPr>
            <p:ph type="title"/>
          </p:nvPr>
        </p:nvSpPr>
        <p:spPr>
          <a:xfrm>
            <a:off x="1447800" y="299303"/>
            <a:ext cx="7696200" cy="960438"/>
          </a:xfrm>
        </p:spPr>
        <p:txBody>
          <a:bodyPr>
            <a:normAutofit/>
          </a:bodyPr>
          <a:lstStyle/>
          <a:p>
            <a:r>
              <a:rPr lang="en-GB" sz="2800" dirty="0" smtClean="0"/>
              <a:t>Emissions Factors </a:t>
            </a:r>
            <a:endParaRPr lang="en-GB" sz="2800" b="1" dirty="0"/>
          </a:p>
        </p:txBody>
      </p:sp>
      <p:pic>
        <p:nvPicPr>
          <p:cNvPr id="4" name="Picture 3"/>
          <p:cNvPicPr>
            <a:picLocks noChangeAspect="1"/>
          </p:cNvPicPr>
          <p:nvPr/>
        </p:nvPicPr>
        <p:blipFill>
          <a:blip r:embed="rId3"/>
          <a:stretch>
            <a:fillRect/>
          </a:stretch>
        </p:blipFill>
        <p:spPr>
          <a:xfrm>
            <a:off x="0" y="1447800"/>
            <a:ext cx="9105313" cy="3840480"/>
          </a:xfrm>
          <a:prstGeom prst="rect">
            <a:avLst/>
          </a:prstGeom>
        </p:spPr>
      </p:pic>
    </p:spTree>
    <p:extLst>
      <p:ext uri="{BB962C8B-B14F-4D97-AF65-F5344CB8AC3E}">
        <p14:creationId xmlns:p14="http://schemas.microsoft.com/office/powerpoint/2010/main" val="30897948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299303"/>
            <a:ext cx="7696200" cy="960438"/>
          </a:xfrm>
        </p:spPr>
        <p:txBody>
          <a:bodyPr>
            <a:normAutofit/>
          </a:bodyPr>
          <a:lstStyle/>
          <a:p>
            <a:r>
              <a:rPr lang="en-GB" sz="2800" dirty="0" smtClean="0"/>
              <a:t>Scope of FREL and REDD+ projects</a:t>
            </a:r>
            <a:endParaRPr lang="en-GB" sz="2800" b="1" dirty="0"/>
          </a:p>
        </p:txBody>
      </p:sp>
      <p:pic>
        <p:nvPicPr>
          <p:cNvPr id="2" name="Picture 1"/>
          <p:cNvPicPr>
            <a:picLocks noChangeAspect="1"/>
          </p:cNvPicPr>
          <p:nvPr/>
        </p:nvPicPr>
        <p:blipFill>
          <a:blip r:embed="rId3"/>
          <a:stretch>
            <a:fillRect/>
          </a:stretch>
        </p:blipFill>
        <p:spPr>
          <a:xfrm>
            <a:off x="72519" y="1630680"/>
            <a:ext cx="9071481" cy="3474720"/>
          </a:xfrm>
          <a:prstGeom prst="rect">
            <a:avLst/>
          </a:prstGeom>
        </p:spPr>
      </p:pic>
    </p:spTree>
    <p:extLst>
      <p:ext uri="{BB962C8B-B14F-4D97-AF65-F5344CB8AC3E}">
        <p14:creationId xmlns:p14="http://schemas.microsoft.com/office/powerpoint/2010/main" val="1038041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4005" y="543580"/>
            <a:ext cx="77673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ctr" eaLnBrk="0" hangingPunct="0">
              <a:defRPr sz="2800" b="1">
                <a:solidFill>
                  <a:srgbClr val="336600"/>
                </a:solidFill>
                <a:latin typeface="Arial"/>
                <a:ea typeface="+mn-ea"/>
                <a:cs typeface="Arial"/>
              </a:defRPr>
            </a:lvl1pPr>
            <a:lvl2pPr algn="ctr" eaLnBrk="0" hangingPunct="0">
              <a:defRPr sz="4400">
                <a:solidFill>
                  <a:schemeClr val="tx1"/>
                </a:solidFill>
                <a:latin typeface="Arial" charset="0"/>
                <a:ea typeface="ＭＳ Ｐゴシック" pitchFamily="-109" charset="-128"/>
                <a:cs typeface="ＭＳ Ｐゴシック"/>
              </a:defRPr>
            </a:lvl2pPr>
            <a:lvl3pPr algn="ctr" eaLnBrk="0" hangingPunct="0">
              <a:defRPr sz="4400">
                <a:solidFill>
                  <a:schemeClr val="tx1"/>
                </a:solidFill>
                <a:latin typeface="Arial" charset="0"/>
                <a:ea typeface="ＭＳ Ｐゴシック" pitchFamily="-109" charset="-128"/>
                <a:cs typeface="ＭＳ Ｐゴシック"/>
              </a:defRPr>
            </a:lvl3pPr>
            <a:lvl4pPr algn="ctr" eaLnBrk="0" hangingPunct="0">
              <a:defRPr sz="4400">
                <a:solidFill>
                  <a:schemeClr val="tx1"/>
                </a:solidFill>
                <a:latin typeface="Arial" charset="0"/>
                <a:ea typeface="ＭＳ Ｐゴシック" pitchFamily="-109" charset="-128"/>
                <a:cs typeface="ＭＳ Ｐゴシック"/>
              </a:defRPr>
            </a:lvl4pPr>
            <a:lvl5pPr algn="ctr" eaLnBrk="0" hangingPunct="0">
              <a:defRPr sz="4400">
                <a:solidFill>
                  <a:schemeClr val="tx1"/>
                </a:solidFill>
                <a:latin typeface="Arial" charset="0"/>
                <a:ea typeface="ＭＳ Ｐゴシック" pitchFamily="-109" charset="-128"/>
                <a:cs typeface="ＭＳ Ｐゴシック"/>
              </a:defRPr>
            </a:lvl5pPr>
            <a:lvl6pPr marL="457200" algn="ctr" fontAlgn="base">
              <a:spcBef>
                <a:spcPct val="0"/>
              </a:spcBef>
              <a:spcAft>
                <a:spcPct val="0"/>
              </a:spcAft>
              <a:defRPr sz="4400">
                <a:solidFill>
                  <a:schemeClr val="tx1"/>
                </a:solidFill>
                <a:latin typeface="Calibri" pitchFamily="-109" charset="0"/>
                <a:ea typeface="ＭＳ Ｐゴシック" pitchFamily="-109" charset="-128"/>
              </a:defRPr>
            </a:lvl6pPr>
            <a:lvl7pPr marL="914400" algn="ctr" fontAlgn="base">
              <a:spcBef>
                <a:spcPct val="0"/>
              </a:spcBef>
              <a:spcAft>
                <a:spcPct val="0"/>
              </a:spcAft>
              <a:defRPr sz="4400">
                <a:solidFill>
                  <a:schemeClr val="tx1"/>
                </a:solidFill>
                <a:latin typeface="Calibri" pitchFamily="-109" charset="0"/>
                <a:ea typeface="ＭＳ Ｐゴシック" pitchFamily="-109" charset="-128"/>
              </a:defRPr>
            </a:lvl7pPr>
            <a:lvl8pPr marL="1371600" algn="ctr" fontAlgn="base">
              <a:spcBef>
                <a:spcPct val="0"/>
              </a:spcBef>
              <a:spcAft>
                <a:spcPct val="0"/>
              </a:spcAft>
              <a:defRPr sz="4400">
                <a:solidFill>
                  <a:schemeClr val="tx1"/>
                </a:solidFill>
                <a:latin typeface="Calibri" pitchFamily="-109" charset="0"/>
                <a:ea typeface="ＭＳ Ｐゴシック" pitchFamily="-109" charset="-128"/>
              </a:defRPr>
            </a:lvl8pPr>
            <a:lvl9pPr marL="1828800" algn="ctr" fontAlgn="base">
              <a:spcBef>
                <a:spcPct val="0"/>
              </a:spcBef>
              <a:spcAft>
                <a:spcPct val="0"/>
              </a:spcAft>
              <a:defRPr sz="4400">
                <a:solidFill>
                  <a:schemeClr val="tx1"/>
                </a:solidFill>
                <a:latin typeface="Calibri" pitchFamily="-109" charset="0"/>
                <a:ea typeface="ＭＳ Ｐゴシック" pitchFamily="-109" charset="-128"/>
              </a:defRPr>
            </a:lvl9pPr>
          </a:lstStyle>
          <a:p>
            <a:r>
              <a:rPr lang="en-US" dirty="0" smtClean="0">
                <a:solidFill>
                  <a:schemeClr val="accent1"/>
                </a:solidFill>
              </a:rPr>
              <a:t>FAO publication: </a:t>
            </a:r>
          </a:p>
          <a:p>
            <a:r>
              <a:rPr lang="en-US" dirty="0" smtClean="0">
                <a:solidFill>
                  <a:schemeClr val="accent1"/>
                </a:solidFill>
              </a:rPr>
              <a:t>From reference levels to results reporting</a:t>
            </a:r>
            <a:endParaRPr lang="en-GB" dirty="0">
              <a:solidFill>
                <a:schemeClr val="accent1"/>
              </a:solidFill>
            </a:endParaRPr>
          </a:p>
        </p:txBody>
      </p:sp>
      <p:sp>
        <p:nvSpPr>
          <p:cNvPr id="5" name="TextBox 4"/>
          <p:cNvSpPr txBox="1"/>
          <p:nvPr/>
        </p:nvSpPr>
        <p:spPr>
          <a:xfrm>
            <a:off x="126611" y="2131181"/>
            <a:ext cx="5943600" cy="4739759"/>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t>Report on the significant country progress on measurement, reporting and verification (MRV) of REDD+ actions</a:t>
            </a:r>
            <a:endParaRPr lang="en-GB" sz="2400" dirty="0"/>
          </a:p>
          <a:p>
            <a:pPr marL="457200" indent="-457200">
              <a:buFont typeface="Arial" panose="020B0604020202020204" pitchFamily="34" charset="0"/>
              <a:buChar char="•"/>
            </a:pPr>
            <a:endParaRPr lang="en-GB" sz="2400" dirty="0" smtClean="0"/>
          </a:p>
          <a:p>
            <a:pPr marL="457200" indent="-457200">
              <a:buFont typeface="Arial" panose="020B0604020202020204" pitchFamily="34" charset="0"/>
              <a:buChar char="•"/>
            </a:pPr>
            <a:r>
              <a:rPr lang="en-US" sz="2400" dirty="0" smtClean="0"/>
              <a:t>Stock-take of </a:t>
            </a:r>
            <a:r>
              <a:rPr lang="en-US" sz="2400" b="1" dirty="0" smtClean="0"/>
              <a:t>26</a:t>
            </a:r>
            <a:r>
              <a:rPr lang="en-US" sz="2400" dirty="0" smtClean="0"/>
              <a:t> Forest Reference (Emission) Levels, and </a:t>
            </a:r>
            <a:r>
              <a:rPr lang="en-US" sz="2400" b="1" dirty="0"/>
              <a:t>5</a:t>
            </a:r>
            <a:r>
              <a:rPr lang="en-US" sz="2400" dirty="0" smtClean="0"/>
              <a:t> REDD+ results submitted to the UNFCCC </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GB" sz="2400" dirty="0" smtClean="0"/>
              <a:t>Summary of experiences in the technical assessment process under the UNFCCC</a:t>
            </a:r>
          </a:p>
          <a:p>
            <a:pPr marL="457200" indent="-457200">
              <a:buFont typeface="Arial" panose="020B0604020202020204" pitchFamily="34" charset="0"/>
              <a:buChar char="•"/>
            </a:pPr>
            <a:endParaRPr lang="en-GB" sz="2400" dirty="0"/>
          </a:p>
          <a:p>
            <a:endParaRPr lang="en-GB" sz="1400" dirty="0"/>
          </a:p>
          <a:p>
            <a:pPr marL="457200" indent="-457200">
              <a:buFont typeface="+mj-lt"/>
              <a:buAutoNum type="arabicPeriod" startAt="3"/>
            </a:pPr>
            <a:endParaRPr lang="en-US" sz="1400" dirty="0"/>
          </a:p>
        </p:txBody>
      </p:sp>
      <p:pic>
        <p:nvPicPr>
          <p:cNvPr id="3" name="Picture 2"/>
          <p:cNvPicPr>
            <a:picLocks noChangeAspect="1"/>
          </p:cNvPicPr>
          <p:nvPr/>
        </p:nvPicPr>
        <p:blipFill>
          <a:blip r:embed="rId3"/>
          <a:stretch>
            <a:fillRect/>
          </a:stretch>
        </p:blipFill>
        <p:spPr>
          <a:xfrm>
            <a:off x="6681158" y="1681877"/>
            <a:ext cx="1712633" cy="2432923"/>
          </a:xfrm>
          <a:prstGeom prst="rect">
            <a:avLst/>
          </a:prstGeom>
        </p:spPr>
      </p:pic>
      <p:pic>
        <p:nvPicPr>
          <p:cNvPr id="4" name="Picture 3"/>
          <p:cNvPicPr>
            <a:picLocks noChangeAspect="1"/>
          </p:cNvPicPr>
          <p:nvPr/>
        </p:nvPicPr>
        <p:blipFill>
          <a:blip r:embed="rId4"/>
          <a:stretch>
            <a:fillRect/>
          </a:stretch>
        </p:blipFill>
        <p:spPr>
          <a:xfrm>
            <a:off x="6107156" y="4550358"/>
            <a:ext cx="2842790" cy="1999536"/>
          </a:xfrm>
          <a:prstGeom prst="rect">
            <a:avLst/>
          </a:prstGeom>
        </p:spPr>
      </p:pic>
      <p:sp>
        <p:nvSpPr>
          <p:cNvPr id="6" name="Rectangle 5"/>
          <p:cNvSpPr/>
          <p:nvPr/>
        </p:nvSpPr>
        <p:spPr>
          <a:xfrm>
            <a:off x="6181046" y="4052471"/>
            <a:ext cx="2823402" cy="307777"/>
          </a:xfrm>
          <a:prstGeom prst="rect">
            <a:avLst/>
          </a:prstGeom>
        </p:spPr>
        <p:txBody>
          <a:bodyPr wrap="none">
            <a:spAutoFit/>
          </a:bodyPr>
          <a:lstStyle/>
          <a:p>
            <a:r>
              <a:rPr lang="en-GB" sz="1400" dirty="0">
                <a:solidFill>
                  <a:srgbClr val="0070C0"/>
                </a:solidFill>
              </a:rPr>
              <a:t>http://www.fao.org/3/a-i7163e.pdf</a:t>
            </a:r>
          </a:p>
        </p:txBody>
      </p:sp>
      <p:sp>
        <p:nvSpPr>
          <p:cNvPr id="7" name="Rectangle 6"/>
          <p:cNvSpPr/>
          <p:nvPr/>
        </p:nvSpPr>
        <p:spPr>
          <a:xfrm>
            <a:off x="6181046" y="6550223"/>
            <a:ext cx="2768900" cy="307777"/>
          </a:xfrm>
          <a:prstGeom prst="rect">
            <a:avLst/>
          </a:prstGeom>
        </p:spPr>
        <p:txBody>
          <a:bodyPr wrap="none">
            <a:spAutoFit/>
          </a:bodyPr>
          <a:lstStyle/>
          <a:p>
            <a:r>
              <a:rPr lang="en-GB" sz="1400" dirty="0">
                <a:solidFill>
                  <a:srgbClr val="0070C0"/>
                </a:solidFill>
              </a:rPr>
              <a:t>http://www.fao.org/3/a-i7352e.pdf</a:t>
            </a:r>
          </a:p>
        </p:txBody>
      </p:sp>
    </p:spTree>
    <p:extLst>
      <p:ext uri="{BB962C8B-B14F-4D97-AF65-F5344CB8AC3E}">
        <p14:creationId xmlns:p14="http://schemas.microsoft.com/office/powerpoint/2010/main" val="3035531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99491894"/>
              </p:ext>
            </p:extLst>
          </p:nvPr>
        </p:nvGraphicFramePr>
        <p:xfrm>
          <a:off x="228600" y="1397000"/>
          <a:ext cx="8610599" cy="5166360"/>
        </p:xfrm>
        <a:graphic>
          <a:graphicData uri="http://schemas.openxmlformats.org/drawingml/2006/table">
            <a:tbl>
              <a:tblPr firstRow="1" bandRow="1">
                <a:tableStyleId>{5C22544A-7EE6-4342-B048-85BDC9FD1C3A}</a:tableStyleId>
              </a:tblPr>
              <a:tblGrid>
                <a:gridCol w="1800398"/>
                <a:gridCol w="1017616"/>
                <a:gridCol w="1800398"/>
                <a:gridCol w="1409007"/>
                <a:gridCol w="1440181"/>
                <a:gridCol w="1142999"/>
              </a:tblGrid>
              <a:tr h="596900">
                <a:tc>
                  <a:txBody>
                    <a:bodyPr/>
                    <a:lstStyle/>
                    <a:p>
                      <a:endParaRPr lang="en-US" dirty="0"/>
                    </a:p>
                  </a:txBody>
                  <a:tcPr/>
                </a:tc>
                <a:tc>
                  <a:txBody>
                    <a:bodyPr/>
                    <a:lstStyle/>
                    <a:p>
                      <a:r>
                        <a:rPr lang="en-US" sz="2400" dirty="0" smtClean="0"/>
                        <a:t>Scale</a:t>
                      </a:r>
                      <a:endParaRPr lang="en-US" sz="2400" dirty="0"/>
                    </a:p>
                  </a:txBody>
                  <a:tcPr/>
                </a:tc>
                <a:tc>
                  <a:txBody>
                    <a:bodyPr/>
                    <a:lstStyle/>
                    <a:p>
                      <a:r>
                        <a:rPr lang="en-US" sz="2400" dirty="0" smtClean="0"/>
                        <a:t>Activities</a:t>
                      </a:r>
                      <a:endParaRPr lang="en-US" sz="2400" dirty="0"/>
                    </a:p>
                  </a:txBody>
                  <a:tcPr/>
                </a:tc>
                <a:tc>
                  <a:txBody>
                    <a:bodyPr/>
                    <a:lstStyle/>
                    <a:p>
                      <a:r>
                        <a:rPr lang="en-US" sz="2400" dirty="0" smtClean="0"/>
                        <a:t>Duration</a:t>
                      </a:r>
                      <a:endParaRPr lang="en-US" sz="2400" dirty="0"/>
                    </a:p>
                  </a:txBody>
                  <a:tcPr/>
                </a:tc>
                <a:tc>
                  <a:txBody>
                    <a:bodyPr/>
                    <a:lstStyle/>
                    <a:p>
                      <a:r>
                        <a:rPr lang="en-US" sz="2400" dirty="0" smtClean="0"/>
                        <a:t>Pools</a:t>
                      </a:r>
                      <a:endParaRPr lang="en-US" sz="2400" dirty="0"/>
                    </a:p>
                  </a:txBody>
                  <a:tcPr/>
                </a:tc>
                <a:tc>
                  <a:txBody>
                    <a:bodyPr/>
                    <a:lstStyle/>
                    <a:p>
                      <a:r>
                        <a:rPr lang="en-US" sz="2400" dirty="0" smtClean="0"/>
                        <a:t>Adjust.</a:t>
                      </a:r>
                      <a:endParaRPr lang="en-US" sz="2400" dirty="0"/>
                    </a:p>
                  </a:txBody>
                  <a:tcPr/>
                </a:tc>
              </a:tr>
              <a:tr h="596900">
                <a:tc>
                  <a:txBody>
                    <a:bodyPr/>
                    <a:lstStyle/>
                    <a:p>
                      <a:r>
                        <a:rPr lang="en-US" sz="2400" dirty="0" smtClean="0"/>
                        <a:t>Côte d’Ivoire</a:t>
                      </a:r>
                      <a:endParaRPr lang="en-US" sz="2400" dirty="0"/>
                    </a:p>
                  </a:txBody>
                  <a:tcPr/>
                </a:tc>
                <a:tc>
                  <a:txBody>
                    <a:bodyPr/>
                    <a:lstStyle/>
                    <a:p>
                      <a:r>
                        <a:rPr lang="en-US" sz="2400" dirty="0" smtClean="0"/>
                        <a:t>Nat</a:t>
                      </a:r>
                      <a:endParaRPr lang="en-US" sz="2400" dirty="0"/>
                    </a:p>
                  </a:txBody>
                  <a:tcPr/>
                </a:tc>
                <a:tc>
                  <a:txBody>
                    <a:bodyPr/>
                    <a:lstStyle/>
                    <a:p>
                      <a:r>
                        <a:rPr lang="en-US" sz="2400" dirty="0" smtClean="0"/>
                        <a:t>Def/</a:t>
                      </a:r>
                      <a:r>
                        <a:rPr lang="en-US" sz="2400" dirty="0" err="1" smtClean="0"/>
                        <a:t>Enhan</a:t>
                      </a:r>
                      <a:r>
                        <a:rPr lang="en-US" sz="2400" dirty="0" smtClean="0"/>
                        <a:t>.</a:t>
                      </a:r>
                      <a:endParaRPr lang="en-US" sz="2400" dirty="0"/>
                    </a:p>
                  </a:txBody>
                  <a:tcPr/>
                </a:tc>
                <a:tc>
                  <a:txBody>
                    <a:bodyPr/>
                    <a:lstStyle/>
                    <a:p>
                      <a:r>
                        <a:rPr lang="en-US" sz="2400" dirty="0" smtClean="0"/>
                        <a:t>00-15</a:t>
                      </a:r>
                      <a:endParaRPr lang="en-US" sz="2400" dirty="0"/>
                    </a:p>
                  </a:txBody>
                  <a:tcPr/>
                </a:tc>
                <a:tc>
                  <a:txBody>
                    <a:bodyPr/>
                    <a:lstStyle/>
                    <a:p>
                      <a:r>
                        <a:rPr lang="en-US" sz="2200" dirty="0" smtClean="0"/>
                        <a:t>AB,BB,DW,L</a:t>
                      </a:r>
                      <a:endParaRPr lang="en-US" sz="2200" dirty="0"/>
                    </a:p>
                  </a:txBody>
                  <a:tcPr/>
                </a:tc>
                <a:tc>
                  <a:txBody>
                    <a:bodyPr/>
                    <a:lstStyle/>
                    <a:p>
                      <a:r>
                        <a:rPr lang="en-US" sz="2400" dirty="0" smtClean="0"/>
                        <a:t>N</a:t>
                      </a:r>
                      <a:endParaRPr lang="en-US" sz="2400" dirty="0"/>
                    </a:p>
                  </a:txBody>
                  <a:tcPr/>
                </a:tc>
              </a:tr>
              <a:tr h="596900">
                <a:tc>
                  <a:txBody>
                    <a:bodyPr/>
                    <a:lstStyle/>
                    <a:p>
                      <a:r>
                        <a:rPr lang="en-US" sz="2400" dirty="0" smtClean="0"/>
                        <a:t>Ethiopia</a:t>
                      </a:r>
                      <a:endParaRPr lang="en-US" sz="2400" dirty="0"/>
                    </a:p>
                  </a:txBody>
                  <a:tcPr/>
                </a:tc>
                <a:tc>
                  <a:txBody>
                    <a:bodyPr/>
                    <a:lstStyle/>
                    <a:p>
                      <a:r>
                        <a:rPr lang="en-US" sz="2400" dirty="0" smtClean="0"/>
                        <a:t>Nat</a:t>
                      </a:r>
                      <a:endParaRPr lang="en-US" sz="2400" dirty="0"/>
                    </a:p>
                  </a:txBody>
                  <a:tcPr/>
                </a:tc>
                <a:tc>
                  <a:txBody>
                    <a:bodyPr/>
                    <a:lstStyle/>
                    <a:p>
                      <a:r>
                        <a:rPr lang="en-US" sz="2400" dirty="0" smtClean="0"/>
                        <a:t>Def/</a:t>
                      </a:r>
                      <a:r>
                        <a:rPr lang="en-US" sz="2400" dirty="0" err="1" smtClean="0"/>
                        <a:t>Enhan</a:t>
                      </a:r>
                      <a:r>
                        <a:rPr lang="en-US" sz="2400" dirty="0" smtClean="0"/>
                        <a:t>.</a:t>
                      </a:r>
                      <a:endParaRPr lang="en-US" sz="2400" dirty="0"/>
                    </a:p>
                  </a:txBody>
                  <a:tcPr/>
                </a:tc>
                <a:tc>
                  <a:txBody>
                    <a:bodyPr/>
                    <a:lstStyle/>
                    <a:p>
                      <a:r>
                        <a:rPr lang="en-US" sz="2400" dirty="0" smtClean="0"/>
                        <a:t>00-13</a:t>
                      </a:r>
                      <a:endParaRPr lang="en-US" sz="2400" dirty="0"/>
                    </a:p>
                  </a:txBody>
                  <a:tcPr/>
                </a:tc>
                <a:tc>
                  <a:txBody>
                    <a:bodyPr/>
                    <a:lstStyle/>
                    <a:p>
                      <a:r>
                        <a:rPr lang="en-US" sz="2200" dirty="0" smtClean="0"/>
                        <a:t>AB,BB,DW</a:t>
                      </a:r>
                      <a:endParaRPr lang="en-US" sz="2200" dirty="0"/>
                    </a:p>
                  </a:txBody>
                  <a:tcPr/>
                </a:tc>
                <a:tc>
                  <a:txBody>
                    <a:bodyPr/>
                    <a:lstStyle/>
                    <a:p>
                      <a:r>
                        <a:rPr lang="en-US" sz="2400" dirty="0" smtClean="0"/>
                        <a:t>N</a:t>
                      </a:r>
                      <a:endParaRPr lang="en-US" sz="2400" dirty="0"/>
                    </a:p>
                  </a:txBody>
                  <a:tcPr/>
                </a:tc>
              </a:tr>
              <a:tr h="596900">
                <a:tc>
                  <a:txBody>
                    <a:bodyPr/>
                    <a:lstStyle/>
                    <a:p>
                      <a:r>
                        <a:rPr lang="en-US" sz="2400" dirty="0" smtClean="0"/>
                        <a:t>Ghana</a:t>
                      </a:r>
                      <a:endParaRPr lang="en-US" sz="2400" dirty="0"/>
                    </a:p>
                  </a:txBody>
                  <a:tcPr/>
                </a:tc>
                <a:tc>
                  <a:txBody>
                    <a:bodyPr/>
                    <a:lstStyle/>
                    <a:p>
                      <a:r>
                        <a:rPr lang="en-US" sz="2400" dirty="0" smtClean="0"/>
                        <a:t>Nat</a:t>
                      </a:r>
                      <a:endParaRPr lang="en-US" sz="2400" dirty="0"/>
                    </a:p>
                  </a:txBody>
                  <a:tcPr/>
                </a:tc>
                <a:tc>
                  <a:txBody>
                    <a:bodyPr/>
                    <a:lstStyle/>
                    <a:p>
                      <a:r>
                        <a:rPr lang="en-US" sz="2400" dirty="0" smtClean="0"/>
                        <a:t>Def/</a:t>
                      </a:r>
                      <a:r>
                        <a:rPr lang="en-US" sz="2400" dirty="0" err="1" smtClean="0"/>
                        <a:t>Deg</a:t>
                      </a:r>
                      <a:r>
                        <a:rPr lang="en-US" sz="2400" dirty="0" smtClean="0"/>
                        <a:t>/</a:t>
                      </a:r>
                      <a:r>
                        <a:rPr lang="en-US" sz="2400" dirty="0" err="1" smtClean="0"/>
                        <a:t>Enhan</a:t>
                      </a:r>
                      <a:r>
                        <a:rPr lang="en-US" sz="2400" dirty="0" smtClean="0"/>
                        <a:t>.</a:t>
                      </a:r>
                      <a:endParaRPr lang="en-US" sz="2400" dirty="0"/>
                    </a:p>
                  </a:txBody>
                  <a:tcPr/>
                </a:tc>
                <a:tc>
                  <a:txBody>
                    <a:bodyPr/>
                    <a:lstStyle/>
                    <a:p>
                      <a:r>
                        <a:rPr lang="en-US" sz="2400" dirty="0" smtClean="0"/>
                        <a:t>01-15</a:t>
                      </a:r>
                      <a:endParaRPr lang="en-US" sz="2400" dirty="0"/>
                    </a:p>
                  </a:txBody>
                  <a:tcPr/>
                </a:tc>
                <a:tc>
                  <a:txBody>
                    <a:bodyPr/>
                    <a:lstStyle/>
                    <a:p>
                      <a:r>
                        <a:rPr lang="en-US" sz="2200" dirty="0" smtClean="0"/>
                        <a:t>AB,BB,DW,S,L</a:t>
                      </a:r>
                      <a:endParaRPr lang="en-US" sz="2200" dirty="0"/>
                    </a:p>
                  </a:txBody>
                  <a:tcPr/>
                </a:tc>
                <a:tc>
                  <a:txBody>
                    <a:bodyPr/>
                    <a:lstStyle/>
                    <a:p>
                      <a:r>
                        <a:rPr lang="en-US" sz="2400" dirty="0" smtClean="0"/>
                        <a:t>N</a:t>
                      </a:r>
                      <a:endParaRPr lang="en-US" sz="2400" dirty="0"/>
                    </a:p>
                  </a:txBody>
                  <a:tcPr/>
                </a:tc>
              </a:tr>
              <a:tr h="596900">
                <a:tc>
                  <a:txBody>
                    <a:bodyPr/>
                    <a:lstStyle/>
                    <a:p>
                      <a:r>
                        <a:rPr lang="en-US" sz="2400" dirty="0" smtClean="0"/>
                        <a:t>Madagascar</a:t>
                      </a:r>
                      <a:endParaRPr lang="en-US" sz="2400" dirty="0"/>
                    </a:p>
                  </a:txBody>
                  <a:tcPr/>
                </a:tc>
                <a:tc>
                  <a:txBody>
                    <a:bodyPr/>
                    <a:lstStyle/>
                    <a:p>
                      <a:r>
                        <a:rPr lang="en-US" sz="2400" dirty="0" smtClean="0"/>
                        <a:t>Nat</a:t>
                      </a:r>
                      <a:endParaRPr lang="en-US" sz="2400" dirty="0"/>
                    </a:p>
                  </a:txBody>
                  <a:tcPr/>
                </a:tc>
                <a:tc>
                  <a:txBody>
                    <a:bodyPr/>
                    <a:lstStyle/>
                    <a:p>
                      <a:r>
                        <a:rPr lang="en-US" sz="2400" dirty="0" smtClean="0"/>
                        <a:t>Def</a:t>
                      </a:r>
                      <a:endParaRPr lang="en-US" sz="2400" dirty="0"/>
                    </a:p>
                  </a:txBody>
                  <a:tcPr/>
                </a:tc>
                <a:tc>
                  <a:txBody>
                    <a:bodyPr/>
                    <a:lstStyle/>
                    <a:p>
                      <a:r>
                        <a:rPr lang="en-US" sz="2400" dirty="0" smtClean="0"/>
                        <a:t>05-13</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smtClean="0"/>
                        <a:t>AB,BB,DW</a:t>
                      </a:r>
                    </a:p>
                  </a:txBody>
                  <a:tcPr/>
                </a:tc>
                <a:tc>
                  <a:txBody>
                    <a:bodyPr/>
                    <a:lstStyle/>
                    <a:p>
                      <a:r>
                        <a:rPr lang="en-US" sz="2400" dirty="0" smtClean="0"/>
                        <a:t>N</a:t>
                      </a:r>
                      <a:endParaRPr lang="en-US" sz="2400" dirty="0"/>
                    </a:p>
                  </a:txBody>
                  <a:tcPr/>
                </a:tc>
              </a:tr>
              <a:tr h="596900">
                <a:tc>
                  <a:txBody>
                    <a:bodyPr/>
                    <a:lstStyle/>
                    <a:p>
                      <a:r>
                        <a:rPr lang="en-US" sz="2400" dirty="0" smtClean="0"/>
                        <a:t>Ref</a:t>
                      </a:r>
                      <a:r>
                        <a:rPr lang="en-US" sz="2400" baseline="0" dirty="0" smtClean="0"/>
                        <a:t> of </a:t>
                      </a:r>
                      <a:r>
                        <a:rPr lang="en-US" sz="2400" dirty="0" smtClean="0"/>
                        <a:t>Congo</a:t>
                      </a:r>
                      <a:endParaRPr lang="en-US" sz="2400" dirty="0"/>
                    </a:p>
                  </a:txBody>
                  <a:tcPr/>
                </a:tc>
                <a:tc>
                  <a:txBody>
                    <a:bodyPr/>
                    <a:lstStyle/>
                    <a:p>
                      <a:r>
                        <a:rPr lang="en-US" sz="2400" dirty="0" smtClean="0"/>
                        <a:t>Nat</a:t>
                      </a:r>
                      <a:endParaRPr lang="en-US" sz="2400" dirty="0"/>
                    </a:p>
                  </a:txBody>
                  <a:tcPr/>
                </a:tc>
                <a:tc>
                  <a:txBody>
                    <a:bodyPr/>
                    <a:lstStyle/>
                    <a:p>
                      <a:r>
                        <a:rPr lang="en-US" sz="2400" dirty="0" smtClean="0"/>
                        <a:t>Def/</a:t>
                      </a:r>
                      <a:r>
                        <a:rPr lang="en-US" sz="2400" dirty="0" err="1" smtClean="0"/>
                        <a:t>Deg</a:t>
                      </a:r>
                      <a:endParaRPr lang="en-US" sz="2400" dirty="0"/>
                    </a:p>
                  </a:txBody>
                  <a:tcPr/>
                </a:tc>
                <a:tc>
                  <a:txBody>
                    <a:bodyPr/>
                    <a:lstStyle/>
                    <a:p>
                      <a:r>
                        <a:rPr lang="en-US" sz="2400" dirty="0" smtClean="0"/>
                        <a:t>00-12</a:t>
                      </a:r>
                      <a:endParaRPr lang="en-US" sz="2400" dirty="0"/>
                    </a:p>
                  </a:txBody>
                  <a:tcPr/>
                </a:tc>
                <a:tc>
                  <a:txBody>
                    <a:bodyPr/>
                    <a:lstStyle/>
                    <a:p>
                      <a:r>
                        <a:rPr lang="en-US" sz="2200" dirty="0" smtClean="0"/>
                        <a:t>AB,BB,DW</a:t>
                      </a:r>
                      <a:endParaRPr lang="en-US" sz="2200" dirty="0"/>
                    </a:p>
                  </a:txBody>
                  <a:tcPr/>
                </a:tc>
                <a:tc>
                  <a:txBody>
                    <a:bodyPr/>
                    <a:lstStyle/>
                    <a:p>
                      <a:r>
                        <a:rPr lang="en-US" sz="2400" dirty="0" smtClean="0"/>
                        <a:t>Y</a:t>
                      </a:r>
                      <a:endParaRPr lang="en-US" sz="2400" dirty="0"/>
                    </a:p>
                  </a:txBody>
                  <a:tcPr/>
                </a:tc>
              </a:tr>
              <a:tr h="596900">
                <a:tc>
                  <a:txBody>
                    <a:bodyPr/>
                    <a:lstStyle/>
                    <a:p>
                      <a:r>
                        <a:rPr lang="en-US" sz="2400" dirty="0" smtClean="0"/>
                        <a:t>Uganda</a:t>
                      </a:r>
                      <a:endParaRPr lang="en-US" sz="2400" dirty="0"/>
                    </a:p>
                  </a:txBody>
                  <a:tcPr/>
                </a:tc>
                <a:tc>
                  <a:txBody>
                    <a:bodyPr/>
                    <a:lstStyle/>
                    <a:p>
                      <a:r>
                        <a:rPr lang="en-US" sz="2400" dirty="0" smtClean="0"/>
                        <a:t>Nat</a:t>
                      </a:r>
                      <a:endParaRPr lang="en-US" sz="2400" dirty="0"/>
                    </a:p>
                  </a:txBody>
                  <a:tcPr/>
                </a:tc>
                <a:tc>
                  <a:txBody>
                    <a:bodyPr/>
                    <a:lstStyle/>
                    <a:p>
                      <a:r>
                        <a:rPr lang="en-US" sz="2400" dirty="0" smtClean="0"/>
                        <a:t>Def/</a:t>
                      </a:r>
                      <a:r>
                        <a:rPr lang="en-US" sz="2400" dirty="0" err="1" smtClean="0"/>
                        <a:t>Enhan</a:t>
                      </a:r>
                      <a:r>
                        <a:rPr lang="en-US" sz="2400" dirty="0" smtClean="0"/>
                        <a:t>.</a:t>
                      </a:r>
                      <a:endParaRPr lang="en-US" sz="2400" dirty="0"/>
                    </a:p>
                  </a:txBody>
                  <a:tcPr/>
                </a:tc>
                <a:tc>
                  <a:txBody>
                    <a:bodyPr/>
                    <a:lstStyle/>
                    <a:p>
                      <a:r>
                        <a:rPr lang="en-US" sz="2400" dirty="0" smtClean="0"/>
                        <a:t>00-15</a:t>
                      </a:r>
                      <a:endParaRPr lang="en-US" sz="2400" dirty="0"/>
                    </a:p>
                  </a:txBody>
                  <a:tcPr/>
                </a:tc>
                <a:tc>
                  <a:txBody>
                    <a:bodyPr/>
                    <a:lstStyle/>
                    <a:p>
                      <a:r>
                        <a:rPr lang="en-US" sz="2200" dirty="0" smtClean="0"/>
                        <a:t>AB,BB</a:t>
                      </a:r>
                      <a:endParaRPr lang="en-US" sz="2200" dirty="0"/>
                    </a:p>
                  </a:txBody>
                  <a:tcPr/>
                </a:tc>
                <a:tc>
                  <a:txBody>
                    <a:bodyPr/>
                    <a:lstStyle/>
                    <a:p>
                      <a:r>
                        <a:rPr lang="en-US" sz="2400" dirty="0" smtClean="0"/>
                        <a:t>N</a:t>
                      </a:r>
                      <a:endParaRPr lang="en-US" sz="2400" dirty="0"/>
                    </a:p>
                  </a:txBody>
                  <a:tcPr/>
                </a:tc>
              </a:tr>
              <a:tr h="596900">
                <a:tc>
                  <a:txBody>
                    <a:bodyPr/>
                    <a:lstStyle/>
                    <a:p>
                      <a:r>
                        <a:rPr lang="en-US" sz="2400" dirty="0" smtClean="0"/>
                        <a:t>Zambia</a:t>
                      </a:r>
                      <a:endParaRPr lang="en-US" sz="2400" dirty="0"/>
                    </a:p>
                  </a:txBody>
                  <a:tcPr/>
                </a:tc>
                <a:tc>
                  <a:txBody>
                    <a:bodyPr/>
                    <a:lstStyle/>
                    <a:p>
                      <a:r>
                        <a:rPr lang="en-US" sz="2400" dirty="0" smtClean="0"/>
                        <a:t>Nat</a:t>
                      </a:r>
                      <a:endParaRPr lang="en-US" sz="2400" dirty="0"/>
                    </a:p>
                  </a:txBody>
                  <a:tcPr/>
                </a:tc>
                <a:tc>
                  <a:txBody>
                    <a:bodyPr/>
                    <a:lstStyle/>
                    <a:p>
                      <a:r>
                        <a:rPr lang="en-US" sz="2400" dirty="0" smtClean="0"/>
                        <a:t>Def</a:t>
                      </a:r>
                      <a:endParaRPr lang="en-US" sz="2400" dirty="0"/>
                    </a:p>
                  </a:txBody>
                  <a:tcPr/>
                </a:tc>
                <a:tc>
                  <a:txBody>
                    <a:bodyPr/>
                    <a:lstStyle/>
                    <a:p>
                      <a:r>
                        <a:rPr lang="en-US" sz="2400" dirty="0" smtClean="0"/>
                        <a:t>06-14</a:t>
                      </a:r>
                      <a:endParaRPr lang="en-US" sz="2400" dirty="0"/>
                    </a:p>
                  </a:txBody>
                  <a:tcPr/>
                </a:tc>
                <a:tc>
                  <a:txBody>
                    <a:bodyPr/>
                    <a:lstStyle/>
                    <a:p>
                      <a:r>
                        <a:rPr lang="en-US" sz="2200" dirty="0" smtClean="0"/>
                        <a:t>AB,BB,DW</a:t>
                      </a:r>
                      <a:endParaRPr lang="en-US" sz="2200" dirty="0"/>
                    </a:p>
                  </a:txBody>
                  <a:tcPr/>
                </a:tc>
                <a:tc>
                  <a:txBody>
                    <a:bodyPr/>
                    <a:lstStyle/>
                    <a:p>
                      <a:r>
                        <a:rPr lang="en-US" sz="2400" dirty="0" smtClean="0"/>
                        <a:t>N</a:t>
                      </a:r>
                      <a:endParaRPr lang="en-US" sz="2400" dirty="0"/>
                    </a:p>
                  </a:txBody>
                  <a:tcPr/>
                </a:tc>
              </a:tr>
            </a:tbl>
          </a:graphicData>
        </a:graphic>
      </p:graphicFrame>
      <p:sp>
        <p:nvSpPr>
          <p:cNvPr id="2" name="TextBox 1"/>
          <p:cNvSpPr txBox="1"/>
          <p:nvPr/>
        </p:nvSpPr>
        <p:spPr>
          <a:xfrm>
            <a:off x="2209800" y="381000"/>
            <a:ext cx="6240170" cy="707886"/>
          </a:xfrm>
          <a:prstGeom prst="rect">
            <a:avLst/>
          </a:prstGeom>
          <a:noFill/>
        </p:spPr>
        <p:txBody>
          <a:bodyPr wrap="none" rtlCol="0">
            <a:spAutoFit/>
          </a:bodyPr>
          <a:lstStyle/>
          <a:p>
            <a:r>
              <a:rPr lang="en-US" sz="4000" dirty="0" smtClean="0"/>
              <a:t>Summary FREL/FRL elements</a:t>
            </a:r>
            <a:endParaRPr lang="en-US" sz="4000" dirty="0"/>
          </a:p>
        </p:txBody>
      </p:sp>
    </p:spTree>
    <p:extLst>
      <p:ext uri="{BB962C8B-B14F-4D97-AF65-F5344CB8AC3E}">
        <p14:creationId xmlns:p14="http://schemas.microsoft.com/office/powerpoint/2010/main" val="15432926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4843" y="385671"/>
            <a:ext cx="6934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ctr" eaLnBrk="0" hangingPunct="0">
              <a:defRPr sz="2800" b="1">
                <a:solidFill>
                  <a:srgbClr val="336600"/>
                </a:solidFill>
                <a:latin typeface="Arial"/>
                <a:ea typeface="+mn-ea"/>
                <a:cs typeface="Arial"/>
              </a:defRPr>
            </a:lvl1pPr>
            <a:lvl2pPr algn="ctr" eaLnBrk="0" hangingPunct="0">
              <a:defRPr sz="4400">
                <a:solidFill>
                  <a:schemeClr val="tx1"/>
                </a:solidFill>
                <a:latin typeface="Arial" charset="0"/>
                <a:ea typeface="ＭＳ Ｐゴシック" pitchFamily="-109" charset="-128"/>
                <a:cs typeface="ＭＳ Ｐゴシック"/>
              </a:defRPr>
            </a:lvl2pPr>
            <a:lvl3pPr algn="ctr" eaLnBrk="0" hangingPunct="0">
              <a:defRPr sz="4400">
                <a:solidFill>
                  <a:schemeClr val="tx1"/>
                </a:solidFill>
                <a:latin typeface="Arial" charset="0"/>
                <a:ea typeface="ＭＳ Ｐゴシック" pitchFamily="-109" charset="-128"/>
                <a:cs typeface="ＭＳ Ｐゴシック"/>
              </a:defRPr>
            </a:lvl3pPr>
            <a:lvl4pPr algn="ctr" eaLnBrk="0" hangingPunct="0">
              <a:defRPr sz="4400">
                <a:solidFill>
                  <a:schemeClr val="tx1"/>
                </a:solidFill>
                <a:latin typeface="Arial" charset="0"/>
                <a:ea typeface="ＭＳ Ｐゴシック" pitchFamily="-109" charset="-128"/>
                <a:cs typeface="ＭＳ Ｐゴシック"/>
              </a:defRPr>
            </a:lvl4pPr>
            <a:lvl5pPr algn="ctr" eaLnBrk="0" hangingPunct="0">
              <a:defRPr sz="4400">
                <a:solidFill>
                  <a:schemeClr val="tx1"/>
                </a:solidFill>
                <a:latin typeface="Arial" charset="0"/>
                <a:ea typeface="ＭＳ Ｐゴシック" pitchFamily="-109" charset="-128"/>
                <a:cs typeface="ＭＳ Ｐゴシック"/>
              </a:defRPr>
            </a:lvl5pPr>
            <a:lvl6pPr marL="457200" algn="ctr" fontAlgn="base">
              <a:spcBef>
                <a:spcPct val="0"/>
              </a:spcBef>
              <a:spcAft>
                <a:spcPct val="0"/>
              </a:spcAft>
              <a:defRPr sz="4400">
                <a:solidFill>
                  <a:schemeClr val="tx1"/>
                </a:solidFill>
                <a:latin typeface="Calibri" pitchFamily="-109" charset="0"/>
                <a:ea typeface="ＭＳ Ｐゴシック" pitchFamily="-109" charset="-128"/>
              </a:defRPr>
            </a:lvl6pPr>
            <a:lvl7pPr marL="914400" algn="ctr" fontAlgn="base">
              <a:spcBef>
                <a:spcPct val="0"/>
              </a:spcBef>
              <a:spcAft>
                <a:spcPct val="0"/>
              </a:spcAft>
              <a:defRPr sz="4400">
                <a:solidFill>
                  <a:schemeClr val="tx1"/>
                </a:solidFill>
                <a:latin typeface="Calibri" pitchFamily="-109" charset="0"/>
                <a:ea typeface="ＭＳ Ｐゴシック" pitchFamily="-109" charset="-128"/>
              </a:defRPr>
            </a:lvl7pPr>
            <a:lvl8pPr marL="1371600" algn="ctr" fontAlgn="base">
              <a:spcBef>
                <a:spcPct val="0"/>
              </a:spcBef>
              <a:spcAft>
                <a:spcPct val="0"/>
              </a:spcAft>
              <a:defRPr sz="4400">
                <a:solidFill>
                  <a:schemeClr val="tx1"/>
                </a:solidFill>
                <a:latin typeface="Calibri" pitchFamily="-109" charset="0"/>
                <a:ea typeface="ＭＳ Ｐゴシック" pitchFamily="-109" charset="-128"/>
              </a:defRPr>
            </a:lvl8pPr>
            <a:lvl9pPr marL="1828800" algn="ctr" fontAlgn="base">
              <a:spcBef>
                <a:spcPct val="0"/>
              </a:spcBef>
              <a:spcAft>
                <a:spcPct val="0"/>
              </a:spcAft>
              <a:defRPr sz="4400">
                <a:solidFill>
                  <a:schemeClr val="tx1"/>
                </a:solidFill>
                <a:latin typeface="Calibri" pitchFamily="-109" charset="0"/>
                <a:ea typeface="ＭＳ Ｐゴシック" pitchFamily="-109" charset="-128"/>
              </a:defRPr>
            </a:lvl9pPr>
          </a:lstStyle>
          <a:p>
            <a:pPr algn="l"/>
            <a:r>
              <a:rPr lang="en-US" dirty="0" smtClean="0">
                <a:solidFill>
                  <a:schemeClr val="accent1"/>
                </a:solidFill>
              </a:rPr>
              <a:t>Stock take of FRL submissions - scale</a:t>
            </a:r>
            <a:endParaRPr lang="en-GB" dirty="0">
              <a:solidFill>
                <a:schemeClr val="accent1"/>
              </a:solidFill>
            </a:endParaRPr>
          </a:p>
        </p:txBody>
      </p:sp>
      <p:sp>
        <p:nvSpPr>
          <p:cNvPr id="5" name="Rectangle 4"/>
          <p:cNvSpPr/>
          <p:nvPr/>
        </p:nvSpPr>
        <p:spPr>
          <a:xfrm>
            <a:off x="2590800" y="2002397"/>
            <a:ext cx="1737945" cy="2523768"/>
          </a:xfrm>
          <a:prstGeom prst="rect">
            <a:avLst/>
          </a:prstGeom>
        </p:spPr>
        <p:txBody>
          <a:bodyPr wrap="square">
            <a:spAutoFit/>
          </a:bodyPr>
          <a:lstStyle/>
          <a:p>
            <a:pPr lvl="0"/>
            <a:endParaRPr lang="en-GB" dirty="0"/>
          </a:p>
          <a:p>
            <a:pPr marL="342900" indent="-342900">
              <a:buFont typeface="Arial" panose="020B0604020202020204" pitchFamily="34" charset="0"/>
              <a:buChar char="•"/>
            </a:pPr>
            <a:r>
              <a:rPr lang="en-GB" sz="2000" dirty="0"/>
              <a:t>Paraguay</a:t>
            </a:r>
          </a:p>
          <a:p>
            <a:pPr marL="342900" indent="-342900">
              <a:buFont typeface="Arial" panose="020B0604020202020204" pitchFamily="34" charset="0"/>
              <a:buChar char="•"/>
            </a:pPr>
            <a:r>
              <a:rPr lang="en-GB" sz="2000" dirty="0" smtClean="0"/>
              <a:t>PNG</a:t>
            </a:r>
          </a:p>
          <a:p>
            <a:pPr marL="342900" indent="-342900">
              <a:buFont typeface="Arial" panose="020B0604020202020204" pitchFamily="34" charset="0"/>
              <a:buChar char="•"/>
            </a:pPr>
            <a:r>
              <a:rPr lang="en-GB" sz="2000" dirty="0" smtClean="0"/>
              <a:t>Sri </a:t>
            </a:r>
            <a:r>
              <a:rPr lang="en-GB" sz="2000" dirty="0"/>
              <a:t>Lanka</a:t>
            </a:r>
          </a:p>
          <a:p>
            <a:pPr marL="342900" lvl="0" indent="-342900">
              <a:buFont typeface="Arial" panose="020B0604020202020204" pitchFamily="34" charset="0"/>
              <a:buChar char="•"/>
            </a:pPr>
            <a:r>
              <a:rPr lang="en-GB" sz="2000" dirty="0" smtClean="0"/>
              <a:t>Tanzania</a:t>
            </a:r>
            <a:endParaRPr lang="en-GB" sz="2000" dirty="0"/>
          </a:p>
          <a:p>
            <a:pPr marL="342900" lvl="0" indent="-342900">
              <a:buFont typeface="Arial" panose="020B0604020202020204" pitchFamily="34" charset="0"/>
              <a:buChar char="•"/>
            </a:pPr>
            <a:r>
              <a:rPr lang="en-GB" sz="2000" dirty="0" smtClean="0"/>
              <a:t>Uganda</a:t>
            </a:r>
          </a:p>
          <a:p>
            <a:pPr marL="342900" lvl="0" indent="-342900">
              <a:buFont typeface="Arial" panose="020B0604020202020204" pitchFamily="34" charset="0"/>
              <a:buChar char="•"/>
            </a:pPr>
            <a:r>
              <a:rPr lang="en-GB" sz="2000" dirty="0" smtClean="0"/>
              <a:t>Viet Nam</a:t>
            </a:r>
            <a:endParaRPr lang="en-GB" sz="2000" dirty="0"/>
          </a:p>
          <a:p>
            <a:pPr marL="342900" lvl="0" indent="-342900">
              <a:buFont typeface="Arial" panose="020B0604020202020204" pitchFamily="34" charset="0"/>
              <a:buChar char="•"/>
            </a:pPr>
            <a:r>
              <a:rPr lang="en-GB" sz="2000" dirty="0"/>
              <a:t>Zambia</a:t>
            </a:r>
          </a:p>
        </p:txBody>
      </p:sp>
      <p:sp>
        <p:nvSpPr>
          <p:cNvPr id="6" name="Rectangle 5"/>
          <p:cNvSpPr/>
          <p:nvPr/>
        </p:nvSpPr>
        <p:spPr>
          <a:xfrm>
            <a:off x="5720863" y="2002398"/>
            <a:ext cx="1899137" cy="1600438"/>
          </a:xfrm>
          <a:prstGeom prst="rect">
            <a:avLst/>
          </a:prstGeom>
        </p:spPr>
        <p:txBody>
          <a:bodyPr wrap="square">
            <a:spAutoFit/>
          </a:bodyPr>
          <a:lstStyle/>
          <a:p>
            <a:pPr lvl="0"/>
            <a:endParaRPr lang="en-GB" dirty="0"/>
          </a:p>
          <a:p>
            <a:pPr marL="342900" indent="-342900">
              <a:buFont typeface="Arial" panose="020B0604020202020204" pitchFamily="34" charset="0"/>
              <a:buChar char="•"/>
            </a:pPr>
            <a:r>
              <a:rPr lang="en-US" sz="2000" dirty="0"/>
              <a:t>Brazil (2x)</a:t>
            </a:r>
            <a:endParaRPr lang="en-GB" sz="2000" dirty="0"/>
          </a:p>
          <a:p>
            <a:pPr marL="342900" lvl="0" indent="-342900">
              <a:buFont typeface="Arial" panose="020B0604020202020204" pitchFamily="34" charset="0"/>
              <a:buChar char="•"/>
            </a:pPr>
            <a:r>
              <a:rPr lang="en-GB" sz="2000" dirty="0" smtClean="0"/>
              <a:t>Chile</a:t>
            </a:r>
          </a:p>
          <a:p>
            <a:pPr marL="342900" lvl="0" indent="-342900">
              <a:buFont typeface="Arial" panose="020B0604020202020204" pitchFamily="34" charset="0"/>
              <a:buChar char="•"/>
            </a:pPr>
            <a:r>
              <a:rPr lang="en-GB" sz="2000" dirty="0" smtClean="0"/>
              <a:t>Colombia</a:t>
            </a:r>
          </a:p>
          <a:p>
            <a:pPr marL="342900" lvl="0" indent="-342900">
              <a:buFont typeface="Arial" panose="020B0604020202020204" pitchFamily="34" charset="0"/>
              <a:buChar char="•"/>
            </a:pPr>
            <a:r>
              <a:rPr lang="en-GB" sz="2000" dirty="0" smtClean="0"/>
              <a:t>Peru</a:t>
            </a:r>
            <a:endParaRPr lang="en-GB" sz="2000" dirty="0"/>
          </a:p>
        </p:txBody>
      </p:sp>
      <p:sp>
        <p:nvSpPr>
          <p:cNvPr id="7" name="TextBox 6"/>
          <p:cNvSpPr txBox="1"/>
          <p:nvPr/>
        </p:nvSpPr>
        <p:spPr>
          <a:xfrm>
            <a:off x="990600" y="1752600"/>
            <a:ext cx="3338145" cy="461665"/>
          </a:xfrm>
          <a:prstGeom prst="rect">
            <a:avLst/>
          </a:prstGeom>
          <a:solidFill>
            <a:schemeClr val="accent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dirty="0" smtClean="0">
                <a:solidFill>
                  <a:schemeClr val="bg1"/>
                </a:solidFill>
              </a:rPr>
              <a:t>National</a:t>
            </a:r>
            <a:endParaRPr lang="en-US" sz="2400" dirty="0">
              <a:solidFill>
                <a:schemeClr val="bg1"/>
              </a:solidFill>
            </a:endParaRPr>
          </a:p>
        </p:txBody>
      </p:sp>
      <p:sp>
        <p:nvSpPr>
          <p:cNvPr id="8" name="TextBox 7"/>
          <p:cNvSpPr txBox="1"/>
          <p:nvPr/>
        </p:nvSpPr>
        <p:spPr>
          <a:xfrm>
            <a:off x="5720863" y="1752600"/>
            <a:ext cx="2364224" cy="461665"/>
          </a:xfrm>
          <a:prstGeom prst="rect">
            <a:avLst/>
          </a:pr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dirty="0" smtClean="0">
                <a:solidFill>
                  <a:schemeClr val="bg1"/>
                </a:solidFill>
              </a:rPr>
              <a:t>Subnational</a:t>
            </a:r>
            <a:endParaRPr lang="en-US" sz="2400" dirty="0">
              <a:solidFill>
                <a:schemeClr val="bg1"/>
              </a:solidFill>
            </a:endParaRPr>
          </a:p>
        </p:txBody>
      </p:sp>
      <p:sp>
        <p:nvSpPr>
          <p:cNvPr id="9" name="TextBox 8"/>
          <p:cNvSpPr txBox="1"/>
          <p:nvPr/>
        </p:nvSpPr>
        <p:spPr>
          <a:xfrm>
            <a:off x="914400" y="2297256"/>
            <a:ext cx="1856086" cy="4708981"/>
          </a:xfrm>
          <a:prstGeom prst="rect">
            <a:avLst/>
          </a:prstGeom>
          <a:noFill/>
        </p:spPr>
        <p:txBody>
          <a:bodyPr wrap="none" rtlCol="0">
            <a:spAutoFit/>
          </a:bodyPr>
          <a:lstStyle/>
          <a:p>
            <a:pPr marL="342900" lvl="0" indent="-342900">
              <a:buFont typeface="Arial" panose="020B0604020202020204" pitchFamily="34" charset="0"/>
              <a:buChar char="•"/>
            </a:pPr>
            <a:r>
              <a:rPr lang="en-GB" sz="2000" dirty="0" smtClean="0"/>
              <a:t>Cambodia</a:t>
            </a:r>
          </a:p>
          <a:p>
            <a:pPr marL="342900" lvl="0" indent="-342900">
              <a:buFont typeface="Arial" panose="020B0604020202020204" pitchFamily="34" charset="0"/>
              <a:buChar char="•"/>
            </a:pPr>
            <a:r>
              <a:rPr lang="en-GB" sz="2000" dirty="0" smtClean="0"/>
              <a:t>Congo</a:t>
            </a:r>
            <a:endParaRPr lang="en-GB" sz="2000" dirty="0"/>
          </a:p>
          <a:p>
            <a:pPr marL="342900" lvl="0" indent="-342900">
              <a:buFont typeface="Arial" panose="020B0604020202020204" pitchFamily="34" charset="0"/>
              <a:buChar char="•"/>
            </a:pPr>
            <a:r>
              <a:rPr lang="en-GB" sz="2000" dirty="0" smtClean="0"/>
              <a:t>Costa </a:t>
            </a:r>
            <a:r>
              <a:rPr lang="en-GB" sz="2000" dirty="0"/>
              <a:t>Rica</a:t>
            </a:r>
          </a:p>
          <a:p>
            <a:pPr marL="342900" lvl="0" indent="-342900">
              <a:buFont typeface="Arial" panose="020B0604020202020204" pitchFamily="34" charset="0"/>
              <a:buChar char="•"/>
            </a:pPr>
            <a:r>
              <a:rPr lang="en-GB" sz="2000" dirty="0"/>
              <a:t>Côte d’Ivoire</a:t>
            </a:r>
          </a:p>
          <a:p>
            <a:pPr marL="342900" lvl="0" indent="-342900">
              <a:buFont typeface="Arial" panose="020B0604020202020204" pitchFamily="34" charset="0"/>
              <a:buChar char="•"/>
            </a:pPr>
            <a:r>
              <a:rPr lang="en-GB" sz="2000" dirty="0"/>
              <a:t>Ecuador</a:t>
            </a:r>
          </a:p>
          <a:p>
            <a:pPr marL="342900" lvl="0" indent="-342900">
              <a:buFont typeface="Arial" panose="020B0604020202020204" pitchFamily="34" charset="0"/>
              <a:buChar char="•"/>
            </a:pPr>
            <a:r>
              <a:rPr lang="en-GB" sz="2000" dirty="0"/>
              <a:t>Ethiopia</a:t>
            </a:r>
          </a:p>
          <a:p>
            <a:pPr marL="342900" lvl="0" indent="-342900">
              <a:buFont typeface="Arial" panose="020B0604020202020204" pitchFamily="34" charset="0"/>
              <a:buChar char="•"/>
            </a:pPr>
            <a:r>
              <a:rPr lang="en-GB" sz="2000" dirty="0" smtClean="0"/>
              <a:t>Ghana</a:t>
            </a:r>
          </a:p>
          <a:p>
            <a:pPr marL="342900" lvl="0" indent="-342900">
              <a:buFont typeface="Arial" panose="020B0604020202020204" pitchFamily="34" charset="0"/>
              <a:buChar char="•"/>
            </a:pPr>
            <a:r>
              <a:rPr lang="en-GB" sz="2000" dirty="0" smtClean="0"/>
              <a:t>Guyana</a:t>
            </a:r>
          </a:p>
          <a:p>
            <a:pPr marL="342900" lvl="0" indent="-342900">
              <a:buFont typeface="Arial" panose="020B0604020202020204" pitchFamily="34" charset="0"/>
              <a:buChar char="•"/>
            </a:pPr>
            <a:r>
              <a:rPr lang="en-GB" sz="2000" dirty="0" smtClean="0"/>
              <a:t>Honduras</a:t>
            </a:r>
            <a:endParaRPr lang="en-GB" sz="2000" dirty="0"/>
          </a:p>
          <a:p>
            <a:pPr marL="342900" lvl="0" indent="-342900">
              <a:buFont typeface="Arial" panose="020B0604020202020204" pitchFamily="34" charset="0"/>
              <a:buChar char="•"/>
            </a:pPr>
            <a:r>
              <a:rPr lang="en-GB" sz="2000" dirty="0" smtClean="0"/>
              <a:t>Indonesia</a:t>
            </a:r>
          </a:p>
          <a:p>
            <a:pPr marL="342900" lvl="0" indent="-342900">
              <a:buFont typeface="Arial" panose="020B0604020202020204" pitchFamily="34" charset="0"/>
              <a:buChar char="•"/>
            </a:pPr>
            <a:r>
              <a:rPr lang="en-GB" sz="2000" dirty="0" smtClean="0"/>
              <a:t>Madagascar</a:t>
            </a:r>
            <a:endParaRPr lang="en-GB" sz="2000" dirty="0"/>
          </a:p>
          <a:p>
            <a:pPr marL="342900" lvl="0" indent="-342900">
              <a:buFont typeface="Arial" panose="020B0604020202020204" pitchFamily="34" charset="0"/>
              <a:buChar char="•"/>
            </a:pPr>
            <a:r>
              <a:rPr lang="en-GB" sz="2000" dirty="0"/>
              <a:t>Malaysia</a:t>
            </a:r>
          </a:p>
          <a:p>
            <a:pPr marL="342900" lvl="0" indent="-342900">
              <a:buFont typeface="Arial" panose="020B0604020202020204" pitchFamily="34" charset="0"/>
              <a:buChar char="•"/>
            </a:pPr>
            <a:r>
              <a:rPr lang="en-GB" sz="2000" dirty="0"/>
              <a:t>Mexico</a:t>
            </a:r>
          </a:p>
          <a:p>
            <a:pPr marL="342900" lvl="0" indent="-342900">
              <a:buFont typeface="Arial" panose="020B0604020202020204" pitchFamily="34" charset="0"/>
              <a:buChar char="•"/>
            </a:pPr>
            <a:r>
              <a:rPr lang="en-GB" sz="2000" dirty="0"/>
              <a:t>Nepal</a:t>
            </a:r>
          </a:p>
          <a:p>
            <a:endParaRPr lang="en-US" sz="2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3749649"/>
            <a:ext cx="5119557" cy="2879751"/>
          </a:xfrm>
          <a:prstGeom prst="rect">
            <a:avLst/>
          </a:prstGeom>
        </p:spPr>
      </p:pic>
    </p:spTree>
    <p:extLst>
      <p:ext uri="{BB962C8B-B14F-4D97-AF65-F5344CB8AC3E}">
        <p14:creationId xmlns:p14="http://schemas.microsoft.com/office/powerpoint/2010/main" val="8620170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88230141"/>
              </p:ext>
            </p:extLst>
          </p:nvPr>
        </p:nvGraphicFramePr>
        <p:xfrm>
          <a:off x="381000" y="1447800"/>
          <a:ext cx="8381999" cy="4343400"/>
        </p:xfrm>
        <a:graphic>
          <a:graphicData uri="http://schemas.openxmlformats.org/drawingml/2006/table">
            <a:tbl>
              <a:tblPr firstRow="1" bandRow="1">
                <a:tableStyleId>{8EC20E35-A176-4012-BC5E-935CFFF8708E}</a:tableStyleId>
              </a:tblPr>
              <a:tblGrid>
                <a:gridCol w="1257300"/>
                <a:gridCol w="1943100"/>
                <a:gridCol w="1447800"/>
                <a:gridCol w="1295400"/>
                <a:gridCol w="990600"/>
                <a:gridCol w="685800"/>
                <a:gridCol w="761999"/>
              </a:tblGrid>
              <a:tr h="373380">
                <a:tc rowSpan="2">
                  <a:txBody>
                    <a:bodyPr/>
                    <a:lstStyle/>
                    <a:p>
                      <a:endParaRPr lang="en-US" dirty="0"/>
                    </a:p>
                  </a:txBody>
                  <a:tcPr/>
                </a:tc>
                <a:tc rowSpan="2">
                  <a:txBody>
                    <a:bodyPr/>
                    <a:lstStyle/>
                    <a:p>
                      <a:r>
                        <a:rPr lang="en-US" dirty="0" smtClean="0"/>
                        <a:t>Deforestation</a:t>
                      </a:r>
                      <a:endParaRPr lang="en-US" dirty="0"/>
                    </a:p>
                  </a:txBody>
                  <a:tcPr/>
                </a:tc>
                <a:tc rowSpan="2">
                  <a:txBody>
                    <a:bodyPr/>
                    <a:lstStyle/>
                    <a:p>
                      <a:r>
                        <a:rPr lang="en-US" dirty="0" smtClean="0"/>
                        <a:t>Degradation</a:t>
                      </a:r>
                      <a:endParaRPr lang="en-US" dirty="0"/>
                    </a:p>
                  </a:txBody>
                  <a:tcPr/>
                </a:tc>
                <a:tc gridSpan="2">
                  <a:txBody>
                    <a:bodyPr/>
                    <a:lstStyle/>
                    <a:p>
                      <a:r>
                        <a:rPr lang="en-US" dirty="0" smtClean="0"/>
                        <a:t>Enhancement</a:t>
                      </a:r>
                      <a:endParaRPr lang="en-US" dirty="0"/>
                    </a:p>
                  </a:txBody>
                  <a:tcPr/>
                </a:tc>
                <a:tc hMerge="1">
                  <a:txBody>
                    <a:bodyPr/>
                    <a:lstStyle/>
                    <a:p>
                      <a:endParaRPr lang="en-US" dirty="0"/>
                    </a:p>
                  </a:txBody>
                  <a:tcPr>
                    <a:lnB w="12700" cap="flat" cmpd="sng" algn="ctr">
                      <a:solidFill>
                        <a:schemeClr val="tx1"/>
                      </a:solidFill>
                      <a:prstDash val="solid"/>
                      <a:round/>
                      <a:headEnd type="none" w="med" len="med"/>
                      <a:tailEnd type="none" w="med" len="med"/>
                    </a:lnB>
                  </a:tcPr>
                </a:tc>
                <a:tc rowSpan="2">
                  <a:txBody>
                    <a:bodyPr/>
                    <a:lstStyle/>
                    <a:p>
                      <a:r>
                        <a:rPr lang="en-US" dirty="0" smtClean="0"/>
                        <a:t>SMF</a:t>
                      </a:r>
                      <a:endParaRPr lang="en-US" dirty="0"/>
                    </a:p>
                  </a:txBody>
                  <a:tcPr/>
                </a:tc>
                <a:tc rowSpan="2">
                  <a:txBody>
                    <a:bodyPr/>
                    <a:lstStyle/>
                    <a:p>
                      <a:r>
                        <a:rPr lang="en-US" dirty="0" smtClean="0"/>
                        <a:t>Cons.</a:t>
                      </a:r>
                      <a:endParaRPr lang="en-US" dirty="0"/>
                    </a:p>
                  </a:txBody>
                  <a:tcPr/>
                </a:tc>
              </a:tr>
              <a:tr h="37338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dirty="0" smtClean="0"/>
                        <a:t>A/R</a:t>
                      </a:r>
                      <a:endParaRPr lang="en-US" dirty="0"/>
                    </a:p>
                  </a:txBody>
                  <a:tcPr/>
                </a:tc>
                <a:tc>
                  <a:txBody>
                    <a:bodyPr/>
                    <a:lstStyle/>
                    <a:p>
                      <a:r>
                        <a:rPr lang="en-US" dirty="0" err="1" smtClean="0"/>
                        <a:t>Restor</a:t>
                      </a:r>
                      <a:r>
                        <a:rPr lang="en-US" dirty="0" smtClean="0"/>
                        <a:t>.</a:t>
                      </a:r>
                      <a:endParaRPr lang="en-US" dirty="0"/>
                    </a:p>
                  </a:txBody>
                  <a:tcPr/>
                </a:tc>
                <a:tc vMerge="1">
                  <a:txBody>
                    <a:bodyPr/>
                    <a:lstStyle/>
                    <a:p>
                      <a:endParaRPr lang="en-US"/>
                    </a:p>
                  </a:txBody>
                  <a:tcPr/>
                </a:tc>
                <a:tc vMerge="1">
                  <a:txBody>
                    <a:bodyPr/>
                    <a:lstStyle/>
                    <a:p>
                      <a:endParaRPr lang="en-US"/>
                    </a:p>
                  </a:txBody>
                  <a:tcPr/>
                </a:tc>
              </a:tr>
              <a:tr h="466432">
                <a:tc>
                  <a:txBody>
                    <a:bodyPr/>
                    <a:lstStyle/>
                    <a:p>
                      <a:r>
                        <a:rPr lang="en-US" b="1" dirty="0" smtClean="0"/>
                        <a:t>2014</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746760">
                <a:tc>
                  <a:txBody>
                    <a:bodyPr/>
                    <a:lstStyle/>
                    <a:p>
                      <a:r>
                        <a:rPr lang="en-US" b="1" dirty="0" smtClean="0"/>
                        <a:t>2015</a:t>
                      </a:r>
                    </a:p>
                    <a:p>
                      <a:endParaRPr lang="en-US" b="1" dirty="0" smtClean="0"/>
                    </a:p>
                    <a:p>
                      <a:endParaRPr lang="en-US" b="1" dirty="0" smtClean="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r>
              <a:tr h="1072808">
                <a:tc>
                  <a:txBody>
                    <a:bodyPr/>
                    <a:lstStyle/>
                    <a:p>
                      <a:r>
                        <a:rPr lang="en-US" b="1" dirty="0" smtClean="0"/>
                        <a:t>2016</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r>
              <a:tr h="1143000">
                <a:tc>
                  <a:txBody>
                    <a:bodyPr/>
                    <a:lstStyle/>
                    <a:p>
                      <a:r>
                        <a:rPr lang="en-US" b="1" dirty="0" smtClean="0"/>
                        <a:t>2017</a:t>
                      </a:r>
                    </a:p>
                    <a:p>
                      <a:endParaRPr lang="en-US" b="1" dirty="0" smtClean="0"/>
                    </a:p>
                    <a:p>
                      <a:endParaRPr lang="en-US" b="1"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
        <p:nvSpPr>
          <p:cNvPr id="3" name="Oval 2"/>
          <p:cNvSpPr/>
          <p:nvPr/>
        </p:nvSpPr>
        <p:spPr>
          <a:xfrm>
            <a:off x="1614854" y="2276879"/>
            <a:ext cx="228600" cy="228600"/>
          </a:xfrm>
          <a:prstGeom prst="ellipse">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Oval 4"/>
          <p:cNvSpPr/>
          <p:nvPr/>
        </p:nvSpPr>
        <p:spPr>
          <a:xfrm>
            <a:off x="1626576" y="4245951"/>
            <a:ext cx="228600" cy="228600"/>
          </a:xfrm>
          <a:prstGeom prst="ellipse">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Oval 5"/>
          <p:cNvSpPr/>
          <p:nvPr/>
        </p:nvSpPr>
        <p:spPr>
          <a:xfrm>
            <a:off x="7543800" y="2957659"/>
            <a:ext cx="228600" cy="2286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Oval 6"/>
          <p:cNvSpPr/>
          <p:nvPr/>
        </p:nvSpPr>
        <p:spPr>
          <a:xfrm>
            <a:off x="1632438" y="2729059"/>
            <a:ext cx="228600" cy="228600"/>
          </a:xfrm>
          <a:prstGeom prst="ellipse">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Oval 7"/>
          <p:cNvSpPr/>
          <p:nvPr/>
        </p:nvSpPr>
        <p:spPr>
          <a:xfrm>
            <a:off x="2505802" y="2729059"/>
            <a:ext cx="228600" cy="228600"/>
          </a:xfrm>
          <a:prstGeom prst="ellipse">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Oval 8"/>
          <p:cNvSpPr/>
          <p:nvPr/>
        </p:nvSpPr>
        <p:spPr>
          <a:xfrm>
            <a:off x="1922584" y="2729059"/>
            <a:ext cx="228600" cy="228600"/>
          </a:xfrm>
          <a:prstGeom prst="ellipse">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Oval 9"/>
          <p:cNvSpPr/>
          <p:nvPr/>
        </p:nvSpPr>
        <p:spPr>
          <a:xfrm>
            <a:off x="2214193" y="2729059"/>
            <a:ext cx="228600" cy="228600"/>
          </a:xfrm>
          <a:prstGeom prst="ellipse">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Oval 10"/>
          <p:cNvSpPr/>
          <p:nvPr/>
        </p:nvSpPr>
        <p:spPr>
          <a:xfrm>
            <a:off x="1632438" y="3635326"/>
            <a:ext cx="228600" cy="228600"/>
          </a:xfrm>
          <a:prstGeom prst="ellipse">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Oval 11"/>
          <p:cNvSpPr/>
          <p:nvPr/>
        </p:nvSpPr>
        <p:spPr>
          <a:xfrm>
            <a:off x="2502876" y="3635326"/>
            <a:ext cx="228600" cy="228600"/>
          </a:xfrm>
          <a:prstGeom prst="ellipse">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Oval 12"/>
          <p:cNvSpPr/>
          <p:nvPr/>
        </p:nvSpPr>
        <p:spPr>
          <a:xfrm>
            <a:off x="1922584" y="3635326"/>
            <a:ext cx="228600" cy="228600"/>
          </a:xfrm>
          <a:prstGeom prst="ellipse">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Oval 13"/>
          <p:cNvSpPr/>
          <p:nvPr/>
        </p:nvSpPr>
        <p:spPr>
          <a:xfrm>
            <a:off x="2212730" y="3635326"/>
            <a:ext cx="228600" cy="228600"/>
          </a:xfrm>
          <a:prstGeom prst="ellipse">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Oval 14"/>
          <p:cNvSpPr/>
          <p:nvPr/>
        </p:nvSpPr>
        <p:spPr>
          <a:xfrm>
            <a:off x="1626576" y="3939100"/>
            <a:ext cx="228600" cy="2286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Oval 15"/>
          <p:cNvSpPr/>
          <p:nvPr/>
        </p:nvSpPr>
        <p:spPr>
          <a:xfrm>
            <a:off x="3657600" y="2729059"/>
            <a:ext cx="228600" cy="228600"/>
          </a:xfrm>
          <a:prstGeom prst="ellipse">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Oval 16"/>
          <p:cNvSpPr/>
          <p:nvPr/>
        </p:nvSpPr>
        <p:spPr>
          <a:xfrm>
            <a:off x="1905000" y="3939100"/>
            <a:ext cx="228600" cy="2286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Oval 17"/>
          <p:cNvSpPr/>
          <p:nvPr/>
        </p:nvSpPr>
        <p:spPr>
          <a:xfrm>
            <a:off x="1922584" y="4245951"/>
            <a:ext cx="228600" cy="228600"/>
          </a:xfrm>
          <a:prstGeom prst="ellipse">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Oval 18"/>
          <p:cNvSpPr/>
          <p:nvPr/>
        </p:nvSpPr>
        <p:spPr>
          <a:xfrm>
            <a:off x="2212730" y="4245951"/>
            <a:ext cx="228600" cy="228600"/>
          </a:xfrm>
          <a:prstGeom prst="ellipse">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Oval 19"/>
          <p:cNvSpPr/>
          <p:nvPr/>
        </p:nvSpPr>
        <p:spPr>
          <a:xfrm>
            <a:off x="3675184" y="3931334"/>
            <a:ext cx="228600" cy="2286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Oval 20"/>
          <p:cNvSpPr/>
          <p:nvPr/>
        </p:nvSpPr>
        <p:spPr>
          <a:xfrm>
            <a:off x="3953608" y="3928916"/>
            <a:ext cx="228600" cy="2286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Oval 21"/>
          <p:cNvSpPr/>
          <p:nvPr/>
        </p:nvSpPr>
        <p:spPr>
          <a:xfrm>
            <a:off x="3675184" y="4238918"/>
            <a:ext cx="228600" cy="228600"/>
          </a:xfrm>
          <a:prstGeom prst="ellipse">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Oval 22"/>
          <p:cNvSpPr/>
          <p:nvPr/>
        </p:nvSpPr>
        <p:spPr>
          <a:xfrm>
            <a:off x="3675184" y="3640015"/>
            <a:ext cx="228600" cy="228600"/>
          </a:xfrm>
          <a:prstGeom prst="ellipse">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Oval 23"/>
          <p:cNvSpPr/>
          <p:nvPr/>
        </p:nvSpPr>
        <p:spPr>
          <a:xfrm>
            <a:off x="1614854" y="4728282"/>
            <a:ext cx="228600" cy="228600"/>
          </a:xfrm>
          <a:prstGeom prst="ellipse">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Oval 24"/>
          <p:cNvSpPr/>
          <p:nvPr/>
        </p:nvSpPr>
        <p:spPr>
          <a:xfrm>
            <a:off x="1905000" y="4728282"/>
            <a:ext cx="228600" cy="228600"/>
          </a:xfrm>
          <a:prstGeom prst="ellipse">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Oval 25"/>
          <p:cNvSpPr/>
          <p:nvPr/>
        </p:nvSpPr>
        <p:spPr>
          <a:xfrm>
            <a:off x="1623646" y="5035060"/>
            <a:ext cx="228600" cy="2286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Oval 26"/>
          <p:cNvSpPr/>
          <p:nvPr/>
        </p:nvSpPr>
        <p:spPr>
          <a:xfrm>
            <a:off x="1902070" y="5035060"/>
            <a:ext cx="228600" cy="2286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Oval 27"/>
          <p:cNvSpPr/>
          <p:nvPr/>
        </p:nvSpPr>
        <p:spPr>
          <a:xfrm>
            <a:off x="2201009" y="5035060"/>
            <a:ext cx="228600" cy="2286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Oval 28"/>
          <p:cNvSpPr/>
          <p:nvPr/>
        </p:nvSpPr>
        <p:spPr>
          <a:xfrm>
            <a:off x="2479433" y="5035060"/>
            <a:ext cx="228600" cy="2286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Oval 29"/>
          <p:cNvSpPr/>
          <p:nvPr/>
        </p:nvSpPr>
        <p:spPr>
          <a:xfrm>
            <a:off x="1626577" y="5338834"/>
            <a:ext cx="228600" cy="228600"/>
          </a:xfrm>
          <a:prstGeom prst="ellipse">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Oval 30"/>
          <p:cNvSpPr/>
          <p:nvPr/>
        </p:nvSpPr>
        <p:spPr>
          <a:xfrm>
            <a:off x="1922585" y="5338834"/>
            <a:ext cx="228600" cy="228600"/>
          </a:xfrm>
          <a:prstGeom prst="ellipse">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Oval 31"/>
          <p:cNvSpPr/>
          <p:nvPr/>
        </p:nvSpPr>
        <p:spPr>
          <a:xfrm>
            <a:off x="2212731" y="5338834"/>
            <a:ext cx="228600" cy="228600"/>
          </a:xfrm>
          <a:prstGeom prst="ellipse">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Oval 32"/>
          <p:cNvSpPr/>
          <p:nvPr/>
        </p:nvSpPr>
        <p:spPr>
          <a:xfrm>
            <a:off x="2505805" y="5338834"/>
            <a:ext cx="228600" cy="228600"/>
          </a:xfrm>
          <a:prstGeom prst="ellipse">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Oval 33"/>
          <p:cNvSpPr/>
          <p:nvPr/>
        </p:nvSpPr>
        <p:spPr>
          <a:xfrm>
            <a:off x="2801813" y="5338834"/>
            <a:ext cx="228600" cy="228600"/>
          </a:xfrm>
          <a:prstGeom prst="ellipse">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6" name="Oval 35"/>
          <p:cNvSpPr/>
          <p:nvPr/>
        </p:nvSpPr>
        <p:spPr>
          <a:xfrm>
            <a:off x="3691302" y="5340737"/>
            <a:ext cx="228600" cy="228600"/>
          </a:xfrm>
          <a:prstGeom prst="ellipse">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Oval 36"/>
          <p:cNvSpPr/>
          <p:nvPr/>
        </p:nvSpPr>
        <p:spPr>
          <a:xfrm>
            <a:off x="3972657" y="5338834"/>
            <a:ext cx="228600" cy="228600"/>
          </a:xfrm>
          <a:prstGeom prst="ellipse">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Oval 37"/>
          <p:cNvSpPr/>
          <p:nvPr/>
        </p:nvSpPr>
        <p:spPr>
          <a:xfrm>
            <a:off x="3691302" y="5035060"/>
            <a:ext cx="228600" cy="2286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9" name="Oval 38"/>
          <p:cNvSpPr/>
          <p:nvPr/>
        </p:nvSpPr>
        <p:spPr>
          <a:xfrm>
            <a:off x="3969726" y="5035060"/>
            <a:ext cx="228600" cy="2286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Oval 39"/>
          <p:cNvSpPr/>
          <p:nvPr/>
        </p:nvSpPr>
        <p:spPr>
          <a:xfrm>
            <a:off x="5739006" y="6019800"/>
            <a:ext cx="228600" cy="228600"/>
          </a:xfrm>
          <a:prstGeom prst="ellipse">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1" name="Oval 40"/>
          <p:cNvSpPr/>
          <p:nvPr/>
        </p:nvSpPr>
        <p:spPr>
          <a:xfrm>
            <a:off x="5739006" y="6284522"/>
            <a:ext cx="228600" cy="2286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2" name="Oval 41"/>
          <p:cNvSpPr/>
          <p:nvPr/>
        </p:nvSpPr>
        <p:spPr>
          <a:xfrm>
            <a:off x="5739006" y="6549244"/>
            <a:ext cx="228600" cy="228600"/>
          </a:xfrm>
          <a:prstGeom prst="ellipse">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3" name="TextBox 42"/>
          <p:cNvSpPr txBox="1"/>
          <p:nvPr/>
        </p:nvSpPr>
        <p:spPr>
          <a:xfrm>
            <a:off x="5970537" y="5941622"/>
            <a:ext cx="2689326" cy="923330"/>
          </a:xfrm>
          <a:prstGeom prst="rect">
            <a:avLst/>
          </a:prstGeom>
          <a:noFill/>
        </p:spPr>
        <p:txBody>
          <a:bodyPr wrap="none" rtlCol="0">
            <a:spAutoFit/>
          </a:bodyPr>
          <a:lstStyle/>
          <a:p>
            <a:r>
              <a:rPr lang="en-US" dirty="0" smtClean="0"/>
              <a:t>Latin America &amp; Caribbean</a:t>
            </a:r>
          </a:p>
          <a:p>
            <a:r>
              <a:rPr lang="en-US" dirty="0" smtClean="0"/>
              <a:t>Asia &amp; Pacific</a:t>
            </a:r>
          </a:p>
          <a:p>
            <a:r>
              <a:rPr lang="en-US" dirty="0" smtClean="0"/>
              <a:t>Africa</a:t>
            </a:r>
            <a:endParaRPr lang="en-US" dirty="0"/>
          </a:p>
        </p:txBody>
      </p:sp>
      <p:sp>
        <p:nvSpPr>
          <p:cNvPr id="44" name="Oval 43"/>
          <p:cNvSpPr/>
          <p:nvPr/>
        </p:nvSpPr>
        <p:spPr>
          <a:xfrm>
            <a:off x="5397009" y="3635326"/>
            <a:ext cx="228600" cy="228600"/>
          </a:xfrm>
          <a:prstGeom prst="ellipse">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5" name="Oval 44"/>
          <p:cNvSpPr/>
          <p:nvPr/>
        </p:nvSpPr>
        <p:spPr>
          <a:xfrm>
            <a:off x="5105400" y="3635326"/>
            <a:ext cx="228600" cy="228600"/>
          </a:xfrm>
          <a:prstGeom prst="ellipse">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6" name="Oval 45"/>
          <p:cNvSpPr/>
          <p:nvPr/>
        </p:nvSpPr>
        <p:spPr>
          <a:xfrm>
            <a:off x="6768609" y="3620305"/>
            <a:ext cx="228600" cy="228600"/>
          </a:xfrm>
          <a:prstGeom prst="ellipse">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7" name="Oval 46"/>
          <p:cNvSpPr/>
          <p:nvPr/>
        </p:nvSpPr>
        <p:spPr>
          <a:xfrm>
            <a:off x="6477000" y="3620305"/>
            <a:ext cx="228600" cy="228600"/>
          </a:xfrm>
          <a:prstGeom prst="ellipse">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8" name="Oval 47"/>
          <p:cNvSpPr/>
          <p:nvPr/>
        </p:nvSpPr>
        <p:spPr>
          <a:xfrm>
            <a:off x="5105400" y="3928916"/>
            <a:ext cx="228600" cy="2286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9" name="Oval 48"/>
          <p:cNvSpPr/>
          <p:nvPr/>
        </p:nvSpPr>
        <p:spPr>
          <a:xfrm>
            <a:off x="5105400" y="4236500"/>
            <a:ext cx="228600" cy="228600"/>
          </a:xfrm>
          <a:prstGeom prst="ellipse">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0" name="Oval 49"/>
          <p:cNvSpPr/>
          <p:nvPr/>
        </p:nvSpPr>
        <p:spPr>
          <a:xfrm>
            <a:off x="6477000" y="3913895"/>
            <a:ext cx="228600" cy="2286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1" name="Oval 50"/>
          <p:cNvSpPr/>
          <p:nvPr/>
        </p:nvSpPr>
        <p:spPr>
          <a:xfrm>
            <a:off x="8273554" y="3635326"/>
            <a:ext cx="228600" cy="228600"/>
          </a:xfrm>
          <a:prstGeom prst="ellipse">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3" name="Oval 52"/>
          <p:cNvSpPr/>
          <p:nvPr/>
        </p:nvSpPr>
        <p:spPr>
          <a:xfrm>
            <a:off x="5114922" y="5035060"/>
            <a:ext cx="228600" cy="2286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4" name="Oval 53"/>
          <p:cNvSpPr/>
          <p:nvPr/>
        </p:nvSpPr>
        <p:spPr>
          <a:xfrm>
            <a:off x="5380895" y="5035060"/>
            <a:ext cx="228600" cy="2286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5" name="Oval 54"/>
          <p:cNvSpPr/>
          <p:nvPr/>
        </p:nvSpPr>
        <p:spPr>
          <a:xfrm>
            <a:off x="5652909" y="5035060"/>
            <a:ext cx="228600" cy="2286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6" name="Oval 55"/>
          <p:cNvSpPr/>
          <p:nvPr/>
        </p:nvSpPr>
        <p:spPr>
          <a:xfrm>
            <a:off x="5924923" y="5035060"/>
            <a:ext cx="228600" cy="2286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7" name="Oval 56"/>
          <p:cNvSpPr/>
          <p:nvPr/>
        </p:nvSpPr>
        <p:spPr>
          <a:xfrm>
            <a:off x="5122247" y="5328650"/>
            <a:ext cx="228600" cy="228600"/>
          </a:xfrm>
          <a:prstGeom prst="ellipse">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8" name="Oval 57"/>
          <p:cNvSpPr/>
          <p:nvPr/>
        </p:nvSpPr>
        <p:spPr>
          <a:xfrm>
            <a:off x="7543800" y="5338834"/>
            <a:ext cx="228600" cy="228600"/>
          </a:xfrm>
          <a:prstGeom prst="ellipse">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9" name="Oval 58"/>
          <p:cNvSpPr/>
          <p:nvPr/>
        </p:nvSpPr>
        <p:spPr>
          <a:xfrm>
            <a:off x="8273554" y="5338834"/>
            <a:ext cx="228600" cy="228600"/>
          </a:xfrm>
          <a:prstGeom prst="ellipse">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0" name="TextBox 59"/>
          <p:cNvSpPr txBox="1"/>
          <p:nvPr/>
        </p:nvSpPr>
        <p:spPr>
          <a:xfrm>
            <a:off x="2942482" y="832746"/>
            <a:ext cx="1375377" cy="461665"/>
          </a:xfrm>
          <a:prstGeom prst="rect">
            <a:avLst/>
          </a:prstGeom>
          <a:noFill/>
        </p:spPr>
        <p:txBody>
          <a:bodyPr wrap="none" rtlCol="0">
            <a:spAutoFit/>
          </a:bodyPr>
          <a:lstStyle/>
          <a:p>
            <a:r>
              <a:rPr lang="en-US" sz="2400" b="1" i="1" dirty="0" smtClean="0">
                <a:solidFill>
                  <a:schemeClr val="bg1">
                    <a:lumMod val="65000"/>
                  </a:schemeClr>
                </a:solidFill>
              </a:rPr>
              <a:t>by region</a:t>
            </a:r>
            <a:endParaRPr lang="en-US" sz="2400" b="1" i="1" dirty="0">
              <a:solidFill>
                <a:schemeClr val="bg1">
                  <a:lumMod val="65000"/>
                </a:schemeClr>
              </a:solidFill>
            </a:endParaRPr>
          </a:p>
        </p:txBody>
      </p:sp>
      <p:sp>
        <p:nvSpPr>
          <p:cNvPr id="61" name="Oval 60"/>
          <p:cNvSpPr/>
          <p:nvPr/>
        </p:nvSpPr>
        <p:spPr>
          <a:xfrm>
            <a:off x="5403602" y="5338834"/>
            <a:ext cx="228600" cy="228600"/>
          </a:xfrm>
          <a:prstGeom prst="ellipse">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2" name="Oval 61"/>
          <p:cNvSpPr/>
          <p:nvPr/>
        </p:nvSpPr>
        <p:spPr>
          <a:xfrm>
            <a:off x="4228726" y="5035060"/>
            <a:ext cx="228600" cy="2286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3" name="Oval 62"/>
          <p:cNvSpPr/>
          <p:nvPr/>
        </p:nvSpPr>
        <p:spPr>
          <a:xfrm>
            <a:off x="6482131" y="5035060"/>
            <a:ext cx="228600" cy="2286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4" name="TextBox 63"/>
          <p:cNvSpPr txBox="1"/>
          <p:nvPr/>
        </p:nvSpPr>
        <p:spPr>
          <a:xfrm>
            <a:off x="1447800" y="457200"/>
            <a:ext cx="6553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ctr" eaLnBrk="0" hangingPunct="0">
              <a:defRPr sz="2800" b="1">
                <a:solidFill>
                  <a:srgbClr val="336600"/>
                </a:solidFill>
                <a:latin typeface="Arial"/>
                <a:ea typeface="+mn-ea"/>
                <a:cs typeface="Arial"/>
              </a:defRPr>
            </a:lvl1pPr>
            <a:lvl2pPr algn="ctr" eaLnBrk="0" hangingPunct="0">
              <a:defRPr sz="4400">
                <a:solidFill>
                  <a:schemeClr val="tx1"/>
                </a:solidFill>
                <a:latin typeface="Arial" charset="0"/>
                <a:ea typeface="ＭＳ Ｐゴシック" pitchFamily="-109" charset="-128"/>
                <a:cs typeface="ＭＳ Ｐゴシック"/>
              </a:defRPr>
            </a:lvl2pPr>
            <a:lvl3pPr algn="ctr" eaLnBrk="0" hangingPunct="0">
              <a:defRPr sz="4400">
                <a:solidFill>
                  <a:schemeClr val="tx1"/>
                </a:solidFill>
                <a:latin typeface="Arial" charset="0"/>
                <a:ea typeface="ＭＳ Ｐゴシック" pitchFamily="-109" charset="-128"/>
                <a:cs typeface="ＭＳ Ｐゴシック"/>
              </a:defRPr>
            </a:lvl3pPr>
            <a:lvl4pPr algn="ctr" eaLnBrk="0" hangingPunct="0">
              <a:defRPr sz="4400">
                <a:solidFill>
                  <a:schemeClr val="tx1"/>
                </a:solidFill>
                <a:latin typeface="Arial" charset="0"/>
                <a:ea typeface="ＭＳ Ｐゴシック" pitchFamily="-109" charset="-128"/>
                <a:cs typeface="ＭＳ Ｐゴシック"/>
              </a:defRPr>
            </a:lvl4pPr>
            <a:lvl5pPr algn="ctr" eaLnBrk="0" hangingPunct="0">
              <a:defRPr sz="4400">
                <a:solidFill>
                  <a:schemeClr val="tx1"/>
                </a:solidFill>
                <a:latin typeface="Arial" charset="0"/>
                <a:ea typeface="ＭＳ Ｐゴシック" pitchFamily="-109" charset="-128"/>
                <a:cs typeface="ＭＳ Ｐゴシック"/>
              </a:defRPr>
            </a:lvl5pPr>
            <a:lvl6pPr marL="457200" algn="ctr" fontAlgn="base">
              <a:spcBef>
                <a:spcPct val="0"/>
              </a:spcBef>
              <a:spcAft>
                <a:spcPct val="0"/>
              </a:spcAft>
              <a:defRPr sz="4400">
                <a:solidFill>
                  <a:schemeClr val="tx1"/>
                </a:solidFill>
                <a:latin typeface="Calibri" pitchFamily="-109" charset="0"/>
                <a:ea typeface="ＭＳ Ｐゴシック" pitchFamily="-109" charset="-128"/>
              </a:defRPr>
            </a:lvl6pPr>
            <a:lvl7pPr marL="914400" algn="ctr" fontAlgn="base">
              <a:spcBef>
                <a:spcPct val="0"/>
              </a:spcBef>
              <a:spcAft>
                <a:spcPct val="0"/>
              </a:spcAft>
              <a:defRPr sz="4400">
                <a:solidFill>
                  <a:schemeClr val="tx1"/>
                </a:solidFill>
                <a:latin typeface="Calibri" pitchFamily="-109" charset="0"/>
                <a:ea typeface="ＭＳ Ｐゴシック" pitchFamily="-109" charset="-128"/>
              </a:defRPr>
            </a:lvl7pPr>
            <a:lvl8pPr marL="1371600" algn="ctr" fontAlgn="base">
              <a:spcBef>
                <a:spcPct val="0"/>
              </a:spcBef>
              <a:spcAft>
                <a:spcPct val="0"/>
              </a:spcAft>
              <a:defRPr sz="4400">
                <a:solidFill>
                  <a:schemeClr val="tx1"/>
                </a:solidFill>
                <a:latin typeface="Calibri" pitchFamily="-109" charset="0"/>
                <a:ea typeface="ＭＳ Ｐゴシック" pitchFamily="-109" charset="-128"/>
              </a:defRPr>
            </a:lvl8pPr>
            <a:lvl9pPr marL="1828800" algn="ctr" fontAlgn="base">
              <a:spcBef>
                <a:spcPct val="0"/>
              </a:spcBef>
              <a:spcAft>
                <a:spcPct val="0"/>
              </a:spcAft>
              <a:defRPr sz="4400">
                <a:solidFill>
                  <a:schemeClr val="tx1"/>
                </a:solidFill>
                <a:latin typeface="Calibri" pitchFamily="-109" charset="0"/>
                <a:ea typeface="ＭＳ Ｐゴシック" pitchFamily="-109" charset="-128"/>
              </a:defRPr>
            </a:lvl9pPr>
          </a:lstStyle>
          <a:p>
            <a:r>
              <a:rPr lang="en-US" dirty="0" smtClean="0"/>
              <a:t> </a:t>
            </a:r>
            <a:r>
              <a:rPr lang="en-US" dirty="0" smtClean="0">
                <a:solidFill>
                  <a:schemeClr val="accent1"/>
                </a:solidFill>
              </a:rPr>
              <a:t>FRL scope: activities</a:t>
            </a:r>
            <a:endParaRPr lang="en-GB" dirty="0">
              <a:solidFill>
                <a:schemeClr val="accent1"/>
              </a:solidFill>
            </a:endParaRPr>
          </a:p>
        </p:txBody>
      </p:sp>
    </p:spTree>
    <p:extLst>
      <p:ext uri="{BB962C8B-B14F-4D97-AF65-F5344CB8AC3E}">
        <p14:creationId xmlns:p14="http://schemas.microsoft.com/office/powerpoint/2010/main" val="809749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457200"/>
            <a:ext cx="6553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ctr" eaLnBrk="0" hangingPunct="0">
              <a:defRPr sz="2800" b="1">
                <a:solidFill>
                  <a:srgbClr val="336600"/>
                </a:solidFill>
                <a:latin typeface="Arial"/>
                <a:ea typeface="+mn-ea"/>
                <a:cs typeface="Arial"/>
              </a:defRPr>
            </a:lvl1pPr>
            <a:lvl2pPr algn="ctr" eaLnBrk="0" hangingPunct="0">
              <a:defRPr sz="4400">
                <a:solidFill>
                  <a:schemeClr val="tx1"/>
                </a:solidFill>
                <a:latin typeface="Arial" charset="0"/>
                <a:ea typeface="ＭＳ Ｐゴシック" pitchFamily="-109" charset="-128"/>
                <a:cs typeface="ＭＳ Ｐゴシック"/>
              </a:defRPr>
            </a:lvl2pPr>
            <a:lvl3pPr algn="ctr" eaLnBrk="0" hangingPunct="0">
              <a:defRPr sz="4400">
                <a:solidFill>
                  <a:schemeClr val="tx1"/>
                </a:solidFill>
                <a:latin typeface="Arial" charset="0"/>
                <a:ea typeface="ＭＳ Ｐゴシック" pitchFamily="-109" charset="-128"/>
                <a:cs typeface="ＭＳ Ｐゴシック"/>
              </a:defRPr>
            </a:lvl3pPr>
            <a:lvl4pPr algn="ctr" eaLnBrk="0" hangingPunct="0">
              <a:defRPr sz="4400">
                <a:solidFill>
                  <a:schemeClr val="tx1"/>
                </a:solidFill>
                <a:latin typeface="Arial" charset="0"/>
                <a:ea typeface="ＭＳ Ｐゴシック" pitchFamily="-109" charset="-128"/>
                <a:cs typeface="ＭＳ Ｐゴシック"/>
              </a:defRPr>
            </a:lvl4pPr>
            <a:lvl5pPr algn="ctr" eaLnBrk="0" hangingPunct="0">
              <a:defRPr sz="4400">
                <a:solidFill>
                  <a:schemeClr val="tx1"/>
                </a:solidFill>
                <a:latin typeface="Arial" charset="0"/>
                <a:ea typeface="ＭＳ Ｐゴシック" pitchFamily="-109" charset="-128"/>
                <a:cs typeface="ＭＳ Ｐゴシック"/>
              </a:defRPr>
            </a:lvl5pPr>
            <a:lvl6pPr marL="457200" algn="ctr" fontAlgn="base">
              <a:spcBef>
                <a:spcPct val="0"/>
              </a:spcBef>
              <a:spcAft>
                <a:spcPct val="0"/>
              </a:spcAft>
              <a:defRPr sz="4400">
                <a:solidFill>
                  <a:schemeClr val="tx1"/>
                </a:solidFill>
                <a:latin typeface="Calibri" pitchFamily="-109" charset="0"/>
                <a:ea typeface="ＭＳ Ｐゴシック" pitchFamily="-109" charset="-128"/>
              </a:defRPr>
            </a:lvl6pPr>
            <a:lvl7pPr marL="914400" algn="ctr" fontAlgn="base">
              <a:spcBef>
                <a:spcPct val="0"/>
              </a:spcBef>
              <a:spcAft>
                <a:spcPct val="0"/>
              </a:spcAft>
              <a:defRPr sz="4400">
                <a:solidFill>
                  <a:schemeClr val="tx1"/>
                </a:solidFill>
                <a:latin typeface="Calibri" pitchFamily="-109" charset="0"/>
                <a:ea typeface="ＭＳ Ｐゴシック" pitchFamily="-109" charset="-128"/>
              </a:defRPr>
            </a:lvl7pPr>
            <a:lvl8pPr marL="1371600" algn="ctr" fontAlgn="base">
              <a:spcBef>
                <a:spcPct val="0"/>
              </a:spcBef>
              <a:spcAft>
                <a:spcPct val="0"/>
              </a:spcAft>
              <a:defRPr sz="4400">
                <a:solidFill>
                  <a:schemeClr val="tx1"/>
                </a:solidFill>
                <a:latin typeface="Calibri" pitchFamily="-109" charset="0"/>
                <a:ea typeface="ＭＳ Ｐゴシック" pitchFamily="-109" charset="-128"/>
              </a:defRPr>
            </a:lvl8pPr>
            <a:lvl9pPr marL="1828800" algn="ctr" fontAlgn="base">
              <a:spcBef>
                <a:spcPct val="0"/>
              </a:spcBef>
              <a:spcAft>
                <a:spcPct val="0"/>
              </a:spcAft>
              <a:defRPr sz="4400">
                <a:solidFill>
                  <a:schemeClr val="tx1"/>
                </a:solidFill>
                <a:latin typeface="Calibri" pitchFamily="-109" charset="0"/>
                <a:ea typeface="ＭＳ Ｐゴシック" pitchFamily="-109" charset="-128"/>
              </a:defRPr>
            </a:lvl9pPr>
          </a:lstStyle>
          <a:p>
            <a:r>
              <a:rPr lang="en-US" dirty="0" smtClean="0"/>
              <a:t> </a:t>
            </a:r>
            <a:r>
              <a:rPr lang="en-US" dirty="0" smtClean="0">
                <a:solidFill>
                  <a:schemeClr val="accent1"/>
                </a:solidFill>
              </a:rPr>
              <a:t>FRL scope: pools &amp; gases</a:t>
            </a:r>
            <a:endParaRPr lang="en-GB" dirty="0">
              <a:solidFill>
                <a:schemeClr val="accent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650" y="2158507"/>
            <a:ext cx="7330850" cy="397071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2158508"/>
            <a:ext cx="5385113" cy="3688854"/>
          </a:xfrm>
          <a:prstGeom prst="rect">
            <a:avLst/>
          </a:prstGeom>
        </p:spPr>
      </p:pic>
      <p:sp>
        <p:nvSpPr>
          <p:cNvPr id="7" name="TextBox 6"/>
          <p:cNvSpPr txBox="1"/>
          <p:nvPr/>
        </p:nvSpPr>
        <p:spPr>
          <a:xfrm>
            <a:off x="5225002" y="1828800"/>
            <a:ext cx="2590800" cy="400110"/>
          </a:xfrm>
          <a:prstGeom prst="rect">
            <a:avLst/>
          </a:prstGeom>
          <a:noFill/>
        </p:spPr>
        <p:txBody>
          <a:bodyPr wrap="square" rtlCol="0">
            <a:spAutoFit/>
          </a:bodyPr>
          <a:lstStyle/>
          <a:p>
            <a:r>
              <a:rPr lang="en-US" sz="2000" b="1" dirty="0" smtClean="0">
                <a:solidFill>
                  <a:schemeClr val="accent1">
                    <a:lumMod val="75000"/>
                  </a:schemeClr>
                </a:solidFill>
              </a:rPr>
              <a:t>Gases</a:t>
            </a:r>
            <a:endParaRPr lang="en-GB" sz="2000" b="1" dirty="0">
              <a:solidFill>
                <a:schemeClr val="accent1">
                  <a:lumMod val="75000"/>
                </a:schemeClr>
              </a:solidFill>
            </a:endParaRPr>
          </a:p>
        </p:txBody>
      </p:sp>
      <p:sp>
        <p:nvSpPr>
          <p:cNvPr id="8" name="TextBox 7"/>
          <p:cNvSpPr txBox="1"/>
          <p:nvPr/>
        </p:nvSpPr>
        <p:spPr>
          <a:xfrm>
            <a:off x="914400" y="1828800"/>
            <a:ext cx="2590800" cy="400110"/>
          </a:xfrm>
          <a:prstGeom prst="rect">
            <a:avLst/>
          </a:prstGeom>
          <a:noFill/>
        </p:spPr>
        <p:txBody>
          <a:bodyPr wrap="square" rtlCol="0">
            <a:spAutoFit/>
          </a:bodyPr>
          <a:lstStyle/>
          <a:p>
            <a:r>
              <a:rPr lang="en-US" sz="2000" b="1" dirty="0" smtClean="0">
                <a:solidFill>
                  <a:schemeClr val="accent1">
                    <a:lumMod val="75000"/>
                  </a:schemeClr>
                </a:solidFill>
              </a:rPr>
              <a:t>Carbon pools</a:t>
            </a:r>
            <a:endParaRPr lang="en-GB" sz="2000" b="1" dirty="0">
              <a:solidFill>
                <a:schemeClr val="accent1">
                  <a:lumMod val="75000"/>
                </a:schemeClr>
              </a:solidFill>
            </a:endParaRPr>
          </a:p>
        </p:txBody>
      </p:sp>
    </p:spTree>
    <p:extLst>
      <p:ext uri="{BB962C8B-B14F-4D97-AF65-F5344CB8AC3E}">
        <p14:creationId xmlns:p14="http://schemas.microsoft.com/office/powerpoint/2010/main" val="36347475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3955" y="335614"/>
            <a:ext cx="6553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ctr" eaLnBrk="0" hangingPunct="0">
              <a:defRPr sz="2800" b="1">
                <a:solidFill>
                  <a:srgbClr val="336600"/>
                </a:solidFill>
                <a:latin typeface="Arial"/>
                <a:ea typeface="+mn-ea"/>
                <a:cs typeface="Arial"/>
              </a:defRPr>
            </a:lvl1pPr>
            <a:lvl2pPr algn="ctr" eaLnBrk="0" hangingPunct="0">
              <a:defRPr sz="4400">
                <a:solidFill>
                  <a:schemeClr val="tx1"/>
                </a:solidFill>
                <a:latin typeface="Arial" charset="0"/>
                <a:ea typeface="ＭＳ Ｐゴシック" pitchFamily="-109" charset="-128"/>
                <a:cs typeface="ＭＳ Ｐゴシック"/>
              </a:defRPr>
            </a:lvl2pPr>
            <a:lvl3pPr algn="ctr" eaLnBrk="0" hangingPunct="0">
              <a:defRPr sz="4400">
                <a:solidFill>
                  <a:schemeClr val="tx1"/>
                </a:solidFill>
                <a:latin typeface="Arial" charset="0"/>
                <a:ea typeface="ＭＳ Ｐゴシック" pitchFamily="-109" charset="-128"/>
                <a:cs typeface="ＭＳ Ｐゴシック"/>
              </a:defRPr>
            </a:lvl3pPr>
            <a:lvl4pPr algn="ctr" eaLnBrk="0" hangingPunct="0">
              <a:defRPr sz="4400">
                <a:solidFill>
                  <a:schemeClr val="tx1"/>
                </a:solidFill>
                <a:latin typeface="Arial" charset="0"/>
                <a:ea typeface="ＭＳ Ｐゴシック" pitchFamily="-109" charset="-128"/>
                <a:cs typeface="ＭＳ Ｐゴシック"/>
              </a:defRPr>
            </a:lvl4pPr>
            <a:lvl5pPr algn="ctr" eaLnBrk="0" hangingPunct="0">
              <a:defRPr sz="4400">
                <a:solidFill>
                  <a:schemeClr val="tx1"/>
                </a:solidFill>
                <a:latin typeface="Arial" charset="0"/>
                <a:ea typeface="ＭＳ Ｐゴシック" pitchFamily="-109" charset="-128"/>
                <a:cs typeface="ＭＳ Ｐゴシック"/>
              </a:defRPr>
            </a:lvl5pPr>
            <a:lvl6pPr marL="457200" algn="ctr" fontAlgn="base">
              <a:spcBef>
                <a:spcPct val="0"/>
              </a:spcBef>
              <a:spcAft>
                <a:spcPct val="0"/>
              </a:spcAft>
              <a:defRPr sz="4400">
                <a:solidFill>
                  <a:schemeClr val="tx1"/>
                </a:solidFill>
                <a:latin typeface="Calibri" pitchFamily="-109" charset="0"/>
                <a:ea typeface="ＭＳ Ｐゴシック" pitchFamily="-109" charset="-128"/>
              </a:defRPr>
            </a:lvl6pPr>
            <a:lvl7pPr marL="914400" algn="ctr" fontAlgn="base">
              <a:spcBef>
                <a:spcPct val="0"/>
              </a:spcBef>
              <a:spcAft>
                <a:spcPct val="0"/>
              </a:spcAft>
              <a:defRPr sz="4400">
                <a:solidFill>
                  <a:schemeClr val="tx1"/>
                </a:solidFill>
                <a:latin typeface="Calibri" pitchFamily="-109" charset="0"/>
                <a:ea typeface="ＭＳ Ｐゴシック" pitchFamily="-109" charset="-128"/>
              </a:defRPr>
            </a:lvl7pPr>
            <a:lvl8pPr marL="1371600" algn="ctr" fontAlgn="base">
              <a:spcBef>
                <a:spcPct val="0"/>
              </a:spcBef>
              <a:spcAft>
                <a:spcPct val="0"/>
              </a:spcAft>
              <a:defRPr sz="4400">
                <a:solidFill>
                  <a:schemeClr val="tx1"/>
                </a:solidFill>
                <a:latin typeface="Calibri" pitchFamily="-109" charset="0"/>
                <a:ea typeface="ＭＳ Ｐゴシック" pitchFamily="-109" charset="-128"/>
              </a:defRPr>
            </a:lvl8pPr>
            <a:lvl9pPr marL="1828800" algn="ctr" fontAlgn="base">
              <a:spcBef>
                <a:spcPct val="0"/>
              </a:spcBef>
              <a:spcAft>
                <a:spcPct val="0"/>
              </a:spcAft>
              <a:defRPr sz="4400">
                <a:solidFill>
                  <a:schemeClr val="tx1"/>
                </a:solidFill>
                <a:latin typeface="Calibri" pitchFamily="-109" charset="0"/>
                <a:ea typeface="ＭＳ Ｐゴシック" pitchFamily="-109" charset="-128"/>
              </a:defRPr>
            </a:lvl9pPr>
          </a:lstStyle>
          <a:p>
            <a:r>
              <a:rPr lang="en-US" dirty="0" smtClean="0"/>
              <a:t> </a:t>
            </a:r>
            <a:r>
              <a:rPr lang="en-US" dirty="0" smtClean="0">
                <a:solidFill>
                  <a:schemeClr val="accent1"/>
                </a:solidFill>
              </a:rPr>
              <a:t>FRL construction approaches</a:t>
            </a:r>
            <a:endParaRPr lang="en-GB" dirty="0">
              <a:solidFill>
                <a:schemeClr val="accent1"/>
              </a:solidFill>
            </a:endParaRPr>
          </a:p>
        </p:txBody>
      </p:sp>
      <p:sp>
        <p:nvSpPr>
          <p:cNvPr id="5" name="TextBox 4"/>
          <p:cNvSpPr txBox="1"/>
          <p:nvPr/>
        </p:nvSpPr>
        <p:spPr>
          <a:xfrm>
            <a:off x="228600" y="2146042"/>
            <a:ext cx="1856086" cy="3170099"/>
          </a:xfrm>
          <a:prstGeom prst="rect">
            <a:avLst/>
          </a:prstGeom>
          <a:noFill/>
        </p:spPr>
        <p:txBody>
          <a:bodyPr wrap="none" rtlCol="0">
            <a:spAutoFit/>
          </a:bodyPr>
          <a:lstStyle/>
          <a:p>
            <a:pPr marL="342900" lvl="0" indent="-342900">
              <a:buFont typeface="Arial" panose="020B0604020202020204" pitchFamily="34" charset="0"/>
              <a:buChar char="•"/>
            </a:pPr>
            <a:r>
              <a:rPr lang="en-US" sz="2000" dirty="0"/>
              <a:t>Brazil (2x)</a:t>
            </a:r>
            <a:endParaRPr lang="en-GB" sz="2000" dirty="0"/>
          </a:p>
          <a:p>
            <a:pPr marL="342900" lvl="0" indent="-342900">
              <a:buFont typeface="Arial" panose="020B0604020202020204" pitchFamily="34" charset="0"/>
              <a:buChar char="•"/>
            </a:pPr>
            <a:r>
              <a:rPr lang="en-GB" sz="2000" dirty="0"/>
              <a:t>Cambodia</a:t>
            </a:r>
          </a:p>
          <a:p>
            <a:pPr marL="342900" lvl="0" indent="-342900">
              <a:buFont typeface="Arial" panose="020B0604020202020204" pitchFamily="34" charset="0"/>
              <a:buChar char="•"/>
            </a:pPr>
            <a:r>
              <a:rPr lang="en-US" sz="2000" dirty="0"/>
              <a:t>Chile</a:t>
            </a:r>
            <a:endParaRPr lang="en-GB" sz="2000" dirty="0"/>
          </a:p>
          <a:p>
            <a:pPr marL="342900" lvl="0" indent="-342900">
              <a:buFont typeface="Arial" panose="020B0604020202020204" pitchFamily="34" charset="0"/>
              <a:buChar char="•"/>
            </a:pPr>
            <a:r>
              <a:rPr lang="en-GB" sz="2000" dirty="0"/>
              <a:t>Costa Rica</a:t>
            </a:r>
          </a:p>
          <a:p>
            <a:pPr marL="342900" lvl="0" indent="-342900">
              <a:buFont typeface="Arial" panose="020B0604020202020204" pitchFamily="34" charset="0"/>
              <a:buChar char="•"/>
            </a:pPr>
            <a:r>
              <a:rPr lang="en-GB" sz="2000" dirty="0"/>
              <a:t>Côte d’Ivoire</a:t>
            </a:r>
          </a:p>
          <a:p>
            <a:pPr marL="342900" lvl="0" indent="-342900">
              <a:buFont typeface="Arial" panose="020B0604020202020204" pitchFamily="34" charset="0"/>
              <a:buChar char="•"/>
            </a:pPr>
            <a:r>
              <a:rPr lang="en-GB" sz="2000" dirty="0"/>
              <a:t>Ecuador</a:t>
            </a:r>
          </a:p>
          <a:p>
            <a:pPr marL="342900" lvl="0" indent="-342900">
              <a:buFont typeface="Arial" panose="020B0604020202020204" pitchFamily="34" charset="0"/>
              <a:buChar char="•"/>
            </a:pPr>
            <a:r>
              <a:rPr lang="en-GB" sz="2000" dirty="0"/>
              <a:t>Ethiopia</a:t>
            </a:r>
          </a:p>
          <a:p>
            <a:pPr marL="342900" lvl="0" indent="-342900">
              <a:buFont typeface="Arial" panose="020B0604020202020204" pitchFamily="34" charset="0"/>
              <a:buChar char="•"/>
            </a:pPr>
            <a:r>
              <a:rPr lang="en-GB" sz="2000" dirty="0" smtClean="0"/>
              <a:t>Honduras</a:t>
            </a:r>
          </a:p>
          <a:p>
            <a:pPr marL="342900" indent="-342900">
              <a:buFont typeface="Arial" panose="020B0604020202020204" pitchFamily="34" charset="0"/>
              <a:buChar char="•"/>
            </a:pPr>
            <a:r>
              <a:rPr lang="en-GB" sz="2000" dirty="0" smtClean="0"/>
              <a:t>Indonesia</a:t>
            </a:r>
            <a:endParaRPr lang="en-GB" sz="2000" dirty="0"/>
          </a:p>
          <a:p>
            <a:endParaRPr lang="en-US" sz="2000" dirty="0"/>
          </a:p>
        </p:txBody>
      </p:sp>
      <p:sp>
        <p:nvSpPr>
          <p:cNvPr id="6" name="Rectangle 5"/>
          <p:cNvSpPr/>
          <p:nvPr/>
        </p:nvSpPr>
        <p:spPr>
          <a:xfrm>
            <a:off x="1905000" y="1851183"/>
            <a:ext cx="1826776" cy="3354765"/>
          </a:xfrm>
          <a:prstGeom prst="rect">
            <a:avLst/>
          </a:prstGeom>
        </p:spPr>
        <p:txBody>
          <a:bodyPr wrap="square">
            <a:spAutoFit/>
          </a:bodyPr>
          <a:lstStyle/>
          <a:p>
            <a:pPr lvl="0"/>
            <a:endParaRPr lang="en-GB" dirty="0"/>
          </a:p>
          <a:p>
            <a:pPr marL="342900" lvl="0" indent="-342900">
              <a:buFont typeface="Arial" panose="020B0604020202020204" pitchFamily="34" charset="0"/>
              <a:buChar char="•"/>
            </a:pPr>
            <a:r>
              <a:rPr lang="en-GB" sz="2000" dirty="0" smtClean="0"/>
              <a:t>Madagascar</a:t>
            </a:r>
            <a:endParaRPr lang="en-GB" sz="2000" dirty="0"/>
          </a:p>
          <a:p>
            <a:pPr marL="342900" lvl="0" indent="-342900">
              <a:buFont typeface="Arial" panose="020B0604020202020204" pitchFamily="34" charset="0"/>
              <a:buChar char="•"/>
            </a:pPr>
            <a:r>
              <a:rPr lang="en-GB" sz="2000" dirty="0"/>
              <a:t>Malaysia</a:t>
            </a:r>
          </a:p>
          <a:p>
            <a:pPr marL="342900" lvl="0" indent="-342900">
              <a:buFont typeface="Arial" panose="020B0604020202020204" pitchFamily="34" charset="0"/>
              <a:buChar char="•"/>
            </a:pPr>
            <a:r>
              <a:rPr lang="en-GB" sz="2000" dirty="0"/>
              <a:t>Mexico</a:t>
            </a:r>
          </a:p>
          <a:p>
            <a:pPr marL="342900" lvl="0" indent="-342900">
              <a:buFont typeface="Arial" panose="020B0604020202020204" pitchFamily="34" charset="0"/>
              <a:buChar char="•"/>
            </a:pPr>
            <a:r>
              <a:rPr lang="en-GB" sz="2000" dirty="0"/>
              <a:t>Nepal</a:t>
            </a:r>
          </a:p>
          <a:p>
            <a:pPr marL="342900" lvl="0" indent="-342900">
              <a:buFont typeface="Arial" panose="020B0604020202020204" pitchFamily="34" charset="0"/>
              <a:buChar char="•"/>
            </a:pPr>
            <a:r>
              <a:rPr lang="en-GB" sz="2000" dirty="0"/>
              <a:t>Paraguay</a:t>
            </a:r>
          </a:p>
          <a:p>
            <a:pPr marL="342900" lvl="0" indent="-342900">
              <a:buFont typeface="Arial" panose="020B0604020202020204" pitchFamily="34" charset="0"/>
              <a:buChar char="•"/>
            </a:pPr>
            <a:r>
              <a:rPr lang="en-GB" sz="2000" dirty="0"/>
              <a:t>Sri </a:t>
            </a:r>
            <a:r>
              <a:rPr lang="en-GB" sz="2000" dirty="0" smtClean="0"/>
              <a:t>Lanka</a:t>
            </a:r>
          </a:p>
          <a:p>
            <a:pPr marL="342900" lvl="0" indent="-342900">
              <a:buFont typeface="Arial" panose="020B0604020202020204" pitchFamily="34" charset="0"/>
              <a:buChar char="•"/>
            </a:pPr>
            <a:r>
              <a:rPr lang="en-GB" sz="2000" dirty="0" smtClean="0"/>
              <a:t>Tanzania</a:t>
            </a:r>
            <a:endParaRPr lang="en-GB" sz="2000" dirty="0"/>
          </a:p>
          <a:p>
            <a:pPr marL="342900" lvl="0" indent="-342900">
              <a:buFont typeface="Arial" panose="020B0604020202020204" pitchFamily="34" charset="0"/>
              <a:buChar char="•"/>
            </a:pPr>
            <a:r>
              <a:rPr lang="en-GB" sz="2000" dirty="0"/>
              <a:t>Uganda</a:t>
            </a:r>
          </a:p>
          <a:p>
            <a:pPr marL="342900" lvl="0" indent="-342900">
              <a:buFont typeface="Arial" panose="020B0604020202020204" pitchFamily="34" charset="0"/>
              <a:buChar char="•"/>
            </a:pPr>
            <a:r>
              <a:rPr lang="en-GB" sz="2000" dirty="0" smtClean="0"/>
              <a:t>Zambia</a:t>
            </a:r>
          </a:p>
          <a:p>
            <a:pPr marL="342900" lvl="0" indent="-342900">
              <a:buFont typeface="Arial" panose="020B0604020202020204" pitchFamily="34" charset="0"/>
              <a:buChar char="•"/>
            </a:pPr>
            <a:endParaRPr lang="en-GB" sz="2000" dirty="0"/>
          </a:p>
        </p:txBody>
      </p:sp>
      <p:sp>
        <p:nvSpPr>
          <p:cNvPr id="7" name="Rectangle 6"/>
          <p:cNvSpPr/>
          <p:nvPr/>
        </p:nvSpPr>
        <p:spPr>
          <a:xfrm>
            <a:off x="3886200" y="1851183"/>
            <a:ext cx="1424355" cy="1292662"/>
          </a:xfrm>
          <a:prstGeom prst="rect">
            <a:avLst/>
          </a:prstGeom>
        </p:spPr>
        <p:txBody>
          <a:bodyPr wrap="square">
            <a:spAutoFit/>
          </a:bodyPr>
          <a:lstStyle/>
          <a:p>
            <a:pPr lvl="0"/>
            <a:endParaRPr lang="en-GB" dirty="0"/>
          </a:p>
          <a:p>
            <a:pPr marL="342900" lvl="0" indent="-342900">
              <a:buFont typeface="Arial" panose="020B0604020202020204" pitchFamily="34" charset="0"/>
              <a:buChar char="•"/>
            </a:pPr>
            <a:r>
              <a:rPr lang="en-GB" sz="2000" dirty="0" smtClean="0"/>
              <a:t>Ghana</a:t>
            </a:r>
          </a:p>
          <a:p>
            <a:pPr marL="342900" lvl="0" indent="-342900">
              <a:buFont typeface="Arial" panose="020B0604020202020204" pitchFamily="34" charset="0"/>
              <a:buChar char="•"/>
            </a:pPr>
            <a:r>
              <a:rPr lang="en-GB" sz="2000" dirty="0" smtClean="0"/>
              <a:t>Peru</a:t>
            </a:r>
          </a:p>
          <a:p>
            <a:pPr marL="342900" lvl="0" indent="-342900">
              <a:buFont typeface="Arial" panose="020B0604020202020204" pitchFamily="34" charset="0"/>
              <a:buChar char="•"/>
            </a:pPr>
            <a:r>
              <a:rPr lang="en-GB" sz="2000" dirty="0" smtClean="0"/>
              <a:t>PNG</a:t>
            </a:r>
            <a:endParaRPr lang="en-GB" sz="2000" dirty="0"/>
          </a:p>
        </p:txBody>
      </p:sp>
      <p:sp>
        <p:nvSpPr>
          <p:cNvPr id="8" name="Rectangle 7"/>
          <p:cNvSpPr/>
          <p:nvPr/>
        </p:nvSpPr>
        <p:spPr>
          <a:xfrm>
            <a:off x="6705600" y="1851183"/>
            <a:ext cx="1752600" cy="1600438"/>
          </a:xfrm>
          <a:prstGeom prst="rect">
            <a:avLst/>
          </a:prstGeom>
        </p:spPr>
        <p:txBody>
          <a:bodyPr wrap="square">
            <a:spAutoFit/>
          </a:bodyPr>
          <a:lstStyle/>
          <a:p>
            <a:pPr lvl="0"/>
            <a:endParaRPr lang="en-GB" dirty="0"/>
          </a:p>
          <a:p>
            <a:pPr marL="342900" lvl="0" indent="-342900">
              <a:buFont typeface="Arial" panose="020B0604020202020204" pitchFamily="34" charset="0"/>
              <a:buChar char="•"/>
            </a:pPr>
            <a:r>
              <a:rPr lang="en-GB" sz="2000" dirty="0" smtClean="0"/>
              <a:t>Colombia</a:t>
            </a:r>
          </a:p>
          <a:p>
            <a:pPr marL="342900" lvl="0" indent="-342900">
              <a:buFont typeface="Arial" panose="020B0604020202020204" pitchFamily="34" charset="0"/>
              <a:buChar char="•"/>
            </a:pPr>
            <a:r>
              <a:rPr lang="en-GB" sz="2000" dirty="0" smtClean="0"/>
              <a:t>Congo</a:t>
            </a:r>
          </a:p>
          <a:p>
            <a:pPr marL="342900" lvl="0" indent="-342900">
              <a:buFont typeface="Arial" panose="020B0604020202020204" pitchFamily="34" charset="0"/>
              <a:buChar char="•"/>
            </a:pPr>
            <a:r>
              <a:rPr lang="en-GB" sz="2000" dirty="0" smtClean="0"/>
              <a:t>Guyana</a:t>
            </a:r>
          </a:p>
          <a:p>
            <a:pPr marL="342900" lvl="0" indent="-342900">
              <a:buFont typeface="Arial" panose="020B0604020202020204" pitchFamily="34" charset="0"/>
              <a:buChar char="•"/>
            </a:pPr>
            <a:r>
              <a:rPr lang="en-GB" sz="2000" dirty="0" smtClean="0"/>
              <a:t>Viet Nam</a:t>
            </a:r>
            <a:endParaRPr lang="en-GB" sz="2000" dirty="0"/>
          </a:p>
        </p:txBody>
      </p:sp>
      <p:sp>
        <p:nvSpPr>
          <p:cNvPr id="9" name="TextBox 8"/>
          <p:cNvSpPr txBox="1"/>
          <p:nvPr/>
        </p:nvSpPr>
        <p:spPr>
          <a:xfrm>
            <a:off x="228600" y="1601386"/>
            <a:ext cx="3338145" cy="461665"/>
          </a:xfrm>
          <a:prstGeom prst="rect">
            <a:avLst/>
          </a:prstGeom>
          <a:solidFill>
            <a:schemeClr val="accent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dirty="0" smtClean="0">
                <a:solidFill>
                  <a:schemeClr val="bg1"/>
                </a:solidFill>
              </a:rPr>
              <a:t>Simple historical average</a:t>
            </a:r>
            <a:endParaRPr lang="en-US" sz="2400" dirty="0">
              <a:solidFill>
                <a:schemeClr val="bg1"/>
              </a:solidFill>
            </a:endParaRPr>
          </a:p>
        </p:txBody>
      </p:sp>
      <p:sp>
        <p:nvSpPr>
          <p:cNvPr id="10" name="TextBox 9"/>
          <p:cNvSpPr txBox="1"/>
          <p:nvPr/>
        </p:nvSpPr>
        <p:spPr>
          <a:xfrm>
            <a:off x="3886200" y="1601385"/>
            <a:ext cx="2364224" cy="461665"/>
          </a:xfrm>
          <a:prstGeom prst="rect">
            <a:avLst/>
          </a:pr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dirty="0" smtClean="0">
                <a:solidFill>
                  <a:schemeClr val="bg1"/>
                </a:solidFill>
              </a:rPr>
              <a:t>Linear projection</a:t>
            </a:r>
            <a:endParaRPr lang="en-US" sz="2400" dirty="0">
              <a:solidFill>
                <a:schemeClr val="bg1"/>
              </a:solidFill>
            </a:endParaRPr>
          </a:p>
        </p:txBody>
      </p:sp>
      <p:sp>
        <p:nvSpPr>
          <p:cNvPr id="11" name="TextBox 10"/>
          <p:cNvSpPr txBox="1"/>
          <p:nvPr/>
        </p:nvSpPr>
        <p:spPr>
          <a:xfrm>
            <a:off x="6705600" y="1601384"/>
            <a:ext cx="1771300" cy="461665"/>
          </a:xfrm>
          <a:prstGeom prst="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dirty="0" smtClean="0">
                <a:solidFill>
                  <a:schemeClr val="bg1"/>
                </a:solidFill>
              </a:rPr>
              <a:t>Adjustment</a:t>
            </a:r>
            <a:endParaRPr lang="en-US" sz="2400" dirty="0">
              <a:solidFill>
                <a:schemeClr val="bg1"/>
              </a:solidFill>
            </a:endParaRPr>
          </a:p>
        </p:txBody>
      </p:sp>
      <p:pic>
        <p:nvPicPr>
          <p:cNvPr id="1026" name="Picture 1" descr="image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4956262"/>
            <a:ext cx="2552606" cy="1749338"/>
          </a:xfrm>
          <a:prstGeom prst="rect">
            <a:avLst/>
          </a:prstGeom>
          <a:noFill/>
          <a:ln w="3175" cap="sq">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381000" y="4963799"/>
            <a:ext cx="2876369" cy="1741801"/>
          </a:xfrm>
          <a:prstGeom prst="rect">
            <a:avLst/>
          </a:prstGeom>
          <a:ln>
            <a:solidFill>
              <a:schemeClr val="tx1"/>
            </a:solidFill>
          </a:ln>
        </p:spPr>
      </p:pic>
      <p:pic>
        <p:nvPicPr>
          <p:cNvPr id="13" name="Picture 12"/>
          <p:cNvPicPr>
            <a:picLocks noChangeAspect="1"/>
          </p:cNvPicPr>
          <p:nvPr/>
        </p:nvPicPr>
        <p:blipFill>
          <a:blip r:embed="rId5"/>
          <a:stretch>
            <a:fillRect/>
          </a:stretch>
        </p:blipFill>
        <p:spPr>
          <a:xfrm>
            <a:off x="6340911" y="4964183"/>
            <a:ext cx="2650689" cy="1741417"/>
          </a:xfrm>
          <a:prstGeom prst="rect">
            <a:avLst/>
          </a:prstGeom>
          <a:ln>
            <a:solidFill>
              <a:schemeClr val="tx1"/>
            </a:solidFill>
          </a:ln>
        </p:spPr>
      </p:pic>
    </p:spTree>
    <p:extLst>
      <p:ext uri="{BB962C8B-B14F-4D97-AF65-F5344CB8AC3E}">
        <p14:creationId xmlns:p14="http://schemas.microsoft.com/office/powerpoint/2010/main" val="30208763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424190"/>
            <a:ext cx="6553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ctr" eaLnBrk="0" hangingPunct="0">
              <a:defRPr sz="2800" b="1">
                <a:solidFill>
                  <a:srgbClr val="336600"/>
                </a:solidFill>
                <a:latin typeface="Arial"/>
                <a:ea typeface="+mn-ea"/>
                <a:cs typeface="Arial"/>
              </a:defRPr>
            </a:lvl1pPr>
            <a:lvl2pPr algn="ctr" eaLnBrk="0" hangingPunct="0">
              <a:defRPr sz="4400">
                <a:solidFill>
                  <a:schemeClr val="tx1"/>
                </a:solidFill>
                <a:latin typeface="Arial" charset="0"/>
                <a:ea typeface="ＭＳ Ｐゴシック" pitchFamily="-109" charset="-128"/>
                <a:cs typeface="ＭＳ Ｐゴシック"/>
              </a:defRPr>
            </a:lvl2pPr>
            <a:lvl3pPr algn="ctr" eaLnBrk="0" hangingPunct="0">
              <a:defRPr sz="4400">
                <a:solidFill>
                  <a:schemeClr val="tx1"/>
                </a:solidFill>
                <a:latin typeface="Arial" charset="0"/>
                <a:ea typeface="ＭＳ Ｐゴシック" pitchFamily="-109" charset="-128"/>
                <a:cs typeface="ＭＳ Ｐゴシック"/>
              </a:defRPr>
            </a:lvl3pPr>
            <a:lvl4pPr algn="ctr" eaLnBrk="0" hangingPunct="0">
              <a:defRPr sz="4400">
                <a:solidFill>
                  <a:schemeClr val="tx1"/>
                </a:solidFill>
                <a:latin typeface="Arial" charset="0"/>
                <a:ea typeface="ＭＳ Ｐゴシック" pitchFamily="-109" charset="-128"/>
                <a:cs typeface="ＭＳ Ｐゴシック"/>
              </a:defRPr>
            </a:lvl4pPr>
            <a:lvl5pPr algn="ctr" eaLnBrk="0" hangingPunct="0">
              <a:defRPr sz="4400">
                <a:solidFill>
                  <a:schemeClr val="tx1"/>
                </a:solidFill>
                <a:latin typeface="Arial" charset="0"/>
                <a:ea typeface="ＭＳ Ｐゴシック" pitchFamily="-109" charset="-128"/>
                <a:cs typeface="ＭＳ Ｐゴシック"/>
              </a:defRPr>
            </a:lvl5pPr>
            <a:lvl6pPr marL="457200" algn="ctr" fontAlgn="base">
              <a:spcBef>
                <a:spcPct val="0"/>
              </a:spcBef>
              <a:spcAft>
                <a:spcPct val="0"/>
              </a:spcAft>
              <a:defRPr sz="4400">
                <a:solidFill>
                  <a:schemeClr val="tx1"/>
                </a:solidFill>
                <a:latin typeface="Calibri" pitchFamily="-109" charset="0"/>
                <a:ea typeface="ＭＳ Ｐゴシック" pitchFamily="-109" charset="-128"/>
              </a:defRPr>
            </a:lvl6pPr>
            <a:lvl7pPr marL="914400" algn="ctr" fontAlgn="base">
              <a:spcBef>
                <a:spcPct val="0"/>
              </a:spcBef>
              <a:spcAft>
                <a:spcPct val="0"/>
              </a:spcAft>
              <a:defRPr sz="4400">
                <a:solidFill>
                  <a:schemeClr val="tx1"/>
                </a:solidFill>
                <a:latin typeface="Calibri" pitchFamily="-109" charset="0"/>
                <a:ea typeface="ＭＳ Ｐゴシック" pitchFamily="-109" charset="-128"/>
              </a:defRPr>
            </a:lvl7pPr>
            <a:lvl8pPr marL="1371600" algn="ctr" fontAlgn="base">
              <a:spcBef>
                <a:spcPct val="0"/>
              </a:spcBef>
              <a:spcAft>
                <a:spcPct val="0"/>
              </a:spcAft>
              <a:defRPr sz="4400">
                <a:solidFill>
                  <a:schemeClr val="tx1"/>
                </a:solidFill>
                <a:latin typeface="Calibri" pitchFamily="-109" charset="0"/>
                <a:ea typeface="ＭＳ Ｐゴシック" pitchFamily="-109" charset="-128"/>
              </a:defRPr>
            </a:lvl8pPr>
            <a:lvl9pPr marL="1828800" algn="ctr" fontAlgn="base">
              <a:spcBef>
                <a:spcPct val="0"/>
              </a:spcBef>
              <a:spcAft>
                <a:spcPct val="0"/>
              </a:spcAft>
              <a:defRPr sz="4400">
                <a:solidFill>
                  <a:schemeClr val="tx1"/>
                </a:solidFill>
                <a:latin typeface="Calibri" pitchFamily="-109" charset="0"/>
                <a:ea typeface="ＭＳ Ｐゴシック" pitchFamily="-109" charset="-128"/>
              </a:defRPr>
            </a:lvl9pPr>
          </a:lstStyle>
          <a:p>
            <a:r>
              <a:rPr lang="en-US" dirty="0" smtClean="0"/>
              <a:t> </a:t>
            </a:r>
            <a:r>
              <a:rPr lang="en-US" dirty="0" smtClean="0">
                <a:solidFill>
                  <a:schemeClr val="accent1"/>
                </a:solidFill>
              </a:rPr>
              <a:t>Stock take of REDD+ results</a:t>
            </a:r>
            <a:endParaRPr lang="en-GB" dirty="0">
              <a:solidFill>
                <a:schemeClr val="accent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143000"/>
            <a:ext cx="10715624" cy="6629400"/>
          </a:xfrm>
          <a:prstGeom prst="rect">
            <a:avLst/>
          </a:prstGeom>
        </p:spPr>
      </p:pic>
    </p:spTree>
    <p:extLst>
      <p:ext uri="{BB962C8B-B14F-4D97-AF65-F5344CB8AC3E}">
        <p14:creationId xmlns:p14="http://schemas.microsoft.com/office/powerpoint/2010/main" val="13449692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44481</TotalTime>
  <Words>2275</Words>
  <Application>Microsoft Office PowerPoint</Application>
  <PresentationFormat>On-screen Show (4:3)</PresentationFormat>
  <Paragraphs>366</Paragraphs>
  <Slides>40</Slides>
  <Notes>31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40</vt:i4>
      </vt:variant>
    </vt:vector>
  </HeadingPairs>
  <TitlesOfParts>
    <vt:vector size="51" baseType="lpstr">
      <vt:lpstr>SimSun</vt:lpstr>
      <vt:lpstr>Agency FB</vt:lpstr>
      <vt:lpstr>Arial</vt:lpstr>
      <vt:lpstr>Arial Narrow</vt:lpstr>
      <vt:lpstr>Calibri</vt:lpstr>
      <vt:lpstr>Calibri Light</vt:lpstr>
      <vt:lpstr>Cambria</vt:lpstr>
      <vt:lpstr>Myriad Pro</vt:lpstr>
      <vt:lpstr>Myriad Pro Cond</vt:lpstr>
      <vt:lpstr>Office Theme</vt:lpstr>
      <vt:lpstr>10_Custom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FRL summary: Republic de Côte d’Ivoire</vt:lpstr>
      <vt:lpstr>Résultats des NRF/NERF National et ERP</vt:lpstr>
      <vt:lpstr>PowerPoint Presentation</vt:lpstr>
      <vt:lpstr>FRL summary: Federal Democratic Republic of Ethiopia</vt:lpstr>
      <vt:lpstr>Ethiopia</vt:lpstr>
      <vt:lpstr>Emission: 17.9MtCO2e</vt:lpstr>
      <vt:lpstr>PowerPoint Presentation</vt:lpstr>
      <vt:lpstr>FRL summary: Republic of Ghana</vt:lpstr>
      <vt:lpstr>Ghana</vt:lpstr>
      <vt:lpstr>PowerPoint Presentation</vt:lpstr>
      <vt:lpstr>FREL summary: Madagascar</vt:lpstr>
      <vt:lpstr>Madagascar</vt:lpstr>
      <vt:lpstr>PowerPoint Presentation</vt:lpstr>
      <vt:lpstr>FREL summary: Republic of Congo</vt:lpstr>
      <vt:lpstr>PowerPoint Presentation</vt:lpstr>
      <vt:lpstr>PowerPoint Presentation</vt:lpstr>
      <vt:lpstr>FRL summary: Uganda</vt:lpstr>
      <vt:lpstr>Uganda</vt:lpstr>
      <vt:lpstr>Graphical representation of emission/removals for each REDD+ activity and liner projection to 2020   </vt:lpstr>
      <vt:lpstr> Key building blocks for FRL construction. </vt:lpstr>
      <vt:lpstr>PowerPoint Presentation</vt:lpstr>
      <vt:lpstr>National FREL summary: Zambia</vt:lpstr>
      <vt:lpstr>Emissions Factors </vt:lpstr>
      <vt:lpstr>Scope of FREL and REDD+ projects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Marieke.Sandker@fao.org</dc:creator>
  <cp:lastModifiedBy>Marieke Sandker (FOA)</cp:lastModifiedBy>
  <cp:revision>408</cp:revision>
  <dcterms:created xsi:type="dcterms:W3CDTF">2012-09-11T07:20:24Z</dcterms:created>
  <dcterms:modified xsi:type="dcterms:W3CDTF">2017-09-21T11:51:39Z</dcterms:modified>
</cp:coreProperties>
</file>