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819" r:id="rId3"/>
  </p:sldMasterIdLst>
  <p:notesMasterIdLst>
    <p:notesMasterId r:id="rId13"/>
  </p:notesMasterIdLst>
  <p:sldIdLst>
    <p:sldId id="256" r:id="rId4"/>
    <p:sldId id="321" r:id="rId5"/>
    <p:sldId id="284" r:id="rId6"/>
    <p:sldId id="323" r:id="rId7"/>
    <p:sldId id="324" r:id="rId8"/>
    <p:sldId id="322" r:id="rId9"/>
    <p:sldId id="318" r:id="rId10"/>
    <p:sldId id="319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321"/>
            <p14:sldId id="284"/>
            <p14:sldId id="323"/>
            <p14:sldId id="324"/>
            <p14:sldId id="322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Boyle" initials="T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EB9"/>
    <a:srgbClr val="78D9E6"/>
    <a:srgbClr val="BFBFBF"/>
    <a:srgbClr val="65B6BF"/>
    <a:srgbClr val="0000FF"/>
    <a:srgbClr val="D5E2F0"/>
    <a:srgbClr val="8FB13E"/>
    <a:srgbClr val="6A8337"/>
    <a:srgbClr val="E1ECF8"/>
    <a:srgbClr val="DF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0095" autoAdjust="0"/>
  </p:normalViewPr>
  <p:slideViewPr>
    <p:cSldViewPr showGuides="1">
      <p:cViewPr>
        <p:scale>
          <a:sx n="64" d="100"/>
          <a:sy n="64" d="100"/>
        </p:scale>
        <p:origin x="984" y="10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7FDF-9447-4991-B608-3E1ED9B1AF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52EFC-052B-46F0-B1B6-57CA7A28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0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5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6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83" y="39299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83" y="39299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62743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672522"/>
            <a:ext cx="10972800" cy="374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62743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62743"/>
            <a:ext cx="109728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62743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7" y="362743"/>
            <a:ext cx="109728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7" y="1672522"/>
            <a:ext cx="10972800" cy="37489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83" y="39299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83" y="39299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83" y="39299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eg"/><Relationship Id="rId21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6.png"/><Relationship Id="rId21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tiff"/><Relationship Id="rId14" Type="http://schemas.openxmlformats.org/officeDocument/2006/relationships/image" Target="../media/image7.png"/><Relationship Id="rId15" Type="http://schemas.openxmlformats.org/officeDocument/2006/relationships/image" Target="../media/image8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tiff"/><Relationship Id="rId14" Type="http://schemas.openxmlformats.org/officeDocument/2006/relationships/image" Target="../media/image7.png"/><Relationship Id="rId15" Type="http://schemas.openxmlformats.org/officeDocument/2006/relationships/image" Target="../media/image8.jpeg"/><Relationship Id="rId16" Type="http://schemas.openxmlformats.org/officeDocument/2006/relationships/image" Target="../media/image9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alpha val="94000"/>
                <a:lumMod val="0"/>
                <a:lumOff val="10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152401"/>
            <a:ext cx="12344400" cy="70934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01"/>
            <a:ext cx="10972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6134127"/>
            <a:ext cx="491557" cy="759472"/>
          </a:xfrm>
          <a:prstGeom prst="rect">
            <a:avLst/>
          </a:prstGeom>
        </p:spPr>
      </p:pic>
      <p:sp>
        <p:nvSpPr>
          <p:cNvPr id="10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9325"/>
            <a:ext cx="1636453" cy="25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19AB-F082-9D4F-9ADC-CB3DDB6ECB94}" type="datetimeFigureOut">
              <a:rPr lang="en-US" smtClean="0"/>
              <a:t>11/15/17</a:t>
            </a:fld>
            <a:endParaRPr lang="en-US" dirty="0"/>
          </a:p>
        </p:txBody>
      </p:sp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357" y="6160084"/>
            <a:ext cx="423724" cy="65466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428" y="6044593"/>
            <a:ext cx="626967" cy="81340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23" y="6126323"/>
            <a:ext cx="530023" cy="69020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57" y="6066009"/>
            <a:ext cx="913018" cy="77944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757" y="6096000"/>
            <a:ext cx="913018" cy="77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42726"/>
            <a:ext cx="1626751" cy="1236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9" y="239649"/>
            <a:ext cx="1073731" cy="1139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 cstate="email">
            <a:duotone>
              <a:prstClr val="black"/>
              <a:srgbClr val="8FB1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5304463"/>
            <a:ext cx="1692932" cy="16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8000">
              <a:schemeClr val="accent1">
                <a:alpha val="94000"/>
                <a:lumMod val="0"/>
                <a:lumOff val="10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152401"/>
            <a:ext cx="12344400" cy="7093441"/>
          </a:xfrm>
          <a:prstGeom prst="rect">
            <a:avLst/>
          </a:prstGeom>
        </p:spPr>
      </p:pic>
      <p:sp>
        <p:nvSpPr>
          <p:cNvPr id="65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01"/>
            <a:ext cx="10972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859" y="5589182"/>
            <a:ext cx="1626751" cy="123655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728" y="5686105"/>
            <a:ext cx="1073731" cy="113962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6134127"/>
            <a:ext cx="491557" cy="759472"/>
          </a:xfrm>
          <a:prstGeom prst="rect">
            <a:avLst/>
          </a:prstGeom>
        </p:spPr>
      </p:pic>
      <p:sp>
        <p:nvSpPr>
          <p:cNvPr id="7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9325"/>
            <a:ext cx="1636453" cy="25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19AB-F082-9D4F-9ADC-CB3DDB6ECB94}" type="datetimeFigureOut">
              <a:rPr lang="en-US" smtClean="0"/>
              <a:t>11/15/17</a:t>
            </a:fld>
            <a:endParaRPr lang="en-US" dirty="0"/>
          </a:p>
        </p:txBody>
      </p:sp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357" y="6160084"/>
            <a:ext cx="423724" cy="65466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428" y="6044593"/>
            <a:ext cx="626967" cy="81340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23" y="6126323"/>
            <a:ext cx="530023" cy="69020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57" y="6066009"/>
            <a:ext cx="913018" cy="77944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757" y="6096000"/>
            <a:ext cx="913018" cy="779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 cstate="email">
            <a:duotone>
              <a:prstClr val="black"/>
              <a:srgbClr val="8FB1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5304463"/>
            <a:ext cx="1692932" cy="16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8000">
              <a:schemeClr val="accent1">
                <a:alpha val="94000"/>
                <a:lumMod val="0"/>
                <a:lumOff val="10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152401"/>
            <a:ext cx="12344400" cy="7093441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01"/>
            <a:ext cx="10972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859" y="5589182"/>
            <a:ext cx="1626751" cy="12365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728" y="5686105"/>
            <a:ext cx="1073731" cy="11396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rgbClr val="8FB1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5304463"/>
            <a:ext cx="1692932" cy="16929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6134127"/>
            <a:ext cx="491557" cy="759472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9325"/>
            <a:ext cx="1636453" cy="25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19AB-F082-9D4F-9ADC-CB3DDB6ECB94}" type="datetimeFigureOut">
              <a:rPr lang="en-US" smtClean="0"/>
              <a:t>11/15/17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357" y="6160084"/>
            <a:ext cx="423724" cy="654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428" y="6044593"/>
            <a:ext cx="626967" cy="8134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23" y="6126323"/>
            <a:ext cx="530023" cy="6902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57" y="6066009"/>
            <a:ext cx="913018" cy="7794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757" y="6096000"/>
            <a:ext cx="913018" cy="7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4" Type="http://schemas.openxmlformats.org/officeDocument/2006/relationships/hyperlink" Target="http://www.myanmar-redd.org/" TargetMode="External"/><Relationship Id="rId5" Type="http://schemas.openxmlformats.org/officeDocument/2006/relationships/hyperlink" Target="https://www.facebook.com/redd.psd.fd.moecaf/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mailto:khin.hnin.myint@und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0"/>
            <a:ext cx="4484803" cy="6884445"/>
            <a:chOff x="-1" y="0"/>
            <a:chExt cx="4484803" cy="68844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484803" cy="688444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33400" y="11430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solidFill>
                    <a:srgbClr val="61AEB9"/>
                  </a:solidFill>
                  <a:latin typeface="Arial" charset="0"/>
                  <a:ea typeface="Arial" charset="0"/>
                  <a:cs typeface="Arial" charset="0"/>
                </a:rPr>
                <a:t>India</a:t>
              </a:r>
              <a:endParaRPr lang="en-US" sz="1600">
                <a:solidFill>
                  <a:srgbClr val="61AEB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7930" y="762000"/>
            <a:ext cx="5199270" cy="4114800"/>
          </a:xfrm>
        </p:spPr>
        <p:txBody>
          <a:bodyPr>
            <a:no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  <a:latin typeface="Cambria" charset="0"/>
                <a:ea typeface="Cambria" charset="0"/>
                <a:cs typeface="Cambria" charset="0"/>
              </a:rPr>
              <a:t>REDD+ supporting Green Development in Myanmar</a:t>
            </a:r>
            <a:endParaRPr lang="en-GB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r"/>
            <a:endParaRPr lang="en-GB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r"/>
            <a:endParaRPr lang="en-GB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r"/>
            <a:endParaRPr lang="en-GB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r"/>
            <a:r>
              <a:rPr lang="en-GB" sz="2000" b="1" dirty="0">
                <a:solidFill>
                  <a:schemeClr val="accent1"/>
                </a:solidFill>
                <a:latin typeface="Cambria" panose="02040503050406030204" pitchFamily="18" charset="0"/>
              </a:rPr>
              <a:t>By </a:t>
            </a:r>
            <a:r>
              <a:rPr lang="en-GB" sz="2000" b="1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Khin</a:t>
            </a:r>
            <a:r>
              <a:rPr lang="en-GB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Hnin</a:t>
            </a:r>
            <a:r>
              <a:rPr lang="en-GB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Myint</a:t>
            </a:r>
            <a:endParaRPr lang="en-GB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r"/>
            <a:r>
              <a:rPr lang="en-GB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National Programme Manager</a:t>
            </a:r>
          </a:p>
          <a:p>
            <a:pPr algn="r"/>
            <a:r>
              <a:rPr lang="en-GB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UN-REDD Programme Myanmar</a:t>
            </a:r>
            <a:endParaRPr lang="en-GB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r"/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</a:rPr>
              <a:t>Date: November 16</a:t>
            </a:r>
            <a:r>
              <a:rPr lang="en-US" sz="2000" b="1" baseline="30000" dirty="0">
                <a:solidFill>
                  <a:schemeClr val="accent1"/>
                </a:solidFill>
                <a:latin typeface="Cambria" panose="02040503050406030204" pitchFamily="18" charset="0"/>
              </a:rPr>
              <a:t>th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</a:rPr>
              <a:t>, 2017</a:t>
            </a:r>
            <a:endParaRPr lang="en-GB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192" y="5334000"/>
            <a:ext cx="1885532" cy="133084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38200" y="2362200"/>
            <a:ext cx="200776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Myanmar</a:t>
            </a:r>
            <a:endParaRPr lang="en-GB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802" y="2667000"/>
            <a:ext cx="2074998" cy="1577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99" y="218905"/>
            <a:ext cx="1412802" cy="14995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11792" y="5771192"/>
            <a:ext cx="507540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COP23 SIDE EVENT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REDD+ Programme Myanmar</a:t>
            </a: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02" y="304800"/>
            <a:ext cx="9981398" cy="6096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Introduction to Myanmar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602" y="990600"/>
            <a:ext cx="6857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Myanmar is the largest country in mainland S.E Asia and ranks 4</a:t>
            </a:r>
            <a:r>
              <a:rPr lang="en-US" sz="2400" baseline="30000" dirty="0"/>
              <a:t>th</a:t>
            </a:r>
            <a:r>
              <a:rPr lang="en-US" sz="2400" dirty="0"/>
              <a:t> in Asia in terms of total forest area (after China, Indonesia, India; 30.6 million ha 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33933" y="63743"/>
            <a:ext cx="3517317" cy="2637988"/>
            <a:chOff x="8077200" y="333812"/>
            <a:chExt cx="3517317" cy="263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7200" y="333812"/>
              <a:ext cx="3517317" cy="26379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95208" y="2710190"/>
              <a:ext cx="2387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solidFill>
                    <a:schemeClr val="bg1"/>
                  </a:solidFill>
                </a:rPr>
                <a:t>Mount </a:t>
              </a:r>
              <a:r>
                <a:rPr lang="en-US" sz="1100" i="1" dirty="0" err="1">
                  <a:solidFill>
                    <a:schemeClr val="bg1"/>
                  </a:solidFill>
                </a:rPr>
                <a:t>Khakaborazi</a:t>
              </a:r>
              <a:r>
                <a:rPr lang="en-US" sz="1100" i="1" dirty="0">
                  <a:solidFill>
                    <a:schemeClr val="bg1"/>
                  </a:solidFill>
                </a:rPr>
                <a:t> in northern Kachin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933" y="2718389"/>
            <a:ext cx="3517436" cy="1648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933" y="4481382"/>
            <a:ext cx="3517319" cy="233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55618" y="6596390"/>
            <a:ext cx="35269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i="1" dirty="0">
                <a:solidFill>
                  <a:schemeClr val="bg1"/>
                </a:solidFill>
                <a:latin typeface="Calibri" charset="0"/>
              </a:rPr>
              <a:t>Humid lowland forest in </a:t>
            </a:r>
            <a:r>
              <a:rPr lang="en-US" sz="1100" i="1" dirty="0" err="1">
                <a:solidFill>
                  <a:schemeClr val="bg1"/>
                </a:solidFill>
                <a:latin typeface="Calibri" charset="0"/>
              </a:rPr>
              <a:t>Mergui</a:t>
            </a:r>
            <a:r>
              <a:rPr lang="en-US" sz="1100" i="1" dirty="0">
                <a:solidFill>
                  <a:schemeClr val="bg1"/>
                </a:solidFill>
                <a:latin typeface="Calibri" charset="0"/>
              </a:rPr>
              <a:t> Archipelago, </a:t>
            </a:r>
            <a:r>
              <a:rPr lang="en-US" sz="1100" i="1" dirty="0" err="1">
                <a:solidFill>
                  <a:schemeClr val="bg1"/>
                </a:solidFill>
                <a:latin typeface="Calibri" charset="0"/>
              </a:rPr>
              <a:t>Tanintharyi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91676" y="4039646"/>
            <a:ext cx="1247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  <a:latin typeface="Calibri" charset="0"/>
              </a:rPr>
              <a:t>Putao</a:t>
            </a:r>
            <a:r>
              <a:rPr lang="en-US" sz="1100" i="1" dirty="0">
                <a:solidFill>
                  <a:schemeClr val="bg1"/>
                </a:solidFill>
                <a:latin typeface="Calibri" charset="0"/>
              </a:rPr>
              <a:t> in Myanmar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602" y="2204583"/>
            <a:ext cx="6857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Enormous range of forest types from sub-alpine in northern Kachin to humid tropical lowland forests in </a:t>
            </a:r>
            <a:r>
              <a:rPr lang="en-US" sz="2400"/>
              <a:t>the south</a:t>
            </a:r>
            <a:endParaRPr lang="en-US" sz="2400" dirty="0"/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602" y="3372398"/>
            <a:ext cx="685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Population (52 million) is still largely rural (65%) with many ethnic groups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602" y="4157228"/>
            <a:ext cx="761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Deforestation rate remains high (nearly 400,000ha/year), largely due to agricultural development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602" y="4997190"/>
            <a:ext cx="685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Forest degradation also significant (biomass fuels)</a:t>
            </a:r>
          </a:p>
        </p:txBody>
      </p:sp>
    </p:spTree>
    <p:extLst>
      <p:ext uri="{BB962C8B-B14F-4D97-AF65-F5344CB8AC3E}">
        <p14:creationId xmlns:p14="http://schemas.microsoft.com/office/powerpoint/2010/main" val="3470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049000" cy="838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Overview of the REDD+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Programme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 Myanmar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7543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REDD+ Readiness Roadmap developed in 2013;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29600" y="1221506"/>
            <a:ext cx="3886200" cy="2313953"/>
            <a:chOff x="7848600" y="1221506"/>
            <a:chExt cx="4152900" cy="24398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8600" y="1221506"/>
              <a:ext cx="4152900" cy="243982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99814" y="3335907"/>
              <a:ext cx="2514600" cy="324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i="1" dirty="0">
                  <a:solidFill>
                    <a:schemeClr val="bg1"/>
                  </a:solidFill>
                  <a:latin typeface="Calibri" charset="0"/>
                </a:rPr>
                <a:t>The 1</a:t>
              </a:r>
              <a:r>
                <a:rPr lang="en-US" sz="1400" i="1" baseline="30000" dirty="0">
                  <a:solidFill>
                    <a:schemeClr val="bg1"/>
                  </a:solidFill>
                  <a:latin typeface="Calibri" charset="0"/>
                </a:rPr>
                <a:t>st</a:t>
              </a:r>
              <a:r>
                <a:rPr lang="en-US" sz="1400" i="1" dirty="0">
                  <a:solidFill>
                    <a:schemeClr val="bg1"/>
                  </a:solidFill>
                  <a:latin typeface="Calibri" charset="0"/>
                </a:rPr>
                <a:t> Taskforce meeting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90076" y="4248244"/>
            <a:ext cx="3941578" cy="2609756"/>
            <a:chOff x="8190076" y="4248244"/>
            <a:chExt cx="3941578" cy="26097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0076" y="4248244"/>
              <a:ext cx="3941578" cy="260975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86800" y="6412238"/>
              <a:ext cx="344485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i="1">
                  <a:solidFill>
                    <a:schemeClr val="bg1"/>
                  </a:solidFill>
                </a:rPr>
                <a:t>TWG </a:t>
              </a:r>
              <a:r>
                <a:rPr lang="en-US" sz="1100" i="1" dirty="0">
                  <a:solidFill>
                    <a:schemeClr val="bg1"/>
                  </a:solidFill>
                </a:rPr>
                <a:t>Meetings of Stakeholders Engagement and Safeguards, &amp; Drivers and Strategy for REDD+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0600" y="1447800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UN-REDD support to implementation of the Roadmap began in 2015; and expected to continue up to 2020;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8188" y="2248019"/>
            <a:ext cx="75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Draft National REDD+ Strategy undergoing broad consultation (across 7 Ministries and with CSOs; sub-national consultations in all states/regions underway; public comments period early in 2018;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1294" y="3706658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Initial FRL expected to be submitted before January 8</a:t>
            </a:r>
            <a:r>
              <a:rPr lang="en-US" sz="2300" baseline="30000" dirty="0"/>
              <a:t>th</a:t>
            </a:r>
            <a:r>
              <a:rPr lang="en-US" sz="2300" dirty="0"/>
              <a:t>, 2018; 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448449"/>
            <a:ext cx="7315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/>
              <a:t>Process </a:t>
            </a:r>
            <a:r>
              <a:rPr lang="en-US" sz="2300" dirty="0"/>
              <a:t>overseen by National REDD+ Taskforce, reporting to </a:t>
            </a:r>
            <a:r>
              <a:rPr lang="en-US" altLang="en-US" sz="2300" dirty="0"/>
              <a:t>Central Committee for National Environmental Conservation and Climate Change (Minister-level), and supported by three Technical Working Groups.</a:t>
            </a:r>
            <a:endParaRPr lang="en-GB" sz="2300" i="1" dirty="0"/>
          </a:p>
        </p:txBody>
      </p:sp>
    </p:spTree>
    <p:extLst>
      <p:ext uri="{BB962C8B-B14F-4D97-AF65-F5344CB8AC3E}">
        <p14:creationId xmlns:p14="http://schemas.microsoft.com/office/powerpoint/2010/main" val="22906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946105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REDD+ and the NDC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86838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b="1" dirty="0"/>
              <a:t>Forestry</a:t>
            </a:r>
            <a:r>
              <a:rPr lang="en-US" sz="2200" dirty="0"/>
              <a:t> target is that, by 2030, </a:t>
            </a:r>
            <a:r>
              <a:rPr lang="en-US" sz="2200" dirty="0">
                <a:solidFill>
                  <a:srgbClr val="FF0000"/>
                </a:solidFill>
              </a:rPr>
              <a:t>Myanmar’s Reserved Forests and Protected Public Forests amount to 30% of total national land area</a:t>
            </a:r>
            <a:r>
              <a:rPr lang="en-US" sz="2200" dirty="0"/>
              <a:t>; and </a:t>
            </a:r>
            <a:r>
              <a:rPr lang="en-US" sz="2200" dirty="0">
                <a:solidFill>
                  <a:srgbClr val="FF0000"/>
                </a:solidFill>
              </a:rPr>
              <a:t>Protected Areas cover 10%</a:t>
            </a:r>
            <a:r>
              <a:rPr lang="en-US" sz="2200" dirty="0"/>
              <a:t> of total national land area, as set out in the 30-Year National Forestry Master Plan (2001-30);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605" y="381000"/>
            <a:ext cx="2971800" cy="4847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17948" y="4967008"/>
            <a:ext cx="1247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  <a:latin typeface="Calibri" charset="0"/>
              </a:rPr>
              <a:t>Putao</a:t>
            </a:r>
            <a:r>
              <a:rPr lang="en-US" sz="1100" i="1" dirty="0">
                <a:solidFill>
                  <a:schemeClr val="bg1"/>
                </a:solidFill>
                <a:latin typeface="Calibri" charset="0"/>
              </a:rPr>
              <a:t> in Myanmar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294" y="990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b="1" u="sng" dirty="0"/>
              <a:t>Mitigation component</a:t>
            </a:r>
            <a:r>
              <a:rPr lang="en-US" sz="2200" dirty="0"/>
              <a:t> of Myanmar’s (I)NDC encompasses two sectors: Forestry, and Energy;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17272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b="1" dirty="0"/>
              <a:t>Energy</a:t>
            </a:r>
            <a:r>
              <a:rPr lang="en-US" sz="2200" dirty="0"/>
              <a:t> targets include the use of at least </a:t>
            </a:r>
            <a:r>
              <a:rPr lang="en-US" sz="2200" dirty="0">
                <a:solidFill>
                  <a:srgbClr val="FF0000"/>
                </a:solidFill>
              </a:rPr>
              <a:t>30% renewable sources for rural electrification</a:t>
            </a:r>
            <a:r>
              <a:rPr lang="en-US" sz="2200" dirty="0"/>
              <a:t>; and to distribute approx. </a:t>
            </a:r>
            <a:r>
              <a:rPr lang="en-US" sz="2200" dirty="0">
                <a:solidFill>
                  <a:srgbClr val="FF0000"/>
                </a:solidFill>
              </a:rPr>
              <a:t>260,000 </a:t>
            </a:r>
            <a:r>
              <a:rPr lang="en-US" sz="2200" dirty="0" err="1">
                <a:solidFill>
                  <a:srgbClr val="FF0000"/>
                </a:solidFill>
              </a:rPr>
              <a:t>cookstoves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between 2016-2031; 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2672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The </a:t>
            </a:r>
            <a:r>
              <a:rPr lang="en-US" sz="2200" b="1" u="sng" dirty="0"/>
              <a:t>Adaptation component </a:t>
            </a:r>
            <a:r>
              <a:rPr lang="en-US" sz="2200" dirty="0"/>
              <a:t>identifies 4 priority sectors: (1) agricultural resilience, including </a:t>
            </a:r>
            <a:r>
              <a:rPr lang="en-US" sz="2200" dirty="0">
                <a:solidFill>
                  <a:srgbClr val="FF0000"/>
                </a:solidFill>
              </a:rPr>
              <a:t>forest protection</a:t>
            </a:r>
            <a:r>
              <a:rPr lang="en-US" sz="2200" dirty="0"/>
              <a:t>; (2) public health protection/</a:t>
            </a:r>
            <a:r>
              <a:rPr lang="en-US" sz="2200" dirty="0">
                <a:solidFill>
                  <a:srgbClr val="FF0000"/>
                </a:solidFill>
              </a:rPr>
              <a:t>water resource management</a:t>
            </a:r>
            <a:r>
              <a:rPr lang="en-US" sz="2200" dirty="0"/>
              <a:t>; (3) </a:t>
            </a:r>
            <a:r>
              <a:rPr lang="en-US" sz="2200" dirty="0">
                <a:solidFill>
                  <a:srgbClr val="FF0000"/>
                </a:solidFill>
              </a:rPr>
              <a:t>coastal zone protection</a:t>
            </a:r>
            <a:r>
              <a:rPr lang="en-US" sz="2200" dirty="0"/>
              <a:t>; and (4) energy &amp; industry sectors, and </a:t>
            </a:r>
            <a:r>
              <a:rPr lang="en-US" sz="2200" dirty="0">
                <a:solidFill>
                  <a:srgbClr val="FF0000"/>
                </a:solidFill>
              </a:rPr>
              <a:t>biodiversity preservation.</a:t>
            </a:r>
          </a:p>
        </p:txBody>
      </p:sp>
    </p:spTree>
    <p:extLst>
      <p:ext uri="{BB962C8B-B14F-4D97-AF65-F5344CB8AC3E}">
        <p14:creationId xmlns:p14="http://schemas.microsoft.com/office/powerpoint/2010/main" val="9517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47" y="248091"/>
            <a:ext cx="10954753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Main SDG’s related to REDD+ in Myanmar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01000" y="1428272"/>
            <a:ext cx="4022772" cy="10482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Forests are a direct source of food but also support the productivity of agro-ecosystems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1639" y="2667000"/>
            <a:ext cx="4002132" cy="11921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Revitalizing forest industries, including the Myanmar Timber Enterprise,  can provide work and contribute to economic growth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41516" y="4038600"/>
            <a:ext cx="3982255" cy="10993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 noted in the previous slide, forests are central to Myanmar’s (I)NDC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001000" y="5255055"/>
            <a:ext cx="4022772" cy="15267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underlying causes of threats to forests are often the same as those leading to conflict, including weak </a:t>
            </a:r>
            <a:r>
              <a:rPr lang="en-US" spc="-30" dirty="0">
                <a:solidFill>
                  <a:schemeClr val="tx1"/>
                </a:solidFill>
              </a:rPr>
              <a:t>institutions. </a:t>
            </a:r>
            <a:r>
              <a:rPr lang="en-US" spc="-30" dirty="0" smtClean="0">
                <a:solidFill>
                  <a:schemeClr val="tx1"/>
                </a:solidFill>
              </a:rPr>
              <a:t> This </a:t>
            </a:r>
            <a:r>
              <a:rPr lang="en-US" spc="-30" dirty="0">
                <a:solidFill>
                  <a:schemeClr val="tx1"/>
                </a:solidFill>
              </a:rPr>
              <a:t>is central to Myanmar’s </a:t>
            </a:r>
            <a:r>
              <a:rPr lang="en-US" dirty="0">
                <a:solidFill>
                  <a:schemeClr val="tx1"/>
                </a:solidFill>
              </a:rPr>
              <a:t>efforts to resolve internal conflicts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4170" y="1161877"/>
            <a:ext cx="4108168" cy="1487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For many of Myanmar’s poor (26%), living in rural areas, forests are a source of income.  Through REDD+ their capacity to increase incomes from the forests will  be developed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4169" y="2770929"/>
            <a:ext cx="4129231" cy="11595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Many women are leaders of community forest groups, in contrast to the gender situation in most of the rest of society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4169" y="4087638"/>
            <a:ext cx="4108168" cy="11595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Many rural communities are marginalized; empowering them through REDD+ can reduce inequality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0" t="72185" r="50157" b="38"/>
          <a:stretch/>
        </p:blipFill>
        <p:spPr>
          <a:xfrm>
            <a:off x="4789557" y="5489208"/>
            <a:ext cx="1154043" cy="11468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" t="15458" r="84139" b="56765"/>
          <a:stretch/>
        </p:blipFill>
        <p:spPr>
          <a:xfrm>
            <a:off x="4741573" y="1428272"/>
            <a:ext cx="1154043" cy="11468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9" t="15468" r="16630" b="56755"/>
          <a:stretch/>
        </p:blipFill>
        <p:spPr>
          <a:xfrm>
            <a:off x="4769679" y="2724523"/>
            <a:ext cx="1125937" cy="11337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15354" r="67305" b="56869"/>
          <a:stretch/>
        </p:blipFill>
        <p:spPr>
          <a:xfrm>
            <a:off x="6482275" y="1428272"/>
            <a:ext cx="1143493" cy="11363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43837" r="67166" b="28386"/>
          <a:stretch/>
        </p:blipFill>
        <p:spPr>
          <a:xfrm>
            <a:off x="6477000" y="2755055"/>
            <a:ext cx="1154043" cy="11468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t="72332" r="84004" b="-109"/>
          <a:stretch/>
        </p:blipFill>
        <p:spPr>
          <a:xfrm>
            <a:off x="6477000" y="4122837"/>
            <a:ext cx="1154043" cy="11468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0" t="43863" r="33387" b="28360"/>
          <a:stretch/>
        </p:blipFill>
        <p:spPr>
          <a:xfrm>
            <a:off x="4769679" y="4100338"/>
            <a:ext cx="1154043" cy="11468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8" t="71970" r="33439" b="253"/>
          <a:stretch/>
        </p:blipFill>
        <p:spPr>
          <a:xfrm>
            <a:off x="6477000" y="5482582"/>
            <a:ext cx="1154043" cy="114681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44596" y="5404346"/>
            <a:ext cx="4527404" cy="14536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REDD+ will work to protect, </a:t>
            </a:r>
            <a:r>
              <a:rPr lang="en-US" dirty="0" smtClean="0">
                <a:solidFill>
                  <a:schemeClr val="tx1"/>
                </a:solidFill>
              </a:rPr>
              <a:t>restore </a:t>
            </a:r>
            <a:r>
              <a:rPr lang="en-US" smtClean="0">
                <a:solidFill>
                  <a:schemeClr val="tx1"/>
                </a:solidFill>
              </a:rPr>
              <a:t>and enhance </a:t>
            </a:r>
            <a:r>
              <a:rPr lang="en-US" dirty="0">
                <a:solidFill>
                  <a:schemeClr val="tx1"/>
                </a:solidFill>
              </a:rPr>
              <a:t>sustainable use of terrestrial ecosystems, sustainably manage forests, combat desertification, and halt and reverse land degradation and halt biodiversity loss</a:t>
            </a:r>
          </a:p>
        </p:txBody>
      </p:sp>
    </p:spTree>
    <p:extLst>
      <p:ext uri="{BB962C8B-B14F-4D97-AF65-F5344CB8AC3E}">
        <p14:creationId xmlns:p14="http://schemas.microsoft.com/office/powerpoint/2010/main" val="15769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8382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REDD+ in Green Development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066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Myanmar is well-advanced in developing a comprehensive policy framework in support of green development.  This consists of a “Green Economy Policy Framework”, which encompasses: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i="1" dirty="0"/>
              <a:t>Environmental Policy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i="1" dirty="0"/>
              <a:t>Climate Policy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i="1" dirty="0"/>
              <a:t>Land Use Policy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i="1" dirty="0"/>
              <a:t>Waste Management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99" y="2438400"/>
            <a:ext cx="3054927" cy="2036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4572000"/>
            <a:ext cx="3068782" cy="2301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99" y="838200"/>
            <a:ext cx="3054928" cy="1527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25000" y="2131368"/>
            <a:ext cx="24849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err="1">
                <a:solidFill>
                  <a:schemeClr val="bg1"/>
                </a:solidFill>
                <a:latin typeface="Calibri" charset="0"/>
              </a:rPr>
              <a:t>Hkakaborazi</a:t>
            </a:r>
            <a:r>
              <a:rPr lang="en-US" sz="900" i="1" dirty="0">
                <a:solidFill>
                  <a:schemeClr val="bg1"/>
                </a:solidFill>
                <a:latin typeface="Calibri" charset="0"/>
              </a:rPr>
              <a:t> Landscape’s World Heritage journey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23452" y="4244186"/>
            <a:ext cx="16337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" charset="0"/>
              </a:rPr>
              <a:t>The </a:t>
            </a:r>
            <a:r>
              <a:rPr lang="en-US" sz="900" i="1" dirty="0" err="1">
                <a:solidFill>
                  <a:schemeClr val="bg1"/>
                </a:solidFill>
                <a:latin typeface="Calibri" charset="0"/>
              </a:rPr>
              <a:t>Mergui's</a:t>
            </a:r>
            <a:r>
              <a:rPr lang="en-US" sz="900" i="1" dirty="0">
                <a:solidFill>
                  <a:schemeClr val="bg1"/>
                </a:solidFill>
                <a:latin typeface="Calibri" charset="0"/>
              </a:rPr>
              <a:t> mangrove forests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0800" y="6627168"/>
            <a:ext cx="18239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err="1">
                <a:solidFill>
                  <a:schemeClr val="bg1"/>
                </a:solidFill>
                <a:latin typeface="Calibri" charset="0"/>
              </a:rPr>
              <a:t>Zwekabin</a:t>
            </a:r>
            <a:r>
              <a:rPr lang="en-US" sz="900" i="1" dirty="0">
                <a:solidFill>
                  <a:schemeClr val="bg1"/>
                </a:solidFill>
                <a:latin typeface="Calibri" charset="0"/>
              </a:rPr>
              <a:t> mountain in </a:t>
            </a:r>
            <a:r>
              <a:rPr lang="en-US" sz="900" i="1" dirty="0" err="1">
                <a:solidFill>
                  <a:schemeClr val="bg1"/>
                </a:solidFill>
                <a:latin typeface="Calibri" charset="0"/>
              </a:rPr>
              <a:t>Kayin</a:t>
            </a:r>
            <a:r>
              <a:rPr lang="en-US" sz="900" i="1" dirty="0">
                <a:solidFill>
                  <a:schemeClr val="bg1"/>
                </a:solidFill>
                <a:latin typeface="Calibri" charset="0"/>
              </a:rPr>
              <a:t> state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191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lvl="1" indent="-401638">
              <a:buFont typeface="Arial" charset="0"/>
              <a:buChar char="•"/>
            </a:pPr>
            <a:r>
              <a:rPr lang="en-US" sz="2400" dirty="0"/>
              <a:t>Information needs for the “Green Economy Policy Framework” will be supported through the Myanmar </a:t>
            </a:r>
            <a:r>
              <a:rPr lang="en-US" sz="2400" dirty="0" err="1"/>
              <a:t>OneMap</a:t>
            </a:r>
            <a:r>
              <a:rPr lang="en-US" sz="2400" dirty="0"/>
              <a:t> Initiative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9419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38285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Myanmar has made dramatic advances from the incomplete and uncoordinated policy environment of a decade ago.  Policy development is now much more inclusive – for example the Land Use Policy went through multiple rounds of extensive public consultation and inputs.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00085"/>
            <a:ext cx="1097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Results/progress/achievements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244" y="3071034"/>
            <a:ext cx="3563912" cy="2359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244" y="200086"/>
            <a:ext cx="3563912" cy="2672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8841" y="2579612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</a:rPr>
              <a:t>Forests in Myanmar. Photo: REDD+ Myanmar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8114" y="5189970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</a:rPr>
              <a:t>Forests in Myanmar. Photo: REDD+ Myanmar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977277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current government banned all logging for one year and in parts of </a:t>
            </a:r>
            <a:r>
              <a:rPr lang="en-US" sz="2400" dirty="0" err="1"/>
              <a:t>Bago-Yoma</a:t>
            </a:r>
            <a:r>
              <a:rPr lang="en-US" sz="2400" dirty="0"/>
              <a:t> for 10 years; annual allowable cuts reduced to sustainable levels and State Counsellor, </a:t>
            </a:r>
            <a:r>
              <a:rPr lang="en-US" sz="2400" dirty="0" err="1"/>
              <a:t>Daw</a:t>
            </a:r>
            <a:r>
              <a:rPr lang="en-US" sz="2400" dirty="0"/>
              <a:t> Aung San Suu Kyi, has called for no more forest conversion.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591166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Despite </a:t>
            </a:r>
            <a:r>
              <a:rPr lang="en-US" sz="2400" dirty="0"/>
              <a:t>starting on REDD+ readiness later than many countries, Myanmar is rapidly catching up, and is looking towards RBP’s by 2020.</a:t>
            </a:r>
          </a:p>
        </p:txBody>
      </p:sp>
    </p:spTree>
    <p:extLst>
      <p:ext uri="{BB962C8B-B14F-4D97-AF65-F5344CB8AC3E}">
        <p14:creationId xmlns:p14="http://schemas.microsoft.com/office/powerpoint/2010/main" val="19048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3900" y="7620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REDD+ can be a catalyst not only for more sustainable forest management, but also for increased democratization of governance structures and conflict resolution – a very important issue in Myanmar.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3354"/>
            <a:ext cx="10022305" cy="838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Key Lessons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58200" y="762000"/>
            <a:ext cx="3583395" cy="4655976"/>
            <a:chOff x="8458200" y="825759"/>
            <a:chExt cx="3583395" cy="46559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8200" y="825759"/>
              <a:ext cx="3583395" cy="4655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872411" y="5148590"/>
              <a:ext cx="2169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err="1">
                  <a:solidFill>
                    <a:schemeClr val="bg1"/>
                  </a:solidFill>
                </a:rPr>
                <a:t>Mergui</a:t>
              </a:r>
              <a:r>
                <a:rPr lang="en-US" sz="1100" i="1" dirty="0">
                  <a:solidFill>
                    <a:schemeClr val="bg1"/>
                  </a:solidFill>
                </a:rPr>
                <a:t> Islands by </a:t>
              </a:r>
              <a:r>
                <a:rPr lang="en-US" sz="1100" i="1" dirty="0" err="1">
                  <a:solidFill>
                    <a:schemeClr val="bg1"/>
                  </a:solidFill>
                </a:rPr>
                <a:t>Micheal</a:t>
              </a:r>
              <a:r>
                <a:rPr lang="en-US" sz="1100" i="1" dirty="0">
                  <a:solidFill>
                    <a:schemeClr val="bg1"/>
                  </a:solidFill>
                </a:rPr>
                <a:t> </a:t>
              </a:r>
              <a:r>
                <a:rPr lang="en-US" sz="1100" i="1" dirty="0" err="1">
                  <a:solidFill>
                    <a:schemeClr val="bg1"/>
                  </a:solidFill>
                </a:rPr>
                <a:t>Capaldi</a:t>
              </a:r>
              <a:endParaRPr lang="en-US" sz="11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1488" y="221105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REDD+ Readiness process in Myanmar has contributed to empowerment of many stakeholder groups, including those that have been historically marginalized (e.g., women, Indigenous Peoples).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46482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Myanmar </a:t>
            </a:r>
            <a:r>
              <a:rPr lang="en-US" sz="2200" dirty="0"/>
              <a:t>stands on the brink of major progress in reducing deforestation and forest degradation, but needs additional international support.  A recent exchange with Brazil has shown the value of international cooperation.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488" y="3579462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Addressing indirect drivers of deforestation and forest degradation is, first and foremost, a policy issue – the policy environment needs to support on-the-ground actions.</a:t>
            </a:r>
          </a:p>
        </p:txBody>
      </p:sp>
    </p:spTree>
    <p:extLst>
      <p:ext uri="{BB962C8B-B14F-4D97-AF65-F5344CB8AC3E}">
        <p14:creationId xmlns:p14="http://schemas.microsoft.com/office/powerpoint/2010/main" val="26593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1544053" y="762000"/>
            <a:ext cx="91440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Thank You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+mj-lt"/>
              </a:rPr>
              <a:t>Ms. </a:t>
            </a:r>
            <a:r>
              <a:rPr lang="en-US" sz="2000" b="1" dirty="0" err="1" smtClean="0">
                <a:latin typeface="+mj-lt"/>
              </a:rPr>
              <a:t>Khin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Hnin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Myint</a:t>
            </a:r>
            <a:endParaRPr lang="en-US" sz="2000" b="1" dirty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+mj-lt"/>
              </a:rPr>
              <a:t>National </a:t>
            </a:r>
            <a:r>
              <a:rPr lang="en-US" sz="2000" b="1" dirty="0" err="1" smtClean="0">
                <a:latin typeface="+mj-lt"/>
              </a:rPr>
              <a:t>Programme</a:t>
            </a:r>
            <a:r>
              <a:rPr lang="en-US" sz="2000" b="1" dirty="0" smtClean="0">
                <a:latin typeface="+mj-lt"/>
              </a:rPr>
              <a:t> Manager</a:t>
            </a:r>
            <a:endParaRPr lang="en-US" sz="2000" b="1" dirty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>
                <a:latin typeface="+mj-lt"/>
              </a:rPr>
              <a:t>UN-REDD National </a:t>
            </a:r>
            <a:r>
              <a:rPr lang="en-US" sz="2000" b="1" dirty="0" err="1" smtClean="0">
                <a:latin typeface="+mj-lt"/>
              </a:rPr>
              <a:t>Programme</a:t>
            </a:r>
            <a:endParaRPr lang="en-US" sz="2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000" dirty="0">
                <a:latin typeface="+mj-lt"/>
              </a:rPr>
              <a:t>Email: </a:t>
            </a:r>
            <a:r>
              <a:rPr lang="en-US" sz="2000" dirty="0" smtClean="0">
                <a:latin typeface="+mj-lt"/>
                <a:hlinkClick r:id="rId2"/>
              </a:rPr>
              <a:t>khin.hnin.myint@undp.org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  <a:p>
            <a:pPr marL="0" indent="0" algn="ctr">
              <a:buNone/>
            </a:pPr>
            <a:r>
              <a:rPr lang="en-US" sz="2000" dirty="0">
                <a:latin typeface="+mj-lt"/>
                <a:hlinkClick r:id="rId3"/>
              </a:rPr>
              <a:t/>
            </a:r>
            <a:br>
              <a:rPr lang="en-US" sz="2000" dirty="0">
                <a:latin typeface="+mj-lt"/>
                <a:hlinkClick r:id="rId3"/>
              </a:rPr>
            </a:br>
            <a:r>
              <a:rPr lang="en-US" sz="2000" b="1" dirty="0"/>
              <a:t>Learn more about us:</a:t>
            </a:r>
          </a:p>
          <a:p>
            <a:pPr marL="0" indent="0" algn="ctr">
              <a:buNone/>
            </a:pPr>
            <a:r>
              <a:rPr lang="en-US" sz="2000" b="1" dirty="0"/>
              <a:t>Website: </a:t>
            </a:r>
            <a:r>
              <a:rPr lang="en-US" sz="2000" dirty="0">
                <a:latin typeface="+mj-lt"/>
                <a:hlinkClick r:id="rId4"/>
              </a:rPr>
              <a:t>http://www.myanmar-redd.org/</a:t>
            </a:r>
            <a:endParaRPr lang="en-US" sz="2000" dirty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/>
              <a:t>Follow us: </a:t>
            </a:r>
            <a:r>
              <a:rPr lang="en-US" sz="2000" dirty="0">
                <a:latin typeface="+mj-lt"/>
                <a:hlinkClick r:id="rId5"/>
              </a:rPr>
              <a:t>REDD+ Programme in Myanmar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16782</TotalTime>
  <Words>955</Words>
  <Application>Microsoft Macintosh PowerPoint</Application>
  <PresentationFormat>Widescreen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Cambria</vt:lpstr>
      <vt:lpstr>DaunPenh</vt:lpstr>
      <vt:lpstr>Wingdings</vt:lpstr>
      <vt:lpstr>Arial</vt:lpstr>
      <vt:lpstr>Office Theme</vt:lpstr>
      <vt:lpstr>2_Custom Design</vt:lpstr>
      <vt:lpstr>10_Custom Design</vt:lpstr>
      <vt:lpstr>PowerPoint Presentation</vt:lpstr>
      <vt:lpstr>Introduction to Myanmar</vt:lpstr>
      <vt:lpstr>Overview of the REDD+ Programme Myanmar</vt:lpstr>
      <vt:lpstr>REDD+ and the NDC</vt:lpstr>
      <vt:lpstr>Main SDG’s related to REDD+ in Myanmar</vt:lpstr>
      <vt:lpstr>REDD+ in Green Development Strategy</vt:lpstr>
      <vt:lpstr>PowerPoint Presentation</vt:lpstr>
      <vt:lpstr>Key Lessons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Microsoft Office User</cp:lastModifiedBy>
  <cp:revision>240</cp:revision>
  <dcterms:created xsi:type="dcterms:W3CDTF">2012-09-11T07:20:24Z</dcterms:created>
  <dcterms:modified xsi:type="dcterms:W3CDTF">2017-11-15T05:36:49Z</dcterms:modified>
</cp:coreProperties>
</file>