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81" r:id="rId5"/>
    <p:sldId id="283" r:id="rId6"/>
    <p:sldId id="271" r:id="rId7"/>
    <p:sldId id="286" r:id="rId8"/>
    <p:sldId id="285" r:id="rId9"/>
    <p:sldId id="269" r:id="rId10"/>
    <p:sldId id="290" r:id="rId11"/>
    <p:sldId id="284" r:id="rId12"/>
    <p:sldId id="288" r:id="rId13"/>
    <p:sldId id="292" r:id="rId14"/>
    <p:sldId id="289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4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>
        <a:xfrm>
          <a:off x="1108200" y="4881880"/>
          <a:ext cx="1407301" cy="15979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UN-REDD partner</a:t>
          </a: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>
        <a:xfrm>
          <a:off x="2515502" y="3666605"/>
          <a:ext cx="1783298" cy="28132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Readiness support - Roadmap draft</a:t>
          </a: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>
        <a:xfrm>
          <a:off x="4298801" y="2706470"/>
          <a:ext cx="2073352" cy="37733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Readiness Roadmap</a:t>
          </a: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>
        <a:xfrm>
          <a:off x="1108200" y="4881880"/>
          <a:ext cx="1407301" cy="15979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2011</a:t>
          </a:r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>
        <a:xfrm>
          <a:off x="2515502" y="3666605"/>
          <a:ext cx="1783298" cy="28132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2012</a:t>
          </a: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>
        <a:xfrm>
          <a:off x="8520706" y="1538195"/>
          <a:ext cx="2148552" cy="49416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FRL, SIS, National strategy</a:t>
          </a: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>
        <a:xfrm>
          <a:off x="4298801" y="2706470"/>
          <a:ext cx="2073352" cy="37733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2014</a:t>
          </a:r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5474CA24-2298-4209-9BFA-72E77DA404F2}">
      <dgm:prSet custT="1"/>
      <dgm:spPr>
        <a:xfrm>
          <a:off x="6372154" y="1981334"/>
          <a:ext cx="2148552" cy="44985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National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Programme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8CB6881-2112-4822-B9AE-06FFD43CF3D3}" type="parTrans" cxnId="{BBD99D90-7D30-4131-B7A9-DD30F89A44F8}">
      <dgm:prSet/>
      <dgm:spPr/>
      <dgm:t>
        <a:bodyPr/>
        <a:lstStyle/>
        <a:p>
          <a:endParaRPr lang="en-US"/>
        </a:p>
      </dgm:t>
    </dgm:pt>
    <dgm:pt modelId="{0CD6F3F6-EE17-44CF-A07C-E2F98CF79941}" type="sibTrans" cxnId="{BBD99D90-7D30-4131-B7A9-DD30F89A44F8}">
      <dgm:prSet/>
      <dgm:spPr/>
      <dgm:t>
        <a:bodyPr/>
        <a:lstStyle/>
        <a:p>
          <a:endParaRPr lang="en-US"/>
        </a:p>
      </dgm:t>
    </dgm:pt>
    <dgm:pt modelId="{18623159-1108-4978-BC13-8994BEB9A0C3}">
      <dgm:prSet custT="1"/>
      <dgm:spPr>
        <a:xfrm>
          <a:off x="6372154" y="1981334"/>
          <a:ext cx="2148552" cy="44985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2016</a:t>
          </a:r>
        </a:p>
      </dgm:t>
    </dgm:pt>
    <dgm:pt modelId="{876B591F-F785-4C68-A696-CBC16A1F4849}" type="parTrans" cxnId="{71EC9727-DDA4-4F68-B197-C0AE1CEDC74E}">
      <dgm:prSet/>
      <dgm:spPr/>
      <dgm:t>
        <a:bodyPr/>
        <a:lstStyle/>
        <a:p>
          <a:endParaRPr lang="en-US"/>
        </a:p>
      </dgm:t>
    </dgm:pt>
    <dgm:pt modelId="{AEE8CCFE-6872-479D-B9EE-DDBFC7CEFC43}" type="sibTrans" cxnId="{71EC9727-DDA4-4F68-B197-C0AE1CEDC74E}">
      <dgm:prSet/>
      <dgm:spPr/>
      <dgm:t>
        <a:bodyPr/>
        <a:lstStyle/>
        <a:p>
          <a:endParaRPr lang="en-US"/>
        </a:p>
      </dgm:t>
    </dgm:pt>
    <dgm:pt modelId="{BAD6DE81-DE4F-40EF-8526-A8F127A4BE33}">
      <dgm:prSet phldrT="[Text]" custT="1"/>
      <dgm:spPr>
        <a:xfrm>
          <a:off x="8520706" y="1538195"/>
          <a:ext cx="2148552" cy="49416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2018</a:t>
          </a:r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 custLinFactNeighborX="-5060" custLinFactNeighborY="5138"/>
      <dgm:spPr>
        <a:xfrm>
          <a:off x="635949" y="234360"/>
          <a:ext cx="9323857" cy="5776785"/>
        </a:xfrm>
        <a:prstGeom prst="swooshArrow">
          <a:avLst>
            <a:gd name="adj1" fmla="val 25000"/>
            <a:gd name="adj2" fmla="val 25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400500" extrusionH="63500" contourW="12700" prstMaterial="matte">
          <a:contourClr>
            <a:sysClr val="window" lastClr="FFFFFF">
              <a:tint val="50000"/>
            </a:sysClr>
          </a:contourClr>
        </a:sp3d>
      </dgm:spPr>
    </dgm:pt>
    <dgm:pt modelId="{602F6FA4-7B93-47DA-A0DB-B49EB487CA6E}" type="pres">
      <dgm:prSet presAssocID="{455C831A-CCF5-4391-A2BE-9DF065D37587}" presName="arrowDiagram5" presStyleCnt="0"/>
      <dgm:spPr/>
    </dgm:pt>
    <dgm:pt modelId="{209C069F-B37A-4C67-9781-0FAE2047752E}" type="pres">
      <dgm:prSet presAssocID="{1E3A074B-8EC3-4AC7-ADB8-C53A583CA2D1}" presName="bullet5a" presStyleLbl="node1" presStyleIdx="0" presStyleCnt="5"/>
      <dgm:spPr>
        <a:xfrm>
          <a:off x="984659" y="4758338"/>
          <a:ext cx="247083" cy="24708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3C73A03-81A8-4821-88AF-91817E840E2E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D5F2C-4A63-4140-BAB9-E821AF7B0C19}" type="pres">
      <dgm:prSet presAssocID="{C7CCB8C4-BA8F-435B-96D2-651E5BBEE204}" presName="bullet5b" presStyleLbl="node1" presStyleIdx="1" presStyleCnt="5"/>
      <dgm:spPr>
        <a:xfrm>
          <a:off x="2322133" y="3473235"/>
          <a:ext cx="386739" cy="386739"/>
        </a:xfrm>
        <a:prstGeom prst="ellipse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55A81E4-9C41-4FBD-A583-6DC2CB5DEC0D}" type="pres">
      <dgm:prSet presAssocID="{C7CCB8C4-BA8F-435B-96D2-651E5BBEE20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2C96-7900-430A-9ED3-CAF726C10828}" type="pres">
      <dgm:prSet presAssocID="{A75DE5EA-0E88-4A1C-B1EA-B4EE477D7AA1}" presName="bullet5c" presStyleLbl="node1" presStyleIdx="2" presStyleCnt="5"/>
      <dgm:spPr>
        <a:xfrm>
          <a:off x="4040974" y="2448644"/>
          <a:ext cx="515652" cy="515652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0BD98D9-B286-409D-A78E-285C5C43C9C9}" type="pres">
      <dgm:prSet presAssocID="{A75DE5EA-0E88-4A1C-B1EA-B4EE477D7AA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1DCD3-B75A-446F-9AF1-9EB38C5F7E4F}" type="pres">
      <dgm:prSet presAssocID="{5474CA24-2298-4209-9BFA-72E77DA404F2}" presName="bullet5d" presStyleLbl="node1" presStyleIdx="3" presStyleCnt="5"/>
      <dgm:spPr>
        <a:xfrm>
          <a:off x="6039128" y="1648308"/>
          <a:ext cx="666051" cy="666051"/>
        </a:xfrm>
        <a:prstGeom prst="ellipse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0A241A66-3C01-4187-A51D-70E01BFECC36}" type="pres">
      <dgm:prSet presAssocID="{5474CA24-2298-4209-9BFA-72E77DA404F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855CC-2507-4674-BEEF-DE01F7D7ACD7}" type="pres">
      <dgm:prSet presAssocID="{1982B446-3706-4711-A6F1-3DC4DFE59A3A}" presName="bullet5e" presStyleLbl="node1" presStyleIdx="4" presStyleCnt="5"/>
      <dgm:spPr>
        <a:xfrm>
          <a:off x="8096367" y="1113856"/>
          <a:ext cx="848678" cy="848678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BB060D25-0687-4EDC-968E-AF999F56FEB8}" type="pres">
      <dgm:prSet presAssocID="{1982B446-3706-4711-A6F1-3DC4DFE59A3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E4E72-AC4B-4B40-A14B-CE1BBB69C349}" type="presOf" srcId="{5175B6B0-3CA6-4535-A09B-108E0999A356}" destId="{155A81E4-9C41-4FBD-A583-6DC2CB5DEC0D}" srcOrd="0" destOrd="1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1269205B-622F-46A3-9DE0-7048685B6CC6}" type="presOf" srcId="{1E3A074B-8EC3-4AC7-ADB8-C53A583CA2D1}" destId="{33C73A03-81A8-4821-88AF-91817E840E2E}" srcOrd="0" destOrd="0" presId="urn:microsoft.com/office/officeart/2005/8/layout/arrow2"/>
    <dgm:cxn modelId="{4F85234F-1A7F-46EE-AE22-575602DA622F}" type="presOf" srcId="{1982B446-3706-4711-A6F1-3DC4DFE59A3A}" destId="{BB060D25-0687-4EDC-968E-AF999F56FEB8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399AD256-65E4-406B-8532-D49F701B6D49}" type="presOf" srcId="{A75DE5EA-0E88-4A1C-B1EA-B4EE477D7AA1}" destId="{30BD98D9-B286-409D-A78E-285C5C43C9C9}" srcOrd="0" destOrd="0" presId="urn:microsoft.com/office/officeart/2005/8/layout/arrow2"/>
    <dgm:cxn modelId="{67FABFEB-D477-4667-A8BD-39B09DA05AF5}" type="presOf" srcId="{BAD6DE81-DE4F-40EF-8526-A8F127A4BE33}" destId="{BB060D25-0687-4EDC-968E-AF999F56FEB8}" srcOrd="0" destOrd="1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F875684D-DCAC-4151-83EF-12F42CB94D72}" type="presOf" srcId="{18623159-1108-4978-BC13-8994BEB9A0C3}" destId="{0A241A66-3C01-4187-A51D-70E01BFECC36}" srcOrd="0" destOrd="1" presId="urn:microsoft.com/office/officeart/2005/8/layout/arrow2"/>
    <dgm:cxn modelId="{3D5E3FBA-094B-4FDF-89AC-A54676EC5F2E}" type="presOf" srcId="{C7CCB8C4-BA8F-435B-96D2-651E5BBEE204}" destId="{155A81E4-9C41-4FBD-A583-6DC2CB5DEC0D}" srcOrd="0" destOrd="0" presId="urn:microsoft.com/office/officeart/2005/8/layout/arrow2"/>
    <dgm:cxn modelId="{433D741A-EFC7-4368-B5D4-C71B7C1A719C}" type="presOf" srcId="{5474CA24-2298-4209-9BFA-72E77DA404F2}" destId="{0A241A66-3C01-4187-A51D-70E01BFECC36}" srcOrd="0" destOrd="0" presId="urn:microsoft.com/office/officeart/2005/8/layout/arrow2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71EC9727-DDA4-4F68-B197-C0AE1CEDC74E}" srcId="{5474CA24-2298-4209-9BFA-72E77DA404F2}" destId="{18623159-1108-4978-BC13-8994BEB9A0C3}" srcOrd="0" destOrd="0" parTransId="{876B591F-F785-4C68-A696-CBC16A1F4849}" sibTransId="{AEE8CCFE-6872-479D-B9EE-DDBFC7CEFC43}"/>
    <dgm:cxn modelId="{BBD99D90-7D30-4131-B7A9-DD30F89A44F8}" srcId="{455C831A-CCF5-4391-A2BE-9DF065D37587}" destId="{5474CA24-2298-4209-9BFA-72E77DA404F2}" srcOrd="3" destOrd="0" parTransId="{B8CB6881-2112-4822-B9AE-06FFD43CF3D3}" sibTransId="{0CD6F3F6-EE17-44CF-A07C-E2F98CF79941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7DD07C3D-EA79-49EE-93EE-865A49AB8425}" srcId="{455C831A-CCF5-4391-A2BE-9DF065D37587}" destId="{1982B446-3706-4711-A6F1-3DC4DFE59A3A}" srcOrd="4" destOrd="0" parTransId="{33D0F32B-ABD3-423A-818A-28D89377B172}" sibTransId="{6C0374E5-7FC4-4DEF-BC17-94C58A35DE3F}"/>
    <dgm:cxn modelId="{70625069-680F-45F6-84FD-6C4F951A815B}" type="presOf" srcId="{9898FE38-DE6C-46BA-8D32-D767674AD978}" destId="{30BD98D9-B286-409D-A78E-285C5C43C9C9}" srcOrd="0" destOrd="1" presId="urn:microsoft.com/office/officeart/2005/8/layout/arrow2"/>
    <dgm:cxn modelId="{B72B4C08-8279-4723-86DB-FBD62FF03FF9}" type="presOf" srcId="{A39C9339-F7BC-4A9F-AF8A-3B9741B27413}" destId="{33C73A03-81A8-4821-88AF-91817E840E2E}" srcOrd="0" destOrd="1" presId="urn:microsoft.com/office/officeart/2005/8/layout/arrow2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CECDA0EA-787A-499B-A0CB-50DC4E8D8B44}" type="presParOf" srcId="{E220828C-C958-4FCF-B52F-02D7F5D17607}" destId="{602F6FA4-7B93-47DA-A0DB-B49EB487CA6E}" srcOrd="1" destOrd="0" presId="urn:microsoft.com/office/officeart/2005/8/layout/arrow2"/>
    <dgm:cxn modelId="{04193D41-7102-410A-B949-D3FCE009C7F0}" type="presParOf" srcId="{602F6FA4-7B93-47DA-A0DB-B49EB487CA6E}" destId="{209C069F-B37A-4C67-9781-0FAE2047752E}" srcOrd="0" destOrd="0" presId="urn:microsoft.com/office/officeart/2005/8/layout/arrow2"/>
    <dgm:cxn modelId="{6C63D9AA-C257-4E2F-BBEA-27A7AA0BE5FF}" type="presParOf" srcId="{602F6FA4-7B93-47DA-A0DB-B49EB487CA6E}" destId="{33C73A03-81A8-4821-88AF-91817E840E2E}" srcOrd="1" destOrd="0" presId="urn:microsoft.com/office/officeart/2005/8/layout/arrow2"/>
    <dgm:cxn modelId="{A751034B-C531-4C6F-A64E-6BF617931FA6}" type="presParOf" srcId="{602F6FA4-7B93-47DA-A0DB-B49EB487CA6E}" destId="{BFAD5F2C-4A63-4140-BAB9-E821AF7B0C19}" srcOrd="2" destOrd="0" presId="urn:microsoft.com/office/officeart/2005/8/layout/arrow2"/>
    <dgm:cxn modelId="{907636F3-B54D-40F3-A27D-89D0213F6059}" type="presParOf" srcId="{602F6FA4-7B93-47DA-A0DB-B49EB487CA6E}" destId="{155A81E4-9C41-4FBD-A583-6DC2CB5DEC0D}" srcOrd="3" destOrd="0" presId="urn:microsoft.com/office/officeart/2005/8/layout/arrow2"/>
    <dgm:cxn modelId="{64B2ED4B-D677-43E2-87D2-1D81A77E05D8}" type="presParOf" srcId="{602F6FA4-7B93-47DA-A0DB-B49EB487CA6E}" destId="{40472C96-7900-430A-9ED3-CAF726C10828}" srcOrd="4" destOrd="0" presId="urn:microsoft.com/office/officeart/2005/8/layout/arrow2"/>
    <dgm:cxn modelId="{7E449B12-40ED-4E8F-AE8A-5F0202C881A9}" type="presParOf" srcId="{602F6FA4-7B93-47DA-A0DB-B49EB487CA6E}" destId="{30BD98D9-B286-409D-A78E-285C5C43C9C9}" srcOrd="5" destOrd="0" presId="urn:microsoft.com/office/officeart/2005/8/layout/arrow2"/>
    <dgm:cxn modelId="{9F047E96-C8CE-4D0F-8055-922D61AC0C00}" type="presParOf" srcId="{602F6FA4-7B93-47DA-A0DB-B49EB487CA6E}" destId="{BDF1DCD3-B75A-446F-9AF1-9EB38C5F7E4F}" srcOrd="6" destOrd="0" presId="urn:microsoft.com/office/officeart/2005/8/layout/arrow2"/>
    <dgm:cxn modelId="{4D90217D-6B2D-4EC4-B994-B2D77A259406}" type="presParOf" srcId="{602F6FA4-7B93-47DA-A0DB-B49EB487CA6E}" destId="{0A241A66-3C01-4187-A51D-70E01BFECC36}" srcOrd="7" destOrd="0" presId="urn:microsoft.com/office/officeart/2005/8/layout/arrow2"/>
    <dgm:cxn modelId="{7D7F9C94-37AD-4D17-B6C4-A19FA2346B7E}" type="presParOf" srcId="{602F6FA4-7B93-47DA-A0DB-B49EB487CA6E}" destId="{E02855CC-2507-4674-BEEF-DE01F7D7ACD7}" srcOrd="8" destOrd="0" presId="urn:microsoft.com/office/officeart/2005/8/layout/arrow2"/>
    <dgm:cxn modelId="{1F3317F4-609F-43B0-A8EB-B3179A8A52F2}" type="presParOf" srcId="{602F6FA4-7B93-47DA-A0DB-B49EB487CA6E}" destId="{BB060D25-0687-4EDC-968E-AF999F56FEB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591324" y="551894"/>
          <a:ext cx="8882197" cy="5503146"/>
        </a:xfrm>
        <a:prstGeom prst="swooshArrow">
          <a:avLst>
            <a:gd name="adj1" fmla="val 25000"/>
            <a:gd name="adj2" fmla="val 25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40050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C069F-B37A-4C67-9781-0FAE2047752E}">
      <dsp:nvSpPr>
        <dsp:cNvPr id="0" name=""/>
        <dsp:cNvSpPr/>
      </dsp:nvSpPr>
      <dsp:spPr>
        <a:xfrm>
          <a:off x="1441351" y="4532941"/>
          <a:ext cx="235379" cy="23537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73A03-81A8-4821-88AF-91817E840E2E}">
      <dsp:nvSpPr>
        <dsp:cNvPr id="0" name=""/>
        <dsp:cNvSpPr/>
      </dsp:nvSpPr>
      <dsp:spPr>
        <a:xfrm>
          <a:off x="1559041" y="4650631"/>
          <a:ext cx="1340639" cy="1522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72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UN-REDD partner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2011</a:t>
          </a:r>
        </a:p>
      </dsp:txBody>
      <dsp:txXfrm>
        <a:off x="1559041" y="4650631"/>
        <a:ext cx="1340639" cy="1522291"/>
      </dsp:txXfrm>
    </dsp:sp>
    <dsp:sp modelId="{BFAD5F2C-4A63-4140-BAB9-E821AF7B0C19}">
      <dsp:nvSpPr>
        <dsp:cNvPr id="0" name=""/>
        <dsp:cNvSpPr/>
      </dsp:nvSpPr>
      <dsp:spPr>
        <a:xfrm>
          <a:off x="2715471" y="3308712"/>
          <a:ext cx="368420" cy="368420"/>
        </a:xfrm>
        <a:prstGeom prst="ellipse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A81E4-9C41-4FBD-A583-6DC2CB5DEC0D}">
      <dsp:nvSpPr>
        <dsp:cNvPr id="0" name=""/>
        <dsp:cNvSpPr/>
      </dsp:nvSpPr>
      <dsp:spPr>
        <a:xfrm>
          <a:off x="2899681" y="3492922"/>
          <a:ext cx="1698825" cy="26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21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Readiness support - Roadmap draft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2012</a:t>
          </a:r>
        </a:p>
      </dsp:txBody>
      <dsp:txXfrm>
        <a:off x="2899681" y="3492922"/>
        <a:ext cx="1698825" cy="2679999"/>
      </dsp:txXfrm>
    </dsp:sp>
    <dsp:sp modelId="{40472C96-7900-430A-9ED3-CAF726C10828}">
      <dsp:nvSpPr>
        <dsp:cNvPr id="0" name=""/>
        <dsp:cNvSpPr/>
      </dsp:nvSpPr>
      <dsp:spPr>
        <a:xfrm>
          <a:off x="4352893" y="2332655"/>
          <a:ext cx="491226" cy="491226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D98D9-B286-409D-A78E-285C5C43C9C9}">
      <dsp:nvSpPr>
        <dsp:cNvPr id="0" name=""/>
        <dsp:cNvSpPr/>
      </dsp:nvSpPr>
      <dsp:spPr>
        <a:xfrm>
          <a:off x="4598506" y="2578268"/>
          <a:ext cx="1975140" cy="3594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9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Readiness Roadmap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2014</a:t>
          </a:r>
        </a:p>
      </dsp:txBody>
      <dsp:txXfrm>
        <a:off x="4598506" y="2578268"/>
        <a:ext cx="1975140" cy="3594653"/>
      </dsp:txXfrm>
    </dsp:sp>
    <dsp:sp modelId="{BDF1DCD3-B75A-446F-9AF1-9EB38C5F7E4F}">
      <dsp:nvSpPr>
        <dsp:cNvPr id="0" name=""/>
        <dsp:cNvSpPr/>
      </dsp:nvSpPr>
      <dsp:spPr>
        <a:xfrm>
          <a:off x="6256396" y="1570230"/>
          <a:ext cx="634501" cy="634501"/>
        </a:xfrm>
        <a:prstGeom prst="ellipse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41A66-3C01-4187-A51D-70E01BFECC36}">
      <dsp:nvSpPr>
        <dsp:cNvPr id="0" name=""/>
        <dsp:cNvSpPr/>
      </dsp:nvSpPr>
      <dsp:spPr>
        <a:xfrm>
          <a:off x="6573647" y="1887481"/>
          <a:ext cx="2046777" cy="4285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2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National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Programme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2016</a:t>
          </a:r>
        </a:p>
      </dsp:txBody>
      <dsp:txXfrm>
        <a:off x="6573647" y="1887481"/>
        <a:ext cx="2046777" cy="4285441"/>
      </dsp:txXfrm>
    </dsp:sp>
    <dsp:sp modelId="{E02855CC-2507-4674-BEEF-DE01F7D7ACD7}">
      <dsp:nvSpPr>
        <dsp:cNvPr id="0" name=""/>
        <dsp:cNvSpPr/>
      </dsp:nvSpPr>
      <dsp:spPr>
        <a:xfrm>
          <a:off x="8216186" y="1061094"/>
          <a:ext cx="808477" cy="808477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60D25-0687-4EDC-968E-AF999F56FEB8}">
      <dsp:nvSpPr>
        <dsp:cNvPr id="0" name=""/>
        <dsp:cNvSpPr/>
      </dsp:nvSpPr>
      <dsp:spPr>
        <a:xfrm>
          <a:off x="8620425" y="1465333"/>
          <a:ext cx="2046777" cy="470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39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FRL, SIS, National strategy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2018</a:t>
          </a:r>
        </a:p>
      </dsp:txBody>
      <dsp:txXfrm>
        <a:off x="8620425" y="1465333"/>
        <a:ext cx="2046777" cy="470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04572B1-910B-421D-8105-862BF1AB98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A2E4D1-E949-4CE9-BA1D-53D9E0FB12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800F-5584-4C1F-AFA6-B59A6FB8EBEA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E085D1-EA78-444A-8549-219C359F8A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5E4E4B-9C80-41E5-8B47-04AEC0FB15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CAB2-B1BD-47C6-B88E-549A5556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9DCA-8E58-4CC3-BF2E-448087DA91A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6C50-585B-4747-BE57-835A2B33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9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9400" lvl="1" indent="-279400">
              <a:buFont typeface="Wingdings" panose="05000000000000000000" pitchFamily="2" charset="2"/>
              <a:buChar char="ü"/>
            </a:pPr>
            <a:r>
              <a:rPr lang="en-US" sz="2200" b="1" dirty="0">
                <a:cs typeface="Arial" panose="020B0604020202020204" pitchFamily="34" charset="0"/>
              </a:rPr>
              <a:t>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7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Mongolia one of first countries to ratify Paris agreement and submitted its INDC prior to Paris Agreement. 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1200" dirty="0">
                <a:solidFill>
                  <a:srgbClr val="FF0000"/>
                </a:solidFill>
              </a:rPr>
              <a:t>Increasing forest area up to 9.0% by 2030 </a:t>
            </a:r>
            <a:r>
              <a:rPr lang="mn-MN" sz="1200" dirty="0"/>
              <a:t>and </a:t>
            </a:r>
            <a:r>
              <a:rPr lang="mn-MN" sz="1200" dirty="0">
                <a:solidFill>
                  <a:srgbClr val="FF0000"/>
                </a:solidFill>
              </a:rPr>
              <a:t>reducing forest fire affected area by 30% </a:t>
            </a:r>
            <a:r>
              <a:rPr lang="mn-MN" sz="1200" dirty="0"/>
              <a:t>would conserve ecosystems and increase carbon sink.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5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 Redd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0">
                <a:solidFill>
                  <a:srgbClr val="145C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Redd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67" y="1524000"/>
            <a:ext cx="8957733" cy="1143000"/>
          </a:xfrm>
        </p:spPr>
        <p:txBody>
          <a:bodyPr>
            <a:normAutofit/>
          </a:bodyPr>
          <a:lstStyle>
            <a:lvl1pPr algn="r">
              <a:defRPr sz="4000" b="0">
                <a:solidFill>
                  <a:srgbClr val="145CA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10972800" cy="297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 Redd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895601"/>
            <a:ext cx="10363200" cy="2286000"/>
          </a:xfrm>
        </p:spPr>
        <p:txBody>
          <a:bodyPr anchor="t">
            <a:normAutofit/>
          </a:bodyPr>
          <a:lstStyle>
            <a:lvl1pPr algn="l">
              <a:defRPr sz="25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828801"/>
            <a:ext cx="103632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4000">
                <a:solidFill>
                  <a:srgbClr val="145C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Redd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67" y="1219200"/>
            <a:ext cx="8957733" cy="609600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145C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2"/>
            <a:ext cx="5384800" cy="3733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2"/>
            <a:ext cx="5384800" cy="37337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dd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145C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145C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1BD59-5B34-42AF-A623-86B72AD27AAD}" type="datetimeFigureOut">
              <a:rPr lang="en-US" sz="1200" smtClean="0"/>
              <a:pPr/>
              <a:t>11/14/17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674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 Redd 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4011084" cy="1162050"/>
          </a:xfrm>
        </p:spPr>
        <p:txBody>
          <a:bodyPr anchor="b"/>
          <a:lstStyle>
            <a:lvl1pPr algn="l">
              <a:defRPr sz="2000" b="0">
                <a:solidFill>
                  <a:srgbClr val="145C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67" y="2743200"/>
            <a:ext cx="4011084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45CA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51054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1520826"/>
            <a:ext cx="7315200" cy="3355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1BD59-5B34-42AF-A623-86B72AD27AAD}" type="datetimeFigureOut">
              <a:rPr lang="en-US" sz="1200" smtClean="0"/>
              <a:pPr/>
              <a:t>11/14/17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972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 Redd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1295400"/>
            <a:ext cx="7958667" cy="4800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1BD59-5B34-42AF-A623-86B72AD27AAD}" type="datetimeFigureOut">
              <a:rPr lang="en-US" sz="1200" smtClean="0"/>
              <a:pPr/>
              <a:t>11/14/17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35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D985A-1ED1-4005-8767-11DBF83C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B25E0A-24BA-4856-AE68-00FFF3F9D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358853-99C8-4945-9D93-1C68C82C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C522AD-1584-489B-B94E-2A2C010C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C4C37D-D515-40B5-96C7-057F0B64E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05D310-136E-4EE0-BF79-BFC05FC9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4AB9D3-9D6B-4958-9E3C-10AFF72B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08D5F0-4C42-4B36-BBC9-39B25D4A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85D-B84D-4FA6-9E28-7A975EF1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109728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947333" y="6188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777600-61A7-416D-98AF-F72521405B81}" type="datetimeFigureOut">
              <a:rPr lang="en-US" smtClean="0"/>
              <a:t>11/14/17</a:t>
            </a:fld>
            <a:endParaRPr lang="en-US"/>
          </a:p>
        </p:txBody>
      </p:sp>
      <p:pic>
        <p:nvPicPr>
          <p:cNvPr id="1026" name="Picture 2" descr="C:\Users\munkhbayar.ya\Desktop\Display\REDD PLUSS\BRANDBOOK\Logonii file\RGB BLU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1333" y="580427"/>
            <a:ext cx="1912938" cy="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333" y="355263"/>
            <a:ext cx="5690890" cy="6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unkhbayar.ya\Desktop\Display\REDD PLUSS\BRANDBOOK\5 File\all-logoo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62" y="5867400"/>
            <a:ext cx="1439333" cy="8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45C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E4C379-2F62-4412-941D-D828B8F0E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78"/>
          <a:stretch/>
        </p:blipFill>
        <p:spPr>
          <a:xfrm>
            <a:off x="474903" y="1257123"/>
            <a:ext cx="9915260" cy="41900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690" y="5136835"/>
            <a:ext cx="9929091" cy="166254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  <a:ea typeface="Cambria" charset="0"/>
                <a:cs typeface="Calibri" panose="020F0502020204030204" pitchFamily="34" charset="0"/>
              </a:rPr>
              <a:t>Moving Forward with REDD+ to Combat Climate Change and achieve Sustainable Development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41BCC449-61C9-4DA7-B05C-E57B003FB87F}"/>
              </a:ext>
            </a:extLst>
          </p:cNvPr>
          <p:cNvSpPr/>
          <p:nvPr/>
        </p:nvSpPr>
        <p:spPr>
          <a:xfrm>
            <a:off x="9260288" y="2609359"/>
            <a:ext cx="2259749" cy="915824"/>
          </a:xfrm>
          <a:prstGeom prst="wedgeRoundRectCallout">
            <a:avLst>
              <a:gd name="adj1" fmla="val -104145"/>
              <a:gd name="adj2" fmla="val -71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MONGOLIA</a:t>
            </a: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8CD4ECF-7ED2-4B99-9D01-BE404130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036" y="764312"/>
            <a:ext cx="8500450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REDD+ and Sustainable Development Goals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72E3AA15-DB9B-44EB-B836-D650F7CB1A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74" y="1061357"/>
            <a:ext cx="2658333" cy="5589989"/>
          </a:xfrm>
          <a:prstGeom prst="rect">
            <a:avLst/>
          </a:prstGeom>
          <a:effectLst/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E4781B39-F54E-4AD8-BB1E-B2514C18F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6011" y="2576945"/>
            <a:ext cx="7636475" cy="36468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Mongolia developed a Sustainable Development Vison in 2015</a:t>
            </a:r>
          </a:p>
          <a:p>
            <a:r>
              <a:rPr lang="en-US" dirty="0">
                <a:solidFill>
                  <a:schemeClr val="tx1"/>
                </a:solidFill>
              </a:rPr>
              <a:t>Objectives of REDD+ are closely linked to Sustainable Development Goals</a:t>
            </a:r>
          </a:p>
          <a:p>
            <a:r>
              <a:rPr lang="en-US" dirty="0">
                <a:solidFill>
                  <a:schemeClr val="tx1"/>
                </a:solidFill>
              </a:rPr>
              <a:t>SDG Indicators included in REDD+ Strategy Indicators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B8972-8AF3-4E96-8943-AEBE6674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403927"/>
            <a:ext cx="3476625" cy="43015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REDD+ Mongolia: Building climate resilient forest ecosystems, livelihoods and a sustainable economy for a greener future.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8F6EBFD9-A8CD-4EE4-A29F-B34F66A44D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1131038"/>
            <a:ext cx="6553545" cy="46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0AFCA-AE0D-43C7-A9E5-16EDE28F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51" y="951189"/>
            <a:ext cx="10515600" cy="85407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D4312F-0434-4CA3-BDD4-6A66E09A0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037" y="1681018"/>
            <a:ext cx="7278254" cy="3971636"/>
          </a:xfrm>
        </p:spPr>
        <p:txBody>
          <a:bodyPr>
            <a:noAutofit/>
          </a:bodyPr>
          <a:lstStyle/>
          <a:p>
            <a:pPr marL="285750" lvl="0" indent="-285750"/>
            <a:r>
              <a:rPr lang="mn-MN" sz="2200" dirty="0"/>
              <a:t>REDD+ is </a:t>
            </a:r>
            <a:r>
              <a:rPr lang="en-US" sz="2200" dirty="0"/>
              <a:t>important for addressing SDGs,  maintaining low carbon pathway and adaptation to climate change.</a:t>
            </a:r>
          </a:p>
          <a:p>
            <a:pPr marL="285750" lvl="0" indent="-285750"/>
            <a:r>
              <a:rPr lang="en-US" sz="2200" dirty="0"/>
              <a:t>Mongolia provides a unique REDD+ paradigm being the only developing boreal forest country.</a:t>
            </a:r>
          </a:p>
          <a:p>
            <a:pPr marL="285750" lvl="0" indent="-285750"/>
            <a:r>
              <a:rPr lang="en-US" sz="2200" dirty="0"/>
              <a:t>Mongolia’s forests are only a small part of the world’s boreal forest biome which is a neglected ecosystem in UNFCCC negotiations and in REDD+ mechanisms</a:t>
            </a:r>
          </a:p>
          <a:p>
            <a:pPr marL="285750" lvl="0" indent="-285750"/>
            <a:r>
              <a:rPr lang="mn-MN" sz="2200" dirty="0"/>
              <a:t>Policies and Measures will focus on REDD+ interventions </a:t>
            </a:r>
            <a:r>
              <a:rPr lang="en-US" sz="2200" dirty="0"/>
              <a:t>not only </a:t>
            </a:r>
            <a:r>
              <a:rPr lang="mn-MN" sz="2200" dirty="0"/>
              <a:t>to </a:t>
            </a:r>
            <a:r>
              <a:rPr lang="en-US" sz="2200" dirty="0"/>
              <a:t>reduce net GHG emissions, but also to</a:t>
            </a:r>
            <a:r>
              <a:rPr lang="mn-MN" sz="2200" dirty="0"/>
              <a:t> increase resilience to climate change.</a:t>
            </a:r>
            <a:endParaRPr lang="en-US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A74CC-B023-428F-8FB7-53A00F681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14327" y="1378226"/>
            <a:ext cx="3426691" cy="4811437"/>
          </a:xfrm>
        </p:spPr>
        <p:txBody>
          <a:bodyPr>
            <a:normAutofit fontScale="92500"/>
          </a:bodyPr>
          <a:lstStyle/>
          <a:p>
            <a:pPr marL="285750" lvl="0" indent="-285750"/>
            <a:r>
              <a:rPr lang="en-US" dirty="0">
                <a:cs typeface="Arial" panose="020B0604020202020204" pitchFamily="34" charset="0"/>
              </a:rPr>
              <a:t>Mongolia is a low emitting country but highly threatened by global emissions.</a:t>
            </a:r>
          </a:p>
          <a:p>
            <a:pPr marL="285750" lvl="0" indent="-285750"/>
            <a:r>
              <a:rPr lang="en-US" dirty="0">
                <a:cs typeface="Arial" panose="020B0604020202020204" pitchFamily="34" charset="0"/>
              </a:rPr>
              <a:t>Mongolia is a developing country under the REDD+ program in need of assistance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642EDC-BEF8-4E81-AD1B-908E0BA4D122}"/>
              </a:ext>
            </a:extLst>
          </p:cNvPr>
          <p:cNvSpPr/>
          <p:nvPr/>
        </p:nvSpPr>
        <p:spPr>
          <a:xfrm>
            <a:off x="2022764" y="5302134"/>
            <a:ext cx="6077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Mongolia has considerable potential for investment in the forest sector to attain SDGs whilst maintaining and enhancing the forest stocks.</a:t>
            </a:r>
          </a:p>
        </p:txBody>
      </p:sp>
    </p:spTree>
    <p:extLst>
      <p:ext uri="{BB962C8B-B14F-4D97-AF65-F5344CB8AC3E}">
        <p14:creationId xmlns:p14="http://schemas.microsoft.com/office/powerpoint/2010/main" val="117719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21EBD952-DD8D-4A72-B7B6-7E4C1C0D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0" y="870098"/>
            <a:ext cx="8829964" cy="1325563"/>
          </a:xfrm>
        </p:spPr>
        <p:txBody>
          <a:bodyPr/>
          <a:lstStyle/>
          <a:p>
            <a:r>
              <a:rPr lang="en-US" b="1" dirty="0"/>
              <a:t>Call for Action on Boreal Forests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E47BB782-ECAF-4189-9CBD-9D002F4EE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020" y="2232927"/>
            <a:ext cx="4460711" cy="44426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Partnership on Boreal Forests, Peatlands and Soils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Research, Capacity Building, Exchange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Funding Facility for Enterprises and Financing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Promote Role of Forests in Partner Countries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231" y="1128155"/>
            <a:ext cx="8594769" cy="572984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8E3706-C397-4EE9-93A2-A3E651377D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422" y="1834184"/>
            <a:ext cx="7372398" cy="49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519B094-21DC-4DAD-918F-138BF92C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6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982100"/>
            <a:ext cx="10058400" cy="15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6" y="1163780"/>
            <a:ext cx="6444171" cy="572655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accent1"/>
                </a:solidFill>
                <a:ea typeface="Cambria" charset="0"/>
                <a:cs typeface="Arial" panose="020B0604020202020204" pitchFamily="34" charset="0"/>
              </a:rPr>
              <a:t>Introduction to Mongolia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01" y="1736435"/>
            <a:ext cx="6864927" cy="2826327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200" b="1" dirty="0">
                <a:cs typeface="Arial" panose="020B0604020202020204" pitchFamily="34" charset="0"/>
              </a:rPr>
              <a:t>Situation - </a:t>
            </a:r>
            <a:r>
              <a:rPr lang="en-US" sz="2200" dirty="0">
                <a:cs typeface="Arial" panose="020B0604020202020204" pitchFamily="34" charset="0"/>
              </a:rPr>
              <a:t>Landlocked, extremely cold winters, low rainfall (50-400mm), short growing season, increasing fire &amp; pest threats</a:t>
            </a:r>
          </a:p>
          <a:p>
            <a:pPr marL="342900" lvl="1" indent="-342900"/>
            <a:r>
              <a:rPr lang="en-US" sz="2200" b="1" dirty="0">
                <a:cs typeface="Arial" panose="020B0604020202020204" pitchFamily="34" charset="0"/>
              </a:rPr>
              <a:t>Population – </a:t>
            </a:r>
            <a:r>
              <a:rPr lang="en-US" sz="2200" dirty="0">
                <a:cs typeface="Arial" panose="020B0604020202020204" pitchFamily="34" charset="0"/>
              </a:rPr>
              <a:t>nomadic culture for 1000’s of years, but now 50% of 3 million live in capital city </a:t>
            </a:r>
            <a:endParaRPr lang="en-US" sz="2200" b="1" dirty="0">
              <a:cs typeface="Arial" panose="020B0604020202020204" pitchFamily="34" charset="0"/>
            </a:endParaRPr>
          </a:p>
          <a:p>
            <a:pPr marL="342900" lvl="1" indent="-342900"/>
            <a:r>
              <a:rPr lang="en-GB" sz="2200" b="1" dirty="0">
                <a:cs typeface="Arial" panose="020B0604020202020204" pitchFamily="34" charset="0"/>
              </a:rPr>
              <a:t>Economy </a:t>
            </a:r>
            <a:r>
              <a:rPr lang="en-GB" sz="2200" dirty="0">
                <a:cs typeface="Arial" panose="020B0604020202020204" pitchFamily="34" charset="0"/>
              </a:rPr>
              <a:t>– heavily dependent on mining, grazing, </a:t>
            </a:r>
          </a:p>
          <a:p>
            <a:pPr marL="342900" lvl="1" indent="-342900"/>
            <a:r>
              <a:rPr lang="en-GB" sz="2200" b="1" dirty="0">
                <a:cs typeface="Arial" panose="020B0604020202020204" pitchFamily="34" charset="0"/>
              </a:rPr>
              <a:t>Forest &amp; Economy </a:t>
            </a:r>
            <a:r>
              <a:rPr lang="en-GB" sz="2200" dirty="0">
                <a:cs typeface="Arial" panose="020B0604020202020204" pitchFamily="34" charset="0"/>
              </a:rPr>
              <a:t>-  more than 300 million USD/year if consider ecosystem values alone)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marL="342900" lvl="1" indent="-342900"/>
            <a:r>
              <a:rPr lang="en-GB" sz="2200" b="1" dirty="0">
                <a:cs typeface="Arial" panose="020B0604020202020204" pitchFamily="34" charset="0"/>
              </a:rPr>
              <a:t>Forest – </a:t>
            </a:r>
            <a:r>
              <a:rPr lang="en-GB" sz="2200" dirty="0">
                <a:cs typeface="Arial" panose="020B0604020202020204" pitchFamily="34" charset="0"/>
              </a:rPr>
              <a:t>Boreal forests and desert woodlands - Only boreal forest country in UN-REDD – 18 million ha</a:t>
            </a:r>
          </a:p>
          <a:p>
            <a:pPr marL="342900" lvl="1" indent="-342900"/>
            <a:r>
              <a:rPr lang="en-US" sz="2200" b="1" dirty="0">
                <a:cs typeface="Arial" panose="020B0604020202020204" pitchFamily="34" charset="0"/>
              </a:rPr>
              <a:t>Scale</a:t>
            </a:r>
            <a:r>
              <a:rPr lang="en-US" sz="2200" dirty="0">
                <a:cs typeface="Arial" panose="020B0604020202020204" pitchFamily="34" charset="0"/>
              </a:rPr>
              <a:t> - Low Deforestation; Moderate Degradation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603" y="1083814"/>
            <a:ext cx="3835598" cy="255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27" y="3496260"/>
            <a:ext cx="3862099" cy="257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59A1C-B43B-4DF9-A525-F570AF48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61" y="996784"/>
            <a:ext cx="10515600" cy="11323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Important Note - Significance of Boreal Biome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56C34-F96F-4F89-B299-9807F6C23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515" y="1729181"/>
            <a:ext cx="5157787" cy="716031"/>
          </a:xfrm>
        </p:spPr>
        <p:txBody>
          <a:bodyPr/>
          <a:lstStyle/>
          <a:p>
            <a:r>
              <a:rPr lang="en-US" dirty="0"/>
              <a:t>Boreal biome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ADDFC1-DA92-4E36-97CF-DE5F2A19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9001" y="2329584"/>
            <a:ext cx="5476957" cy="368458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World’s largest biome</a:t>
            </a:r>
          </a:p>
          <a:p>
            <a:r>
              <a:rPr lang="en-US" sz="2800" dirty="0"/>
              <a:t>World’s largest carbon sink</a:t>
            </a:r>
          </a:p>
          <a:p>
            <a:r>
              <a:rPr lang="en-US" sz="2800" dirty="0"/>
              <a:t>World’s largest peatlands</a:t>
            </a:r>
          </a:p>
          <a:p>
            <a:r>
              <a:rPr lang="en-US" sz="2800" dirty="0"/>
              <a:t>World’s Top 3 deforestation countries in boreal biome (Hansen) </a:t>
            </a:r>
          </a:p>
          <a:p>
            <a:r>
              <a:rPr lang="en-US" sz="2800" dirty="0"/>
              <a:t>Highly threatened by climate change impacts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AF29F8-711A-484C-9861-A71BE1ADB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816" y="1729181"/>
            <a:ext cx="5442012" cy="1749287"/>
          </a:xfrm>
        </p:spPr>
        <p:txBody>
          <a:bodyPr>
            <a:normAutofit/>
          </a:bodyPr>
          <a:lstStyle/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Mongolia is the only landlocked developing country with boreal forests and is in need of assistance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F8149AD-7CE1-4FDD-ACAD-63A2F893BD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556" y="3594894"/>
            <a:ext cx="3038475" cy="15049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401E91-6C25-48EB-966D-FC16D591F2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61" y="3158219"/>
            <a:ext cx="570025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2CDB5-1C31-4B18-B038-C5DBDB18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3" y="1219200"/>
            <a:ext cx="10751127" cy="609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Important Note – Climate Change Future Drivers</a:t>
            </a:r>
            <a:endParaRPr lang="en-US" b="1" dirty="0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xmlns="" id="{D3938DB9-8EAB-48BD-A649-1026B3DD05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33" y="1948070"/>
            <a:ext cx="5551367" cy="370091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7018B5-DC04-478C-B538-FADC94208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Increased temperature &amp; drought</a:t>
            </a:r>
          </a:p>
          <a:p>
            <a:r>
              <a:rPr lang="en-US" dirty="0">
                <a:solidFill>
                  <a:schemeClr val="tx1"/>
                </a:solidFill>
              </a:rPr>
              <a:t>Increased risk of forest fire and pests</a:t>
            </a:r>
          </a:p>
          <a:p>
            <a:r>
              <a:rPr lang="en-US" dirty="0">
                <a:solidFill>
                  <a:schemeClr val="tx1"/>
                </a:solidFill>
              </a:rPr>
              <a:t>Melting permafrost and lack of water in soils</a:t>
            </a:r>
          </a:p>
          <a:p>
            <a:r>
              <a:rPr lang="en-US" dirty="0">
                <a:solidFill>
                  <a:schemeClr val="tx1"/>
                </a:solidFill>
              </a:rPr>
              <a:t>Increased severity of winters</a:t>
            </a:r>
          </a:p>
          <a:p>
            <a:r>
              <a:rPr lang="en-US" dirty="0">
                <a:solidFill>
                  <a:schemeClr val="tx1"/>
                </a:solidFill>
              </a:rPr>
              <a:t>Forest health affected</a:t>
            </a:r>
          </a:p>
          <a:p>
            <a:r>
              <a:rPr lang="en-US" dirty="0">
                <a:solidFill>
                  <a:schemeClr val="tx1"/>
                </a:solidFill>
              </a:rPr>
              <a:t>Increased land degradation &amp;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200065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59A1C-B43B-4DF9-A525-F570AF48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83618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Overview of the REDD+ Progress in Mongolia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2E4039-7B6A-48CE-B1EC-6D74476679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49E7D5D-2364-438C-AFFB-70FB27257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537063"/>
              </p:ext>
            </p:extLst>
          </p:nvPr>
        </p:nvGraphicFramePr>
        <p:xfrm>
          <a:off x="572655" y="738907"/>
          <a:ext cx="11776363" cy="639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09" y="1971964"/>
            <a:ext cx="11388436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Vision:  </a:t>
            </a:r>
            <a:r>
              <a:rPr lang="en-US" sz="2400" dirty="0"/>
              <a:t>REDD+ is framed in context of Mongolia’s unique situation thus focused on adaptation, sustainable development and mitigation rather than GHG mitigation alone;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New REDD+ Paradigm: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 new paradigm is needed for boreal forest countries;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Stakeholder Participation: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Building on principle of climate change adaptation, sustainable development, and ecosystem services;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Outcome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National Program to focus on Forests and Climate Change, completed in 2018 requires donor funding from developed countries; and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Partnerships: </a:t>
            </a:r>
            <a:r>
              <a:rPr lang="en-US" sz="2400" dirty="0"/>
              <a:t>Partnerships with boreal forest countries needed.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Strategy: </a:t>
            </a:r>
            <a:r>
              <a:rPr lang="en-US" sz="2400" dirty="0"/>
              <a:t>A REDD+ National Program and Action Plan - ongoing approved in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5345" y="1027546"/>
            <a:ext cx="986990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Results/Progress/Achievements</a:t>
            </a:r>
          </a:p>
        </p:txBody>
      </p:sp>
    </p:spTree>
    <p:extLst>
      <p:ext uri="{BB962C8B-B14F-4D97-AF65-F5344CB8AC3E}">
        <p14:creationId xmlns:p14="http://schemas.microsoft.com/office/powerpoint/2010/main" val="190481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59A1C-B43B-4DF9-A525-F570AF48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1" y="10183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REDD+ and the NDC in Mongolia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9A38D4-7390-46BA-BC36-5F89CB65B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D644EE-9238-40DB-AC2F-561BDE6781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en-US" dirty="0"/>
              <a:t>INDC (2015) – 14% GHG reduction in energy, industry, agriculture and waste sectors, by 2030 (</a:t>
            </a:r>
            <a:r>
              <a:rPr lang="en-US" dirty="0" err="1"/>
              <a:t>exl</a:t>
            </a:r>
            <a:r>
              <a:rPr lang="en-US" dirty="0"/>
              <a:t>. LULUCF)</a:t>
            </a:r>
          </a:p>
          <a:p>
            <a:pPr marL="285750" indent="-285750"/>
            <a:r>
              <a:rPr lang="en-US" dirty="0"/>
              <a:t>Mongolia’s INDC linked to Green Development Policy (2014); Sustainable Development Vision (2015) and NAP on Climate Change (2011-2022)</a:t>
            </a:r>
          </a:p>
          <a:p>
            <a:pPr marL="285750" indent="-285750"/>
            <a:r>
              <a:rPr lang="en-US" dirty="0"/>
              <a:t>INDC has mitigation and adaptation components due to the countries climate change vulnerability</a:t>
            </a:r>
          </a:p>
          <a:p>
            <a:pPr marL="285750" indent="-285750"/>
            <a:r>
              <a:rPr lang="en-US" dirty="0"/>
              <a:t>Forest Sector important for emission removals and carbon sequestration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3176"/>
            <a:ext cx="5183188" cy="346838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B92B75-206E-4EEF-811D-890C5E7EA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47" y="2343944"/>
            <a:ext cx="5182049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0AFCA-AE0D-43C7-A9E5-16EDE28F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8648" y="900834"/>
            <a:ext cx="1138915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REDD+ and Importance of Forests for Mongolia’s NDC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46AD11CB-A767-472A-9445-27C2BE260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2811" y="1846372"/>
            <a:ext cx="7449224" cy="389271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A74CC-B023-428F-8FB7-53A00F681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7809" y="1961322"/>
            <a:ext cx="3377578" cy="42283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Mongolia is a low emission country</a:t>
            </a:r>
          </a:p>
          <a:p>
            <a:r>
              <a:rPr lang="en-US" dirty="0"/>
              <a:t>Forests are important in keeping emissions low</a:t>
            </a:r>
          </a:p>
          <a:p>
            <a:r>
              <a:rPr lang="en-US" dirty="0"/>
              <a:t>REDD+ can further address mitigation and keep the country on a low carbon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8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933" y="904151"/>
            <a:ext cx="8751455" cy="1021846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REDD+ and INDC in Mongolia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734" y="1269207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Adaptation: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1" y="2002775"/>
            <a:ext cx="5287242" cy="3684588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To maintain availability of water through protection of native ecosystems in river basins (and reduce permafrost melt through forest protection)</a:t>
            </a:r>
          </a:p>
          <a:p>
            <a:pPr algn="just"/>
            <a:r>
              <a:rPr lang="en-US" sz="2400" dirty="0"/>
              <a:t>Increase protected areas to 25-30% of total area by 2030 and under sustainable financing mechanism</a:t>
            </a:r>
          </a:p>
          <a:p>
            <a:pPr algn="just"/>
            <a:r>
              <a:rPr lang="en-US" sz="2400" dirty="0"/>
              <a:t>Improve pasture management and reduce rate of pasture degradation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6927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Mitigation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E5A01B-A140-49CB-BB03-876828601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2565"/>
            <a:ext cx="5183188" cy="3684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Increase forest area up to 9% and </a:t>
            </a:r>
            <a:r>
              <a:rPr lang="mn-MN" dirty="0"/>
              <a:t>reduc</a:t>
            </a:r>
            <a:r>
              <a:rPr lang="en-US" dirty="0"/>
              <a:t>e</a:t>
            </a:r>
            <a:r>
              <a:rPr lang="mn-MN" dirty="0"/>
              <a:t> forest fire affected area by 30%</a:t>
            </a:r>
            <a:r>
              <a:rPr lang="en-US" dirty="0"/>
              <a:t>, by 2030</a:t>
            </a:r>
          </a:p>
          <a:p>
            <a:pPr algn="just"/>
            <a:r>
              <a:rPr lang="en-US" dirty="0"/>
              <a:t>To reduce forest degradation caused by human activities, fire and pest </a:t>
            </a:r>
            <a:r>
              <a:rPr lang="mn-MN" dirty="0"/>
              <a:t>and to implement re-forestation and </a:t>
            </a:r>
            <a:r>
              <a:rPr lang="en-US" dirty="0"/>
              <a:t>SFM </a:t>
            </a:r>
            <a:r>
              <a:rPr lang="mn-MN" dirty="0"/>
              <a:t>strategies</a:t>
            </a:r>
            <a:endParaRPr lang="en-US" dirty="0"/>
          </a:p>
          <a:p>
            <a:pPr algn="just"/>
            <a:r>
              <a:rPr lang="en-US" dirty="0"/>
              <a:t>To make forests resilient to CC by improving productivity and enhancing structure / composition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3438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PPT-template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White-PPT-template-EN</Template>
  <TotalTime>568</TotalTime>
  <Words>836</Words>
  <Application>Microsoft Macintosh PowerPoint</Application>
  <PresentationFormat>Widescreen</PresentationFormat>
  <Paragraphs>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Cambria</vt:lpstr>
      <vt:lpstr>Georgia</vt:lpstr>
      <vt:lpstr>Wingdings</vt:lpstr>
      <vt:lpstr>Arial</vt:lpstr>
      <vt:lpstr>White-PPT-template-EN</vt:lpstr>
      <vt:lpstr>PowerPoint Presentation</vt:lpstr>
      <vt:lpstr>Introduction to Mongolia</vt:lpstr>
      <vt:lpstr>Important Note - Significance of Boreal Biome</vt:lpstr>
      <vt:lpstr>Important Note – Climate Change Future Drivers</vt:lpstr>
      <vt:lpstr>Overview of the REDD+ Progress in Mongolia</vt:lpstr>
      <vt:lpstr>PowerPoint Presentation</vt:lpstr>
      <vt:lpstr>REDD+ and the NDC in Mongolia</vt:lpstr>
      <vt:lpstr>REDD+ and Importance of Forests for Mongolia’s NDC</vt:lpstr>
      <vt:lpstr>REDD+ and INDC in Mongolia</vt:lpstr>
      <vt:lpstr>REDD+ and Sustainable Development Goals</vt:lpstr>
      <vt:lpstr>REDD+ Mongolia: Building climate resilient forest ecosystems, livelihoods and a sustainable economy for a greener future. </vt:lpstr>
      <vt:lpstr>Key Lessons</vt:lpstr>
      <vt:lpstr>Call for Action on Boreal Forests</vt:lpstr>
      <vt:lpstr>Thank you for your attention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</dc:creator>
  <cp:lastModifiedBy>Microsoft Office User</cp:lastModifiedBy>
  <cp:revision>19</cp:revision>
  <cp:lastPrinted>2017-11-10T01:23:07Z</cp:lastPrinted>
  <dcterms:modified xsi:type="dcterms:W3CDTF">2017-11-14T02:58:04Z</dcterms:modified>
</cp:coreProperties>
</file>