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81" r:id="rId3"/>
    <p:sldId id="282" r:id="rId4"/>
    <p:sldId id="259" r:id="rId5"/>
    <p:sldId id="284" r:id="rId6"/>
    <p:sldId id="283" r:id="rId7"/>
    <p:sldId id="260" r:id="rId8"/>
    <p:sldId id="261" r:id="rId9"/>
    <p:sldId id="262"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50000" autoAdjust="0"/>
  </p:normalViewPr>
  <p:slideViewPr>
    <p:cSldViewPr snapToGrid="0" snapToObjects="1">
      <p:cViewPr>
        <p:scale>
          <a:sx n="80" d="100"/>
          <a:sy n="80" d="100"/>
        </p:scale>
        <p:origin x="-536" y="5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41151-A084-E543-B507-75D5C3D76648}" type="datetimeFigureOut">
              <a:rPr lang="en-GB" smtClean="0"/>
              <a:t>05/06/2018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7AF91-269B-8A40-B36E-7A37E4F18154}" type="slidenum">
              <a:rPr lang="en-GB" smtClean="0"/>
              <a:t>‹#›</a:t>
            </a:fld>
            <a:endParaRPr lang="en-GB"/>
          </a:p>
        </p:txBody>
      </p:sp>
    </p:spTree>
    <p:extLst>
      <p:ext uri="{BB962C8B-B14F-4D97-AF65-F5344CB8AC3E}">
        <p14:creationId xmlns:p14="http://schemas.microsoft.com/office/powerpoint/2010/main" val="198771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1</a:t>
            </a:fld>
            <a:endParaRPr lang="en-US"/>
          </a:p>
        </p:txBody>
      </p:sp>
    </p:spTree>
    <p:extLst>
      <p:ext uri="{BB962C8B-B14F-4D97-AF65-F5344CB8AC3E}">
        <p14:creationId xmlns:p14="http://schemas.microsoft.com/office/powerpoint/2010/main" val="1270308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Font typeface="Arial" charset="0"/>
              <a:buNone/>
            </a:pPr>
            <a:endParaRPr lang="en-GB" dirty="0"/>
          </a:p>
        </p:txBody>
      </p:sp>
      <p:sp>
        <p:nvSpPr>
          <p:cNvPr id="4" name="Slide Number Placeholder 3"/>
          <p:cNvSpPr>
            <a:spLocks noGrp="1"/>
          </p:cNvSpPr>
          <p:nvPr>
            <p:ph type="sldNum" sz="quarter" idx="10"/>
          </p:nvPr>
        </p:nvSpPr>
        <p:spPr/>
        <p:txBody>
          <a:bodyPr/>
          <a:lstStyle/>
          <a:p>
            <a:fld id="{1DDF3D7E-3B35-4228-B8F6-ADD7A76DFE8D}" type="slidenum">
              <a:rPr lang="en-US" smtClean="0"/>
              <a:t>10</a:t>
            </a:fld>
            <a:endParaRPr lang="en-US"/>
          </a:p>
        </p:txBody>
      </p:sp>
    </p:spTree>
    <p:extLst>
      <p:ext uri="{BB962C8B-B14F-4D97-AF65-F5344CB8AC3E}">
        <p14:creationId xmlns:p14="http://schemas.microsoft.com/office/powerpoint/2010/main" val="249465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2</a:t>
            </a:fld>
            <a:endParaRPr lang="en-US"/>
          </a:p>
        </p:txBody>
      </p:sp>
    </p:spTree>
    <p:extLst>
      <p:ext uri="{BB962C8B-B14F-4D97-AF65-F5344CB8AC3E}">
        <p14:creationId xmlns:p14="http://schemas.microsoft.com/office/powerpoint/2010/main" val="3789285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3</a:t>
            </a:fld>
            <a:endParaRPr lang="en-US"/>
          </a:p>
        </p:txBody>
      </p:sp>
    </p:spTree>
    <p:extLst>
      <p:ext uri="{BB962C8B-B14F-4D97-AF65-F5344CB8AC3E}">
        <p14:creationId xmlns:p14="http://schemas.microsoft.com/office/powerpoint/2010/main" val="2820005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lgn="l">
              <a:buFont typeface="Arial" charset="0"/>
              <a:buChar char="•"/>
            </a:pPr>
            <a:endParaRPr lang="en-GB"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Quelle méthodologie avez-vous utilisée?</a:t>
            </a:r>
          </a:p>
          <a:p>
            <a:r>
              <a:rPr lang="fr-FR" sz="1200" b="1" i="1" kern="1200" dirty="0">
                <a:solidFill>
                  <a:schemeClr val="tx1"/>
                </a:solidFill>
                <a:effectLst/>
                <a:latin typeface="+mn-lt"/>
                <a:ea typeface="+mn-ea"/>
                <a:cs typeface="+mn-cs"/>
              </a:rPr>
              <a:t>Les consultants ont-ils été impliqués?</a:t>
            </a:r>
          </a:p>
          <a:p>
            <a:r>
              <a:rPr lang="fr-FR" sz="1200" b="1" i="1" kern="1200" dirty="0">
                <a:solidFill>
                  <a:schemeClr val="tx1"/>
                </a:solidFill>
                <a:effectLst/>
                <a:latin typeface="+mn-lt"/>
                <a:ea typeface="+mn-ea"/>
                <a:cs typeface="+mn-cs"/>
              </a:rPr>
              <a:t>Avez-vous développé une interprétation des sauvegardes de Cancun en fonction de votre situation nationale?</a:t>
            </a:r>
          </a:p>
          <a:p>
            <a:r>
              <a:rPr lang="fr-FR" sz="1200" b="1" i="1" kern="1200" dirty="0">
                <a:solidFill>
                  <a:schemeClr val="tx1"/>
                </a:solidFill>
                <a:effectLst/>
                <a:latin typeface="+mn-lt"/>
                <a:ea typeface="+mn-ea"/>
                <a:cs typeface="+mn-cs"/>
              </a:rPr>
              <a:t>Avez-vous évalué principalement vos PLR sur papier, ou en pratique aussi?</a:t>
            </a:r>
          </a:p>
          <a:p>
            <a:r>
              <a:rPr lang="fr-FR" sz="1200" b="1" i="1" kern="1200" dirty="0">
                <a:solidFill>
                  <a:schemeClr val="tx1"/>
                </a:solidFill>
                <a:effectLst/>
                <a:latin typeface="+mn-lt"/>
                <a:ea typeface="+mn-ea"/>
                <a:cs typeface="+mn-cs"/>
              </a:rPr>
              <a:t>Avez-vous réalisé des ateliers de consultation? Qui était impliqué?</a:t>
            </a:r>
          </a:p>
          <a:p>
            <a:r>
              <a:rPr lang="fr-FR" sz="1200" b="1" i="1" kern="1200" dirty="0">
                <a:solidFill>
                  <a:schemeClr val="tx1"/>
                </a:solidFill>
                <a:effectLst/>
                <a:latin typeface="+mn-lt"/>
                <a:ea typeface="+mn-ea"/>
                <a:cs typeface="+mn-cs"/>
              </a:rPr>
              <a:t>Comment les parties prenantes ont-elles été impliquées?</a:t>
            </a:r>
            <a:endParaRPr lang="en-GB" sz="1200" b="1"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4</a:t>
            </a:fld>
            <a:endParaRPr lang="en-US"/>
          </a:p>
        </p:txBody>
      </p:sp>
    </p:spTree>
    <p:extLst>
      <p:ext uri="{BB962C8B-B14F-4D97-AF65-F5344CB8AC3E}">
        <p14:creationId xmlns:p14="http://schemas.microsoft.com/office/powerpoint/2010/main" val="1190195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5</a:t>
            </a:fld>
            <a:endParaRPr lang="en-US"/>
          </a:p>
        </p:txBody>
      </p:sp>
    </p:spTree>
    <p:extLst>
      <p:ext uri="{BB962C8B-B14F-4D97-AF65-F5344CB8AC3E}">
        <p14:creationId xmlns:p14="http://schemas.microsoft.com/office/powerpoint/2010/main" val="2186028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lgn="l">
              <a:buFont typeface="Arial" charset="0"/>
              <a:buChar char="•"/>
            </a:pPr>
            <a:endParaRPr lang="en-GB"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Quelle méthodologie avez-vous utilisée?</a:t>
            </a:r>
          </a:p>
          <a:p>
            <a:r>
              <a:rPr lang="fr-FR" sz="1200" b="1" i="1" kern="1200" dirty="0">
                <a:solidFill>
                  <a:schemeClr val="tx1"/>
                </a:solidFill>
                <a:effectLst/>
                <a:latin typeface="+mn-lt"/>
                <a:ea typeface="+mn-ea"/>
                <a:cs typeface="+mn-cs"/>
              </a:rPr>
              <a:t>Les consultants ont-ils été impliqués?</a:t>
            </a:r>
          </a:p>
          <a:p>
            <a:r>
              <a:rPr lang="fr-FR" sz="1200" b="1" i="1" kern="1200" dirty="0">
                <a:solidFill>
                  <a:schemeClr val="tx1"/>
                </a:solidFill>
                <a:effectLst/>
                <a:latin typeface="+mn-lt"/>
                <a:ea typeface="+mn-ea"/>
                <a:cs typeface="+mn-cs"/>
              </a:rPr>
              <a:t>Avez-vous développé une interprétation des sauvegardes de Cancun en fonction de votre situation nationale?</a:t>
            </a:r>
          </a:p>
          <a:p>
            <a:r>
              <a:rPr lang="fr-FR" sz="1200" b="1" i="1" kern="1200" dirty="0">
                <a:solidFill>
                  <a:schemeClr val="tx1"/>
                </a:solidFill>
                <a:effectLst/>
                <a:latin typeface="+mn-lt"/>
                <a:ea typeface="+mn-ea"/>
                <a:cs typeface="+mn-cs"/>
              </a:rPr>
              <a:t>Avez-vous évalué principalement vos PLR sur papier, ou en pratique aussi?</a:t>
            </a:r>
          </a:p>
          <a:p>
            <a:r>
              <a:rPr lang="fr-FR" sz="1200" b="1" i="1" kern="1200" dirty="0">
                <a:solidFill>
                  <a:schemeClr val="tx1"/>
                </a:solidFill>
                <a:effectLst/>
                <a:latin typeface="+mn-lt"/>
                <a:ea typeface="+mn-ea"/>
                <a:cs typeface="+mn-cs"/>
              </a:rPr>
              <a:t>Avez-vous réalisé des ateliers de consultation? Qui était impliqué?</a:t>
            </a:r>
          </a:p>
          <a:p>
            <a:r>
              <a:rPr lang="fr-FR" sz="1200" b="1" i="1" kern="1200" dirty="0">
                <a:solidFill>
                  <a:schemeClr val="tx1"/>
                </a:solidFill>
                <a:effectLst/>
                <a:latin typeface="+mn-lt"/>
                <a:ea typeface="+mn-ea"/>
                <a:cs typeface="+mn-cs"/>
              </a:rPr>
              <a:t>Comment les parties prenantes ont-elles été impliquées?</a:t>
            </a:r>
            <a:endParaRPr lang="en-GB" sz="1200" b="1"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6</a:t>
            </a:fld>
            <a:endParaRPr lang="en-US"/>
          </a:p>
        </p:txBody>
      </p:sp>
    </p:spTree>
    <p:extLst>
      <p:ext uri="{BB962C8B-B14F-4D97-AF65-F5344CB8AC3E}">
        <p14:creationId xmlns:p14="http://schemas.microsoft.com/office/powerpoint/2010/main" val="3264225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7</a:t>
            </a:fld>
            <a:endParaRPr lang="en-US"/>
          </a:p>
        </p:txBody>
      </p:sp>
    </p:spTree>
    <p:extLst>
      <p:ext uri="{BB962C8B-B14F-4D97-AF65-F5344CB8AC3E}">
        <p14:creationId xmlns:p14="http://schemas.microsoft.com/office/powerpoint/2010/main" val="625377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8</a:t>
            </a:fld>
            <a:endParaRPr lang="en-US"/>
          </a:p>
        </p:txBody>
      </p:sp>
    </p:spTree>
    <p:extLst>
      <p:ext uri="{BB962C8B-B14F-4D97-AF65-F5344CB8AC3E}">
        <p14:creationId xmlns:p14="http://schemas.microsoft.com/office/powerpoint/2010/main" val="1464166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Font typeface="Arial" charset="0"/>
              <a:buNone/>
            </a:pPr>
            <a:endParaRPr lang="en-GB" dirty="0"/>
          </a:p>
        </p:txBody>
      </p:sp>
      <p:sp>
        <p:nvSpPr>
          <p:cNvPr id="4" name="Slide Number Placeholder 3"/>
          <p:cNvSpPr>
            <a:spLocks noGrp="1"/>
          </p:cNvSpPr>
          <p:nvPr>
            <p:ph type="sldNum" sz="quarter" idx="10"/>
          </p:nvPr>
        </p:nvSpPr>
        <p:spPr/>
        <p:txBody>
          <a:bodyPr/>
          <a:lstStyle/>
          <a:p>
            <a:fld id="{1DDF3D7E-3B35-4228-B8F6-ADD7A76DFE8D}" type="slidenum">
              <a:rPr lang="en-US" smtClean="0"/>
              <a:t>9</a:t>
            </a:fld>
            <a:endParaRPr lang="en-US"/>
          </a:p>
        </p:txBody>
      </p:sp>
    </p:spTree>
    <p:extLst>
      <p:ext uri="{BB962C8B-B14F-4D97-AF65-F5344CB8AC3E}">
        <p14:creationId xmlns:p14="http://schemas.microsoft.com/office/powerpoint/2010/main" val="159235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24696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5630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87571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36898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90917-F5D0-0043-9CB4-1EADDA573E2B}"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75372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4E90917-F5D0-0043-9CB4-1EADDA573E2B}"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62439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4E90917-F5D0-0043-9CB4-1EADDA573E2B}" type="datetimeFigureOut">
              <a:rPr lang="en-GB" smtClean="0"/>
              <a:t>05/06/2018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6482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4E90917-F5D0-0043-9CB4-1EADDA573E2B}" type="datetimeFigureOut">
              <a:rPr lang="en-GB" smtClean="0"/>
              <a:t>05/06/2018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7879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90917-F5D0-0043-9CB4-1EADDA573E2B}" type="datetimeFigureOut">
              <a:rPr lang="en-GB" smtClean="0"/>
              <a:t>05/06/2018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0861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267485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372730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90917-F5D0-0043-9CB4-1EADDA573E2B}" type="datetimeFigureOut">
              <a:rPr lang="en-GB" smtClean="0"/>
              <a:t>05/06/2018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67614-2A52-FF47-A0D5-B112DBCDFA7B}" type="slidenum">
              <a:rPr lang="en-GB" smtClean="0"/>
              <a:t>‹#›</a:t>
            </a:fld>
            <a:endParaRPr lang="en-GB"/>
          </a:p>
        </p:txBody>
      </p:sp>
    </p:spTree>
    <p:extLst>
      <p:ext uri="{BB962C8B-B14F-4D97-AF65-F5344CB8AC3E}">
        <p14:creationId xmlns:p14="http://schemas.microsoft.com/office/powerpoint/2010/main" val="241693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52338" y="192505"/>
            <a:ext cx="8482262" cy="962527"/>
          </a:xfrm>
        </p:spPr>
        <p:txBody>
          <a:bodyPr>
            <a:normAutofit fontScale="90000"/>
          </a:bodyPr>
          <a:lstStyle/>
          <a:p>
            <a:r>
              <a:rPr lang="fr-FR" dirty="0"/>
              <a:t/>
            </a:r>
            <a:br>
              <a:rPr lang="fr-FR" dirty="0"/>
            </a:br>
            <a:r>
              <a:rPr lang="fr-FR" sz="2700" dirty="0"/>
              <a:t/>
            </a:r>
            <a:br>
              <a:rPr lang="fr-FR" sz="2700" dirty="0"/>
            </a:br>
            <a:endParaRPr lang="en-US" sz="2700" dirty="0"/>
          </a:p>
        </p:txBody>
      </p:sp>
      <p:sp>
        <p:nvSpPr>
          <p:cNvPr id="4" name="Footer Placeholder 3"/>
          <p:cNvSpPr>
            <a:spLocks noGrp="1"/>
          </p:cNvSpPr>
          <p:nvPr>
            <p:ph type="ftr" sz="quarter" idx="11"/>
          </p:nvPr>
        </p:nvSpPr>
        <p:spPr>
          <a:xfrm>
            <a:off x="1401289" y="5486400"/>
            <a:ext cx="10129652" cy="1143000"/>
          </a:xfrm>
        </p:spPr>
        <p:txBody>
          <a:bodyPr/>
          <a:lstStyle/>
          <a:p>
            <a:endParaRPr lang="en-US" sz="1400" dirty="0"/>
          </a:p>
          <a:p>
            <a:r>
              <a:rPr lang="fr-FR" sz="1400" b="1" dirty="0"/>
              <a:t>Echange de connaissances régional Sud-Sud sur les Sauvegardes REDD+ et les Systèmes d’Information sur les Sauvegardes </a:t>
            </a:r>
            <a:endParaRPr lang="fr-FR" sz="1400" b="1" dirty="0" smtClean="0"/>
          </a:p>
          <a:p>
            <a:r>
              <a:rPr lang="fr-FR" sz="1400" b="1" dirty="0" smtClean="0"/>
              <a:t>en </a:t>
            </a:r>
            <a:r>
              <a:rPr lang="fr-FR" sz="1400" b="1" dirty="0"/>
              <a:t>Afrique  </a:t>
            </a:r>
            <a:r>
              <a:rPr lang="fr-FR" sz="1400" b="1" dirty="0" smtClean="0"/>
              <a:t>Accra.  12 – 13 Juin 2018</a:t>
            </a:r>
          </a:p>
          <a:p>
            <a:endParaRPr lang="en-US" sz="1800" dirty="0"/>
          </a:p>
        </p:txBody>
      </p:sp>
      <p:pic>
        <p:nvPicPr>
          <p:cNvPr id="5" name="Picture 3">
            <a:extLst>
              <a:ext uri="{FF2B5EF4-FFF2-40B4-BE49-F238E27FC236}">
                <a16:creationId xmlns="" xmlns:a16="http://schemas.microsoft.com/office/drawing/2014/main" id="{5C2C145F-7A33-4484-8DAC-9F65F11405A2}"/>
              </a:ext>
            </a:extLst>
          </p:cNvPr>
          <p:cNvPicPr>
            <a:picLocks noChangeAspect="1" noChangeArrowheads="1"/>
          </p:cNvPicPr>
          <p:nvPr/>
        </p:nvPicPr>
        <p:blipFill>
          <a:blip r:embed="rId3"/>
          <a:srcRect/>
          <a:stretch>
            <a:fillRect/>
          </a:stretch>
        </p:blipFill>
        <p:spPr bwMode="auto">
          <a:xfrm>
            <a:off x="395041" y="252209"/>
            <a:ext cx="1143000" cy="1000125"/>
          </a:xfrm>
          <a:prstGeom prst="rect">
            <a:avLst/>
          </a:prstGeom>
          <a:noFill/>
          <a:ln w="9525">
            <a:noFill/>
            <a:round/>
            <a:headEnd/>
            <a:tailEnd/>
          </a:ln>
        </p:spPr>
      </p:pic>
      <p:pic>
        <p:nvPicPr>
          <p:cNvPr id="6" name="Image 5" descr="G:\Logo REDD+ (5).jpg">
            <a:extLst>
              <a:ext uri="{FF2B5EF4-FFF2-40B4-BE49-F238E27FC236}">
                <a16:creationId xmlns="" xmlns:a16="http://schemas.microsoft.com/office/drawing/2014/main" id="{15DA21FA-7155-4FD0-B79D-5648AB2FF350}"/>
              </a:ext>
            </a:extLst>
          </p:cNvPr>
          <p:cNvPicPr>
            <a:picLocks noChangeAspect="1" noChangeArrowheads="1"/>
          </p:cNvPicPr>
          <p:nvPr/>
        </p:nvPicPr>
        <p:blipFill>
          <a:blip r:embed="rId4"/>
          <a:srcRect/>
          <a:stretch>
            <a:fillRect/>
          </a:stretch>
        </p:blipFill>
        <p:spPr bwMode="auto">
          <a:xfrm>
            <a:off x="10611097" y="411450"/>
            <a:ext cx="1185862" cy="839788"/>
          </a:xfrm>
          <a:prstGeom prst="rect">
            <a:avLst/>
          </a:prstGeom>
          <a:noFill/>
          <a:ln w="9525">
            <a:noFill/>
            <a:miter lim="800000"/>
            <a:headEnd/>
            <a:tailEnd/>
          </a:ln>
        </p:spPr>
      </p:pic>
      <p:sp>
        <p:nvSpPr>
          <p:cNvPr id="7" name="Titre 1">
            <a:extLst>
              <a:ext uri="{FF2B5EF4-FFF2-40B4-BE49-F238E27FC236}">
                <a16:creationId xmlns="" xmlns:a16="http://schemas.microsoft.com/office/drawing/2014/main" id="{813A9191-AEA4-44DC-9B8A-59B910BD68F1}"/>
              </a:ext>
            </a:extLst>
          </p:cNvPr>
          <p:cNvSpPr>
            <a:spLocks noGrp="1"/>
          </p:cNvSpPr>
          <p:nvPr/>
        </p:nvSpPr>
        <p:spPr bwMode="auto">
          <a:xfrm>
            <a:off x="2648198" y="632030"/>
            <a:ext cx="7172696" cy="922337"/>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Aft>
                <a:spcPts val="0"/>
              </a:spcAft>
              <a:defRPr/>
            </a:pPr>
            <a:r>
              <a:rPr lang="fr-FR" sz="1800"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sz="1800" b="1" dirty="0">
                <a:solidFill>
                  <a:srgbClr val="000000"/>
                </a:solidFill>
                <a:effectLst>
                  <a:outerShdw blurRad="38100" dist="38100" dir="2700000" algn="tl">
                    <a:srgbClr val="C0C0C0"/>
                  </a:outerShdw>
                </a:effectLst>
                <a:latin typeface="Cambria" panose="02040503050406030204" pitchFamily="18" charset="0"/>
              </a:rPr>
            </a:br>
            <a:r>
              <a:rPr lang="fr-FR" sz="1800" b="1" dirty="0">
                <a:solidFill>
                  <a:srgbClr val="000000"/>
                </a:solidFill>
                <a:effectLst>
                  <a:outerShdw blurRad="38100" dist="38100" dir="2700000" algn="tl">
                    <a:srgbClr val="C0C0C0"/>
                  </a:outerShdw>
                </a:effectLst>
                <a:latin typeface="Cambria" panose="02040503050406030204" pitchFamily="18" charset="0"/>
              </a:rPr>
              <a:t>Ministère de l’Economie Forestière </a:t>
            </a:r>
            <a:r>
              <a:rPr lang="fr-FR" sz="1800" b="1" dirty="0" smtClean="0">
                <a:solidFill>
                  <a:srgbClr val="000000"/>
                </a:solidFill>
                <a:effectLst>
                  <a:outerShdw blurRad="38100" dist="38100" dir="2700000" algn="tl">
                    <a:srgbClr val="C0C0C0"/>
                  </a:outerShdw>
                </a:effectLst>
                <a:latin typeface="Cambria" panose="02040503050406030204" pitchFamily="18" charset="0"/>
              </a:rPr>
              <a:t>,Coordination </a:t>
            </a:r>
            <a:r>
              <a:rPr lang="fr-FR" sz="1800" b="1" dirty="0">
                <a:solidFill>
                  <a:srgbClr val="000000"/>
                </a:solidFill>
                <a:effectLst>
                  <a:outerShdw blurRad="38100" dist="38100" dir="2700000" algn="tl">
                    <a:srgbClr val="C0C0C0"/>
                  </a:outerShdw>
                </a:effectLst>
                <a:latin typeface="Cambria" panose="02040503050406030204" pitchFamily="18" charset="0"/>
              </a:rPr>
              <a:t>Nationale  REDD </a:t>
            </a:r>
            <a:r>
              <a:rPr lang="fr-FR" sz="1800" dirty="0">
                <a:latin typeface="Cambria" panose="02040503050406030204" pitchFamily="18" charset="0"/>
              </a:rPr>
              <a:t/>
            </a:r>
            <a:br>
              <a:rPr lang="fr-FR" sz="1800" dirty="0">
                <a:latin typeface="Cambria" panose="02040503050406030204" pitchFamily="18" charset="0"/>
              </a:rPr>
            </a:br>
            <a:endParaRPr lang="fr-FR" sz="1800" dirty="0">
              <a:latin typeface="Cambria" panose="02040503050406030204" pitchFamily="18" charset="0"/>
            </a:endParaRPr>
          </a:p>
        </p:txBody>
      </p:sp>
      <p:sp>
        <p:nvSpPr>
          <p:cNvPr id="8" name="Sous-titre 2">
            <a:extLst>
              <a:ext uri="{FF2B5EF4-FFF2-40B4-BE49-F238E27FC236}">
                <a16:creationId xmlns="" xmlns:a16="http://schemas.microsoft.com/office/drawing/2014/main" id="{9C883156-8E07-45F3-B675-E879040177A8}"/>
              </a:ext>
            </a:extLst>
          </p:cNvPr>
          <p:cNvSpPr>
            <a:spLocks noGrp="1"/>
          </p:cNvSpPr>
          <p:nvPr/>
        </p:nvSpPr>
        <p:spPr>
          <a:xfrm>
            <a:off x="1132764" y="2838203"/>
            <a:ext cx="9535236" cy="379119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5"/>
            <a:endParaRPr lang="fr-FR" sz="1800" b="1" dirty="0" smtClean="0">
              <a:solidFill>
                <a:srgbClr val="0000CC"/>
              </a:solidFill>
              <a:latin typeface="+mj-lt"/>
            </a:endParaRPr>
          </a:p>
          <a:p>
            <a:pPr lvl="5"/>
            <a:endParaRPr lang="fr-FR" sz="1800" b="1" dirty="0">
              <a:solidFill>
                <a:srgbClr val="0000CC"/>
              </a:solidFill>
              <a:latin typeface="+mj-lt"/>
            </a:endParaRPr>
          </a:p>
          <a:p>
            <a:pPr lvl="5"/>
            <a:endParaRPr lang="fr-FR" sz="1800" b="1" dirty="0" smtClean="0">
              <a:solidFill>
                <a:srgbClr val="0000CC"/>
              </a:solidFill>
              <a:latin typeface="+mj-lt"/>
            </a:endParaRPr>
          </a:p>
          <a:p>
            <a:pPr lvl="5"/>
            <a:endParaRPr lang="fr-FR" sz="1800" b="1" dirty="0" smtClean="0">
              <a:solidFill>
                <a:srgbClr val="0000CC"/>
              </a:solidFill>
              <a:latin typeface="+mj-lt"/>
            </a:endParaRPr>
          </a:p>
          <a:p>
            <a:pPr lvl="5"/>
            <a:r>
              <a:rPr lang="fr-FR" b="1" dirty="0" smtClean="0">
                <a:solidFill>
                  <a:srgbClr val="0000CC"/>
                </a:solidFill>
                <a:latin typeface="+mj-lt"/>
              </a:rPr>
              <a:t>Présenté </a:t>
            </a:r>
            <a:r>
              <a:rPr lang="fr-FR" b="1" dirty="0">
                <a:solidFill>
                  <a:srgbClr val="0000CC"/>
                </a:solidFill>
                <a:latin typeface="+mj-lt"/>
              </a:rPr>
              <a:t>par : </a:t>
            </a:r>
            <a:r>
              <a:rPr lang="fr-FR" b="1" dirty="0">
                <a:latin typeface="+mj-lt"/>
              </a:rPr>
              <a:t>Mesdames</a:t>
            </a:r>
            <a:r>
              <a:rPr lang="fr-FR" b="1" dirty="0" smtClean="0">
                <a:latin typeface="+mj-lt"/>
              </a:rPr>
              <a:t>:</a:t>
            </a:r>
            <a:endParaRPr lang="fr-FR" b="1" dirty="0">
              <a:latin typeface="+mj-lt"/>
            </a:endParaRPr>
          </a:p>
          <a:p>
            <a:pPr lvl="8"/>
            <a:r>
              <a:rPr lang="fr-FR" b="1" dirty="0">
                <a:latin typeface="+mj-lt"/>
              </a:rPr>
              <a:t>       - Henriette TSOH-IKOUNGA, </a:t>
            </a:r>
            <a:r>
              <a:rPr lang="fr-FR" b="1" dirty="0" smtClean="0">
                <a:latin typeface="+mj-lt"/>
              </a:rPr>
              <a:t>Chef </a:t>
            </a:r>
            <a:r>
              <a:rPr lang="fr-FR" b="1" dirty="0">
                <a:latin typeface="+mj-lt"/>
              </a:rPr>
              <a:t>de la cellule Evaluation Environnementale et Sociale Stratégique (EESS</a:t>
            </a:r>
            <a:r>
              <a:rPr lang="fr-FR" b="1" dirty="0" smtClean="0">
                <a:latin typeface="+mj-lt"/>
              </a:rPr>
              <a:t>);</a:t>
            </a:r>
          </a:p>
          <a:p>
            <a:pPr lvl="8"/>
            <a:endParaRPr lang="fr-FR" b="1" dirty="0">
              <a:latin typeface="+mj-lt"/>
            </a:endParaRPr>
          </a:p>
          <a:p>
            <a:pPr lvl="8"/>
            <a:r>
              <a:rPr lang="fr-FR" b="1" dirty="0" smtClean="0">
                <a:latin typeface="+mj-lt"/>
              </a:rPr>
              <a:t> </a:t>
            </a:r>
            <a:r>
              <a:rPr lang="fr-FR" b="1" dirty="0">
                <a:latin typeface="+mj-lt"/>
              </a:rPr>
              <a:t>- Divine </a:t>
            </a:r>
            <a:r>
              <a:rPr lang="fr-FR" b="1" dirty="0" smtClean="0">
                <a:latin typeface="+mj-lt"/>
              </a:rPr>
              <a:t>Fabéna </a:t>
            </a:r>
            <a:r>
              <a:rPr lang="fr-FR" b="1" dirty="0">
                <a:latin typeface="+mj-lt"/>
              </a:rPr>
              <a:t>BABINDAMANA NIEMET </a:t>
            </a:r>
            <a:r>
              <a:rPr lang="fr-FR" b="1" dirty="0" smtClean="0">
                <a:latin typeface="+mj-lt"/>
              </a:rPr>
              <a:t>GAMPIKA, Assistante </a:t>
            </a:r>
            <a:r>
              <a:rPr lang="fr-FR" b="1" dirty="0">
                <a:solidFill>
                  <a:prstClr val="black"/>
                </a:solidFill>
                <a:latin typeface="+mj-lt"/>
              </a:rPr>
              <a:t>la cellule Evaluation Environnementale et Sociale Stratégique (EESS).</a:t>
            </a:r>
          </a:p>
          <a:p>
            <a:pPr lvl="8" algn="just">
              <a:lnSpc>
                <a:spcPct val="100000"/>
              </a:lnSpc>
              <a:spcBef>
                <a:spcPts val="0"/>
              </a:spcBef>
            </a:pPr>
            <a:endParaRPr lang="fr-FR" sz="1400" b="1" dirty="0">
              <a:solidFill>
                <a:prstClr val="black"/>
              </a:solidFill>
              <a:latin typeface="Cambria" panose="02040503050406030204" pitchFamily="18" charset="0"/>
            </a:endParaRPr>
          </a:p>
          <a:p>
            <a:pPr marL="3943350" lvl="8" indent="-285750" algn="just">
              <a:buFontTx/>
              <a:buChar char="-"/>
            </a:pPr>
            <a:endParaRPr lang="fr-FR" sz="1050" dirty="0">
              <a:latin typeface="Cambria" panose="02040503050406030204" pitchFamily="18" charset="0"/>
            </a:endParaRPr>
          </a:p>
          <a:p>
            <a:pPr marL="2171700" lvl="4" indent="-342900" algn="just">
              <a:buFontTx/>
              <a:buChar char="-"/>
            </a:pPr>
            <a:endParaRPr lang="fr-FR" sz="800" dirty="0">
              <a:latin typeface="Cambria" panose="02040503050406030204" pitchFamily="18" charset="0"/>
            </a:endParaRPr>
          </a:p>
          <a:p>
            <a:pPr lvl="4" algn="just"/>
            <a:endParaRPr lang="fr-FR" sz="800" dirty="0">
              <a:latin typeface="Cambria" panose="02040503050406030204" pitchFamily="18" charset="0"/>
            </a:endParaRPr>
          </a:p>
          <a:p>
            <a:pPr lvl="4"/>
            <a:r>
              <a:rPr lang="fr-FR" sz="800" dirty="0">
                <a:latin typeface="Cambria" panose="02040503050406030204" pitchFamily="18" charset="0"/>
              </a:rPr>
              <a:t>                                                      </a:t>
            </a:r>
          </a:p>
        </p:txBody>
      </p:sp>
      <p:sp>
        <p:nvSpPr>
          <p:cNvPr id="2" name="Rectangle 1">
            <a:extLst>
              <a:ext uri="{FF2B5EF4-FFF2-40B4-BE49-F238E27FC236}">
                <a16:creationId xmlns="" xmlns:a16="http://schemas.microsoft.com/office/drawing/2014/main" id="{F8F2F1D4-B950-44B6-BA49-1E99BCC639B0}"/>
              </a:ext>
            </a:extLst>
          </p:cNvPr>
          <p:cNvSpPr/>
          <p:nvPr/>
        </p:nvSpPr>
        <p:spPr>
          <a:xfrm>
            <a:off x="966541" y="1776989"/>
            <a:ext cx="10564399" cy="954107"/>
          </a:xfrm>
          <a:prstGeom prst="rect">
            <a:avLst/>
          </a:prstGeom>
        </p:spPr>
        <p:txBody>
          <a:bodyPr wrap="square">
            <a:spAutoFit/>
          </a:bodyPr>
          <a:lstStyle/>
          <a:p>
            <a:pPr algn="ctr"/>
            <a:r>
              <a:rPr lang="fr-FR" sz="2800" b="1" dirty="0">
                <a:solidFill>
                  <a:srgbClr val="000099"/>
                </a:solidFill>
                <a:latin typeface="+mj-lt"/>
              </a:rPr>
              <a:t>Identification, évaluation et renforcement du cadre juridique et institutionnel dans le cadre du processus REDD+ en République du Congo</a:t>
            </a:r>
          </a:p>
        </p:txBody>
      </p:sp>
    </p:spTree>
    <p:extLst>
      <p:ext uri="{BB962C8B-B14F-4D97-AF65-F5344CB8AC3E}">
        <p14:creationId xmlns:p14="http://schemas.microsoft.com/office/powerpoint/2010/main" val="63157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us-titre 4">
            <a:extLst>
              <a:ext uri="{FF2B5EF4-FFF2-40B4-BE49-F238E27FC236}">
                <a16:creationId xmlns="" xmlns:a16="http://schemas.microsoft.com/office/drawing/2014/main" id="{AE4AC4B2-6AEC-42B8-9FC9-7866363EC64D}"/>
              </a:ext>
            </a:extLst>
          </p:cNvPr>
          <p:cNvSpPr>
            <a:spLocks noGrp="1"/>
          </p:cNvSpPr>
          <p:nvPr>
            <p:ph type="subTitle" idx="1"/>
          </p:nvPr>
        </p:nvSpPr>
        <p:spPr>
          <a:xfrm>
            <a:off x="3360717" y="2588820"/>
            <a:ext cx="6757060" cy="1140031"/>
          </a:xfrm>
        </p:spPr>
        <p:style>
          <a:lnRef idx="3">
            <a:schemeClr val="lt1"/>
          </a:lnRef>
          <a:fillRef idx="1">
            <a:schemeClr val="accent6"/>
          </a:fillRef>
          <a:effectRef idx="1">
            <a:schemeClr val="accent6"/>
          </a:effectRef>
          <a:fontRef idx="minor">
            <a:schemeClr val="lt1"/>
          </a:fontRef>
        </p:style>
        <p:txBody>
          <a:bodyPr>
            <a:normAutofit fontScale="85000" lnSpcReduction="20000"/>
          </a:bodyPr>
          <a:lstStyle/>
          <a:p>
            <a:endParaRPr lang="fr-FR" dirty="0"/>
          </a:p>
          <a:p>
            <a:endParaRPr lang="fr-FR" sz="1800" dirty="0"/>
          </a:p>
          <a:p>
            <a:r>
              <a:rPr lang="fr-FR" sz="4000" dirty="0">
                <a:solidFill>
                  <a:srgbClr val="000099"/>
                </a:solidFill>
              </a:rPr>
              <a:t>MERCI DE VOTRE ATTENTION</a:t>
            </a: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3392" y="426005"/>
            <a:ext cx="1579562" cy="1051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131" y="426004"/>
            <a:ext cx="1386300"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649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177142" y="2006930"/>
            <a:ext cx="9179285" cy="3479470"/>
          </a:xfrm>
        </p:spPr>
        <p:txBody>
          <a:bodyPr>
            <a:normAutofit fontScale="62500" lnSpcReduction="20000"/>
          </a:bodyPr>
          <a:lstStyle/>
          <a:p>
            <a:endParaRPr lang="fr-FR" sz="1000" dirty="0"/>
          </a:p>
          <a:p>
            <a:pPr algn="l"/>
            <a:r>
              <a:rPr lang="fr-FR" sz="3300" b="1" dirty="0" smtClean="0">
                <a:latin typeface="Arial" panose="020B0604020202020204" pitchFamily="34" charset="0"/>
                <a:cs typeface="Arial" panose="020B0604020202020204" pitchFamily="34" charset="0"/>
              </a:rPr>
              <a:t>Mise </a:t>
            </a:r>
            <a:r>
              <a:rPr lang="fr-FR" sz="3300" b="1" dirty="0">
                <a:latin typeface="Arial" panose="020B0604020202020204" pitchFamily="34" charset="0"/>
                <a:cs typeface="Arial" panose="020B0604020202020204" pitchFamily="34" charset="0"/>
              </a:rPr>
              <a:t>en place de l’arrangement institutionnel du processus </a:t>
            </a:r>
            <a:r>
              <a:rPr lang="fr-FR" sz="3300" b="1" dirty="0" smtClean="0">
                <a:latin typeface="Arial" panose="020B0604020202020204" pitchFamily="34" charset="0"/>
                <a:cs typeface="Arial" panose="020B0604020202020204" pitchFamily="34" charset="0"/>
              </a:rPr>
              <a:t>REDD:</a:t>
            </a:r>
            <a:endParaRPr lang="fr-FR" sz="3300" b="1"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fr-FR" sz="2900" dirty="0">
                <a:latin typeface="Arial" panose="020B0604020202020204" pitchFamily="34" charset="0"/>
                <a:cs typeface="Arial" panose="020B0604020202020204" pitchFamily="34" charset="0"/>
              </a:rPr>
              <a:t>Organe de gestion de la REDD+ (Comité National REDD: rattaché à la présidence, Coordination Nationale REDD, Comité départementaux REDD, Observatoire indépendant REDD par décret 2015-260 du 27 février 2015</a:t>
            </a:r>
            <a:r>
              <a:rPr lang="fr-FR" sz="2500" dirty="0">
                <a:latin typeface="Arial" panose="020B0604020202020204" pitchFamily="34" charset="0"/>
                <a:cs typeface="Arial" panose="020B0604020202020204" pitchFamily="34" charset="0"/>
              </a:rPr>
              <a:t>)</a:t>
            </a:r>
          </a:p>
          <a:p>
            <a:pPr algn="l"/>
            <a:r>
              <a:rPr lang="fr-FR" sz="3400" b="1" dirty="0">
                <a:latin typeface="Arial" panose="020B0604020202020204" pitchFamily="34" charset="0"/>
                <a:cs typeface="Arial" panose="020B0604020202020204" pitchFamily="34" charset="0"/>
              </a:rPr>
              <a:t>Mise en place des outils du cadre de </a:t>
            </a:r>
            <a:r>
              <a:rPr lang="fr-FR" sz="3400" b="1" dirty="0" smtClean="0">
                <a:latin typeface="Arial" panose="020B0604020202020204" pitchFamily="34" charset="0"/>
                <a:cs typeface="Arial" panose="020B0604020202020204" pitchFamily="34" charset="0"/>
              </a:rPr>
              <a:t>Varsovie</a:t>
            </a:r>
            <a:endParaRPr lang="fr-FR" sz="3400" b="1"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900" dirty="0">
                <a:latin typeface="Arial" panose="020B0604020202020204" pitchFamily="34" charset="0"/>
                <a:cs typeface="Arial" panose="020B0604020202020204" pitchFamily="34" charset="0"/>
              </a:rPr>
              <a:t>Stratégie  </a:t>
            </a:r>
            <a:r>
              <a:rPr lang="en-US" sz="2900" dirty="0" smtClean="0">
                <a:latin typeface="Arial" panose="020B0604020202020204" pitchFamily="34" charset="0"/>
                <a:cs typeface="Arial" panose="020B0604020202020204" pitchFamily="34" charset="0"/>
              </a:rPr>
              <a:t>Nationale </a:t>
            </a:r>
            <a:r>
              <a:rPr lang="en-US" sz="2900" dirty="0">
                <a:latin typeface="Arial" panose="020B0604020202020204" pitchFamily="34" charset="0"/>
                <a:cs typeface="Arial" panose="020B0604020202020204" pitchFamily="34" charset="0"/>
              </a:rPr>
              <a:t>REDD+ (élaborée et validée en 2014, adoptée par le gouvernement par décret en 2018</a:t>
            </a:r>
            <a:r>
              <a:rPr lang="en-US" sz="2900" dirty="0" smtClean="0">
                <a:latin typeface="+mj-lt"/>
              </a:rPr>
              <a:t>);</a:t>
            </a:r>
            <a:endParaRPr lang="en-US" sz="2900" dirty="0">
              <a:latin typeface="+mj-lt"/>
            </a:endParaRPr>
          </a:p>
          <a:p>
            <a:pPr marL="342900" indent="-342900" algn="l">
              <a:buFont typeface="Arial" panose="020B0604020202020204" pitchFamily="34" charset="0"/>
              <a:buChar char="•"/>
            </a:pPr>
            <a:r>
              <a:rPr lang="en-US" sz="2900" dirty="0">
                <a:latin typeface="Arial" panose="020B0604020202020204" pitchFamily="34" charset="0"/>
                <a:cs typeface="Arial" panose="020B0604020202020204" pitchFamily="34" charset="0"/>
              </a:rPr>
              <a:t>Niveau de reference des émissions des forêts (NERF) (élaborée</a:t>
            </a:r>
            <a:r>
              <a:rPr lang="en-US" sz="2900" dirty="0" smtClean="0">
                <a:latin typeface="Arial" panose="020B0604020202020204" pitchFamily="34" charset="0"/>
                <a:cs typeface="Arial" panose="020B0604020202020204" pitchFamily="34" charset="0"/>
              </a:rPr>
              <a:t>);</a:t>
            </a:r>
            <a:endParaRPr lang="en-US" sz="29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900" dirty="0">
                <a:latin typeface="Arial" panose="020B0604020202020204" pitchFamily="34" charset="0"/>
                <a:cs typeface="Arial" panose="020B0604020202020204" pitchFamily="34" charset="0"/>
              </a:rPr>
              <a:t>Système de Monitoring, Notification et Vérification (MNV) (en cours </a:t>
            </a:r>
            <a:r>
              <a:rPr lang="en-US" sz="2900" dirty="0" smtClean="0">
                <a:latin typeface="Arial" panose="020B0604020202020204" pitchFamily="34" charset="0"/>
                <a:cs typeface="Arial" panose="020B0604020202020204" pitchFamily="34" charset="0"/>
              </a:rPr>
              <a:t>d'élaboration);</a:t>
            </a:r>
            <a:endParaRPr lang="en-US" sz="29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900" dirty="0">
                <a:latin typeface="Arial" panose="020B0604020202020204" pitchFamily="34" charset="0"/>
                <a:cs typeface="Arial" panose="020B0604020202020204" pitchFamily="34" charset="0"/>
              </a:rPr>
              <a:t>Système </a:t>
            </a:r>
            <a:r>
              <a:rPr lang="en-US" sz="2900" dirty="0" smtClean="0">
                <a:latin typeface="Arial" panose="020B0604020202020204" pitchFamily="34" charset="0"/>
                <a:cs typeface="Arial" panose="020B0604020202020204" pitchFamily="34" charset="0"/>
              </a:rPr>
              <a:t>d’Information </a:t>
            </a:r>
            <a:r>
              <a:rPr lang="en-US" sz="2900" dirty="0">
                <a:latin typeface="Arial" panose="020B0604020202020204" pitchFamily="34" charset="0"/>
                <a:cs typeface="Arial" panose="020B0604020202020204" pitchFamily="34" charset="0"/>
              </a:rPr>
              <a:t>sur les sauvegardes en cours d’élaboration</a:t>
            </a:r>
            <a:r>
              <a:rPr lang="en-US" sz="2900" dirty="0">
                <a:latin typeface="+mj-lt"/>
              </a:rPr>
              <a:t>.</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endParaRPr lang="en-US" dirty="0"/>
          </a:p>
        </p:txBody>
      </p:sp>
      <p:sp>
        <p:nvSpPr>
          <p:cNvPr id="3" name="Title 2"/>
          <p:cNvSpPr>
            <a:spLocks noGrp="1"/>
          </p:cNvSpPr>
          <p:nvPr>
            <p:ph type="ctrTitle"/>
          </p:nvPr>
        </p:nvSpPr>
        <p:spPr>
          <a:xfrm>
            <a:off x="1538041" y="1515611"/>
            <a:ext cx="8993579" cy="491319"/>
          </a:xfrm>
        </p:spPr>
        <p:txBody>
          <a:bodyPr>
            <a:normAutofit/>
          </a:bodyPr>
          <a:lstStyle/>
          <a:p>
            <a:pPr lvl="0">
              <a:spcBef>
                <a:spcPts val="1000"/>
              </a:spcBef>
            </a:pPr>
            <a:r>
              <a:rPr lang="fr-FR" sz="2400" b="1" dirty="0">
                <a:solidFill>
                  <a:srgbClr val="0066FF"/>
                </a:solidFill>
                <a:ea typeface="+mn-ea"/>
                <a:cs typeface="+mn-cs"/>
              </a:rPr>
              <a:t>Etat d’avancement du processus REDD+ (1)</a:t>
            </a:r>
          </a:p>
        </p:txBody>
      </p:sp>
      <p:sp>
        <p:nvSpPr>
          <p:cNvPr id="4" name="Footer Placeholder 3"/>
          <p:cNvSpPr>
            <a:spLocks noGrp="1"/>
          </p:cNvSpPr>
          <p:nvPr>
            <p:ph type="ftr" sz="quarter" idx="11"/>
          </p:nvPr>
        </p:nvSpPr>
        <p:spPr>
          <a:xfrm>
            <a:off x="2514600" y="5700156"/>
            <a:ext cx="7620000" cy="929244"/>
          </a:xfrm>
        </p:spPr>
        <p:txBody>
          <a:bodyPr/>
          <a:lstStyle/>
          <a:p>
            <a:endParaRPr lang="en-US" sz="1400" dirty="0"/>
          </a:p>
          <a:p>
            <a:r>
              <a:rPr lang="fr-FR" sz="1050" b="1" dirty="0"/>
              <a:t>Echange de connaissances régional Sud-Sud sur les Sauvegardes REDD+ et les Systèmes d’Information sur les Sauvegardes en Afrique </a:t>
            </a:r>
          </a:p>
          <a:p>
            <a:r>
              <a:rPr lang="fr-FR" sz="1050" dirty="0"/>
              <a:t>Accra.  12 – 13 Juin 2018</a:t>
            </a:r>
          </a:p>
          <a:p>
            <a:pPr algn="ctr"/>
            <a:endParaRPr lang="en-US" sz="1800" dirty="0"/>
          </a:p>
        </p:txBody>
      </p:sp>
      <p:pic>
        <p:nvPicPr>
          <p:cNvPr id="5" name="Picture 3">
            <a:extLst>
              <a:ext uri="{FF2B5EF4-FFF2-40B4-BE49-F238E27FC236}">
                <a16:creationId xmlns="" xmlns:a16="http://schemas.microsoft.com/office/drawing/2014/main" id="{5C2C145F-7A33-4484-8DAC-9F65F11405A2}"/>
              </a:ext>
            </a:extLst>
          </p:cNvPr>
          <p:cNvPicPr>
            <a:picLocks noChangeAspect="1" noChangeArrowheads="1"/>
          </p:cNvPicPr>
          <p:nvPr/>
        </p:nvPicPr>
        <p:blipFill>
          <a:blip r:embed="rId3"/>
          <a:srcRect/>
          <a:stretch>
            <a:fillRect/>
          </a:stretch>
        </p:blipFill>
        <p:spPr bwMode="auto">
          <a:xfrm>
            <a:off x="273132" y="145539"/>
            <a:ext cx="1264909" cy="1106795"/>
          </a:xfrm>
          <a:prstGeom prst="rect">
            <a:avLst/>
          </a:prstGeom>
          <a:noFill/>
          <a:ln w="9525">
            <a:noFill/>
            <a:round/>
            <a:headEnd/>
            <a:tailEnd/>
          </a:ln>
        </p:spPr>
      </p:pic>
      <p:pic>
        <p:nvPicPr>
          <p:cNvPr id="7" name="Image 6" descr="G:\Logo REDD+ (5).jpg">
            <a:extLst>
              <a:ext uri="{FF2B5EF4-FFF2-40B4-BE49-F238E27FC236}">
                <a16:creationId xmlns="" xmlns:a16="http://schemas.microsoft.com/office/drawing/2014/main" id="{15DA21FA-7155-4FD0-B79D-5648AB2FF350}"/>
              </a:ext>
            </a:extLst>
          </p:cNvPr>
          <p:cNvPicPr>
            <a:picLocks noChangeAspect="1" noChangeArrowheads="1"/>
          </p:cNvPicPr>
          <p:nvPr/>
        </p:nvPicPr>
        <p:blipFill>
          <a:blip r:embed="rId4"/>
          <a:srcRect/>
          <a:stretch>
            <a:fillRect/>
          </a:stretch>
        </p:blipFill>
        <p:spPr bwMode="auto">
          <a:xfrm>
            <a:off x="10763497" y="563850"/>
            <a:ext cx="1185862" cy="839788"/>
          </a:xfrm>
          <a:prstGeom prst="rect">
            <a:avLst/>
          </a:prstGeom>
          <a:noFill/>
          <a:ln w="9525">
            <a:noFill/>
            <a:miter lim="800000"/>
            <a:headEnd/>
            <a:tailEnd/>
          </a:ln>
        </p:spPr>
      </p:pic>
      <p:sp>
        <p:nvSpPr>
          <p:cNvPr id="8" name="Titre 1">
            <a:extLst>
              <a:ext uri="{FF2B5EF4-FFF2-40B4-BE49-F238E27FC236}">
                <a16:creationId xmlns="" xmlns:a16="http://schemas.microsoft.com/office/drawing/2014/main" id="{813A9191-AEA4-44DC-9B8A-59B910BD68F1}"/>
              </a:ext>
            </a:extLst>
          </p:cNvPr>
          <p:cNvSpPr>
            <a:spLocks noGrp="1"/>
          </p:cNvSpPr>
          <p:nvPr/>
        </p:nvSpPr>
        <p:spPr bwMode="auto">
          <a:xfrm>
            <a:off x="2648198" y="632031"/>
            <a:ext cx="7303324" cy="771608"/>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Aft>
                <a:spcPts val="0"/>
              </a:spcAft>
              <a:defRPr/>
            </a:pPr>
            <a:r>
              <a:rPr lang="fr-FR" sz="1800"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sz="1800" b="1" dirty="0">
                <a:solidFill>
                  <a:srgbClr val="000000"/>
                </a:solidFill>
                <a:effectLst>
                  <a:outerShdw blurRad="38100" dist="38100" dir="2700000" algn="tl">
                    <a:srgbClr val="C0C0C0"/>
                  </a:outerShdw>
                </a:effectLst>
                <a:latin typeface="Cambria" panose="02040503050406030204" pitchFamily="18" charset="0"/>
              </a:rPr>
            </a:br>
            <a:r>
              <a:rPr lang="fr-FR" sz="1800" b="1" dirty="0">
                <a:solidFill>
                  <a:srgbClr val="000000"/>
                </a:solidFill>
                <a:effectLst>
                  <a:outerShdw blurRad="38100" dist="38100" dir="2700000" algn="tl">
                    <a:srgbClr val="C0C0C0"/>
                  </a:outerShdw>
                </a:effectLst>
                <a:latin typeface="Cambria" panose="02040503050406030204" pitchFamily="18" charset="0"/>
              </a:rPr>
              <a:t>Ministère de l’Economie Forestière </a:t>
            </a:r>
            <a:r>
              <a:rPr lang="fr-FR" sz="1800" b="1" dirty="0" smtClean="0">
                <a:solidFill>
                  <a:srgbClr val="000000"/>
                </a:solidFill>
                <a:effectLst>
                  <a:outerShdw blurRad="38100" dist="38100" dir="2700000" algn="tl">
                    <a:srgbClr val="C0C0C0"/>
                  </a:outerShdw>
                </a:effectLst>
                <a:latin typeface="Cambria" panose="02040503050406030204" pitchFamily="18" charset="0"/>
              </a:rPr>
              <a:t>,Coordination </a:t>
            </a:r>
            <a:r>
              <a:rPr lang="fr-FR" sz="1800" b="1" dirty="0">
                <a:solidFill>
                  <a:srgbClr val="000000"/>
                </a:solidFill>
                <a:effectLst>
                  <a:outerShdw blurRad="38100" dist="38100" dir="2700000" algn="tl">
                    <a:srgbClr val="C0C0C0"/>
                  </a:outerShdw>
                </a:effectLst>
                <a:latin typeface="Cambria" panose="02040503050406030204" pitchFamily="18" charset="0"/>
              </a:rPr>
              <a:t>Nationale  REDD </a:t>
            </a:r>
            <a:r>
              <a:rPr lang="fr-FR" sz="1800" dirty="0">
                <a:latin typeface="Cambria" panose="02040503050406030204" pitchFamily="18" charset="0"/>
              </a:rPr>
              <a:t/>
            </a:r>
            <a:br>
              <a:rPr lang="fr-FR" sz="1800" dirty="0">
                <a:latin typeface="Cambria" panose="02040503050406030204" pitchFamily="18" charset="0"/>
              </a:rPr>
            </a:br>
            <a:endParaRPr lang="fr-FR" sz="1800" dirty="0">
              <a:latin typeface="Cambria" panose="02040503050406030204" pitchFamily="18" charset="0"/>
            </a:endParaRPr>
          </a:p>
        </p:txBody>
      </p:sp>
    </p:spTree>
    <p:extLst>
      <p:ext uri="{BB962C8B-B14F-4D97-AF65-F5344CB8AC3E}">
        <p14:creationId xmlns:p14="http://schemas.microsoft.com/office/powerpoint/2010/main" val="3689688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24000" y="1638794"/>
            <a:ext cx="9144000" cy="3619005"/>
          </a:xfrm>
        </p:spPr>
        <p:txBody>
          <a:bodyPr>
            <a:normAutofit fontScale="85000" lnSpcReduction="20000"/>
          </a:bodyPr>
          <a:lstStyle/>
          <a:p>
            <a:endParaRPr lang="fr-FR" sz="1000" dirty="0"/>
          </a:p>
          <a:p>
            <a:pPr algn="l"/>
            <a:r>
              <a:rPr lang="fr-FR" sz="2800" b="1" dirty="0" smtClean="0">
                <a:latin typeface="Arial" panose="020B0604020202020204" pitchFamily="34" charset="0"/>
                <a:cs typeface="Arial" panose="020B0604020202020204" pitchFamily="34" charset="0"/>
              </a:rPr>
              <a:t>Mise </a:t>
            </a:r>
            <a:r>
              <a:rPr lang="fr-FR" sz="2800" b="1" dirty="0">
                <a:latin typeface="Arial" panose="020B0604020202020204" pitchFamily="34" charset="0"/>
                <a:cs typeface="Arial" panose="020B0604020202020204" pitchFamily="34" charset="0"/>
              </a:rPr>
              <a:t>en place des autres outils </a:t>
            </a:r>
            <a:r>
              <a:rPr lang="fr-FR" sz="2800" b="1" dirty="0" smtClean="0">
                <a:latin typeface="Arial" panose="020B0604020202020204" pitchFamily="34" charset="0"/>
                <a:cs typeface="Arial" panose="020B0604020202020204" pitchFamily="34" charset="0"/>
              </a:rPr>
              <a:t>(FCPF, ONU-REDD, etc.):</a:t>
            </a:r>
            <a:endParaRPr lang="fr-FR" sz="2800" b="1"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Mécanisme de gestion des plaints au niveau national (en cours),</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Registre National REDD ( en cours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Plan de communication </a:t>
            </a:r>
            <a:r>
              <a:rPr lang="en-US" dirty="0" smtClean="0">
                <a:latin typeface="Arial" panose="020B0604020202020204" pitchFamily="34" charset="0"/>
                <a:cs typeface="Arial" panose="020B0604020202020204" pitchFamily="34" charset="0"/>
              </a:rPr>
              <a:t>élaborée, (EFI);</a:t>
            </a:r>
            <a:endParaRPr lang="en-US"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Sauvegardes environnementales et sociales en lien avec les politiques opérationnelles de la Banque Mondiale (Cadre gestion environnementale et sociale, ainsi que les autres instruments</a:t>
            </a:r>
            <a:r>
              <a:rPr lang="en-US" dirty="0" smtClean="0">
                <a:latin typeface="Arial" panose="020B0604020202020204" pitchFamily="34" charset="0"/>
                <a:cs typeface="Arial" panose="020B0604020202020204" pitchFamily="34" charset="0"/>
              </a:rPr>
              <a:t>);</a:t>
            </a:r>
          </a:p>
          <a:p>
            <a:pPr marL="342900" indent="-342900" algn="l">
              <a:buFont typeface="Arial" panose="020B0604020202020204" pitchFamily="34" charset="0"/>
              <a:buChar char="•"/>
            </a:pPr>
            <a:r>
              <a:rPr lang="en-US" dirty="0" smtClean="0">
                <a:latin typeface="Arial" panose="020B0604020202020204" pitchFamily="34" charset="0"/>
                <a:cs typeface="Arial" panose="020B0604020202020204" pitchFamily="34" charset="0"/>
              </a:rPr>
              <a:t>Evaluation Environnementale et Sociale Stratégique (EESS/SESA)</a:t>
            </a:r>
            <a:endParaRPr lang="en-US"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dirty="0" smtClean="0">
                <a:latin typeface="Arial" panose="020B0604020202020204" pitchFamily="34" charset="0"/>
                <a:cs typeface="Arial" panose="020B0604020202020204" pitchFamily="34" charset="0"/>
              </a:rPr>
              <a:t>Sauvegardes </a:t>
            </a:r>
            <a:r>
              <a:rPr lang="en-US" dirty="0">
                <a:latin typeface="Arial" panose="020B0604020202020204" pitchFamily="34" charset="0"/>
                <a:cs typeface="Arial" panose="020B0604020202020204" pitchFamily="34" charset="0"/>
              </a:rPr>
              <a:t>environnementales et sociales en lien avec les garantis de </a:t>
            </a:r>
            <a:r>
              <a:rPr lang="en-US" dirty="0" smtClean="0">
                <a:latin typeface="Arial" panose="020B0604020202020204" pitchFamily="34" charset="0"/>
                <a:cs typeface="Arial" panose="020B0604020202020204" pitchFamily="34" charset="0"/>
              </a:rPr>
              <a:t>Cancun;</a:t>
            </a:r>
            <a:endParaRPr lang="en-US"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Mécanisme de partage de benefice (en cours).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3" name="Title 2"/>
          <p:cNvSpPr>
            <a:spLocks noGrp="1"/>
          </p:cNvSpPr>
          <p:nvPr>
            <p:ph type="ctrTitle"/>
          </p:nvPr>
        </p:nvSpPr>
        <p:spPr>
          <a:xfrm>
            <a:off x="1816925" y="1231965"/>
            <a:ext cx="9417134" cy="666347"/>
          </a:xfrm>
        </p:spPr>
        <p:txBody>
          <a:bodyPr>
            <a:normAutofit fontScale="90000"/>
          </a:bodyPr>
          <a:lstStyle/>
          <a:p>
            <a:pPr lvl="0">
              <a:spcBef>
                <a:spcPts val="1000"/>
              </a:spcBef>
            </a:pPr>
            <a:r>
              <a:rPr lang="fr-FR" sz="2200" b="1" dirty="0" smtClean="0">
                <a:solidFill>
                  <a:srgbClr val="0066FF"/>
                </a:solidFill>
                <a:ea typeface="+mn-ea"/>
                <a:cs typeface="+mn-cs"/>
              </a:rPr>
              <a:t/>
            </a:r>
            <a:br>
              <a:rPr lang="fr-FR" sz="2200" b="1" dirty="0" smtClean="0">
                <a:solidFill>
                  <a:srgbClr val="0066FF"/>
                </a:solidFill>
                <a:ea typeface="+mn-ea"/>
                <a:cs typeface="+mn-cs"/>
              </a:rPr>
            </a:br>
            <a:r>
              <a:rPr lang="fr-FR" sz="2200" b="1" dirty="0" smtClean="0">
                <a:solidFill>
                  <a:srgbClr val="0066FF"/>
                </a:solidFill>
                <a:ea typeface="+mn-ea"/>
                <a:cs typeface="+mn-cs"/>
              </a:rPr>
              <a:t/>
            </a:r>
            <a:br>
              <a:rPr lang="fr-FR" sz="2200" b="1" dirty="0" smtClean="0">
                <a:solidFill>
                  <a:srgbClr val="0066FF"/>
                </a:solidFill>
                <a:ea typeface="+mn-ea"/>
                <a:cs typeface="+mn-cs"/>
              </a:rPr>
            </a:br>
            <a:r>
              <a:rPr lang="fr-FR" sz="2200" b="1" dirty="0">
                <a:solidFill>
                  <a:srgbClr val="0066FF"/>
                </a:solidFill>
                <a:ea typeface="+mn-ea"/>
                <a:cs typeface="+mn-cs"/>
              </a:rPr>
              <a:t/>
            </a:r>
            <a:br>
              <a:rPr lang="fr-FR" sz="2200" b="1" dirty="0">
                <a:solidFill>
                  <a:srgbClr val="0066FF"/>
                </a:solidFill>
                <a:ea typeface="+mn-ea"/>
                <a:cs typeface="+mn-cs"/>
              </a:rPr>
            </a:br>
            <a:r>
              <a:rPr lang="fr-FR" sz="2200" b="1" dirty="0" smtClean="0">
                <a:solidFill>
                  <a:srgbClr val="0066FF"/>
                </a:solidFill>
                <a:ea typeface="+mn-ea"/>
                <a:cs typeface="+mn-cs"/>
              </a:rPr>
              <a:t/>
            </a:r>
            <a:br>
              <a:rPr lang="fr-FR" sz="2200" b="1" dirty="0" smtClean="0">
                <a:solidFill>
                  <a:srgbClr val="0066FF"/>
                </a:solidFill>
                <a:ea typeface="+mn-ea"/>
                <a:cs typeface="+mn-cs"/>
              </a:rPr>
            </a:br>
            <a:r>
              <a:rPr lang="fr-FR" sz="2200" b="1" dirty="0">
                <a:solidFill>
                  <a:srgbClr val="0066FF"/>
                </a:solidFill>
                <a:ea typeface="+mn-ea"/>
                <a:cs typeface="+mn-cs"/>
              </a:rPr>
              <a:t/>
            </a:r>
            <a:br>
              <a:rPr lang="fr-FR" sz="2200" b="1" dirty="0">
                <a:solidFill>
                  <a:srgbClr val="0066FF"/>
                </a:solidFill>
                <a:ea typeface="+mn-ea"/>
                <a:cs typeface="+mn-cs"/>
              </a:rPr>
            </a:br>
            <a:r>
              <a:rPr lang="fr-FR" sz="2200" b="1" dirty="0" smtClean="0">
                <a:solidFill>
                  <a:srgbClr val="0066FF"/>
                </a:solidFill>
                <a:ea typeface="+mn-ea"/>
                <a:cs typeface="+mn-cs"/>
              </a:rPr>
              <a:t/>
            </a:r>
            <a:br>
              <a:rPr lang="fr-FR" sz="2200" b="1" dirty="0" smtClean="0">
                <a:solidFill>
                  <a:srgbClr val="0066FF"/>
                </a:solidFill>
                <a:ea typeface="+mn-ea"/>
                <a:cs typeface="+mn-cs"/>
              </a:rPr>
            </a:br>
            <a:r>
              <a:rPr lang="fr-FR" sz="2200" b="1" dirty="0" smtClean="0">
                <a:solidFill>
                  <a:srgbClr val="0066FF"/>
                </a:solidFill>
                <a:latin typeface="Arial" panose="020B0604020202020204" pitchFamily="34" charset="0"/>
                <a:cs typeface="Arial" panose="020B0604020202020204" pitchFamily="34" charset="0"/>
              </a:rPr>
              <a:t>Etat </a:t>
            </a:r>
            <a:r>
              <a:rPr lang="fr-FR" sz="2200" b="1" dirty="0">
                <a:solidFill>
                  <a:srgbClr val="0066FF"/>
                </a:solidFill>
                <a:latin typeface="Arial" panose="020B0604020202020204" pitchFamily="34" charset="0"/>
                <a:cs typeface="Arial" panose="020B0604020202020204" pitchFamily="34" charset="0"/>
              </a:rPr>
              <a:t>d’avancement du processus REDD+ (2)</a:t>
            </a:r>
            <a:br>
              <a:rPr lang="fr-FR" sz="2200" b="1" dirty="0">
                <a:solidFill>
                  <a:srgbClr val="0066FF"/>
                </a:solidFill>
                <a:latin typeface="Arial" panose="020B0604020202020204" pitchFamily="34" charset="0"/>
                <a:cs typeface="Arial" panose="020B0604020202020204" pitchFamily="34" charset="0"/>
              </a:rPr>
            </a:br>
            <a:endParaRPr lang="en-US" sz="2200" b="1" dirty="0">
              <a:solidFill>
                <a:srgbClr val="0066FF"/>
              </a:solidFill>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a:xfrm>
            <a:off x="2514600" y="5486400"/>
            <a:ext cx="7620000" cy="1143000"/>
          </a:xfrm>
        </p:spPr>
        <p:txBody>
          <a:bodyPr/>
          <a:lstStyle/>
          <a:p>
            <a:endParaRPr lang="en-US" sz="1400" dirty="0"/>
          </a:p>
          <a:p>
            <a:r>
              <a:rPr lang="fr-FR" sz="1100" b="1" dirty="0"/>
              <a:t>Echange de connaissances régional Sud-Sud sur les Sauvegardes REDD+ et les Systèmes d’Information sur les Sauvegardes </a:t>
            </a:r>
            <a:r>
              <a:rPr lang="fr-FR" sz="1100" b="1" dirty="0" smtClean="0"/>
              <a:t>en Afrique  </a:t>
            </a:r>
            <a:r>
              <a:rPr lang="fr-FR" sz="1100" dirty="0" smtClean="0"/>
              <a:t>Accra</a:t>
            </a:r>
            <a:r>
              <a:rPr lang="fr-FR" sz="1100" dirty="0"/>
              <a:t>.  12 – 13 Juin 2018</a:t>
            </a:r>
          </a:p>
          <a:p>
            <a:pPr algn="ctr"/>
            <a:endParaRPr lang="en-US" sz="1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556" y="589159"/>
            <a:ext cx="1182688"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882" y="64872"/>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Forestière ,Coordination Nationale  REDD </a:t>
            </a:r>
            <a:endParaRPr lang="fr-FR" dirty="0"/>
          </a:p>
        </p:txBody>
      </p:sp>
    </p:spTree>
    <p:extLst>
      <p:ext uri="{BB962C8B-B14F-4D97-AF65-F5344CB8AC3E}">
        <p14:creationId xmlns:p14="http://schemas.microsoft.com/office/powerpoint/2010/main" val="366966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15906" y="2363189"/>
            <a:ext cx="9972261" cy="3990110"/>
          </a:xfrm>
        </p:spPr>
        <p:txBody>
          <a:bodyPr>
            <a:normAutofit fontScale="25000" lnSpcReduction="20000"/>
          </a:bodyPr>
          <a:lstStyle/>
          <a:p>
            <a:pPr algn="l"/>
            <a:endParaRPr lang="fr-FR" dirty="0"/>
          </a:p>
          <a:p>
            <a:pPr marL="800100" lvl="1" indent="-342900" algn="just">
              <a:buFont typeface="Arial" charset="0"/>
              <a:buChar char="•"/>
            </a:pPr>
            <a:r>
              <a:rPr lang="fr-FR" sz="7200" dirty="0">
                <a:latin typeface="Arial" panose="020B0604020202020204" pitchFamily="34" charset="0"/>
                <a:cs typeface="Arial" panose="020B0604020202020204" pitchFamily="34" charset="0"/>
              </a:rPr>
              <a:t>Mise en place d’un panel multipartite (composé des représentants des ministères clés de la REDD+, de la société civil et du réseau des populations autochtones, personnes ressources) et renforcement des capacités des membre du panel multipartite par l’appui technique du </a:t>
            </a:r>
            <a:r>
              <a:rPr lang="fr-FR" sz="7200" dirty="0" smtClean="0">
                <a:latin typeface="Arial" panose="020B0604020202020204" pitchFamily="34" charset="0"/>
                <a:cs typeface="Arial" panose="020B0604020202020204" pitchFamily="34" charset="0"/>
              </a:rPr>
              <a:t>PNUE;</a:t>
            </a:r>
            <a:r>
              <a:rPr lang="fr-FR" sz="7200" dirty="0">
                <a:solidFill>
                  <a:prstClr val="black"/>
                </a:solidFill>
                <a:latin typeface="Arial" panose="020B0604020202020204" pitchFamily="34" charset="0"/>
                <a:cs typeface="Arial" panose="020B0604020202020204" pitchFamily="34" charset="0"/>
              </a:rPr>
              <a:t> </a:t>
            </a:r>
            <a:r>
              <a:rPr lang="fr-FR" sz="7200" dirty="0" smtClean="0">
                <a:latin typeface="Arial" panose="020B0604020202020204" pitchFamily="34" charset="0"/>
                <a:cs typeface="Arial" panose="020B0604020202020204" pitchFamily="34" charset="0"/>
              </a:rPr>
              <a:t>Interprétation des garanties de </a:t>
            </a:r>
            <a:r>
              <a:rPr lang="fr-FR" sz="7200" dirty="0">
                <a:latin typeface="Arial" panose="020B0604020202020204" pitchFamily="34" charset="0"/>
                <a:cs typeface="Arial" panose="020B0604020202020204" pitchFamily="34" charset="0"/>
              </a:rPr>
              <a:t>Cancun en fonction de vos circonstances nationales </a:t>
            </a:r>
            <a:endParaRPr lang="fr-FR" sz="7200" dirty="0" smtClean="0">
              <a:latin typeface="Arial" panose="020B0604020202020204" pitchFamily="34" charset="0"/>
              <a:cs typeface="Arial" panose="020B0604020202020204" pitchFamily="34" charset="0"/>
            </a:endParaRPr>
          </a:p>
          <a:p>
            <a:pPr marL="1371600" lvl="2" indent="-457200" algn="just">
              <a:buFont typeface="Wingdings" panose="05000000000000000000" pitchFamily="2" charset="2"/>
              <a:buChar char="ü"/>
            </a:pPr>
            <a:r>
              <a:rPr lang="fr-FR" sz="7200" dirty="0" smtClean="0">
                <a:latin typeface="Arial" panose="020B0604020202020204" pitchFamily="34" charset="0"/>
                <a:cs typeface="Arial" panose="020B0604020202020204" pitchFamily="34" charset="0"/>
              </a:rPr>
              <a:t>état </a:t>
            </a:r>
            <a:r>
              <a:rPr lang="fr-FR" sz="7200" dirty="0">
                <a:latin typeface="Arial" panose="020B0604020202020204" pitchFamily="34" charset="0"/>
                <a:cs typeface="Arial" panose="020B0604020202020204" pitchFamily="34" charset="0"/>
              </a:rPr>
              <a:t>des lieux de l’existant au niveau national </a:t>
            </a:r>
            <a:endParaRPr lang="fr-FR" sz="7200" dirty="0" smtClean="0">
              <a:latin typeface="Arial" panose="020B0604020202020204" pitchFamily="34" charset="0"/>
              <a:cs typeface="Arial" panose="020B0604020202020204" pitchFamily="34" charset="0"/>
            </a:endParaRPr>
          </a:p>
          <a:p>
            <a:pPr marL="1371600" lvl="2" indent="-457200" algn="just">
              <a:buFont typeface="Wingdings" panose="05000000000000000000" pitchFamily="2" charset="2"/>
              <a:buChar char="ü"/>
            </a:pPr>
            <a:r>
              <a:rPr lang="fr-FR" sz="7200" dirty="0" smtClean="0">
                <a:latin typeface="Arial" panose="020B0604020202020204" pitchFamily="34" charset="0"/>
                <a:cs typeface="Arial" panose="020B0604020202020204" pitchFamily="34" charset="0"/>
              </a:rPr>
              <a:t>Elaboration </a:t>
            </a:r>
            <a:r>
              <a:rPr lang="fr-FR" sz="7200" dirty="0">
                <a:latin typeface="Arial" panose="020B0604020202020204" pitchFamily="34" charset="0"/>
                <a:cs typeface="Arial" panose="020B0604020202020204" pitchFamily="34" charset="0"/>
              </a:rPr>
              <a:t>des Principes, Critères, Indicateurs et Vérificateurs du processus REDD</a:t>
            </a:r>
            <a:r>
              <a:rPr lang="fr-FR" sz="7200" dirty="0" smtClean="0">
                <a:latin typeface="Arial" panose="020B0604020202020204" pitchFamily="34" charset="0"/>
                <a:cs typeface="Arial" panose="020B0604020202020204" pitchFamily="34" charset="0"/>
              </a:rPr>
              <a:t>+/ sauvegardes environnementales et sociales REDD+  </a:t>
            </a:r>
            <a:r>
              <a:rPr lang="fr-FR" sz="7200" dirty="0">
                <a:latin typeface="Arial" panose="020B0604020202020204" pitchFamily="34" charset="0"/>
                <a:cs typeface="Arial" panose="020B0604020202020204" pitchFamily="34" charset="0"/>
              </a:rPr>
              <a:t>en </a:t>
            </a:r>
            <a:r>
              <a:rPr lang="fr-FR" sz="7200" dirty="0" smtClean="0">
                <a:latin typeface="Arial" panose="020B0604020202020204" pitchFamily="34" charset="0"/>
                <a:cs typeface="Arial" panose="020B0604020202020204" pitchFamily="34" charset="0"/>
              </a:rPr>
              <a:t> fonction des </a:t>
            </a:r>
            <a:r>
              <a:rPr lang="fr-FR" sz="7200" dirty="0" smtClean="0">
                <a:solidFill>
                  <a:prstClr val="black"/>
                </a:solidFill>
                <a:latin typeface="Arial" panose="020B0604020202020204" pitchFamily="34" charset="0"/>
                <a:cs typeface="Arial" panose="020B0604020202020204" pitchFamily="34" charset="0"/>
              </a:rPr>
              <a:t>garanties de Cancun </a:t>
            </a:r>
            <a:r>
              <a:rPr lang="fr-FR" sz="7200" dirty="0" smtClean="0">
                <a:latin typeface="Arial" panose="020B0604020202020204" pitchFamily="34" charset="0"/>
                <a:cs typeface="Arial" panose="020B0604020202020204" pitchFamily="34" charset="0"/>
              </a:rPr>
              <a:t>;</a:t>
            </a:r>
          </a:p>
          <a:p>
            <a:pPr marL="800100" lvl="1" indent="-342900" algn="just">
              <a:buFont typeface="Arial" charset="0"/>
              <a:buChar char="•"/>
            </a:pPr>
            <a:endParaRPr lang="fr-FR" sz="7200" dirty="0" smtClean="0">
              <a:latin typeface="Arial" panose="020B0604020202020204" pitchFamily="34" charset="0"/>
              <a:cs typeface="Arial" panose="020B0604020202020204" pitchFamily="34" charset="0"/>
            </a:endParaRPr>
          </a:p>
          <a:p>
            <a:pPr marL="800100" lvl="1" indent="-342900" algn="just">
              <a:buFont typeface="Arial" charset="0"/>
              <a:buChar char="•"/>
            </a:pPr>
            <a:r>
              <a:rPr lang="fr-FR" sz="7200" dirty="0" smtClean="0">
                <a:latin typeface="Arial" panose="020B0604020202020204" pitchFamily="34" charset="0"/>
                <a:cs typeface="Arial" panose="020B0604020202020204" pitchFamily="34" charset="0"/>
              </a:rPr>
              <a:t>Tenu des consultations des parties prenantes dans 12 départements, </a:t>
            </a:r>
            <a:r>
              <a:rPr lang="fr-FR" sz="7200" dirty="0" smtClean="0">
                <a:solidFill>
                  <a:prstClr val="black"/>
                </a:solidFill>
                <a:latin typeface="Arial" panose="020B0604020202020204" pitchFamily="34" charset="0"/>
                <a:cs typeface="Arial" panose="020B0604020202020204" pitchFamily="34" charset="0"/>
              </a:rPr>
              <a:t>sous </a:t>
            </a:r>
            <a:r>
              <a:rPr lang="fr-FR" sz="7200" dirty="0">
                <a:solidFill>
                  <a:prstClr val="black"/>
                </a:solidFill>
                <a:latin typeface="Arial" panose="020B0604020202020204" pitchFamily="34" charset="0"/>
                <a:cs typeface="Arial" panose="020B0604020202020204" pitchFamily="34" charset="0"/>
              </a:rPr>
              <a:t>forme d’ateliers regroupant les acteurs en groupe thématique par rapport aux principes,</a:t>
            </a:r>
          </a:p>
          <a:p>
            <a:pPr marL="800100" lvl="1" indent="-342900" algn="just">
              <a:buFont typeface="Arial" charset="0"/>
              <a:buChar char="•"/>
            </a:pPr>
            <a:r>
              <a:rPr lang="fr-FR" sz="7200" dirty="0" smtClean="0">
                <a:latin typeface="Arial" panose="020B0604020202020204" pitchFamily="34" charset="0"/>
                <a:cs typeface="Arial" panose="020B0604020202020204" pitchFamily="34" charset="0"/>
              </a:rPr>
              <a:t>, ;</a:t>
            </a:r>
          </a:p>
          <a:p>
            <a:pPr lvl="1" algn="just"/>
            <a:endParaRPr lang="fr-FR" sz="7200" dirty="0">
              <a:latin typeface="Arial" panose="020B0604020202020204" pitchFamily="34" charset="0"/>
              <a:cs typeface="Arial" panose="020B0604020202020204" pitchFamily="34" charset="0"/>
            </a:endParaRPr>
          </a:p>
          <a:p>
            <a:pPr marL="800100" lvl="1" indent="-342900" algn="just">
              <a:buFont typeface="Arial" charset="0"/>
              <a:buChar char="•"/>
            </a:pPr>
            <a:r>
              <a:rPr lang="fr-FR" sz="7200" dirty="0">
                <a:latin typeface="Arial" panose="020B0604020202020204" pitchFamily="34" charset="0"/>
                <a:cs typeface="Arial" panose="020B0604020202020204" pitchFamily="34" charset="0"/>
              </a:rPr>
              <a:t>Evaluation des politiques lois et Règlement (révision de la documentation de PRL existants au niveau national, analyse des forces et faiblesse, révision des principaux textes juridiques) ,</a:t>
            </a:r>
          </a:p>
          <a:p>
            <a:pPr lvl="1" algn="just"/>
            <a:endParaRPr lang="fr-FR" sz="7200" dirty="0">
              <a:solidFill>
                <a:prstClr val="black"/>
              </a:solidFill>
              <a:latin typeface="Arial" panose="020B0604020202020204" pitchFamily="34" charset="0"/>
              <a:cs typeface="Arial" panose="020B0604020202020204" pitchFamily="34" charset="0"/>
            </a:endParaRPr>
          </a:p>
          <a:p>
            <a:pPr marL="800100" lvl="1" indent="-342900" algn="just">
              <a:buFont typeface="Arial" charset="0"/>
              <a:buChar char="•"/>
            </a:pPr>
            <a:endParaRPr lang="fr-FR" sz="7200" dirty="0">
              <a:solidFill>
                <a:prstClr val="black"/>
              </a:solidFill>
              <a:latin typeface="Arial" panose="020B0604020202020204" pitchFamily="34" charset="0"/>
              <a:cs typeface="Arial" panose="020B0604020202020204" pitchFamily="34" charset="0"/>
            </a:endParaRPr>
          </a:p>
          <a:p>
            <a:pPr lvl="1" algn="just"/>
            <a:endParaRPr lang="fr-FR" sz="4300" dirty="0">
              <a:solidFill>
                <a:prstClr val="black"/>
              </a:solidFill>
              <a:latin typeface="Arial" panose="020B0604020202020204" pitchFamily="34" charset="0"/>
              <a:cs typeface="Arial" panose="020B0604020202020204" pitchFamily="34" charset="0"/>
            </a:endParaRPr>
          </a:p>
          <a:p>
            <a:pPr marL="800100" lvl="1" indent="-342900" algn="just">
              <a:buFont typeface="Arial" charset="0"/>
              <a:buChar char="•"/>
            </a:pPr>
            <a:endParaRPr lang="en-GB" sz="4300" dirty="0">
              <a:solidFill>
                <a:prstClr val="black"/>
              </a:solidFill>
              <a:latin typeface="Arial" panose="020B0604020202020204" pitchFamily="34" charset="0"/>
              <a:cs typeface="Arial" panose="020B0604020202020204" pitchFamily="34" charset="0"/>
            </a:endParaRPr>
          </a:p>
          <a:p>
            <a:pPr lvl="0">
              <a:lnSpc>
                <a:spcPct val="100000"/>
              </a:lnSpc>
              <a:spcBef>
                <a:spcPts val="0"/>
              </a:spcBef>
            </a:pPr>
            <a:endParaRPr lang="fr-FR" sz="2000" b="1" dirty="0" smtClean="0">
              <a:solidFill>
                <a:prstClr val="black">
                  <a:tint val="75000"/>
                </a:prstClr>
              </a:solidFill>
            </a:endParaRPr>
          </a:p>
          <a:p>
            <a:pPr lvl="0">
              <a:lnSpc>
                <a:spcPct val="100000"/>
              </a:lnSpc>
              <a:spcBef>
                <a:spcPts val="0"/>
              </a:spcBef>
            </a:pPr>
            <a:endParaRPr lang="fr-FR" sz="2000" b="1" dirty="0">
              <a:solidFill>
                <a:prstClr val="black">
                  <a:tint val="75000"/>
                </a:prstClr>
              </a:solidFill>
            </a:endParaRPr>
          </a:p>
          <a:p>
            <a:pPr lvl="0">
              <a:lnSpc>
                <a:spcPct val="100000"/>
              </a:lnSpc>
              <a:spcBef>
                <a:spcPts val="0"/>
              </a:spcBef>
            </a:pPr>
            <a:endParaRPr lang="fr-FR" sz="2000" b="1" dirty="0" smtClean="0">
              <a:solidFill>
                <a:prstClr val="black">
                  <a:tint val="75000"/>
                </a:prstClr>
              </a:solidFill>
            </a:endParaRPr>
          </a:p>
          <a:p>
            <a:pPr lvl="0">
              <a:lnSpc>
                <a:spcPct val="100000"/>
              </a:lnSpc>
              <a:spcBef>
                <a:spcPts val="0"/>
              </a:spcBef>
            </a:pPr>
            <a:endParaRPr lang="fr-FR" sz="2000" b="1" dirty="0">
              <a:solidFill>
                <a:prstClr val="black">
                  <a:tint val="75000"/>
                </a:prstClr>
              </a:solidFill>
            </a:endParaRPr>
          </a:p>
          <a:p>
            <a:pPr lvl="0">
              <a:lnSpc>
                <a:spcPct val="100000"/>
              </a:lnSpc>
              <a:spcBef>
                <a:spcPts val="0"/>
              </a:spcBef>
            </a:pPr>
            <a:endParaRPr lang="fr-FR" sz="2000" b="1" dirty="0" smtClean="0">
              <a:solidFill>
                <a:prstClr val="black">
                  <a:tint val="75000"/>
                </a:prstClr>
              </a:solidFill>
            </a:endParaRPr>
          </a:p>
          <a:p>
            <a:pPr lvl="0">
              <a:lnSpc>
                <a:spcPct val="100000"/>
              </a:lnSpc>
              <a:spcBef>
                <a:spcPts val="0"/>
              </a:spcBef>
            </a:pPr>
            <a:endParaRPr lang="fr-FR" sz="2000" b="1" dirty="0">
              <a:solidFill>
                <a:prstClr val="black">
                  <a:tint val="75000"/>
                </a:prstClr>
              </a:solidFill>
            </a:endParaRPr>
          </a:p>
          <a:p>
            <a:pPr lvl="0">
              <a:lnSpc>
                <a:spcPct val="100000"/>
              </a:lnSpc>
              <a:spcBef>
                <a:spcPts val="0"/>
              </a:spcBef>
            </a:pPr>
            <a:r>
              <a:rPr lang="fr-FR" sz="2000" b="1" dirty="0" smtClean="0">
                <a:solidFill>
                  <a:prstClr val="black">
                    <a:tint val="75000"/>
                  </a:prstClr>
                </a:solidFill>
              </a:rPr>
              <a:t>Echange </a:t>
            </a:r>
            <a:r>
              <a:rPr lang="fr-FR" sz="2000" b="1" dirty="0">
                <a:solidFill>
                  <a:prstClr val="black">
                    <a:tint val="75000"/>
                  </a:prstClr>
                </a:solidFill>
              </a:rPr>
              <a:t>de connaissances régional Sud-Sud sur les Sauvegardes REDD+ et les Systèmes d’Information sur les Sauvegardes en Afrique </a:t>
            </a:r>
          </a:p>
          <a:p>
            <a:pPr lvl="0">
              <a:lnSpc>
                <a:spcPct val="100000"/>
              </a:lnSpc>
              <a:spcBef>
                <a:spcPts val="0"/>
              </a:spcBef>
            </a:pPr>
            <a:r>
              <a:rPr lang="fr-FR" sz="2000" dirty="0">
                <a:solidFill>
                  <a:prstClr val="black">
                    <a:tint val="75000"/>
                  </a:prstClr>
                </a:solidFill>
              </a:rPr>
              <a:t>Accra.  12 – 13 Juin 2018</a:t>
            </a:r>
          </a:p>
          <a:p>
            <a:pPr marL="800100" lvl="1" indent="-342900" algn="l">
              <a:buFont typeface="Arial" charset="0"/>
              <a:buChar char="•"/>
            </a:pPr>
            <a:endParaRPr lang="en-GB" sz="5100" dirty="0"/>
          </a:p>
          <a:p>
            <a:pPr marL="800100" lvl="1" indent="-342900" algn="l">
              <a:buFont typeface="Arial" charset="0"/>
              <a:buChar char="•"/>
            </a:pPr>
            <a:endParaRPr lang="en-GB" sz="2600" dirty="0"/>
          </a:p>
          <a:p>
            <a:pPr marL="800100" lvl="1" indent="-342900" algn="l">
              <a:buFont typeface="Arial" charset="0"/>
              <a:buChar char="•"/>
            </a:pPr>
            <a:endParaRPr lang="en-GB" dirty="0"/>
          </a:p>
          <a:p>
            <a:pPr marL="800100" lvl="1" indent="-342900" algn="l">
              <a:buFont typeface="Arial" charset="0"/>
              <a:buChar char="•"/>
            </a:pPr>
            <a:endParaRPr lang="en-US" dirty="0"/>
          </a:p>
          <a:p>
            <a:pPr marL="800100" lvl="1" indent="-342900" algn="l">
              <a:buFont typeface="Arial" charset="0"/>
              <a:buChar char="•"/>
            </a:pPr>
            <a:endParaRPr lang="en-GB" dirty="0"/>
          </a:p>
        </p:txBody>
      </p:sp>
      <p:sp>
        <p:nvSpPr>
          <p:cNvPr id="3" name="Title 2"/>
          <p:cNvSpPr>
            <a:spLocks noGrp="1"/>
          </p:cNvSpPr>
          <p:nvPr>
            <p:ph type="ctrTitle"/>
          </p:nvPr>
        </p:nvSpPr>
        <p:spPr>
          <a:xfrm>
            <a:off x="2595200" y="1484415"/>
            <a:ext cx="7481455" cy="551657"/>
          </a:xfrm>
        </p:spPr>
        <p:txBody>
          <a:bodyPr>
            <a:normAutofit/>
          </a:bodyPr>
          <a:lstStyle/>
          <a:p>
            <a:r>
              <a:rPr lang="fr-FR" sz="2400" b="1" dirty="0">
                <a:solidFill>
                  <a:srgbClr val="0066FF"/>
                </a:solidFill>
                <a:latin typeface="Arial" panose="020B0604020202020204" pitchFamily="34" charset="0"/>
                <a:cs typeface="Arial" panose="020B0604020202020204" pitchFamily="34" charset="0"/>
              </a:rPr>
              <a:t>Processus : ce que nous avons fait</a:t>
            </a:r>
            <a:endParaRPr lang="en-US" sz="1200" b="1" dirty="0">
              <a:solidFill>
                <a:srgbClr val="0066FF"/>
              </a:solidFill>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384" y="434542"/>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76655" y="534390"/>
            <a:ext cx="1442409" cy="1003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Forestière ,Coordination Nationale  REDD </a:t>
            </a:r>
            <a:endParaRPr lang="fr-FR" dirty="0"/>
          </a:p>
        </p:txBody>
      </p:sp>
    </p:spTree>
    <p:extLst>
      <p:ext uri="{BB962C8B-B14F-4D97-AF65-F5344CB8AC3E}">
        <p14:creationId xmlns:p14="http://schemas.microsoft.com/office/powerpoint/2010/main" val="174966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24000" y="3769896"/>
            <a:ext cx="9144000" cy="1331494"/>
          </a:xfrm>
        </p:spPr>
        <p:txBody>
          <a:bodyPr>
            <a:normAutofit/>
          </a:bodyPr>
          <a:lstStyle/>
          <a:p>
            <a:endParaRPr lang="en-US" dirty="0"/>
          </a:p>
          <a:p>
            <a:endParaRPr lang="en-US" dirty="0"/>
          </a:p>
        </p:txBody>
      </p:sp>
      <p:sp>
        <p:nvSpPr>
          <p:cNvPr id="3" name="Title 2"/>
          <p:cNvSpPr>
            <a:spLocks noGrp="1"/>
          </p:cNvSpPr>
          <p:nvPr>
            <p:ph type="ctrTitle"/>
          </p:nvPr>
        </p:nvSpPr>
        <p:spPr>
          <a:xfrm>
            <a:off x="336884" y="1267326"/>
            <a:ext cx="11277600" cy="930442"/>
          </a:xfrm>
        </p:spPr>
        <p:txBody>
          <a:bodyPr>
            <a:normAutofit fontScale="90000"/>
          </a:bodyPr>
          <a:lstStyle/>
          <a:p>
            <a:r>
              <a:rPr lang="fr-FR" dirty="0"/>
              <a:t> </a:t>
            </a:r>
            <a:br>
              <a:rPr lang="fr-FR" dirty="0"/>
            </a:br>
            <a:r>
              <a:rPr lang="fr-FR" dirty="0"/>
              <a:t/>
            </a:r>
            <a:br>
              <a:rPr lang="fr-FR" dirty="0"/>
            </a:br>
            <a:endParaRPr lang="en-US" dirty="0"/>
          </a:p>
        </p:txBody>
      </p:sp>
      <p:graphicFrame>
        <p:nvGraphicFramePr>
          <p:cNvPr id="5" name="Tableau 4"/>
          <p:cNvGraphicFramePr>
            <a:graphicFrameLocks noGrp="1"/>
          </p:cNvGraphicFramePr>
          <p:nvPr>
            <p:extLst>
              <p:ext uri="{D42A27DB-BD31-4B8C-83A1-F6EECF244321}">
                <p14:modId xmlns:p14="http://schemas.microsoft.com/office/powerpoint/2010/main" val="4127674191"/>
              </p:ext>
            </p:extLst>
          </p:nvPr>
        </p:nvGraphicFramePr>
        <p:xfrm>
          <a:off x="486889" y="1661725"/>
          <a:ext cx="10889673" cy="5728732"/>
        </p:xfrm>
        <a:graphic>
          <a:graphicData uri="http://schemas.openxmlformats.org/drawingml/2006/table">
            <a:tbl>
              <a:tblPr firstRow="1" bandRow="1">
                <a:tableStyleId>{5C22544A-7EE6-4342-B048-85BDC9FD1C3A}</a:tableStyleId>
              </a:tblPr>
              <a:tblGrid>
                <a:gridCol w="3298189">
                  <a:extLst>
                    <a:ext uri="{9D8B030D-6E8A-4147-A177-3AD203B41FA5}">
                      <a16:colId xmlns="" xmlns:a16="http://schemas.microsoft.com/office/drawing/2014/main" val="20000"/>
                    </a:ext>
                  </a:extLst>
                </a:gridCol>
                <a:gridCol w="2465343">
                  <a:extLst>
                    <a:ext uri="{9D8B030D-6E8A-4147-A177-3AD203B41FA5}">
                      <a16:colId xmlns="" xmlns:a16="http://schemas.microsoft.com/office/drawing/2014/main" val="20001"/>
                    </a:ext>
                  </a:extLst>
                </a:gridCol>
                <a:gridCol w="2262253">
                  <a:extLst>
                    <a:ext uri="{9D8B030D-6E8A-4147-A177-3AD203B41FA5}">
                      <a16:colId xmlns="" xmlns:a16="http://schemas.microsoft.com/office/drawing/2014/main" val="20002"/>
                    </a:ext>
                  </a:extLst>
                </a:gridCol>
                <a:gridCol w="2863888">
                  <a:extLst>
                    <a:ext uri="{9D8B030D-6E8A-4147-A177-3AD203B41FA5}">
                      <a16:colId xmlns="" xmlns:a16="http://schemas.microsoft.com/office/drawing/2014/main" val="20003"/>
                    </a:ext>
                  </a:extLst>
                </a:gridCol>
              </a:tblGrid>
              <a:tr h="1089851">
                <a:tc gridSpan="4">
                  <a:txBody>
                    <a:bodyPr/>
                    <a:lstStyle/>
                    <a:p>
                      <a:r>
                        <a:rPr lang="fr-FR" sz="1800" b="1" kern="1200" dirty="0">
                          <a:solidFill>
                            <a:schemeClr val="lt1"/>
                          </a:solidFill>
                          <a:effectLst/>
                          <a:latin typeface="Arial" panose="020B0604020202020204" pitchFamily="34" charset="0"/>
                          <a:ea typeface="+mn-ea"/>
                          <a:cs typeface="Arial" panose="020B0604020202020204" pitchFamily="34" charset="0"/>
                        </a:rPr>
                        <a:t>Garantie de Cancun c) Respect des connaissances et des droits des peuples autochtones et des membres des communautés locales, en tenant compte des obligations internationales pertinentes et des situations et législations nationales, et en notant que l’Assemblée générale des Nations Unies a adopté la Déclaration des Nations Unies sur les droits des peuples autochtones; </a:t>
                      </a: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1"/>
                  </a:ext>
                </a:extLst>
              </a:tr>
              <a:tr h="453657">
                <a:tc gridSpan="4">
                  <a:txBody>
                    <a:bodyPr/>
                    <a:lstStyle/>
                    <a:p>
                      <a:r>
                        <a:rPr lang="fr-FR" sz="1600" b="1" kern="1200" dirty="0">
                          <a:solidFill>
                            <a:schemeClr val="dk1"/>
                          </a:solidFill>
                          <a:effectLst/>
                          <a:latin typeface="Arial" panose="020B0604020202020204" pitchFamily="34" charset="0"/>
                          <a:ea typeface="+mn-ea"/>
                          <a:cs typeface="Arial" panose="020B0604020202020204" pitchFamily="34" charset="0"/>
                        </a:rPr>
                        <a:t>Principe 2 – Respecter et protéger les droits des parties prenantes, dans le respect des obligations internationales.</a:t>
                      </a:r>
                      <a:endParaRPr lang="fr-FR" sz="1600" kern="1200" dirty="0">
                        <a:solidFill>
                          <a:schemeClr val="dk1"/>
                        </a:solidFill>
                        <a:effectLst/>
                        <a:latin typeface="Arial" panose="020B0604020202020204" pitchFamily="34" charset="0"/>
                        <a:ea typeface="+mn-ea"/>
                        <a:cs typeface="Arial" panose="020B0604020202020204" pitchFamily="34" charset="0"/>
                      </a:endParaRPr>
                    </a:p>
                  </a:txBody>
                  <a:tcPr/>
                </a:tc>
                <a:tc hMerge="1">
                  <a:txBody>
                    <a:bodyPr/>
                    <a:lstStyle/>
                    <a:p>
                      <a:endParaRPr lang="fr-FR" dirty="0"/>
                    </a:p>
                  </a:txBody>
                  <a:tcPr/>
                </a:tc>
                <a:tc hMerge="1">
                  <a:txBody>
                    <a:bodyPr/>
                    <a:lstStyle/>
                    <a:p>
                      <a:endParaRPr lang="fr-FR"/>
                    </a:p>
                  </a:txBody>
                  <a:tcPr/>
                </a:tc>
                <a:tc hMerge="1">
                  <a:txBody>
                    <a:bodyPr/>
                    <a:lstStyle/>
                    <a:p>
                      <a:endParaRPr lang="fr-FR" dirty="0"/>
                    </a:p>
                  </a:txBody>
                  <a:tcPr/>
                </a:tc>
                <a:extLst>
                  <a:ext uri="{0D108BD9-81ED-4DB2-BD59-A6C34878D82A}">
                    <a16:rowId xmlns="" xmlns:a16="http://schemas.microsoft.com/office/drawing/2014/main" val="10002"/>
                  </a:ext>
                </a:extLst>
              </a:tr>
              <a:tr h="364252">
                <a:tc>
                  <a:txBody>
                    <a:bodyPr/>
                    <a:lstStyle/>
                    <a:p>
                      <a:r>
                        <a:rPr lang="fr-FR" sz="1600" dirty="0">
                          <a:latin typeface="Arial" panose="020B0604020202020204" pitchFamily="34" charset="0"/>
                          <a:cs typeface="Arial" panose="020B0604020202020204" pitchFamily="34" charset="0"/>
                        </a:rPr>
                        <a:t>Critères</a:t>
                      </a:r>
                    </a:p>
                  </a:txBody>
                  <a:tcPr/>
                </a:tc>
                <a:tc>
                  <a:txBody>
                    <a:bodyPr/>
                    <a:lstStyle/>
                    <a:p>
                      <a:r>
                        <a:rPr lang="fr-FR" sz="1600" dirty="0">
                          <a:latin typeface="Arial" panose="020B0604020202020204" pitchFamily="34" charset="0"/>
                          <a:cs typeface="Arial" panose="020B0604020202020204" pitchFamily="34" charset="0"/>
                        </a:rPr>
                        <a:t>PRLs</a:t>
                      </a:r>
                    </a:p>
                  </a:txBody>
                  <a:tcPr/>
                </a:tc>
                <a:tc>
                  <a:txBody>
                    <a:bodyPr/>
                    <a:lstStyle/>
                    <a:p>
                      <a:r>
                        <a:rPr lang="fr-FR" sz="1600" dirty="0">
                          <a:latin typeface="Arial" panose="020B0604020202020204" pitchFamily="34" charset="0"/>
                          <a:cs typeface="Arial" panose="020B0604020202020204" pitchFamily="34" charset="0"/>
                        </a:rPr>
                        <a:t>Faiblesses</a:t>
                      </a:r>
                    </a:p>
                  </a:txBody>
                  <a:tcPr/>
                </a:tc>
                <a:tc>
                  <a:txBody>
                    <a:bodyPr/>
                    <a:lstStyle/>
                    <a:p>
                      <a:r>
                        <a:rPr lang="fr-FR" sz="1600" dirty="0">
                          <a:latin typeface="Arial" panose="020B0604020202020204" pitchFamily="34" charset="0"/>
                          <a:cs typeface="Arial" panose="020B0604020202020204" pitchFamily="34" charset="0"/>
                        </a:rPr>
                        <a:t>Action entreprise</a:t>
                      </a:r>
                    </a:p>
                  </a:txBody>
                  <a:tcPr/>
                </a:tc>
                <a:extLst>
                  <a:ext uri="{0D108BD9-81ED-4DB2-BD59-A6C34878D82A}">
                    <a16:rowId xmlns="" xmlns:a16="http://schemas.microsoft.com/office/drawing/2014/main" val="10003"/>
                  </a:ext>
                </a:extLst>
              </a:tr>
              <a:tr h="1425190">
                <a:tc rowSpan="2">
                  <a:txBody>
                    <a:bodyPr/>
                    <a:lstStyle/>
                    <a:p>
                      <a:pPr marL="0" marR="0" lvl="0" indent="0" algn="just" defTabSz="914400" rtl="0" eaLnBrk="1" fontAlgn="auto" latinLnBrk="0" hangingPunct="1">
                        <a:lnSpc>
                          <a:spcPct val="107000"/>
                        </a:lnSpc>
                        <a:spcBef>
                          <a:spcPts val="0"/>
                        </a:spcBef>
                        <a:spcAft>
                          <a:spcPts val="800"/>
                        </a:spcAft>
                        <a:buClrTx/>
                        <a:buSzTx/>
                        <a:buFontTx/>
                        <a:buNone/>
                        <a:tabLst>
                          <a:tab pos="1181100" algn="l"/>
                        </a:tabLst>
                        <a:defRPr/>
                      </a:pPr>
                      <a:r>
                        <a:rPr lang="fr-FR" sz="1600" b="1" kern="1200" dirty="0">
                          <a:solidFill>
                            <a:schemeClr val="dk1"/>
                          </a:solidFill>
                          <a:effectLst/>
                          <a:latin typeface="Arial" panose="020B0604020202020204" pitchFamily="34" charset="0"/>
                          <a:ea typeface="+mn-ea"/>
                          <a:cs typeface="Arial" panose="020B0604020202020204" pitchFamily="34" charset="0"/>
                        </a:rPr>
                        <a:t>Critère 2.3 : Obtenir le consentement libre, et informé au préalable des communautés locales et populations autochtones pour toutes les activités ayant une incidence sur le droit aux terres et aux ressources</a:t>
                      </a:r>
                      <a:endParaRPr kumimoji="0" lang="fr-FR" sz="1400" b="0" i="0" u="none" strike="noStrike" kern="1200" cap="none" spc="0" normalizeH="0" baseline="0" noProof="0" dirty="0">
                        <a:ln>
                          <a:noFill/>
                        </a:ln>
                        <a:solidFill>
                          <a:prstClr val="black"/>
                        </a:solidFill>
                        <a:effectLst/>
                        <a:uLnTx/>
                        <a:uFillTx/>
                        <a:latin typeface="Arial" panose="020B0604020202020204" pitchFamily="34" charset="0"/>
                        <a:ea typeface="Calibri"/>
                        <a:cs typeface="Arial" panose="020B0604020202020204" pitchFamily="34" charset="0"/>
                      </a:endParaRPr>
                    </a:p>
                  </a:txBody>
                  <a:tcPr/>
                </a:tc>
                <a:tc>
                  <a:txBody>
                    <a:bodyPr/>
                    <a:lstStyle/>
                    <a:p>
                      <a:r>
                        <a:rPr lang="fr-FR" sz="1600" kern="1200" dirty="0">
                          <a:solidFill>
                            <a:schemeClr val="dk1"/>
                          </a:solidFill>
                          <a:effectLst/>
                          <a:latin typeface="Arial" panose="020B0604020202020204" pitchFamily="34" charset="0"/>
                          <a:ea typeface="+mn-ea"/>
                          <a:cs typeface="Arial" panose="020B0604020202020204" pitchFamily="34" charset="0"/>
                        </a:rPr>
                        <a:t>Loi n° 5 – 2011 du 25 février 2005 portant promotion et protection des droits des populations autochtones, Art 3, 19.</a:t>
                      </a:r>
                    </a:p>
                  </a:txBody>
                  <a:tcPr/>
                </a:tc>
                <a:tc>
                  <a:txBody>
                    <a:bodyPr/>
                    <a:lstStyle/>
                    <a:p>
                      <a:pPr algn="just"/>
                      <a:r>
                        <a:rPr lang="fr-FR" sz="1600" dirty="0">
                          <a:latin typeface="Arial" panose="020B0604020202020204" pitchFamily="34" charset="0"/>
                          <a:cs typeface="Arial" panose="020B0604020202020204" pitchFamily="34" charset="0"/>
                        </a:rPr>
                        <a:t>Absence  des textes d’application des la loi sur </a:t>
                      </a:r>
                      <a:r>
                        <a:rPr lang="fr-FR" sz="1600" kern="1200" dirty="0">
                          <a:solidFill>
                            <a:schemeClr val="dk1"/>
                          </a:solidFill>
                          <a:effectLst/>
                          <a:latin typeface="Arial" panose="020B0604020202020204" pitchFamily="34" charset="0"/>
                          <a:ea typeface="+mn-ea"/>
                          <a:cs typeface="Arial" panose="020B0604020202020204" pitchFamily="34" charset="0"/>
                        </a:rPr>
                        <a:t>portant promotion et protection des droits des populations autochtones, </a:t>
                      </a:r>
                      <a:endParaRPr lang="fr-FR" sz="1600" dirty="0">
                        <a:latin typeface="Arial" panose="020B0604020202020204" pitchFamily="34" charset="0"/>
                        <a:cs typeface="Arial" panose="020B0604020202020204" pitchFamily="34" charset="0"/>
                      </a:endParaRPr>
                    </a:p>
                  </a:txBody>
                  <a:tcPr/>
                </a:tc>
                <a:tc>
                  <a:txBody>
                    <a:bodyPr/>
                    <a:lstStyle/>
                    <a:p>
                      <a:pPr algn="just"/>
                      <a:r>
                        <a:rPr lang="fr-FR" sz="1600" dirty="0">
                          <a:latin typeface="Arial" panose="020B0604020202020204" pitchFamily="34" charset="0"/>
                          <a:cs typeface="Arial" panose="020B0604020202020204" pitchFamily="34" charset="0"/>
                        </a:rPr>
                        <a:t>Élaboration des textes d’applications de la Loi n° 5 – 2011 du 25 février 2005 portant promotion et protection des droits des populations autochtones, </a:t>
                      </a:r>
                    </a:p>
                  </a:txBody>
                  <a:tcPr/>
                </a:tc>
                <a:extLst>
                  <a:ext uri="{0D108BD9-81ED-4DB2-BD59-A6C34878D82A}">
                    <a16:rowId xmlns="" xmlns:a16="http://schemas.microsoft.com/office/drawing/2014/main" val="10004"/>
                  </a:ext>
                </a:extLst>
              </a:tr>
              <a:tr h="1648749">
                <a:tc vMerge="1">
                  <a:txBody>
                    <a:bodyPr/>
                    <a:lstStyle/>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1200" dirty="0">
                          <a:solidFill>
                            <a:schemeClr val="dk1"/>
                          </a:solidFill>
                          <a:effectLst/>
                          <a:latin typeface="Arial" panose="020B0604020202020204" pitchFamily="34" charset="0"/>
                          <a:ea typeface="+mn-ea"/>
                          <a:cs typeface="Arial" panose="020B0604020202020204" pitchFamily="34" charset="0"/>
                        </a:rPr>
                        <a:t>Décret 2013-280 du 25 juin 2013 portant création, attribution et organisation du comité de gestion et de développement communautaire, art … alinéa  4.</a:t>
                      </a:r>
                    </a:p>
                  </a:txBody>
                  <a:tcPr/>
                </a:tc>
                <a:tc>
                  <a:txBody>
                    <a:bodyPr/>
                    <a:lstStyle/>
                    <a:p>
                      <a:pPr algn="just"/>
                      <a:r>
                        <a:rPr lang="fr-FR" sz="1600" kern="1200" dirty="0">
                          <a:solidFill>
                            <a:schemeClr val="dk1"/>
                          </a:solidFill>
                          <a:effectLst/>
                          <a:latin typeface="Arial" panose="020B0604020202020204" pitchFamily="34" charset="0"/>
                          <a:ea typeface="+mn-ea"/>
                          <a:cs typeface="Arial" panose="020B0604020202020204" pitchFamily="34" charset="0"/>
                        </a:rPr>
                        <a:t>comité de gestion et de développement communautaire non opérationnel  et inexistant dans certains département,</a:t>
                      </a:r>
                      <a:endParaRPr lang="fr-FR" sz="1600" dirty="0">
                        <a:latin typeface="Arial" panose="020B0604020202020204" pitchFamily="34" charset="0"/>
                        <a:cs typeface="Arial" panose="020B0604020202020204" pitchFamily="34" charset="0"/>
                      </a:endParaRPr>
                    </a:p>
                  </a:txBody>
                  <a:tcPr/>
                </a:tc>
                <a:tc>
                  <a:txBody>
                    <a:bodyPr/>
                    <a:lstStyle/>
                    <a:p>
                      <a:pPr marL="285750" indent="-285750" algn="just">
                        <a:buFont typeface="Arial" panose="020B0604020202020204" pitchFamily="34" charset="0"/>
                        <a:buChar char="•"/>
                      </a:pPr>
                      <a:r>
                        <a:rPr lang="fr-FR" dirty="0">
                          <a:latin typeface="Arial" panose="020B0604020202020204" pitchFamily="34" charset="0"/>
                          <a:cs typeface="Arial" panose="020B0604020202020204" pitchFamily="34" charset="0"/>
                        </a:rPr>
                        <a:t>Opérationnalisation des comité de gestion et de développement communautaire </a:t>
                      </a:r>
                    </a:p>
                  </a:txBody>
                  <a:tcPr/>
                </a:tc>
                <a:extLst>
                  <a:ext uri="{0D108BD9-81ED-4DB2-BD59-A6C34878D82A}">
                    <a16:rowId xmlns="" xmlns:a16="http://schemas.microsoft.com/office/drawing/2014/main" val="10005"/>
                  </a:ext>
                </a:extLst>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6052" y="214470"/>
            <a:ext cx="1182688" cy="90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884" y="0"/>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Forestière ,Coordination Nationale  REDD </a:t>
            </a:r>
            <a:endParaRPr lang="fr-FR" dirty="0"/>
          </a:p>
        </p:txBody>
      </p:sp>
      <p:sp>
        <p:nvSpPr>
          <p:cNvPr id="8" name="Title 2"/>
          <p:cNvSpPr txBox="1">
            <a:spLocks/>
          </p:cNvSpPr>
          <p:nvPr/>
        </p:nvSpPr>
        <p:spPr>
          <a:xfrm>
            <a:off x="1579154" y="1036122"/>
            <a:ext cx="9579430" cy="4913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70000"/>
              </a:lnSpc>
              <a:spcBef>
                <a:spcPts val="1000"/>
              </a:spcBef>
            </a:pPr>
            <a:r>
              <a:rPr lang="fr-FR" sz="2200" b="1" dirty="0" smtClean="0">
                <a:solidFill>
                  <a:srgbClr val="0066FF"/>
                </a:solidFill>
                <a:ea typeface="+mn-ea"/>
                <a:cs typeface="+mn-cs"/>
              </a:rPr>
              <a:t>Identifier, évaluer et renforcer les cadres juridiques et institutionnels</a:t>
            </a:r>
            <a:endParaRPr lang="en-US" sz="2200" b="1" dirty="0">
              <a:solidFill>
                <a:srgbClr val="0066FF"/>
              </a:solidFill>
              <a:ea typeface="+mn-ea"/>
              <a:cs typeface="+mn-cs"/>
            </a:endParaRPr>
          </a:p>
        </p:txBody>
      </p:sp>
    </p:spTree>
    <p:extLst>
      <p:ext uri="{BB962C8B-B14F-4D97-AF65-F5344CB8AC3E}">
        <p14:creationId xmlns:p14="http://schemas.microsoft.com/office/powerpoint/2010/main" val="167272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72331" y="1626919"/>
            <a:ext cx="9972261" cy="3816626"/>
          </a:xfrm>
        </p:spPr>
        <p:txBody>
          <a:bodyPr>
            <a:normAutofit fontScale="70000" lnSpcReduction="20000"/>
          </a:bodyPr>
          <a:lstStyle/>
          <a:p>
            <a:pPr algn="l"/>
            <a:endParaRPr lang="fr-FR" dirty="0"/>
          </a:p>
          <a:p>
            <a:pPr marL="800100" lvl="1" indent="-342900" algn="just">
              <a:buFont typeface="Arial" charset="0"/>
              <a:buChar char="•"/>
            </a:pPr>
            <a:endParaRPr lang="fr-FR" sz="2400" dirty="0" smtClean="0">
              <a:latin typeface="Arial" panose="020B0604020202020204" pitchFamily="34" charset="0"/>
              <a:cs typeface="Arial" panose="020B0604020202020204" pitchFamily="34" charset="0"/>
            </a:endParaRPr>
          </a:p>
          <a:p>
            <a:pPr marL="800100" lvl="1" indent="-342900" algn="just">
              <a:buFont typeface="Arial" charset="0"/>
              <a:buChar char="•"/>
            </a:pPr>
            <a:endParaRPr lang="fr-FR" sz="2400" dirty="0">
              <a:latin typeface="Arial" panose="020B0604020202020204" pitchFamily="34" charset="0"/>
              <a:cs typeface="Arial" panose="020B0604020202020204" pitchFamily="34" charset="0"/>
            </a:endParaRPr>
          </a:p>
          <a:p>
            <a:pPr marL="800100" lvl="1" indent="-342900" algn="just">
              <a:buFont typeface="Arial" charset="0"/>
              <a:buChar char="•"/>
            </a:pPr>
            <a:r>
              <a:rPr lang="fr-FR" sz="2400" dirty="0" smtClean="0">
                <a:latin typeface="Arial" panose="020B0604020202020204" pitchFamily="34" charset="0"/>
                <a:cs typeface="Arial" panose="020B0604020202020204" pitchFamily="34" charset="0"/>
              </a:rPr>
              <a:t>Consultation </a:t>
            </a:r>
            <a:r>
              <a:rPr lang="fr-FR" sz="2400" dirty="0">
                <a:latin typeface="Arial" panose="020B0604020202020204" pitchFamily="34" charset="0"/>
                <a:cs typeface="Arial" panose="020B0604020202020204" pitchFamily="34" charset="0"/>
              </a:rPr>
              <a:t>sur les PRL réalisée en parallèle des consultations sur les PCIV-REDD+, sous forme d’ateliers regroupant les acteurs en groupe thématique par rapport aux principes,</a:t>
            </a:r>
          </a:p>
          <a:p>
            <a:pPr marL="800100" lvl="1" indent="-342900" algn="just">
              <a:buFont typeface="Arial" charset="0"/>
              <a:buChar char="•"/>
            </a:pPr>
            <a:endParaRPr lang="fr-FR" sz="2400" dirty="0" smtClean="0">
              <a:latin typeface="Arial" panose="020B0604020202020204" pitchFamily="34" charset="0"/>
              <a:cs typeface="Arial" panose="020B0604020202020204" pitchFamily="34" charset="0"/>
            </a:endParaRPr>
          </a:p>
          <a:p>
            <a:pPr marL="800100" lvl="1" indent="-342900" algn="just">
              <a:buFont typeface="Arial" charset="0"/>
              <a:buChar char="•"/>
            </a:pPr>
            <a:endParaRPr lang="fr-FR" sz="2400" dirty="0">
              <a:latin typeface="Arial" panose="020B0604020202020204" pitchFamily="34" charset="0"/>
              <a:cs typeface="Arial" panose="020B0604020202020204" pitchFamily="34" charset="0"/>
            </a:endParaRPr>
          </a:p>
          <a:p>
            <a:pPr marL="800100" lvl="1" indent="-342900" algn="just">
              <a:buFont typeface="Arial" charset="0"/>
              <a:buChar char="•"/>
            </a:pPr>
            <a:r>
              <a:rPr lang="fr-FR" sz="2400" dirty="0">
                <a:latin typeface="Arial" panose="020B0604020202020204" pitchFamily="34" charset="0"/>
                <a:cs typeface="Arial" panose="020B0604020202020204" pitchFamily="34" charset="0"/>
              </a:rPr>
              <a:t>les parties prenantes impliquées représentaient : les représentant des organes de gestions de la REDD+, les représentants des ministères sectoriels (agriculture, aménagement du territoire, mine, environnement, forêts, affaires sociales, </a:t>
            </a:r>
            <a:r>
              <a:rPr lang="fr-FR" sz="2400" dirty="0" smtClean="0">
                <a:latin typeface="Arial" panose="020B0604020202020204" pitchFamily="34" charset="0"/>
                <a:cs typeface="Arial" panose="020B0604020202020204" pitchFamily="34" charset="0"/>
              </a:rPr>
              <a:t>etc.), </a:t>
            </a:r>
            <a:r>
              <a:rPr lang="fr-FR" sz="2400" dirty="0">
                <a:latin typeface="Arial" panose="020B0604020202020204" pitchFamily="34" charset="0"/>
                <a:cs typeface="Arial" panose="020B0604020202020204" pitchFamily="34" charset="0"/>
              </a:rPr>
              <a:t>de l’université,  de la société </a:t>
            </a:r>
            <a:r>
              <a:rPr lang="fr-FR" sz="2400" dirty="0" smtClean="0">
                <a:latin typeface="Arial" panose="020B0604020202020204" pitchFamily="34" charset="0"/>
                <a:cs typeface="Arial" panose="020B0604020202020204" pitchFamily="34" charset="0"/>
              </a:rPr>
              <a:t>civile, des </a:t>
            </a:r>
            <a:r>
              <a:rPr lang="fr-FR" sz="2400" dirty="0">
                <a:latin typeface="Arial" panose="020B0604020202020204" pitchFamily="34" charset="0"/>
                <a:cs typeface="Arial" panose="020B0604020202020204" pitchFamily="34" charset="0"/>
              </a:rPr>
              <a:t>populations autochtones, des autorités locales, </a:t>
            </a:r>
            <a:r>
              <a:rPr lang="fr-FR" sz="2400" dirty="0" smtClean="0">
                <a:latin typeface="Arial" panose="020B0604020202020204" pitchFamily="34" charset="0"/>
                <a:cs typeface="Arial" panose="020B0604020202020204" pitchFamily="34" charset="0"/>
              </a:rPr>
              <a:t>etc.) </a:t>
            </a:r>
            <a:r>
              <a:rPr lang="fr-FR" sz="2400" dirty="0">
                <a:latin typeface="Arial" panose="020B0604020202020204" pitchFamily="34" charset="0"/>
                <a:cs typeface="Arial" panose="020B0604020202020204" pitchFamily="34" charset="0"/>
              </a:rPr>
              <a:t>.</a:t>
            </a: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endParaRPr lang="en-GB" sz="2400" dirty="0"/>
          </a:p>
          <a:p>
            <a:pPr marL="800100" lvl="1" indent="-342900" algn="l">
              <a:buFont typeface="Arial" charset="0"/>
              <a:buChar char="•"/>
            </a:pPr>
            <a:endParaRPr lang="en-GB" dirty="0"/>
          </a:p>
          <a:p>
            <a:pPr marL="800100" lvl="1" indent="-342900" algn="l">
              <a:buFont typeface="Arial" charset="0"/>
              <a:buChar char="•"/>
            </a:pPr>
            <a:endParaRPr lang="en-US" dirty="0"/>
          </a:p>
          <a:p>
            <a:pPr lvl="0">
              <a:lnSpc>
                <a:spcPct val="100000"/>
              </a:lnSpc>
              <a:spcBef>
                <a:spcPts val="0"/>
              </a:spcBef>
            </a:pPr>
            <a:r>
              <a:rPr lang="fr-FR" sz="1000" b="1" dirty="0">
                <a:solidFill>
                  <a:prstClr val="black">
                    <a:tint val="75000"/>
                  </a:prstClr>
                </a:solidFill>
              </a:rPr>
              <a:t>Echange de connaissances régional Sud-Sud sur les Sauvegardes REDD+ et les Systèmes d’Information sur les Sauvegardes en Afrique </a:t>
            </a:r>
          </a:p>
          <a:p>
            <a:pPr lvl="0">
              <a:lnSpc>
                <a:spcPct val="100000"/>
              </a:lnSpc>
              <a:spcBef>
                <a:spcPts val="0"/>
              </a:spcBef>
            </a:pPr>
            <a:r>
              <a:rPr lang="fr-FR" sz="1000" dirty="0">
                <a:solidFill>
                  <a:prstClr val="black">
                    <a:tint val="75000"/>
                  </a:prstClr>
                </a:solidFill>
              </a:rPr>
              <a:t>Accra.  12 – 13 Juin 2018</a:t>
            </a:r>
          </a:p>
          <a:p>
            <a:pPr marL="800100" lvl="1" indent="-342900" algn="l">
              <a:buFont typeface="Arial" charset="0"/>
              <a:buChar char="•"/>
            </a:pPr>
            <a:endParaRPr lang="en-GB" dirty="0"/>
          </a:p>
        </p:txBody>
      </p:sp>
      <p:sp>
        <p:nvSpPr>
          <p:cNvPr id="3" name="Title 2"/>
          <p:cNvSpPr>
            <a:spLocks noGrp="1"/>
          </p:cNvSpPr>
          <p:nvPr>
            <p:ph type="ctrTitle"/>
          </p:nvPr>
        </p:nvSpPr>
        <p:spPr>
          <a:xfrm>
            <a:off x="1503362" y="919490"/>
            <a:ext cx="9735879" cy="873684"/>
          </a:xfrm>
        </p:spPr>
        <p:txBody>
          <a:bodyPr>
            <a:normAutofit/>
          </a:bodyPr>
          <a:lstStyle/>
          <a:p>
            <a:r>
              <a:rPr lang="fr-FR" sz="2800" dirty="0">
                <a:solidFill>
                  <a:srgbClr val="0066FF"/>
                </a:solidFill>
                <a:latin typeface="Arial" panose="020B0604020202020204" pitchFamily="34" charset="0"/>
                <a:cs typeface="Arial" panose="020B0604020202020204" pitchFamily="34" charset="0"/>
              </a:rPr>
              <a:t>Processus : ce que nous avons fait</a:t>
            </a:r>
            <a:endParaRPr lang="en-US" sz="1400" dirty="0">
              <a:solidFill>
                <a:srgbClr val="0066FF"/>
              </a:solidFill>
              <a:latin typeface="Arial" panose="020B0604020202020204" pitchFamily="34" charset="0"/>
              <a:cs typeface="Arial" panose="020B0604020202020204"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300" y="394854"/>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1288" y="468640"/>
            <a:ext cx="1182688"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Forestière ,Coordination Nationale  REDD </a:t>
            </a:r>
            <a:endParaRPr lang="fr-FR" dirty="0"/>
          </a:p>
        </p:txBody>
      </p:sp>
    </p:spTree>
    <p:extLst>
      <p:ext uri="{BB962C8B-B14F-4D97-AF65-F5344CB8AC3E}">
        <p14:creationId xmlns:p14="http://schemas.microsoft.com/office/powerpoint/2010/main" val="235199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49182" y="1588480"/>
            <a:ext cx="10106940" cy="4254180"/>
          </a:xfrm>
        </p:spPr>
        <p:txBody>
          <a:bodyPr>
            <a:normAutofit fontScale="70000" lnSpcReduction="20000"/>
          </a:bodyPr>
          <a:lstStyle/>
          <a:p>
            <a:pPr marL="342900" indent="-342900" algn="just">
              <a:buFont typeface="Arial" charset="0"/>
              <a:buChar char="•"/>
            </a:pPr>
            <a:endParaRPr lang="fr-FR" sz="2800" u="sng" dirty="0" smtClean="0"/>
          </a:p>
          <a:p>
            <a:pPr marL="342900" indent="-342900" algn="just">
              <a:buFont typeface="Arial" charset="0"/>
              <a:buChar char="•"/>
            </a:pPr>
            <a:endParaRPr lang="fr-FR" sz="2800" u="sng" dirty="0"/>
          </a:p>
          <a:p>
            <a:pPr marL="342900" indent="-342900" algn="just">
              <a:buFont typeface="Arial" charset="0"/>
              <a:buChar char="•"/>
            </a:pPr>
            <a:r>
              <a:rPr lang="fr-FR" sz="2800" b="1" u="sng" dirty="0">
                <a:latin typeface="Arial" panose="020B0604020202020204" pitchFamily="34" charset="0"/>
                <a:cs typeface="Arial" panose="020B0604020202020204" pitchFamily="34" charset="0"/>
              </a:rPr>
              <a:t>O</a:t>
            </a:r>
            <a:r>
              <a:rPr lang="fr-FR" sz="2800" b="1" u="sng" dirty="0" smtClean="0">
                <a:latin typeface="Arial" panose="020B0604020202020204" pitchFamily="34" charset="0"/>
                <a:cs typeface="Arial" panose="020B0604020202020204" pitchFamily="34" charset="0"/>
              </a:rPr>
              <a:t>pportunités</a:t>
            </a:r>
            <a:r>
              <a:rPr lang="fr-FR" sz="2800" b="1" dirty="0" smtClean="0">
                <a:latin typeface="Arial" panose="020B0604020202020204" pitchFamily="34" charset="0"/>
                <a:cs typeface="Arial" panose="020B0604020202020204" pitchFamily="34" charset="0"/>
              </a:rPr>
              <a:t> </a:t>
            </a:r>
            <a:r>
              <a:rPr lang="fr-FR" sz="2800" dirty="0">
                <a:latin typeface="Arial" panose="020B0604020202020204" pitchFamily="34" charset="0"/>
                <a:cs typeface="Arial" panose="020B0604020202020204" pitchFamily="34" charset="0"/>
              </a:rPr>
              <a:t>:</a:t>
            </a:r>
          </a:p>
          <a:p>
            <a:pPr marL="800100" lvl="1" indent="-342900" algn="just">
              <a:buFont typeface="Arial" charset="0"/>
              <a:buChar char="•"/>
            </a:pPr>
            <a:r>
              <a:rPr lang="fr-FR" sz="2400" dirty="0">
                <a:latin typeface="Arial" panose="020B0604020202020204" pitchFamily="34" charset="0"/>
                <a:cs typeface="Arial" panose="020B0604020202020204" pitchFamily="34" charset="0"/>
              </a:rPr>
              <a:t>l'évaluation des PLRs nous a permis d'atteindre plusieurs </a:t>
            </a:r>
            <a:r>
              <a:rPr lang="fr-FR" sz="2400" dirty="0" smtClean="0">
                <a:latin typeface="Arial" panose="020B0604020202020204" pitchFamily="34" charset="0"/>
                <a:cs typeface="Arial" panose="020B0604020202020204" pitchFamily="34" charset="0"/>
              </a:rPr>
              <a:t>objectifs entre autres:  </a:t>
            </a:r>
          </a:p>
          <a:p>
            <a:pPr marL="1257300" lvl="2" indent="-342900" algn="just">
              <a:buFont typeface="Wingdings" panose="05000000000000000000" pitchFamily="2" charset="2"/>
              <a:buChar char="ü"/>
            </a:pPr>
            <a:r>
              <a:rPr lang="fr-FR" sz="2200" dirty="0" smtClean="0">
                <a:latin typeface="Arial" panose="020B0604020202020204" pitchFamily="34" charset="0"/>
                <a:cs typeface="Arial" panose="020B0604020202020204" pitchFamily="34" charset="0"/>
              </a:rPr>
              <a:t>le renforcement </a:t>
            </a:r>
            <a:r>
              <a:rPr lang="fr-FR" sz="2200" dirty="0">
                <a:latin typeface="Arial" panose="020B0604020202020204" pitchFamily="34" charset="0"/>
                <a:cs typeface="Arial" panose="020B0604020202020204" pitchFamily="34" charset="0"/>
              </a:rPr>
              <a:t>des capacités des parties </a:t>
            </a:r>
            <a:r>
              <a:rPr lang="fr-FR" sz="2200" dirty="0" smtClean="0">
                <a:latin typeface="Arial" panose="020B0604020202020204" pitchFamily="34" charset="0"/>
                <a:cs typeface="Arial" panose="020B0604020202020204" pitchFamily="34" charset="0"/>
              </a:rPr>
              <a:t>prenantes;</a:t>
            </a:r>
          </a:p>
          <a:p>
            <a:pPr marL="1257300" lvl="2" indent="-342900" algn="just">
              <a:buFont typeface="Wingdings" panose="05000000000000000000" pitchFamily="2" charset="2"/>
              <a:buChar char="ü"/>
            </a:pPr>
            <a:r>
              <a:rPr lang="fr-FR" sz="2200" dirty="0" smtClean="0">
                <a:latin typeface="Arial" panose="020B0604020202020204" pitchFamily="34" charset="0"/>
                <a:cs typeface="Arial" panose="020B0604020202020204" pitchFamily="34" charset="0"/>
              </a:rPr>
              <a:t>la  </a:t>
            </a:r>
            <a:r>
              <a:rPr lang="fr-FR" sz="2200" dirty="0">
                <a:latin typeface="Arial" panose="020B0604020202020204" pitchFamily="34" charset="0"/>
                <a:cs typeface="Arial" panose="020B0604020202020204" pitchFamily="34" charset="0"/>
              </a:rPr>
              <a:t>sensibilisation des différents </a:t>
            </a:r>
            <a:r>
              <a:rPr lang="fr-FR" sz="2200" dirty="0" smtClean="0">
                <a:latin typeface="Arial" panose="020B0604020202020204" pitchFamily="34" charset="0"/>
                <a:cs typeface="Arial" panose="020B0604020202020204" pitchFamily="34" charset="0"/>
              </a:rPr>
              <a:t>acteurs;  </a:t>
            </a:r>
          </a:p>
          <a:p>
            <a:pPr marL="1257300" lvl="2" indent="-342900" algn="just">
              <a:buFont typeface="Wingdings" panose="05000000000000000000" pitchFamily="2" charset="2"/>
              <a:buChar char="ü"/>
            </a:pPr>
            <a:r>
              <a:rPr lang="fr-FR" sz="2200" dirty="0" smtClean="0">
                <a:latin typeface="Arial" panose="020B0604020202020204" pitchFamily="34" charset="0"/>
                <a:cs typeface="Arial" panose="020B0604020202020204" pitchFamily="34" charset="0"/>
              </a:rPr>
              <a:t>l’implication et l’engagement </a:t>
            </a:r>
            <a:r>
              <a:rPr lang="fr-FR" sz="2200" dirty="0">
                <a:latin typeface="Arial" panose="020B0604020202020204" pitchFamily="34" charset="0"/>
                <a:cs typeface="Arial" panose="020B0604020202020204" pitchFamily="34" charset="0"/>
              </a:rPr>
              <a:t>des parties </a:t>
            </a:r>
            <a:r>
              <a:rPr lang="fr-FR" sz="2200" dirty="0" smtClean="0">
                <a:latin typeface="Arial" panose="020B0604020202020204" pitchFamily="34" charset="0"/>
                <a:cs typeface="Arial" panose="020B0604020202020204" pitchFamily="34" charset="0"/>
              </a:rPr>
              <a:t>prenantes.</a:t>
            </a:r>
            <a:endParaRPr lang="fr-FR" sz="2200" dirty="0">
              <a:latin typeface="Arial" panose="020B0604020202020204" pitchFamily="34" charset="0"/>
              <a:cs typeface="Arial" panose="020B0604020202020204" pitchFamily="34" charset="0"/>
            </a:endParaRPr>
          </a:p>
          <a:p>
            <a:pPr marL="800100" lvl="1" indent="-342900" algn="just">
              <a:buFont typeface="Arial" charset="0"/>
              <a:buChar char="•"/>
            </a:pPr>
            <a:endParaRPr lang="fr-FR" sz="2400" dirty="0">
              <a:latin typeface="Arial" panose="020B0604020202020204" pitchFamily="34" charset="0"/>
              <a:cs typeface="Arial" panose="020B0604020202020204" pitchFamily="34" charset="0"/>
            </a:endParaRPr>
          </a:p>
          <a:p>
            <a:pPr marL="800100" lvl="1" indent="-342900" algn="just">
              <a:buFont typeface="Arial" charset="0"/>
              <a:buChar char="•"/>
            </a:pPr>
            <a:r>
              <a:rPr lang="fr-FR" sz="2400" dirty="0" smtClean="0">
                <a:latin typeface="Arial" panose="020B0604020202020204" pitchFamily="34" charset="0"/>
                <a:cs typeface="Arial" panose="020B0604020202020204" pitchFamily="34" charset="0"/>
              </a:rPr>
              <a:t>l’évaluation </a:t>
            </a:r>
            <a:r>
              <a:rPr lang="fr-FR" sz="2400" dirty="0">
                <a:latin typeface="Arial" panose="020B0604020202020204" pitchFamily="34" charset="0"/>
                <a:cs typeface="Arial" panose="020B0604020202020204" pitchFamily="34" charset="0"/>
              </a:rPr>
              <a:t>des risques s’est inscris dans le cadre de l’évaluation environnementale et sociale stratégique,</a:t>
            </a:r>
          </a:p>
          <a:p>
            <a:pPr marL="800100" lvl="1" indent="-342900" algn="just">
              <a:buFont typeface="Arial" charset="0"/>
              <a:buChar char="•"/>
            </a:pPr>
            <a:endParaRPr lang="fr-FR" sz="2400" dirty="0">
              <a:latin typeface="Arial" panose="020B0604020202020204" pitchFamily="34" charset="0"/>
              <a:cs typeface="Arial" panose="020B0604020202020204" pitchFamily="34" charset="0"/>
            </a:endParaRPr>
          </a:p>
          <a:p>
            <a:pPr marL="800100" lvl="1" indent="-342900" algn="just">
              <a:buFont typeface="Arial" charset="0"/>
              <a:buChar char="•"/>
            </a:pPr>
            <a:r>
              <a:rPr lang="fr-FR" sz="2400" dirty="0">
                <a:latin typeface="Arial" panose="020B0604020202020204" pitchFamily="34" charset="0"/>
                <a:cs typeface="Arial" panose="020B0604020202020204" pitchFamily="34" charset="0"/>
              </a:rPr>
              <a:t>Les financements alloués pour répondre à un ensemble d'exigences (FCPF ou </a:t>
            </a:r>
            <a:r>
              <a:rPr lang="fr-FR" sz="2400" dirty="0" smtClean="0">
                <a:latin typeface="Arial" panose="020B0604020202020204" pitchFamily="34" charset="0"/>
                <a:cs typeface="Arial" panose="020B0604020202020204" pitchFamily="34" charset="0"/>
              </a:rPr>
              <a:t>ONUREDD/ CCNUCC</a:t>
            </a:r>
            <a:r>
              <a:rPr lang="fr-FR" sz="2400" dirty="0">
                <a:latin typeface="Arial" panose="020B0604020202020204" pitchFamily="34" charset="0"/>
                <a:cs typeface="Arial" panose="020B0604020202020204" pitchFamily="34" charset="0"/>
              </a:rPr>
              <a:t>) nous a permis de répondre à d'autres exigences, </a:t>
            </a:r>
            <a:r>
              <a:rPr lang="fr-FR" sz="2400" dirty="0" smtClean="0">
                <a:latin typeface="Arial" panose="020B0604020202020204" pitchFamily="34" charset="0"/>
                <a:cs typeface="Arial" panose="020B0604020202020204" pitchFamily="34" charset="0"/>
              </a:rPr>
              <a:t>telles </a:t>
            </a:r>
            <a:r>
              <a:rPr lang="fr-FR" sz="2400" dirty="0">
                <a:latin typeface="Arial" panose="020B0604020202020204" pitchFamily="34" charset="0"/>
                <a:cs typeface="Arial" panose="020B0604020202020204" pitchFamily="34" charset="0"/>
              </a:rPr>
              <a:t>que la mise en place du système d’information sur les sauvegardes, le mécanisme de partage des bénéfices.</a:t>
            </a:r>
          </a:p>
          <a:p>
            <a:pPr marL="800100" lvl="1" indent="-342900" algn="l">
              <a:buFont typeface="Arial" charset="0"/>
              <a:buChar char="•"/>
            </a:pPr>
            <a:endParaRPr lang="en-GB" dirty="0"/>
          </a:p>
          <a:p>
            <a:pPr marL="800100" lvl="1" indent="-342900" algn="l">
              <a:buFont typeface="Arial" charset="0"/>
              <a:buChar char="•"/>
            </a:pPr>
            <a:endParaRPr lang="en-GB" dirty="0"/>
          </a:p>
          <a:p>
            <a:pPr lvl="0">
              <a:lnSpc>
                <a:spcPct val="100000"/>
              </a:lnSpc>
              <a:spcBef>
                <a:spcPts val="0"/>
              </a:spcBef>
            </a:pPr>
            <a:r>
              <a:rPr lang="fr-FR" sz="1300" b="1" dirty="0">
                <a:solidFill>
                  <a:prstClr val="black">
                    <a:tint val="75000"/>
                  </a:prstClr>
                </a:solidFill>
              </a:rPr>
              <a:t>Echange de connaissances régional Sud-Sud sur les Sauvegardes REDD+ et les Systèmes d’Information sur les Sauvegardes en Afrique </a:t>
            </a:r>
          </a:p>
          <a:p>
            <a:pPr lvl="0">
              <a:lnSpc>
                <a:spcPct val="100000"/>
              </a:lnSpc>
              <a:spcBef>
                <a:spcPts val="0"/>
              </a:spcBef>
            </a:pPr>
            <a:r>
              <a:rPr lang="fr-FR" sz="1300" dirty="0">
                <a:solidFill>
                  <a:prstClr val="black">
                    <a:tint val="75000"/>
                  </a:prstClr>
                </a:solidFill>
              </a:rPr>
              <a:t>Accra.  12 – 13 Juin 2018</a:t>
            </a:r>
          </a:p>
          <a:p>
            <a:pPr marL="800100" lvl="1" indent="-342900" algn="l">
              <a:buFont typeface="Arial" charset="0"/>
              <a:buChar char="•"/>
            </a:pPr>
            <a:endParaRPr lang="en-GB" dirty="0"/>
          </a:p>
          <a:p>
            <a:pPr marL="800100" lvl="1" indent="-342900" algn="l">
              <a:buFont typeface="Arial" charset="0"/>
              <a:buChar char="•"/>
            </a:pPr>
            <a:endParaRPr lang="en-GB" dirty="0"/>
          </a:p>
        </p:txBody>
      </p:sp>
      <p:sp>
        <p:nvSpPr>
          <p:cNvPr id="3" name="Title 2"/>
          <p:cNvSpPr>
            <a:spLocks noGrp="1"/>
          </p:cNvSpPr>
          <p:nvPr>
            <p:ph type="ctrTitle"/>
          </p:nvPr>
        </p:nvSpPr>
        <p:spPr>
          <a:xfrm>
            <a:off x="1555661" y="971274"/>
            <a:ext cx="9005455" cy="940653"/>
          </a:xfrm>
        </p:spPr>
        <p:txBody>
          <a:bodyPr>
            <a:normAutofit/>
          </a:bodyPr>
          <a:lstStyle/>
          <a:p>
            <a:r>
              <a:rPr lang="fr-FR" sz="2400" b="1" dirty="0" smtClean="0">
                <a:solidFill>
                  <a:srgbClr val="0066FF"/>
                </a:solidFill>
                <a:latin typeface="Arial" panose="020B0604020202020204" pitchFamily="34" charset="0"/>
                <a:cs typeface="Arial" panose="020B0604020202020204" pitchFamily="34" charset="0"/>
              </a:rPr>
              <a:t>Points </a:t>
            </a:r>
            <a:r>
              <a:rPr lang="fr-FR" sz="2400" b="1" dirty="0">
                <a:solidFill>
                  <a:srgbClr val="0066FF"/>
                </a:solidFill>
                <a:latin typeface="Arial" panose="020B0604020202020204" pitchFamily="34" charset="0"/>
                <a:cs typeface="Arial" panose="020B0604020202020204" pitchFamily="34" charset="0"/>
              </a:rPr>
              <a:t>Forts &amp; Opportunités : </a:t>
            </a:r>
            <a:r>
              <a:rPr lang="fr-FR" sz="2400" b="1" dirty="0" smtClean="0">
                <a:solidFill>
                  <a:srgbClr val="0066FF"/>
                </a:solidFill>
                <a:latin typeface="Arial" panose="020B0604020202020204" pitchFamily="34" charset="0"/>
                <a:cs typeface="Arial" panose="020B0604020202020204" pitchFamily="34" charset="0"/>
              </a:rPr>
              <a:t>ce </a:t>
            </a:r>
            <a:r>
              <a:rPr lang="fr-FR" sz="2400" b="1" dirty="0">
                <a:solidFill>
                  <a:srgbClr val="0066FF"/>
                </a:solidFill>
                <a:latin typeface="Arial" panose="020B0604020202020204" pitchFamily="34" charset="0"/>
                <a:cs typeface="Arial" panose="020B0604020202020204" pitchFamily="34" charset="0"/>
              </a:rPr>
              <a:t>qui a marché</a:t>
            </a:r>
            <a:endParaRPr lang="en-US" sz="4800" b="1" dirty="0">
              <a:solidFill>
                <a:srgbClr val="0066FF"/>
              </a:solidFill>
              <a:latin typeface="Arial" panose="020B0604020202020204" pitchFamily="34" charset="0"/>
              <a:cs typeface="Arial" panose="020B0604020202020204"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2779" y="540267"/>
            <a:ext cx="1575460" cy="1002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482" y="540267"/>
            <a:ext cx="1024557"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a:t>
            </a:r>
            <a:r>
              <a:rPr lang="fr-FR" b="1" dirty="0" smtClean="0">
                <a:solidFill>
                  <a:srgbClr val="000000"/>
                </a:solidFill>
                <a:effectLst>
                  <a:outerShdw blurRad="38100" dist="38100" dir="2700000" algn="tl">
                    <a:srgbClr val="C0C0C0"/>
                  </a:outerShdw>
                </a:effectLst>
                <a:latin typeface="Cambria" panose="02040503050406030204" pitchFamily="18" charset="0"/>
              </a:rPr>
              <a:t>Forestière, Coordination </a:t>
            </a:r>
            <a:r>
              <a:rPr lang="fr-FR" b="1" dirty="0">
                <a:solidFill>
                  <a:srgbClr val="000000"/>
                </a:solidFill>
                <a:effectLst>
                  <a:outerShdw blurRad="38100" dist="38100" dir="2700000" algn="tl">
                    <a:srgbClr val="C0C0C0"/>
                  </a:outerShdw>
                </a:effectLst>
                <a:latin typeface="Cambria" panose="02040503050406030204" pitchFamily="18" charset="0"/>
              </a:rPr>
              <a:t>Nationale  REDD </a:t>
            </a:r>
            <a:endParaRPr lang="fr-FR" dirty="0"/>
          </a:p>
        </p:txBody>
      </p:sp>
    </p:spTree>
    <p:extLst>
      <p:ext uri="{BB962C8B-B14F-4D97-AF65-F5344CB8AC3E}">
        <p14:creationId xmlns:p14="http://schemas.microsoft.com/office/powerpoint/2010/main" val="108789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95739" y="1923803"/>
            <a:ext cx="10167879" cy="4054763"/>
          </a:xfrm>
        </p:spPr>
        <p:txBody>
          <a:bodyPr>
            <a:normAutofit fontScale="62500" lnSpcReduction="20000"/>
          </a:bodyPr>
          <a:lstStyle/>
          <a:p>
            <a:pPr marL="342900" indent="-342900" algn="just">
              <a:buFont typeface="Arial" charset="0"/>
              <a:buChar char="•"/>
            </a:pPr>
            <a:r>
              <a:rPr lang="fr-FR" sz="2900" b="1" u="sng" dirty="0">
                <a:solidFill>
                  <a:srgbClr val="0066FF"/>
                </a:solidFill>
                <a:latin typeface="+mj-lt"/>
              </a:rPr>
              <a:t>défis </a:t>
            </a:r>
            <a:r>
              <a:rPr lang="fr-FR" sz="2900" b="1" u="sng" dirty="0" smtClean="0">
                <a:solidFill>
                  <a:srgbClr val="0066FF"/>
                </a:solidFill>
                <a:latin typeface="+mj-lt"/>
              </a:rPr>
              <a:t>rencontré </a:t>
            </a:r>
            <a:r>
              <a:rPr lang="fr-FR" sz="2900" b="1" u="sng" dirty="0">
                <a:solidFill>
                  <a:srgbClr val="0066FF"/>
                </a:solidFill>
                <a:latin typeface="+mj-lt"/>
              </a:rPr>
              <a:t>:</a:t>
            </a:r>
          </a:p>
          <a:p>
            <a:pPr marL="800100" lvl="1" indent="-342900" algn="just">
              <a:buFont typeface="Arial" charset="0"/>
              <a:buChar char="•"/>
            </a:pPr>
            <a:endParaRPr lang="fr-FR" sz="2300" dirty="0">
              <a:latin typeface="+mj-lt"/>
            </a:endParaRPr>
          </a:p>
          <a:p>
            <a:pPr marL="800100" lvl="1" indent="-342900" algn="just">
              <a:buFont typeface="Arial" charset="0"/>
              <a:buChar char="•"/>
            </a:pPr>
            <a:r>
              <a:rPr lang="fr-FR" sz="2900" dirty="0">
                <a:solidFill>
                  <a:prstClr val="black"/>
                </a:solidFill>
                <a:latin typeface="Arial" panose="020B0604020202020204" pitchFamily="34" charset="0"/>
                <a:cs typeface="Arial" panose="020B0604020202020204" pitchFamily="34" charset="0"/>
              </a:rPr>
              <a:t>Les financements alloué aux PRLs n’ont pas pu permettre le financement des autres études pertinentes (évaluation </a:t>
            </a:r>
            <a:r>
              <a:rPr lang="fr-FR" sz="3400" dirty="0">
                <a:solidFill>
                  <a:prstClr val="black"/>
                </a:solidFill>
                <a:latin typeface="Arial" panose="020B0604020202020204" pitchFamily="34" charset="0"/>
                <a:cs typeface="Arial" panose="020B0604020202020204" pitchFamily="34" charset="0"/>
              </a:rPr>
              <a:t>des risques),</a:t>
            </a:r>
            <a:endParaRPr lang="fr-FR" sz="3400" dirty="0" smtClean="0">
              <a:latin typeface="Arial" panose="020B0604020202020204" pitchFamily="34" charset="0"/>
              <a:cs typeface="Arial" panose="020B0604020202020204" pitchFamily="34" charset="0"/>
            </a:endParaRPr>
          </a:p>
          <a:p>
            <a:pPr marL="800100" lvl="1" indent="-342900" algn="just">
              <a:buFont typeface="Arial" charset="0"/>
              <a:buChar char="•"/>
            </a:pPr>
            <a:endParaRPr lang="fr-FR" sz="3400" dirty="0" smtClean="0">
              <a:latin typeface="Arial" panose="020B0604020202020204" pitchFamily="34" charset="0"/>
              <a:cs typeface="Arial" panose="020B0604020202020204" pitchFamily="34" charset="0"/>
            </a:endParaRPr>
          </a:p>
          <a:p>
            <a:pPr marL="800100" lvl="1" indent="-342900" algn="just">
              <a:buFont typeface="Arial" charset="0"/>
              <a:buChar char="•"/>
            </a:pPr>
            <a:r>
              <a:rPr lang="fr-FR" sz="3400" dirty="0" smtClean="0">
                <a:latin typeface="Arial" panose="020B0604020202020204" pitchFamily="34" charset="0"/>
                <a:cs typeface="Arial" panose="020B0604020202020204" pitchFamily="34" charset="0"/>
              </a:rPr>
              <a:t>défis </a:t>
            </a:r>
            <a:r>
              <a:rPr lang="fr-FR" sz="3400" dirty="0">
                <a:latin typeface="Arial" panose="020B0604020202020204" pitchFamily="34" charset="0"/>
                <a:cs typeface="Arial" panose="020B0604020202020204" pitchFamily="34" charset="0"/>
              </a:rPr>
              <a:t>liés au timing du travail (le temps défini était relativement insuffisant),</a:t>
            </a:r>
          </a:p>
          <a:p>
            <a:pPr marL="800100" lvl="1" indent="-342900" algn="just">
              <a:buFont typeface="Arial" charset="0"/>
              <a:buChar char="•"/>
            </a:pPr>
            <a:endParaRPr lang="fr-FR" sz="3400" dirty="0">
              <a:latin typeface="Arial" panose="020B0604020202020204" pitchFamily="34" charset="0"/>
              <a:cs typeface="Arial" panose="020B0604020202020204" pitchFamily="34" charset="0"/>
            </a:endParaRPr>
          </a:p>
          <a:p>
            <a:pPr marL="800100" lvl="1" indent="-342900" algn="just">
              <a:buFont typeface="Arial" charset="0"/>
              <a:buChar char="•"/>
            </a:pPr>
            <a:r>
              <a:rPr lang="fr-FR" sz="3400" dirty="0">
                <a:latin typeface="Arial" panose="020B0604020202020204" pitchFamily="34" charset="0"/>
                <a:cs typeface="Arial" panose="020B0604020202020204" pitchFamily="34" charset="0"/>
              </a:rPr>
              <a:t>La consultations des parties prenantes a été confronté aux enjeux de logistiques (accès aux localités à l’intérieur des départements), au  problème d’insuffisance de coûts  pour assurer la participation pleine et effective,</a:t>
            </a:r>
          </a:p>
          <a:p>
            <a:pPr marL="800100" lvl="1" indent="-342900" algn="just">
              <a:buFont typeface="Arial" charset="0"/>
              <a:buChar char="•"/>
            </a:pPr>
            <a:endParaRPr lang="fr-FR" sz="3400" dirty="0">
              <a:latin typeface="Arial" panose="020B0604020202020204" pitchFamily="34" charset="0"/>
              <a:cs typeface="Arial" panose="020B0604020202020204" pitchFamily="34" charset="0"/>
            </a:endParaRPr>
          </a:p>
          <a:p>
            <a:pPr marL="800100" lvl="1" indent="-342900" algn="just">
              <a:buFont typeface="Arial" charset="0"/>
              <a:buChar char="•"/>
            </a:pPr>
            <a:r>
              <a:rPr lang="fr-FR" sz="3400" dirty="0">
                <a:latin typeface="Arial" panose="020B0604020202020204" pitchFamily="34" charset="0"/>
                <a:cs typeface="Arial" panose="020B0604020202020204" pitchFamily="34" charset="0"/>
              </a:rPr>
              <a:t>Faible capacités parties prenantes consultées à s’approprier la thématique, se traduisant par des difficultés à obtenir des contributions techniques (confusion avec les principes de gestions durables des forêts existant au niveau national</a:t>
            </a:r>
            <a:r>
              <a:rPr lang="fr-FR" sz="3400" dirty="0" smtClean="0">
                <a:latin typeface="Arial" panose="020B0604020202020204" pitchFamily="34" charset="0"/>
                <a:cs typeface="Arial" panose="020B0604020202020204" pitchFamily="34" charset="0"/>
              </a:rPr>
              <a:t>).</a:t>
            </a:r>
            <a:endParaRPr lang="fr-FR" sz="3400" dirty="0">
              <a:latin typeface="Arial" panose="020B0604020202020204" pitchFamily="34" charset="0"/>
              <a:cs typeface="Arial" panose="020B0604020202020204" pitchFamily="34" charset="0"/>
            </a:endParaRPr>
          </a:p>
          <a:p>
            <a:pPr marL="800100" lvl="1" indent="-342900" algn="just">
              <a:buFont typeface="Arial" charset="0"/>
              <a:buChar char="•"/>
            </a:pPr>
            <a:endParaRPr lang="fr-FR" sz="3400" dirty="0">
              <a:latin typeface="Arial" panose="020B0604020202020204" pitchFamily="34" charset="0"/>
              <a:cs typeface="Arial" panose="020B0604020202020204" pitchFamily="34" charset="0"/>
            </a:endParaRPr>
          </a:p>
        </p:txBody>
      </p:sp>
      <p:sp>
        <p:nvSpPr>
          <p:cNvPr id="3" name="Title 2"/>
          <p:cNvSpPr>
            <a:spLocks noGrp="1"/>
          </p:cNvSpPr>
          <p:nvPr>
            <p:ph type="ctrTitle"/>
          </p:nvPr>
        </p:nvSpPr>
        <p:spPr>
          <a:xfrm>
            <a:off x="1440873" y="973230"/>
            <a:ext cx="9144000" cy="902718"/>
          </a:xfrm>
        </p:spPr>
        <p:txBody>
          <a:bodyPr>
            <a:noAutofit/>
          </a:bodyPr>
          <a:lstStyle/>
          <a:p>
            <a:r>
              <a:rPr lang="fr-FR" sz="2400" dirty="0">
                <a:solidFill>
                  <a:srgbClr val="0066FF"/>
                </a:solidFill>
                <a:latin typeface="Arial" panose="020B0604020202020204" pitchFamily="34" charset="0"/>
                <a:cs typeface="Arial" panose="020B0604020202020204" pitchFamily="34" charset="0"/>
              </a:rPr>
              <a:t>Faiblesses &amp; Challenges: </a:t>
            </a:r>
            <a:r>
              <a:rPr lang="fr-FR" sz="2400" dirty="0" smtClean="0">
                <a:solidFill>
                  <a:srgbClr val="0066FF"/>
                </a:solidFill>
                <a:latin typeface="Arial" panose="020B0604020202020204" pitchFamily="34" charset="0"/>
                <a:cs typeface="Arial" panose="020B0604020202020204" pitchFamily="34" charset="0"/>
              </a:rPr>
              <a:t>ce </a:t>
            </a:r>
            <a:r>
              <a:rPr lang="fr-FR" sz="2400" dirty="0">
                <a:solidFill>
                  <a:srgbClr val="0066FF"/>
                </a:solidFill>
                <a:latin typeface="Arial" panose="020B0604020202020204" pitchFamily="34" charset="0"/>
                <a:cs typeface="Arial" panose="020B0604020202020204" pitchFamily="34" charset="0"/>
              </a:rPr>
              <a:t>qui n’a pas marché</a:t>
            </a:r>
            <a:endParaRPr lang="fr-FR" sz="1200" dirty="0">
              <a:solidFill>
                <a:srgbClr val="0066FF"/>
              </a:solidFill>
              <a:latin typeface="Arial" panose="020B0604020202020204" pitchFamily="34" charset="0"/>
              <a:cs typeface="Arial" panose="020B0604020202020204" pitchFamily="34" charset="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005" y="484465"/>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5890" y="804458"/>
            <a:ext cx="1579562"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Forestière ,Coordination Nationale  REDD </a:t>
            </a:r>
            <a:endParaRPr lang="fr-FR" dirty="0"/>
          </a:p>
        </p:txBody>
      </p:sp>
      <p:sp>
        <p:nvSpPr>
          <p:cNvPr id="7" name="Title 2"/>
          <p:cNvSpPr txBox="1">
            <a:spLocks/>
          </p:cNvSpPr>
          <p:nvPr/>
        </p:nvSpPr>
        <p:spPr>
          <a:xfrm>
            <a:off x="1729189" y="6322950"/>
            <a:ext cx="9144000" cy="9027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00000"/>
              </a:lnSpc>
              <a:spcBef>
                <a:spcPts val="0"/>
              </a:spcBef>
            </a:pPr>
            <a:r>
              <a:rPr lang="fr-FR" sz="900" b="1" dirty="0" smtClean="0">
                <a:solidFill>
                  <a:prstClr val="black">
                    <a:tint val="75000"/>
                  </a:prstClr>
                </a:solidFill>
                <a:latin typeface="Calibri" panose="020F0502020204030204"/>
                <a:ea typeface="+mn-ea"/>
                <a:cs typeface="+mn-cs"/>
              </a:rPr>
              <a:t>Echange </a:t>
            </a:r>
            <a:r>
              <a:rPr lang="fr-FR" sz="900" b="1" dirty="0">
                <a:solidFill>
                  <a:prstClr val="black">
                    <a:tint val="75000"/>
                  </a:prstClr>
                </a:solidFill>
                <a:latin typeface="Calibri" panose="020F0502020204030204"/>
                <a:ea typeface="+mn-ea"/>
                <a:cs typeface="+mn-cs"/>
              </a:rPr>
              <a:t>de connaissances régional Sud-Sud sur les Sauvegardes REDD+ et les Systèmes d’Information sur les Sauvegardes </a:t>
            </a:r>
            <a:endParaRPr lang="fr-FR" sz="900" b="1" dirty="0" smtClean="0">
              <a:solidFill>
                <a:prstClr val="black">
                  <a:tint val="75000"/>
                </a:prstClr>
              </a:solidFill>
              <a:latin typeface="Calibri" panose="020F0502020204030204"/>
              <a:ea typeface="+mn-ea"/>
              <a:cs typeface="+mn-cs"/>
            </a:endParaRPr>
          </a:p>
          <a:p>
            <a:pPr lvl="0">
              <a:lnSpc>
                <a:spcPct val="100000"/>
              </a:lnSpc>
              <a:spcBef>
                <a:spcPts val="0"/>
              </a:spcBef>
            </a:pPr>
            <a:r>
              <a:rPr lang="fr-FR" sz="900" b="1" dirty="0" smtClean="0">
                <a:solidFill>
                  <a:prstClr val="black">
                    <a:tint val="75000"/>
                  </a:prstClr>
                </a:solidFill>
                <a:latin typeface="Calibri" panose="020F0502020204030204"/>
                <a:ea typeface="+mn-ea"/>
                <a:cs typeface="+mn-cs"/>
              </a:rPr>
              <a:t>en </a:t>
            </a:r>
            <a:r>
              <a:rPr lang="fr-FR" sz="900" b="1" dirty="0">
                <a:solidFill>
                  <a:prstClr val="black">
                    <a:tint val="75000"/>
                  </a:prstClr>
                </a:solidFill>
                <a:latin typeface="Calibri" panose="020F0502020204030204"/>
                <a:ea typeface="+mn-ea"/>
                <a:cs typeface="+mn-cs"/>
              </a:rPr>
              <a:t>Afrique </a:t>
            </a:r>
            <a:r>
              <a:rPr lang="fr-FR" sz="1100" dirty="0">
                <a:solidFill>
                  <a:prstClr val="black">
                    <a:tint val="75000"/>
                  </a:prstClr>
                </a:solidFill>
                <a:latin typeface="Calibri" panose="020F0502020204030204"/>
                <a:ea typeface="+mn-ea"/>
                <a:cs typeface="+mn-cs"/>
              </a:rPr>
              <a:t>Accra.  12 – 13 Juin 2018</a:t>
            </a:r>
          </a:p>
          <a:p>
            <a:pPr lvl="0">
              <a:lnSpc>
                <a:spcPct val="100000"/>
              </a:lnSpc>
              <a:spcBef>
                <a:spcPts val="0"/>
              </a:spcBef>
            </a:pPr>
            <a:endParaRPr lang="fr-FR" sz="800" b="1" dirty="0">
              <a:solidFill>
                <a:prstClr val="black">
                  <a:tint val="75000"/>
                </a:prstClr>
              </a:solidFill>
              <a:latin typeface="Calibri" panose="020F0502020204030204"/>
              <a:ea typeface="+mn-ea"/>
              <a:cs typeface="+mn-cs"/>
            </a:endParaRPr>
          </a:p>
          <a:p>
            <a:r>
              <a:rPr lang="fr-FR" sz="3200" dirty="0" smtClean="0">
                <a:solidFill>
                  <a:srgbClr val="0066FF"/>
                </a:solidFill>
                <a:latin typeface="Arial" panose="020B0604020202020204" pitchFamily="34" charset="0"/>
                <a:cs typeface="Arial" panose="020B0604020202020204" pitchFamily="34" charset="0"/>
              </a:rPr>
              <a:t> </a:t>
            </a:r>
            <a:endParaRPr lang="fr-FR" sz="1600" dirty="0">
              <a:solidFill>
                <a:srgbClr val="0066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1366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02617" y="1900052"/>
            <a:ext cx="10182058" cy="4275731"/>
          </a:xfrm>
        </p:spPr>
        <p:txBody>
          <a:bodyPr>
            <a:normAutofit fontScale="47500" lnSpcReduction="20000"/>
          </a:bodyPr>
          <a:lstStyle/>
          <a:p>
            <a:pPr algn="l"/>
            <a:r>
              <a:rPr lang="fr-CI" sz="3300" b="1" u="sng" dirty="0">
                <a:solidFill>
                  <a:srgbClr val="0066FF"/>
                </a:solidFill>
                <a:latin typeface="Arial" panose="020B0604020202020204" pitchFamily="34" charset="0"/>
                <a:cs typeface="Arial" panose="020B0604020202020204" pitchFamily="34" charset="0"/>
              </a:rPr>
              <a:t>leçons apprises </a:t>
            </a:r>
            <a:r>
              <a:rPr lang="fr-CI" sz="3300" dirty="0">
                <a:solidFill>
                  <a:srgbClr val="0066FF"/>
                </a:solidFill>
                <a:latin typeface="Arial" panose="020B0604020202020204" pitchFamily="34" charset="0"/>
                <a:cs typeface="Arial" panose="020B0604020202020204" pitchFamily="34" charset="0"/>
              </a:rPr>
              <a:t>:</a:t>
            </a:r>
          </a:p>
          <a:p>
            <a:pPr marL="800100" lvl="1" indent="-342900" algn="l">
              <a:buFont typeface="Arial" charset="0"/>
              <a:buChar char="•"/>
            </a:pPr>
            <a:endParaRPr lang="en-GB" sz="2600" dirty="0" smtClean="0">
              <a:latin typeface="+mj-lt"/>
            </a:endParaRPr>
          </a:p>
          <a:p>
            <a:pPr marL="800100" lvl="1" indent="-342900" algn="l">
              <a:buFont typeface="Arial" charset="0"/>
              <a:buChar char="•"/>
            </a:pPr>
            <a:r>
              <a:rPr lang="en-GB" sz="3800" dirty="0" smtClean="0">
                <a:latin typeface="Arial" panose="020B0604020202020204" pitchFamily="34" charset="0"/>
                <a:cs typeface="Arial" panose="020B0604020202020204" pitchFamily="34" charset="0"/>
              </a:rPr>
              <a:t>L’identification des lacunes et des réformes déclanchées  spécifiquement  pour répondre aux exigence de la REDD</a:t>
            </a:r>
            <a:r>
              <a:rPr lang="en-GB" sz="3400" dirty="0" smtClean="0">
                <a:latin typeface="Arial" panose="020B0604020202020204" pitchFamily="34" charset="0"/>
                <a:cs typeface="Arial" panose="020B0604020202020204" pitchFamily="34" charset="0"/>
              </a:rPr>
              <a:t>+;</a:t>
            </a:r>
            <a:endParaRPr lang="fr-FR" sz="3800" dirty="0">
              <a:latin typeface="Arial" panose="020B0604020202020204" pitchFamily="34" charset="0"/>
              <a:cs typeface="Arial" panose="020B0604020202020204" pitchFamily="34" charset="0"/>
            </a:endParaRPr>
          </a:p>
          <a:p>
            <a:pPr marL="800100" lvl="1" indent="-342900" algn="just">
              <a:buFont typeface="Arial" charset="0"/>
              <a:buChar char="•"/>
            </a:pPr>
            <a:r>
              <a:rPr lang="fr-FR" sz="3800" dirty="0">
                <a:latin typeface="Arial" panose="020B0604020202020204" pitchFamily="34" charset="0"/>
                <a:cs typeface="Arial" panose="020B0604020202020204" pitchFamily="34" charset="0"/>
              </a:rPr>
              <a:t>les arrangements institutionnels appropriés pour définir et mettre en œuvre l'approche sauvegardes du </a:t>
            </a:r>
            <a:r>
              <a:rPr lang="fr-FR" sz="3800" dirty="0" smtClean="0">
                <a:latin typeface="Arial" panose="020B0604020202020204" pitchFamily="34" charset="0"/>
                <a:cs typeface="Arial" panose="020B0604020202020204" pitchFamily="34" charset="0"/>
              </a:rPr>
              <a:t>pays</a:t>
            </a:r>
            <a:r>
              <a:rPr lang="fr-FR" sz="3800" dirty="0">
                <a:latin typeface="Arial" panose="020B0604020202020204" pitchFamily="34" charset="0"/>
                <a:cs typeface="Arial" panose="020B0604020202020204" pitchFamily="34" charset="0"/>
              </a:rPr>
              <a:t>;</a:t>
            </a:r>
            <a:endParaRPr lang="fr-FR" sz="3800" dirty="0" smtClean="0">
              <a:latin typeface="Arial" panose="020B0604020202020204" pitchFamily="34" charset="0"/>
              <a:cs typeface="Arial" panose="020B0604020202020204" pitchFamily="34" charset="0"/>
            </a:endParaRPr>
          </a:p>
          <a:p>
            <a:pPr marL="800100" lvl="1" indent="-342900" algn="just">
              <a:buFont typeface="Arial" charset="0"/>
              <a:buChar char="•"/>
            </a:pPr>
            <a:r>
              <a:rPr lang="fr-FR" sz="3800" dirty="0" smtClean="0">
                <a:latin typeface="Arial" panose="020B0604020202020204" pitchFamily="34" charset="0"/>
                <a:cs typeface="Arial" panose="020B0604020202020204" pitchFamily="34" charset="0"/>
              </a:rPr>
              <a:t>L’ encadrement  et le renforcement </a:t>
            </a:r>
            <a:r>
              <a:rPr lang="fr-FR" sz="3800" dirty="0">
                <a:latin typeface="Arial" panose="020B0604020202020204" pitchFamily="34" charset="0"/>
                <a:cs typeface="Arial" panose="020B0604020202020204" pitchFamily="34" charset="0"/>
              </a:rPr>
              <a:t>des capacités des acteurs </a:t>
            </a:r>
            <a:r>
              <a:rPr lang="fr-FR" sz="3800" dirty="0" smtClean="0">
                <a:latin typeface="Arial" panose="020B0604020202020204" pitchFamily="34" charset="0"/>
                <a:cs typeface="Arial" panose="020B0604020202020204" pitchFamily="34" charset="0"/>
              </a:rPr>
              <a:t>concernées;</a:t>
            </a:r>
            <a:endParaRPr lang="fr-FR" sz="3800" dirty="0">
              <a:latin typeface="Arial" panose="020B0604020202020204" pitchFamily="34" charset="0"/>
              <a:cs typeface="Arial" panose="020B0604020202020204" pitchFamily="34" charset="0"/>
            </a:endParaRPr>
          </a:p>
          <a:p>
            <a:pPr marL="800100" lvl="1" indent="-342900" algn="just">
              <a:buFont typeface="Arial" charset="0"/>
              <a:buChar char="•"/>
            </a:pPr>
            <a:r>
              <a:rPr lang="fr-FR" sz="3800" dirty="0" smtClean="0">
                <a:latin typeface="Arial" panose="020B0604020202020204" pitchFamily="34" charset="0"/>
                <a:cs typeface="Arial" panose="020B0604020202020204" pitchFamily="34" charset="0"/>
              </a:rPr>
              <a:t>Le panel technique  </a:t>
            </a:r>
            <a:r>
              <a:rPr lang="fr-FR" sz="3800" dirty="0">
                <a:latin typeface="Arial" panose="020B0604020202020204" pitchFamily="34" charset="0"/>
                <a:cs typeface="Arial" panose="020B0604020202020204" pitchFamily="34" charset="0"/>
              </a:rPr>
              <a:t>doit être composé des représentants des différents secteurs, pour permettre de répondre aux préoccupations </a:t>
            </a:r>
            <a:r>
              <a:rPr lang="fr-FR" sz="3800" dirty="0" smtClean="0">
                <a:latin typeface="Arial" panose="020B0604020202020204" pitchFamily="34" charset="0"/>
                <a:cs typeface="Arial" panose="020B0604020202020204" pitchFamily="34" charset="0"/>
              </a:rPr>
              <a:t>transversales;</a:t>
            </a:r>
            <a:endParaRPr lang="fr-FR" sz="3800" dirty="0">
              <a:latin typeface="Arial" panose="020B0604020202020204" pitchFamily="34" charset="0"/>
              <a:cs typeface="Arial" panose="020B0604020202020204" pitchFamily="34" charset="0"/>
            </a:endParaRPr>
          </a:p>
          <a:p>
            <a:pPr marL="800100" lvl="1" indent="-342900" algn="just">
              <a:buFont typeface="Arial" charset="0"/>
              <a:buChar char="•"/>
            </a:pPr>
            <a:r>
              <a:rPr lang="fr-FR" sz="3800" dirty="0">
                <a:latin typeface="Arial" panose="020B0604020202020204" pitchFamily="34" charset="0"/>
                <a:cs typeface="Arial" panose="020B0604020202020204" pitchFamily="34" charset="0"/>
              </a:rPr>
              <a:t>Le processus d'évaluation des PLRS  est complémentaire à  notre approche de sauvegardes en </a:t>
            </a:r>
            <a:r>
              <a:rPr lang="fr-FR" sz="3800" dirty="0" smtClean="0">
                <a:latin typeface="Arial" panose="020B0604020202020204" pitchFamily="34" charset="0"/>
                <a:cs typeface="Arial" panose="020B0604020202020204" pitchFamily="34" charset="0"/>
              </a:rPr>
              <a:t>général</a:t>
            </a:r>
            <a:r>
              <a:rPr lang="fr-FR" sz="3800" dirty="0">
                <a:latin typeface="Arial" panose="020B0604020202020204" pitchFamily="34" charset="0"/>
                <a:cs typeface="Arial" panose="020B0604020202020204" pitchFamily="34" charset="0"/>
              </a:rPr>
              <a:t>;</a:t>
            </a:r>
          </a:p>
          <a:p>
            <a:pPr marL="800100" lvl="1" indent="-342900" algn="just">
              <a:buFont typeface="Arial" charset="0"/>
              <a:buChar char="•"/>
            </a:pPr>
            <a:r>
              <a:rPr lang="fr-FR" sz="3800" dirty="0" smtClean="0">
                <a:latin typeface="Arial" panose="020B0604020202020204" pitchFamily="34" charset="0"/>
                <a:cs typeface="Arial" panose="020B0604020202020204" pitchFamily="34" charset="0"/>
              </a:rPr>
              <a:t>L’amélioration et l’appropriation  de </a:t>
            </a:r>
            <a:r>
              <a:rPr lang="fr-FR" sz="3800" dirty="0">
                <a:latin typeface="Arial" panose="020B0604020202020204" pitchFamily="34" charset="0"/>
                <a:cs typeface="Arial" panose="020B0604020202020204" pitchFamily="34" charset="0"/>
              </a:rPr>
              <a:t>la </a:t>
            </a:r>
            <a:r>
              <a:rPr lang="fr-FR" sz="3800" dirty="0" smtClean="0">
                <a:latin typeface="Arial" panose="020B0604020202020204" pitchFamily="34" charset="0"/>
                <a:cs typeface="Arial" panose="020B0604020202020204" pitchFamily="34" charset="0"/>
              </a:rPr>
              <a:t>participation des parties prenantes  </a:t>
            </a:r>
            <a:r>
              <a:rPr lang="fr-FR" sz="3800" dirty="0">
                <a:latin typeface="Arial" panose="020B0604020202020204" pitchFamily="34" charset="0"/>
                <a:cs typeface="Arial" panose="020B0604020202020204" pitchFamily="34" charset="0"/>
              </a:rPr>
              <a:t>par la tenue </a:t>
            </a:r>
            <a:r>
              <a:rPr lang="fr-FR" sz="3800" dirty="0" smtClean="0">
                <a:latin typeface="Arial" panose="020B0604020202020204" pitchFamily="34" charset="0"/>
                <a:cs typeface="Arial" panose="020B0604020202020204" pitchFamily="34" charset="0"/>
              </a:rPr>
              <a:t>des réunion techniques du panel ,</a:t>
            </a:r>
          </a:p>
          <a:p>
            <a:pPr marL="800100" lvl="1" indent="-342900" algn="just">
              <a:buFont typeface="Arial" charset="0"/>
              <a:buChar char="•"/>
            </a:pPr>
            <a:r>
              <a:rPr lang="fr-FR" sz="3800" dirty="0" smtClean="0">
                <a:latin typeface="Arial" panose="020B0604020202020204" pitchFamily="34" charset="0"/>
                <a:cs typeface="Arial" panose="020B0604020202020204" pitchFamily="34" charset="0"/>
              </a:rPr>
              <a:t>L’augmentation du temps pour  </a:t>
            </a:r>
            <a:r>
              <a:rPr lang="fr-FR" sz="3800" dirty="0">
                <a:latin typeface="Arial" panose="020B0604020202020204" pitchFamily="34" charset="0"/>
                <a:cs typeface="Arial" panose="020B0604020202020204" pitchFamily="34" charset="0"/>
              </a:rPr>
              <a:t>l'évaluation des PLRs</a:t>
            </a:r>
            <a:r>
              <a:rPr lang="fr-FR" sz="3800" dirty="0" smtClean="0">
                <a:latin typeface="Arial" panose="020B0604020202020204" pitchFamily="34" charset="0"/>
                <a:cs typeface="Arial" panose="020B0604020202020204" pitchFamily="34" charset="0"/>
              </a:rPr>
              <a:t>, permettrai d’assurer </a:t>
            </a:r>
            <a:r>
              <a:rPr lang="fr-FR" sz="3800" dirty="0">
                <a:latin typeface="Arial" panose="020B0604020202020204" pitchFamily="34" charset="0"/>
                <a:cs typeface="Arial" panose="020B0604020202020204" pitchFamily="34" charset="0"/>
              </a:rPr>
              <a:t>une meilleur planification de la réalisation de l’évaluation des </a:t>
            </a:r>
            <a:r>
              <a:rPr lang="fr-FR" sz="3800" dirty="0" smtClean="0">
                <a:latin typeface="Arial" panose="020B0604020202020204" pitchFamily="34" charset="0"/>
                <a:cs typeface="Arial" panose="020B0604020202020204" pitchFamily="34" charset="0"/>
              </a:rPr>
              <a:t>PRL.</a:t>
            </a:r>
            <a:endParaRPr lang="fr-FR" sz="3800" dirty="0">
              <a:latin typeface="Arial" panose="020B0604020202020204" pitchFamily="34" charset="0"/>
              <a:cs typeface="Arial" panose="020B0604020202020204" pitchFamily="34" charset="0"/>
            </a:endParaRPr>
          </a:p>
          <a:p>
            <a:pPr lvl="1" algn="just"/>
            <a:r>
              <a:rPr lang="fr-FR" sz="3800" dirty="0" smtClean="0">
                <a:latin typeface="Arial" panose="020B0604020202020204" pitchFamily="34" charset="0"/>
                <a:cs typeface="Arial" panose="020B0604020202020204" pitchFamily="34" charset="0"/>
              </a:rPr>
              <a:t>Notre </a:t>
            </a:r>
            <a:r>
              <a:rPr lang="fr-FR" sz="3800" dirty="0">
                <a:latin typeface="Arial" panose="020B0604020202020204" pitchFamily="34" charset="0"/>
                <a:cs typeface="Arial" panose="020B0604020202020204" pitchFamily="34" charset="0"/>
              </a:rPr>
              <a:t>approche de sauvegarde (ou les résultats de l'approche des sauvegardes) alimentera notre SIS, sur la base des indicateurs contraignant que nous avons défini, en tenant compte des exigences à réponde de la CCNUCC</a:t>
            </a:r>
          </a:p>
          <a:p>
            <a:pPr marL="800100" lvl="1" indent="-342900" algn="l">
              <a:buFont typeface="Arial" charset="0"/>
              <a:buChar char="•"/>
            </a:pPr>
            <a:endParaRPr lang="en-GB" sz="2300" dirty="0">
              <a:latin typeface="Arial" panose="020B0604020202020204" pitchFamily="34" charset="0"/>
              <a:cs typeface="Arial" panose="020B0604020202020204" pitchFamily="34" charset="0"/>
            </a:endParaRPr>
          </a:p>
          <a:p>
            <a:pPr marL="800100" lvl="1" indent="-342900" algn="l">
              <a:buFont typeface="Arial" charset="0"/>
              <a:buChar char="•"/>
            </a:pPr>
            <a:endParaRPr lang="en-GB" dirty="0"/>
          </a:p>
        </p:txBody>
      </p:sp>
      <p:sp>
        <p:nvSpPr>
          <p:cNvPr id="3" name="Title 2"/>
          <p:cNvSpPr>
            <a:spLocks noGrp="1"/>
          </p:cNvSpPr>
          <p:nvPr>
            <p:ph type="ctrTitle"/>
          </p:nvPr>
        </p:nvSpPr>
        <p:spPr>
          <a:xfrm>
            <a:off x="1163782" y="1032326"/>
            <a:ext cx="9636711" cy="761159"/>
          </a:xfrm>
        </p:spPr>
        <p:txBody>
          <a:bodyPr>
            <a:noAutofit/>
          </a:bodyPr>
          <a:lstStyle/>
          <a:p>
            <a:r>
              <a:rPr lang="fr-CI" sz="2400" b="1" dirty="0">
                <a:solidFill>
                  <a:srgbClr val="0066FF"/>
                </a:solidFill>
                <a:latin typeface="Arial" panose="020B0604020202020204" pitchFamily="34" charset="0"/>
                <a:cs typeface="Arial" panose="020B0604020202020204" pitchFamily="34" charset="0"/>
              </a:rPr>
              <a:t>Leçons apprises : </a:t>
            </a:r>
            <a:r>
              <a:rPr lang="fr-CI" sz="2400" b="1" dirty="0" smtClean="0">
                <a:solidFill>
                  <a:srgbClr val="0066FF"/>
                </a:solidFill>
                <a:latin typeface="Arial" panose="020B0604020202020204" pitchFamily="34" charset="0"/>
                <a:cs typeface="Arial" panose="020B0604020202020204" pitchFamily="34" charset="0"/>
              </a:rPr>
              <a:t>ce </a:t>
            </a:r>
            <a:r>
              <a:rPr lang="fr-CI" sz="2400" b="1" dirty="0">
                <a:solidFill>
                  <a:srgbClr val="0066FF"/>
                </a:solidFill>
                <a:latin typeface="Arial" panose="020B0604020202020204" pitchFamily="34" charset="0"/>
                <a:cs typeface="Arial" panose="020B0604020202020204" pitchFamily="34" charset="0"/>
              </a:rPr>
              <a:t>que nous pouvons partager avec les autres</a:t>
            </a:r>
            <a:endParaRPr lang="en-US" sz="1200" b="1" dirty="0">
              <a:solidFill>
                <a:srgbClr val="0066FF"/>
              </a:solidFill>
              <a:latin typeface="Arial" panose="020B0604020202020204" pitchFamily="34" charset="0"/>
              <a:cs typeface="Arial" panose="020B0604020202020204"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12438" y="463139"/>
            <a:ext cx="1579562" cy="1138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249" y="214848"/>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63190" y="389791"/>
            <a:ext cx="7077694" cy="646331"/>
          </a:xfrm>
          <a:prstGeom prst="rect">
            <a:avLst/>
          </a:prstGeom>
        </p:spPr>
        <p:txBody>
          <a:bodyPr wrap="square">
            <a:spAutoFit/>
          </a:bodyPr>
          <a:lstStyle/>
          <a:p>
            <a:pPr algn="ctr"/>
            <a:r>
              <a:rPr lang="fr-FR" b="1" dirty="0">
                <a:solidFill>
                  <a:srgbClr val="000000"/>
                </a:solidFill>
                <a:effectLst>
                  <a:outerShdw blurRad="38100" dist="38100" dir="2700000" algn="tl">
                    <a:srgbClr val="C0C0C0"/>
                  </a:outerShdw>
                </a:effectLst>
                <a:latin typeface="Cambria" panose="02040503050406030204" pitchFamily="18" charset="0"/>
              </a:rPr>
              <a:t>République du Congo </a:t>
            </a:r>
            <a:br>
              <a:rPr lang="fr-FR" b="1" dirty="0">
                <a:solidFill>
                  <a:srgbClr val="000000"/>
                </a:solidFill>
                <a:effectLst>
                  <a:outerShdw blurRad="38100" dist="38100" dir="2700000" algn="tl">
                    <a:srgbClr val="C0C0C0"/>
                  </a:outerShdw>
                </a:effectLst>
                <a:latin typeface="Cambria" panose="02040503050406030204" pitchFamily="18" charset="0"/>
              </a:rPr>
            </a:br>
            <a:r>
              <a:rPr lang="fr-FR" b="1" dirty="0">
                <a:solidFill>
                  <a:srgbClr val="000000"/>
                </a:solidFill>
                <a:effectLst>
                  <a:outerShdw blurRad="38100" dist="38100" dir="2700000" algn="tl">
                    <a:srgbClr val="C0C0C0"/>
                  </a:outerShdw>
                </a:effectLst>
                <a:latin typeface="Cambria" panose="02040503050406030204" pitchFamily="18" charset="0"/>
              </a:rPr>
              <a:t>Ministère de l’Economie Forestière ,Coordination Nationale  REDD </a:t>
            </a:r>
            <a:endParaRPr lang="fr-FR" dirty="0"/>
          </a:p>
        </p:txBody>
      </p:sp>
      <p:sp>
        <p:nvSpPr>
          <p:cNvPr id="4" name="Rectangle 3"/>
          <p:cNvSpPr/>
          <p:nvPr/>
        </p:nvSpPr>
        <p:spPr>
          <a:xfrm>
            <a:off x="1888177" y="6165503"/>
            <a:ext cx="8431480" cy="415498"/>
          </a:xfrm>
          <a:prstGeom prst="rect">
            <a:avLst/>
          </a:prstGeom>
        </p:spPr>
        <p:txBody>
          <a:bodyPr wrap="square">
            <a:spAutoFit/>
          </a:bodyPr>
          <a:lstStyle/>
          <a:p>
            <a:pPr lvl="0" algn="ctr"/>
            <a:r>
              <a:rPr lang="fr-FR" sz="1000" b="1" dirty="0">
                <a:solidFill>
                  <a:prstClr val="black">
                    <a:tint val="75000"/>
                  </a:prstClr>
                </a:solidFill>
              </a:rPr>
              <a:t>Echange de connaissances régional Sud-Sud sur les Sauvegardes REDD+ et les Systèmes d’Information sur les </a:t>
            </a:r>
            <a:r>
              <a:rPr lang="fr-FR" sz="1000" b="1" dirty="0" smtClean="0">
                <a:solidFill>
                  <a:prstClr val="black">
                    <a:tint val="75000"/>
                  </a:prstClr>
                </a:solidFill>
              </a:rPr>
              <a:t>Sauvegardes</a:t>
            </a:r>
          </a:p>
          <a:p>
            <a:pPr lvl="0" algn="ctr"/>
            <a:r>
              <a:rPr lang="fr-FR" sz="1000" b="1" dirty="0" smtClean="0">
                <a:solidFill>
                  <a:prstClr val="black">
                    <a:tint val="75000"/>
                  </a:prstClr>
                </a:solidFill>
              </a:rPr>
              <a:t> </a:t>
            </a:r>
            <a:r>
              <a:rPr lang="fr-FR" sz="1000" b="1" dirty="0">
                <a:solidFill>
                  <a:prstClr val="black">
                    <a:tint val="75000"/>
                  </a:prstClr>
                </a:solidFill>
              </a:rPr>
              <a:t>en Afrique </a:t>
            </a:r>
            <a:r>
              <a:rPr lang="fr-FR" sz="1000" b="1" dirty="0" smtClean="0">
                <a:solidFill>
                  <a:prstClr val="black">
                    <a:tint val="75000"/>
                  </a:prstClr>
                </a:solidFill>
              </a:rPr>
              <a:t> </a:t>
            </a:r>
            <a:r>
              <a:rPr lang="fr-FR" sz="1000" dirty="0" smtClean="0">
                <a:solidFill>
                  <a:prstClr val="black">
                    <a:tint val="75000"/>
                  </a:prstClr>
                </a:solidFill>
              </a:rPr>
              <a:t>Accra</a:t>
            </a:r>
            <a:r>
              <a:rPr lang="fr-FR" sz="1000" dirty="0">
                <a:solidFill>
                  <a:prstClr val="black">
                    <a:tint val="75000"/>
                  </a:prstClr>
                </a:solidFill>
              </a:rPr>
              <a:t>.  12 – 13 Juin 2018</a:t>
            </a:r>
          </a:p>
        </p:txBody>
      </p:sp>
    </p:spTree>
    <p:extLst>
      <p:ext uri="{BB962C8B-B14F-4D97-AF65-F5344CB8AC3E}">
        <p14:creationId xmlns:p14="http://schemas.microsoft.com/office/powerpoint/2010/main" val="90430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6367</TotalTime>
  <Words>1527</Words>
  <Application>Microsoft Macintosh PowerPoint</Application>
  <PresentationFormat>Widescreen</PresentationFormat>
  <Paragraphs>175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Cambria</vt:lpstr>
      <vt:lpstr>Arial</vt:lpstr>
      <vt:lpstr>Calibri</vt:lpstr>
      <vt:lpstr>Calibri Light</vt:lpstr>
      <vt:lpstr>Wingdings</vt:lpstr>
      <vt:lpstr>Office Theme</vt:lpstr>
      <vt:lpstr>  </vt:lpstr>
      <vt:lpstr>Etat d’avancement du processus REDD+ (1)</vt:lpstr>
      <vt:lpstr>      Etat d’avancement du processus REDD+ (2) </vt:lpstr>
      <vt:lpstr>Processus : ce que nous avons fait</vt:lpstr>
      <vt:lpstr>   </vt:lpstr>
      <vt:lpstr>Processus : ce que nous avons fait</vt:lpstr>
      <vt:lpstr>Points Forts &amp; Opportunités : ce qui a marché</vt:lpstr>
      <vt:lpstr>Faiblesses &amp; Challenges: ce qui n’a pas marché</vt:lpstr>
      <vt:lpstr>Leçons apprises : ce que nous pouvons partager avec les autres</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sebastien</dc:creator>
  <cp:lastModifiedBy>sebastien</cp:lastModifiedBy>
  <cp:revision>90</cp:revision>
  <dcterms:created xsi:type="dcterms:W3CDTF">2018-05-09T06:06:00Z</dcterms:created>
  <dcterms:modified xsi:type="dcterms:W3CDTF">2018-06-05T15:21:57Z</dcterms:modified>
</cp:coreProperties>
</file>