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493" r:id="rId2"/>
    <p:sldId id="531" r:id="rId3"/>
    <p:sldId id="521" r:id="rId4"/>
    <p:sldId id="523" r:id="rId5"/>
    <p:sldId id="522" r:id="rId6"/>
    <p:sldId id="525" r:id="rId7"/>
    <p:sldId id="513" r:id="rId8"/>
    <p:sldId id="526" r:id="rId9"/>
    <p:sldId id="514" r:id="rId10"/>
    <p:sldId id="529" r:id="rId11"/>
    <p:sldId id="516" r:id="rId12"/>
    <p:sldId id="530" r:id="rId13"/>
    <p:sldId id="518" r:id="rId14"/>
    <p:sldId id="519" r:id="rId15"/>
    <p:sldId id="496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rey" initials="dr [3]" lastIdx="1" clrIdx="0"/>
  <p:cmAuthor id="2" name="daniela rey" initials="dr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89912"/>
  </p:normalViewPr>
  <p:slideViewPr>
    <p:cSldViewPr snapToGrid="0" snapToObjects="1">
      <p:cViewPr varScale="1">
        <p:scale>
          <a:sx n="86" d="100"/>
          <a:sy n="86" d="100"/>
        </p:scale>
        <p:origin x="13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A7D0D-C941-8D47-81EA-53AE55AE96D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79727-9BD6-4341-A8CB-08F2D7FD2E1F}">
      <dgm:prSet phldrT="[Text]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1. Defining the country’s REDD+ approach</a:t>
          </a:r>
          <a:endParaRPr lang="en-US" b="1" dirty="0"/>
        </a:p>
      </dgm:t>
    </dgm:pt>
    <dgm:pt modelId="{04ED9D6C-4645-5340-9C19-E64477D08A89}" type="parTrans" cxnId="{5D89DCB7-E41D-D94E-A0F5-701700C331A4}">
      <dgm:prSet/>
      <dgm:spPr/>
      <dgm:t>
        <a:bodyPr/>
        <a:lstStyle/>
        <a:p>
          <a:endParaRPr lang="en-US"/>
        </a:p>
      </dgm:t>
    </dgm:pt>
    <dgm:pt modelId="{7A9A5731-A238-7747-AEEA-005B9F36C602}" type="sibTrans" cxnId="{5D89DCB7-E41D-D94E-A0F5-701700C331A4}">
      <dgm:prSet/>
      <dgm:spPr/>
      <dgm:t>
        <a:bodyPr/>
        <a:lstStyle/>
        <a:p>
          <a:endParaRPr lang="en-US"/>
        </a:p>
      </dgm:t>
    </dgm:pt>
    <dgm:pt modelId="{32DC81E1-7EF0-0646-8C55-B541D506C06D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</a:rPr>
            <a:t>2. Different type of REDD+ interventions and implications for safeguards</a:t>
          </a:r>
        </a:p>
      </dgm:t>
    </dgm:pt>
    <dgm:pt modelId="{10EEBEDF-603E-544D-BCF1-FDBB4BB6DC3C}" type="parTrans" cxnId="{4F7FBE46-C97F-B945-9FC5-8FC47CE3A317}">
      <dgm:prSet/>
      <dgm:spPr/>
      <dgm:t>
        <a:bodyPr/>
        <a:lstStyle/>
        <a:p>
          <a:endParaRPr lang="en-US"/>
        </a:p>
      </dgm:t>
    </dgm:pt>
    <dgm:pt modelId="{B46B72BB-679F-894E-8F58-8E2FB5005208}" type="sibTrans" cxnId="{4F7FBE46-C97F-B945-9FC5-8FC47CE3A317}">
      <dgm:prSet/>
      <dgm:spPr/>
      <dgm:t>
        <a:bodyPr/>
        <a:lstStyle/>
        <a:p>
          <a:endParaRPr lang="en-US"/>
        </a:p>
      </dgm:t>
    </dgm:pt>
    <dgm:pt modelId="{BF03FB41-7156-8345-A724-D4D9C3BD61A0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n-lt"/>
            </a:rPr>
            <a:t>3. </a:t>
          </a:r>
          <a:r>
            <a:rPr lang="en-US" b="1" dirty="0" smtClean="0">
              <a:solidFill>
                <a:schemeClr val="tx1"/>
              </a:solidFill>
              <a:latin typeface="+mn-lt"/>
            </a:rPr>
            <a:t>Linkages between UNFCCC and FCPF safeguard requirements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1FB2E3A0-4F7F-2144-85AE-C5CBF9F5CCC2}" type="parTrans" cxnId="{1DCEF052-820F-CF4D-AEAD-2AB5E1351626}">
      <dgm:prSet/>
      <dgm:spPr/>
      <dgm:t>
        <a:bodyPr/>
        <a:lstStyle/>
        <a:p>
          <a:endParaRPr lang="en-US"/>
        </a:p>
      </dgm:t>
    </dgm:pt>
    <dgm:pt modelId="{BBC9B0B1-5495-1C42-A3EE-B2217A16239F}" type="sibTrans" cxnId="{1DCEF052-820F-CF4D-AEAD-2AB5E1351626}">
      <dgm:prSet/>
      <dgm:spPr/>
      <dgm:t>
        <a:bodyPr/>
        <a:lstStyle/>
        <a:p>
          <a:endParaRPr lang="en-US"/>
        </a:p>
      </dgm:t>
    </dgm:pt>
    <dgm:pt modelId="{2E52698A-FA3C-5C4B-98B8-7A88961E98A5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n-lt"/>
            </a:rPr>
            <a:t>4. </a:t>
          </a:r>
          <a:r>
            <a:rPr lang="en-US" b="1" dirty="0" smtClean="0">
              <a:solidFill>
                <a:schemeClr val="tx1"/>
              </a:solidFill>
              <a:latin typeface="+mn-lt"/>
            </a:rPr>
            <a:t>Best practices for ensuring consistency with safeguards during REDD+ implementation 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08121AEC-BD72-0546-911A-5E69C53C24B1}" type="parTrans" cxnId="{6CBF483E-7399-1C40-BE39-79DF35C57CA2}">
      <dgm:prSet/>
      <dgm:spPr/>
      <dgm:t>
        <a:bodyPr/>
        <a:lstStyle/>
        <a:p>
          <a:endParaRPr lang="en-US"/>
        </a:p>
      </dgm:t>
    </dgm:pt>
    <dgm:pt modelId="{A7A37670-E8A7-F64D-BD89-34FF15FCDF12}" type="sibTrans" cxnId="{6CBF483E-7399-1C40-BE39-79DF35C57CA2}">
      <dgm:prSet/>
      <dgm:spPr/>
      <dgm:t>
        <a:bodyPr/>
        <a:lstStyle/>
        <a:p>
          <a:endParaRPr lang="en-US"/>
        </a:p>
      </dgm:t>
    </dgm:pt>
    <dgm:pt modelId="{5FEAD358-ED2D-F341-BB29-727FD99C0D29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n-lt"/>
            </a:rPr>
            <a:t>5. </a:t>
          </a:r>
          <a:r>
            <a:rPr lang="en-US" b="1" dirty="0">
              <a:solidFill>
                <a:schemeClr val="tx1"/>
              </a:solidFill>
              <a:latin typeface="+mn-lt"/>
            </a:rPr>
            <a:t>Final considerations</a:t>
          </a:r>
        </a:p>
      </dgm:t>
    </dgm:pt>
    <dgm:pt modelId="{7A4D27AA-5EDF-2246-827E-CA3D824267D5}" type="parTrans" cxnId="{F020A6C4-68EA-7448-8AFB-2A8B9BA3D30F}">
      <dgm:prSet/>
      <dgm:spPr/>
      <dgm:t>
        <a:bodyPr/>
        <a:lstStyle/>
        <a:p>
          <a:endParaRPr lang="en-US"/>
        </a:p>
      </dgm:t>
    </dgm:pt>
    <dgm:pt modelId="{91F4ADD3-9D9C-E547-82BE-41C75F49E461}" type="sibTrans" cxnId="{F020A6C4-68EA-7448-8AFB-2A8B9BA3D30F}">
      <dgm:prSet/>
      <dgm:spPr/>
      <dgm:t>
        <a:bodyPr/>
        <a:lstStyle/>
        <a:p>
          <a:endParaRPr lang="en-US"/>
        </a:p>
      </dgm:t>
    </dgm:pt>
    <dgm:pt modelId="{390D8A79-EEF9-1F46-BEF8-324D26DFED24}" type="pres">
      <dgm:prSet presAssocID="{993A7D0D-C941-8D47-81EA-53AE55AE96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1E6217-9564-C549-A43F-AB92033D29D2}" type="pres">
      <dgm:prSet presAssocID="{CAD79727-9BD6-4341-A8CB-08F2D7FD2E1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436580-DE0F-0249-82D0-A63DC423F0D5}" type="pres">
      <dgm:prSet presAssocID="{7A9A5731-A238-7747-AEEA-005B9F36C602}" presName="spacer" presStyleCnt="0"/>
      <dgm:spPr/>
    </dgm:pt>
    <dgm:pt modelId="{15AE0891-D579-7F46-947F-729403A2319F}" type="pres">
      <dgm:prSet presAssocID="{32DC81E1-7EF0-0646-8C55-B541D506C0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4F39A1-624E-BB45-B8E8-2C3FF7355DC5}" type="pres">
      <dgm:prSet presAssocID="{B46B72BB-679F-894E-8F58-8E2FB5005208}" presName="spacer" presStyleCnt="0"/>
      <dgm:spPr/>
    </dgm:pt>
    <dgm:pt modelId="{3CF8D11B-E1C8-A34C-A84C-C01364D4F570}" type="pres">
      <dgm:prSet presAssocID="{BF03FB41-7156-8345-A724-D4D9C3BD61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7F3461-C942-7D4E-9B7C-F4C37B1E0E0A}" type="pres">
      <dgm:prSet presAssocID="{BBC9B0B1-5495-1C42-A3EE-B2217A16239F}" presName="spacer" presStyleCnt="0"/>
      <dgm:spPr/>
    </dgm:pt>
    <dgm:pt modelId="{5AD3AFE1-42C7-C546-9F67-59E1771AA2C7}" type="pres">
      <dgm:prSet presAssocID="{2E52698A-FA3C-5C4B-98B8-7A88961E98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13D5DE-C574-4F4E-916F-E056A380653F}" type="pres">
      <dgm:prSet presAssocID="{A7A37670-E8A7-F64D-BD89-34FF15FCDF12}" presName="spacer" presStyleCnt="0"/>
      <dgm:spPr/>
    </dgm:pt>
    <dgm:pt modelId="{B37B8DC5-2BC8-0C44-8D86-B3E35021E244}" type="pres">
      <dgm:prSet presAssocID="{5FEAD358-ED2D-F341-BB29-727FD99C0D2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76823B-5D29-1E46-A8C6-ACF3B8B56414}" type="presOf" srcId="{BF03FB41-7156-8345-A724-D4D9C3BD61A0}" destId="{3CF8D11B-E1C8-A34C-A84C-C01364D4F570}" srcOrd="0" destOrd="0" presId="urn:microsoft.com/office/officeart/2005/8/layout/vList2"/>
    <dgm:cxn modelId="{1DCEF052-820F-CF4D-AEAD-2AB5E1351626}" srcId="{993A7D0D-C941-8D47-81EA-53AE55AE96D4}" destId="{BF03FB41-7156-8345-A724-D4D9C3BD61A0}" srcOrd="2" destOrd="0" parTransId="{1FB2E3A0-4F7F-2144-85AE-C5CBF9F5CCC2}" sibTransId="{BBC9B0B1-5495-1C42-A3EE-B2217A16239F}"/>
    <dgm:cxn modelId="{F020A6C4-68EA-7448-8AFB-2A8B9BA3D30F}" srcId="{993A7D0D-C941-8D47-81EA-53AE55AE96D4}" destId="{5FEAD358-ED2D-F341-BB29-727FD99C0D29}" srcOrd="4" destOrd="0" parTransId="{7A4D27AA-5EDF-2246-827E-CA3D824267D5}" sibTransId="{91F4ADD3-9D9C-E547-82BE-41C75F49E461}"/>
    <dgm:cxn modelId="{7CC5ADA6-ABA9-3C4A-8594-0E3C403AF24E}" type="presOf" srcId="{CAD79727-9BD6-4341-A8CB-08F2D7FD2E1F}" destId="{621E6217-9564-C549-A43F-AB92033D29D2}" srcOrd="0" destOrd="0" presId="urn:microsoft.com/office/officeart/2005/8/layout/vList2"/>
    <dgm:cxn modelId="{B2E1B695-9893-2745-AC16-D2F4357697A9}" type="presOf" srcId="{993A7D0D-C941-8D47-81EA-53AE55AE96D4}" destId="{390D8A79-EEF9-1F46-BEF8-324D26DFED24}" srcOrd="0" destOrd="0" presId="urn:microsoft.com/office/officeart/2005/8/layout/vList2"/>
    <dgm:cxn modelId="{4F7FBE46-C97F-B945-9FC5-8FC47CE3A317}" srcId="{993A7D0D-C941-8D47-81EA-53AE55AE96D4}" destId="{32DC81E1-7EF0-0646-8C55-B541D506C06D}" srcOrd="1" destOrd="0" parTransId="{10EEBEDF-603E-544D-BCF1-FDBB4BB6DC3C}" sibTransId="{B46B72BB-679F-894E-8F58-8E2FB5005208}"/>
    <dgm:cxn modelId="{5D89DCB7-E41D-D94E-A0F5-701700C331A4}" srcId="{993A7D0D-C941-8D47-81EA-53AE55AE96D4}" destId="{CAD79727-9BD6-4341-A8CB-08F2D7FD2E1F}" srcOrd="0" destOrd="0" parTransId="{04ED9D6C-4645-5340-9C19-E64477D08A89}" sibTransId="{7A9A5731-A238-7747-AEEA-005B9F36C602}"/>
    <dgm:cxn modelId="{C16FE02B-AA0B-DF45-B0C0-C08F91B49021}" type="presOf" srcId="{5FEAD358-ED2D-F341-BB29-727FD99C0D29}" destId="{B37B8DC5-2BC8-0C44-8D86-B3E35021E244}" srcOrd="0" destOrd="0" presId="urn:microsoft.com/office/officeart/2005/8/layout/vList2"/>
    <dgm:cxn modelId="{A9A9C425-7752-244E-95F2-E23E21C139F8}" type="presOf" srcId="{32DC81E1-7EF0-0646-8C55-B541D506C06D}" destId="{15AE0891-D579-7F46-947F-729403A2319F}" srcOrd="0" destOrd="0" presId="urn:microsoft.com/office/officeart/2005/8/layout/vList2"/>
    <dgm:cxn modelId="{6CBF483E-7399-1C40-BE39-79DF35C57CA2}" srcId="{993A7D0D-C941-8D47-81EA-53AE55AE96D4}" destId="{2E52698A-FA3C-5C4B-98B8-7A88961E98A5}" srcOrd="3" destOrd="0" parTransId="{08121AEC-BD72-0546-911A-5E69C53C24B1}" sibTransId="{A7A37670-E8A7-F64D-BD89-34FF15FCDF12}"/>
    <dgm:cxn modelId="{F4E4F7C3-1111-F449-B8EF-2FF6BF5654AC}" type="presOf" srcId="{2E52698A-FA3C-5C4B-98B8-7A88961E98A5}" destId="{5AD3AFE1-42C7-C546-9F67-59E1771AA2C7}" srcOrd="0" destOrd="0" presId="urn:microsoft.com/office/officeart/2005/8/layout/vList2"/>
    <dgm:cxn modelId="{4EAA5D55-EC3B-454B-9351-89448A4C1941}" type="presParOf" srcId="{390D8A79-EEF9-1F46-BEF8-324D26DFED24}" destId="{621E6217-9564-C549-A43F-AB92033D29D2}" srcOrd="0" destOrd="0" presId="urn:microsoft.com/office/officeart/2005/8/layout/vList2"/>
    <dgm:cxn modelId="{C9104BA4-70C1-4240-98BE-E8CFC061F123}" type="presParOf" srcId="{390D8A79-EEF9-1F46-BEF8-324D26DFED24}" destId="{52436580-DE0F-0249-82D0-A63DC423F0D5}" srcOrd="1" destOrd="0" presId="urn:microsoft.com/office/officeart/2005/8/layout/vList2"/>
    <dgm:cxn modelId="{B4D45E74-CB50-4B40-80B3-F4E3C52DD567}" type="presParOf" srcId="{390D8A79-EEF9-1F46-BEF8-324D26DFED24}" destId="{15AE0891-D579-7F46-947F-729403A2319F}" srcOrd="2" destOrd="0" presId="urn:microsoft.com/office/officeart/2005/8/layout/vList2"/>
    <dgm:cxn modelId="{4A9240D2-11A7-654A-9246-0F9203260C93}" type="presParOf" srcId="{390D8A79-EEF9-1F46-BEF8-324D26DFED24}" destId="{FA4F39A1-624E-BB45-B8E8-2C3FF7355DC5}" srcOrd="3" destOrd="0" presId="urn:microsoft.com/office/officeart/2005/8/layout/vList2"/>
    <dgm:cxn modelId="{00ECB093-CCFE-1F4D-8B10-415D7495D02A}" type="presParOf" srcId="{390D8A79-EEF9-1F46-BEF8-324D26DFED24}" destId="{3CF8D11B-E1C8-A34C-A84C-C01364D4F570}" srcOrd="4" destOrd="0" presId="urn:microsoft.com/office/officeart/2005/8/layout/vList2"/>
    <dgm:cxn modelId="{398ED8B1-BCF5-094B-B55F-46207A05C418}" type="presParOf" srcId="{390D8A79-EEF9-1F46-BEF8-324D26DFED24}" destId="{4E7F3461-C942-7D4E-9B7C-F4C37B1E0E0A}" srcOrd="5" destOrd="0" presId="urn:microsoft.com/office/officeart/2005/8/layout/vList2"/>
    <dgm:cxn modelId="{C9437055-9EC8-A94B-B9EA-ADBA0807CE92}" type="presParOf" srcId="{390D8A79-EEF9-1F46-BEF8-324D26DFED24}" destId="{5AD3AFE1-42C7-C546-9F67-59E1771AA2C7}" srcOrd="6" destOrd="0" presId="urn:microsoft.com/office/officeart/2005/8/layout/vList2"/>
    <dgm:cxn modelId="{DC277DBC-47AB-324A-B6AF-D0B218639C8F}" type="presParOf" srcId="{390D8A79-EEF9-1F46-BEF8-324D26DFED24}" destId="{7D13D5DE-C574-4F4E-916F-E056A380653F}" srcOrd="7" destOrd="0" presId="urn:microsoft.com/office/officeart/2005/8/layout/vList2"/>
    <dgm:cxn modelId="{8261AEF2-34C2-8247-B77C-3B3457298690}" type="presParOf" srcId="{390D8A79-EEF9-1F46-BEF8-324D26DFED24}" destId="{B37B8DC5-2BC8-0C44-8D86-B3E35021E2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A27C0-AEEA-574E-BE79-DDEFD2422614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3029-0626-CC4D-B7A0-1979350389FA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Policy type interventions</a:t>
          </a:r>
        </a:p>
      </dgm:t>
    </dgm:pt>
    <dgm:pt modelId="{353F9FCE-D7FC-4944-8CDF-00A6DBDE7F8E}" type="parTrans" cxnId="{333ECDF3-05C6-934A-8EA4-BC7AB5554C53}">
      <dgm:prSet/>
      <dgm:spPr/>
      <dgm:t>
        <a:bodyPr/>
        <a:lstStyle/>
        <a:p>
          <a:endParaRPr lang="en-US"/>
        </a:p>
      </dgm:t>
    </dgm:pt>
    <dgm:pt modelId="{C66A04ED-695D-4E4A-9353-C8755F0364A1}" type="sibTrans" cxnId="{333ECDF3-05C6-934A-8EA4-BC7AB5554C53}">
      <dgm:prSet/>
      <dgm:spPr/>
      <dgm:t>
        <a:bodyPr/>
        <a:lstStyle/>
        <a:p>
          <a:endParaRPr lang="en-US"/>
        </a:p>
      </dgm:t>
    </dgm:pt>
    <dgm:pt modelId="{20A10391-3361-1245-B1EF-023633A8F879}">
      <dgm:prSet phldrT="[Text]" custT="1"/>
      <dgm:spPr>
        <a:solidFill>
          <a:schemeClr val="accent5"/>
        </a:solidFill>
      </dgm:spPr>
      <dgm:t>
        <a:bodyPr/>
        <a:lstStyle/>
        <a:p>
          <a:pPr>
            <a:buFont typeface="Wingdings" charset="2"/>
            <a:buChar char="Ø"/>
          </a:pPr>
          <a:r>
            <a:rPr lang="en-US" sz="1400" b="1" dirty="0">
              <a:solidFill>
                <a:schemeClr val="tx1"/>
              </a:solidFill>
              <a:latin typeface="+mn-lt"/>
            </a:rPr>
            <a:t>National or sub-national</a:t>
          </a:r>
          <a:r>
            <a:rPr lang="en-US" sz="1400" dirty="0">
              <a:solidFill>
                <a:schemeClr val="tx1"/>
              </a:solidFill>
              <a:latin typeface="+mn-lt"/>
            </a:rPr>
            <a:t> in scale. </a:t>
          </a:r>
          <a:endParaRPr lang="en-US" sz="1400" dirty="0"/>
        </a:p>
      </dgm:t>
    </dgm:pt>
    <dgm:pt modelId="{EDFAD66C-DAE5-204E-A68A-F383F0A15D91}" type="parTrans" cxnId="{8A68B849-C761-7B44-88DB-69A5090ED17D}">
      <dgm:prSet/>
      <dgm:spPr/>
      <dgm:t>
        <a:bodyPr/>
        <a:lstStyle/>
        <a:p>
          <a:endParaRPr lang="en-US"/>
        </a:p>
      </dgm:t>
    </dgm:pt>
    <dgm:pt modelId="{EED0AFA7-EACF-0047-9AE1-512BC3683965}" type="sibTrans" cxnId="{8A68B849-C761-7B44-88DB-69A5090ED17D}">
      <dgm:prSet/>
      <dgm:spPr/>
      <dgm:t>
        <a:bodyPr/>
        <a:lstStyle/>
        <a:p>
          <a:endParaRPr lang="en-US"/>
        </a:p>
      </dgm:t>
    </dgm:pt>
    <dgm:pt modelId="{B2F9F576-935F-9C43-B2A0-F8A1D746AAEE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>
              <a:solidFill>
                <a:schemeClr val="bg2"/>
              </a:solidFill>
            </a:rPr>
            <a:t>Project </a:t>
          </a:r>
          <a:r>
            <a:rPr lang="en-US" b="1" smtClean="0">
              <a:solidFill>
                <a:schemeClr val="bg2"/>
              </a:solidFill>
            </a:rPr>
            <a:t>type </a:t>
          </a:r>
          <a:r>
            <a:rPr lang="en-US" b="1" dirty="0">
              <a:solidFill>
                <a:schemeClr val="bg2"/>
              </a:solidFill>
            </a:rPr>
            <a:t>direct interventions</a:t>
          </a:r>
        </a:p>
      </dgm:t>
    </dgm:pt>
    <dgm:pt modelId="{5B812E8D-9BAA-9942-9F72-82EF61CCF136}" type="parTrans" cxnId="{6C461CEE-75F4-B044-8C09-12C449428F75}">
      <dgm:prSet/>
      <dgm:spPr/>
      <dgm:t>
        <a:bodyPr/>
        <a:lstStyle/>
        <a:p>
          <a:endParaRPr lang="en-US"/>
        </a:p>
      </dgm:t>
    </dgm:pt>
    <dgm:pt modelId="{54431621-7086-664B-A8BA-A2926A28E40D}" type="sibTrans" cxnId="{6C461CEE-75F4-B044-8C09-12C449428F75}">
      <dgm:prSet/>
      <dgm:spPr/>
      <dgm:t>
        <a:bodyPr/>
        <a:lstStyle/>
        <a:p>
          <a:endParaRPr lang="en-US"/>
        </a:p>
      </dgm:t>
    </dgm:pt>
    <dgm:pt modelId="{9C66D6D2-86B0-1349-A56B-10D2D56BB4ED}">
      <dgm:prSet phldrT="[Text]" custT="1"/>
      <dgm:spPr>
        <a:solidFill>
          <a:schemeClr val="bg1"/>
        </a:solidFill>
      </dgm:spPr>
      <dgm:t>
        <a:bodyPr/>
        <a:lstStyle/>
        <a:p>
          <a:pPr>
            <a:buFont typeface="Wingdings" charset="2"/>
            <a:buChar char="Ø"/>
          </a:pPr>
          <a:r>
            <a:rPr lang="en-US" sz="1400" b="1" dirty="0">
              <a:solidFill>
                <a:schemeClr val="tx1"/>
              </a:solidFill>
              <a:latin typeface="+mn-lt"/>
            </a:rPr>
            <a:t>Sub-national</a:t>
          </a:r>
          <a:r>
            <a:rPr lang="en-US" sz="1400" dirty="0">
              <a:solidFill>
                <a:schemeClr val="tx1"/>
              </a:solidFill>
              <a:latin typeface="+mn-lt"/>
            </a:rPr>
            <a:t> in scale. </a:t>
          </a:r>
          <a:endParaRPr lang="en-US" sz="1400" dirty="0"/>
        </a:p>
      </dgm:t>
    </dgm:pt>
    <dgm:pt modelId="{B24CA680-F725-5046-91C4-8B24FAEFA005}" type="parTrans" cxnId="{6FA08ABA-0901-2D47-BF92-1092037D8240}">
      <dgm:prSet/>
      <dgm:spPr/>
      <dgm:t>
        <a:bodyPr/>
        <a:lstStyle/>
        <a:p>
          <a:endParaRPr lang="en-US"/>
        </a:p>
      </dgm:t>
    </dgm:pt>
    <dgm:pt modelId="{04FD6B5B-35C1-2A46-BC2B-0947DB2F26AE}" type="sibTrans" cxnId="{6FA08ABA-0901-2D47-BF92-1092037D8240}">
      <dgm:prSet/>
      <dgm:spPr/>
      <dgm:t>
        <a:bodyPr/>
        <a:lstStyle/>
        <a:p>
          <a:endParaRPr lang="en-US"/>
        </a:p>
      </dgm:t>
    </dgm:pt>
    <dgm:pt modelId="{A1AF6C0A-5816-6546-A4C9-1303825C12C8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Defined and implemented by the </a:t>
          </a:r>
          <a:r>
            <a:rPr lang="en-US" sz="1400" b="1" dirty="0">
              <a:solidFill>
                <a:schemeClr val="tx1"/>
              </a:solidFill>
              <a:latin typeface="+mn-lt"/>
            </a:rPr>
            <a:t>government. </a:t>
          </a:r>
        </a:p>
      </dgm:t>
    </dgm:pt>
    <dgm:pt modelId="{62753AA9-AE00-674F-8C86-C1BEE996C7A0}" type="parTrans" cxnId="{7B205882-E0E6-4D44-947F-BDE84A34F552}">
      <dgm:prSet/>
      <dgm:spPr/>
      <dgm:t>
        <a:bodyPr/>
        <a:lstStyle/>
        <a:p>
          <a:endParaRPr lang="en-US"/>
        </a:p>
      </dgm:t>
    </dgm:pt>
    <dgm:pt modelId="{E1D33D76-FF9C-5047-8EB0-CA43133CE953}" type="sibTrans" cxnId="{7B205882-E0E6-4D44-947F-BDE84A34F552}">
      <dgm:prSet/>
      <dgm:spPr/>
      <dgm:t>
        <a:bodyPr/>
        <a:lstStyle/>
        <a:p>
          <a:endParaRPr lang="en-US"/>
        </a:p>
      </dgm:t>
    </dgm:pt>
    <dgm:pt modelId="{78F3611B-4EB9-214B-B133-433A962D767F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b="1" u="none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dirty="0">
              <a:solidFill>
                <a:schemeClr val="tx1"/>
              </a:solidFill>
              <a:latin typeface="+mn-lt"/>
            </a:rPr>
            <a:t>reforming land-use planning, developing enabling environment for agroforestry (training, credit, extension services), PES. </a:t>
          </a:r>
        </a:p>
      </dgm:t>
    </dgm:pt>
    <dgm:pt modelId="{5B78E55A-8F01-5B42-A17F-BBE309C7B7B6}" type="parTrans" cxnId="{85E04033-BF70-6D4F-BD03-F5B1C268430B}">
      <dgm:prSet/>
      <dgm:spPr/>
      <dgm:t>
        <a:bodyPr/>
        <a:lstStyle/>
        <a:p>
          <a:endParaRPr lang="en-US"/>
        </a:p>
      </dgm:t>
    </dgm:pt>
    <dgm:pt modelId="{3E97EE6C-894C-4048-B084-A03790DA2444}" type="sibTrans" cxnId="{85E04033-BF70-6D4F-BD03-F5B1C268430B}">
      <dgm:prSet/>
      <dgm:spPr/>
      <dgm:t>
        <a:bodyPr/>
        <a:lstStyle/>
        <a:p>
          <a:endParaRPr lang="en-US"/>
        </a:p>
      </dgm:t>
    </dgm:pt>
    <dgm:pt modelId="{E41025C8-293E-9449-ACB2-4F25F140090E}">
      <dgm:prSet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Can be designed and implemented by </a:t>
          </a:r>
          <a:r>
            <a:rPr lang="en-US" sz="1400" b="1" dirty="0">
              <a:solidFill>
                <a:schemeClr val="tx1"/>
              </a:solidFill>
              <a:latin typeface="+mn-lt"/>
            </a:rPr>
            <a:t>public, private or third sector actors</a:t>
          </a:r>
          <a:r>
            <a:rPr lang="en-US" sz="1400" dirty="0">
              <a:solidFill>
                <a:schemeClr val="tx1"/>
              </a:solidFill>
              <a:latin typeface="+mn-lt"/>
            </a:rPr>
            <a:t>. </a:t>
          </a:r>
        </a:p>
      </dgm:t>
    </dgm:pt>
    <dgm:pt modelId="{7844AE51-45FB-8941-BC93-A827BFFFC928}" type="parTrans" cxnId="{EA75248E-14C8-B449-8AF6-D594B595A54C}">
      <dgm:prSet/>
      <dgm:spPr/>
      <dgm:t>
        <a:bodyPr/>
        <a:lstStyle/>
        <a:p>
          <a:endParaRPr lang="en-US"/>
        </a:p>
      </dgm:t>
    </dgm:pt>
    <dgm:pt modelId="{CD5BCC72-77B4-0B4B-BFE9-0318C68CE7FD}" type="sibTrans" cxnId="{EA75248E-14C8-B449-8AF6-D594B595A54C}">
      <dgm:prSet/>
      <dgm:spPr/>
      <dgm:t>
        <a:bodyPr/>
        <a:lstStyle/>
        <a:p>
          <a:endParaRPr lang="en-US"/>
        </a:p>
      </dgm:t>
    </dgm:pt>
    <dgm:pt modelId="{6B97E7B0-B702-174D-A29A-329EF3B24008}">
      <dgm:prSet custT="1"/>
      <dgm:spPr>
        <a:solidFill>
          <a:schemeClr val="bg1"/>
        </a:solidFill>
      </dgm:spPr>
      <dgm:t>
        <a:bodyPr/>
        <a:lstStyle/>
        <a:p>
          <a:r>
            <a:rPr lang="en-US" sz="1400" b="1" u="none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dirty="0">
              <a:solidFill>
                <a:schemeClr val="tx1"/>
              </a:solidFill>
              <a:latin typeface="+mn-lt"/>
            </a:rPr>
            <a:t>Community forest management projects, forests, agroforestry projects, ecotourism projects.</a:t>
          </a:r>
        </a:p>
      </dgm:t>
    </dgm:pt>
    <dgm:pt modelId="{30490A1A-B038-F84F-9524-B53F6BB46DF7}" type="parTrans" cxnId="{2DB6B17F-1CFB-B04B-ADE8-6B638CADDD0C}">
      <dgm:prSet/>
      <dgm:spPr/>
      <dgm:t>
        <a:bodyPr/>
        <a:lstStyle/>
        <a:p>
          <a:endParaRPr lang="en-US"/>
        </a:p>
      </dgm:t>
    </dgm:pt>
    <dgm:pt modelId="{C16B9709-3A88-7D47-B50C-EFE8B2CCA908}" type="sibTrans" cxnId="{2DB6B17F-1CFB-B04B-ADE8-6B638CADDD0C}">
      <dgm:prSet/>
      <dgm:spPr/>
      <dgm:t>
        <a:bodyPr/>
        <a:lstStyle/>
        <a:p>
          <a:endParaRPr lang="en-US"/>
        </a:p>
      </dgm:t>
    </dgm:pt>
    <dgm:pt modelId="{C9301A9B-D676-2741-9325-FCF91A2C1F55}" type="pres">
      <dgm:prSet presAssocID="{950A27C0-AEEA-574E-BE79-DDEFD24226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12D5AF-BEFD-8F41-949E-CDAD2D1D4197}" type="pres">
      <dgm:prSet presAssocID="{03F93029-0626-CC4D-B7A0-1979350389FA}" presName="compNode" presStyleCnt="0"/>
      <dgm:spPr/>
    </dgm:pt>
    <dgm:pt modelId="{C48CB362-09C0-EF4F-9E24-CBAF273B9140}" type="pres">
      <dgm:prSet presAssocID="{03F93029-0626-CC4D-B7A0-1979350389FA}" presName="aNode" presStyleLbl="bgShp" presStyleIdx="0" presStyleCnt="2"/>
      <dgm:spPr/>
      <dgm:t>
        <a:bodyPr/>
        <a:lstStyle/>
        <a:p>
          <a:endParaRPr lang="en-GB"/>
        </a:p>
      </dgm:t>
    </dgm:pt>
    <dgm:pt modelId="{06E9C260-AF46-D949-81D6-B3B49696E9F3}" type="pres">
      <dgm:prSet presAssocID="{03F93029-0626-CC4D-B7A0-1979350389FA}" presName="textNode" presStyleLbl="bgShp" presStyleIdx="0" presStyleCnt="2"/>
      <dgm:spPr/>
      <dgm:t>
        <a:bodyPr/>
        <a:lstStyle/>
        <a:p>
          <a:endParaRPr lang="en-GB"/>
        </a:p>
      </dgm:t>
    </dgm:pt>
    <dgm:pt modelId="{EA85E908-0474-514B-B4BB-FCD848D7F4DE}" type="pres">
      <dgm:prSet presAssocID="{03F93029-0626-CC4D-B7A0-1979350389FA}" presName="compChildNode" presStyleCnt="0"/>
      <dgm:spPr/>
    </dgm:pt>
    <dgm:pt modelId="{1BDCCB95-F3F7-DA47-8BAF-1674D81755C6}" type="pres">
      <dgm:prSet presAssocID="{03F93029-0626-CC4D-B7A0-1979350389FA}" presName="theInnerList" presStyleCnt="0"/>
      <dgm:spPr/>
    </dgm:pt>
    <dgm:pt modelId="{EA37FD2C-DC60-4D45-BC8C-5C01EC340F25}" type="pres">
      <dgm:prSet presAssocID="{20A10391-3361-1245-B1EF-023633A8F87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0B859-F181-5846-8DA8-2A3FDA9624A6}" type="pres">
      <dgm:prSet presAssocID="{20A10391-3361-1245-B1EF-023633A8F879}" presName="aSpace2" presStyleCnt="0"/>
      <dgm:spPr/>
    </dgm:pt>
    <dgm:pt modelId="{CDFE908D-B519-5E46-8050-B99A3578C7D3}" type="pres">
      <dgm:prSet presAssocID="{A1AF6C0A-5816-6546-A4C9-1303825C12C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4523FF-E604-6048-8CC3-9258C2580C9D}" type="pres">
      <dgm:prSet presAssocID="{A1AF6C0A-5816-6546-A4C9-1303825C12C8}" presName="aSpace2" presStyleCnt="0"/>
      <dgm:spPr/>
    </dgm:pt>
    <dgm:pt modelId="{71982932-FE98-9E4D-AC4E-5BF65A2CA2EC}" type="pres">
      <dgm:prSet presAssocID="{78F3611B-4EB9-214B-B133-433A962D767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73A90A-4457-DE44-BA3E-D88546576CC6}" type="pres">
      <dgm:prSet presAssocID="{03F93029-0626-CC4D-B7A0-1979350389FA}" presName="aSpace" presStyleCnt="0"/>
      <dgm:spPr/>
    </dgm:pt>
    <dgm:pt modelId="{7A674FA6-8F5F-D248-8395-8AF3590636BD}" type="pres">
      <dgm:prSet presAssocID="{B2F9F576-935F-9C43-B2A0-F8A1D746AAEE}" presName="compNode" presStyleCnt="0"/>
      <dgm:spPr/>
    </dgm:pt>
    <dgm:pt modelId="{C75A78FB-175B-C441-B3B4-1E1820595F8E}" type="pres">
      <dgm:prSet presAssocID="{B2F9F576-935F-9C43-B2A0-F8A1D746AAEE}" presName="aNode" presStyleLbl="bgShp" presStyleIdx="1" presStyleCnt="2"/>
      <dgm:spPr/>
      <dgm:t>
        <a:bodyPr/>
        <a:lstStyle/>
        <a:p>
          <a:endParaRPr lang="en-GB"/>
        </a:p>
      </dgm:t>
    </dgm:pt>
    <dgm:pt modelId="{6D061B63-1752-AC4D-845B-CF8BEB5B571B}" type="pres">
      <dgm:prSet presAssocID="{B2F9F576-935F-9C43-B2A0-F8A1D746AAEE}" presName="textNode" presStyleLbl="bgShp" presStyleIdx="1" presStyleCnt="2"/>
      <dgm:spPr/>
      <dgm:t>
        <a:bodyPr/>
        <a:lstStyle/>
        <a:p>
          <a:endParaRPr lang="en-GB"/>
        </a:p>
      </dgm:t>
    </dgm:pt>
    <dgm:pt modelId="{CD6D7058-BBBF-0944-91C5-10916107FFC1}" type="pres">
      <dgm:prSet presAssocID="{B2F9F576-935F-9C43-B2A0-F8A1D746AAEE}" presName="compChildNode" presStyleCnt="0"/>
      <dgm:spPr/>
    </dgm:pt>
    <dgm:pt modelId="{FE9712CC-EE2E-1C48-A2B8-9D632590D6B2}" type="pres">
      <dgm:prSet presAssocID="{B2F9F576-935F-9C43-B2A0-F8A1D746AAEE}" presName="theInnerList" presStyleCnt="0"/>
      <dgm:spPr/>
    </dgm:pt>
    <dgm:pt modelId="{8B7C28C3-C499-8349-9E4E-A1EE644CAEA3}" type="pres">
      <dgm:prSet presAssocID="{9C66D6D2-86B0-1349-A56B-10D2D56BB4E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0DB137-5537-1243-A54A-EB011E74E96C}" type="pres">
      <dgm:prSet presAssocID="{9C66D6D2-86B0-1349-A56B-10D2D56BB4ED}" presName="aSpace2" presStyleCnt="0"/>
      <dgm:spPr/>
    </dgm:pt>
    <dgm:pt modelId="{1F365084-74A4-334F-A43A-597347A5DF6F}" type="pres">
      <dgm:prSet presAssocID="{E41025C8-293E-9449-ACB2-4F25F140090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3A56A-FE74-3D41-B84B-049CE90005AF}" type="pres">
      <dgm:prSet presAssocID="{E41025C8-293E-9449-ACB2-4F25F140090E}" presName="aSpace2" presStyleCnt="0"/>
      <dgm:spPr/>
    </dgm:pt>
    <dgm:pt modelId="{8FFB68C9-22F5-A246-B210-3CA4BB855260}" type="pres">
      <dgm:prSet presAssocID="{6B97E7B0-B702-174D-A29A-329EF3B2400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A08ABA-0901-2D47-BF92-1092037D8240}" srcId="{B2F9F576-935F-9C43-B2A0-F8A1D746AAEE}" destId="{9C66D6D2-86B0-1349-A56B-10D2D56BB4ED}" srcOrd="0" destOrd="0" parTransId="{B24CA680-F725-5046-91C4-8B24FAEFA005}" sibTransId="{04FD6B5B-35C1-2A46-BC2B-0947DB2F26AE}"/>
    <dgm:cxn modelId="{79F851D8-79D0-1849-B1D6-29BD96D8E301}" type="presOf" srcId="{20A10391-3361-1245-B1EF-023633A8F879}" destId="{EA37FD2C-DC60-4D45-BC8C-5C01EC340F25}" srcOrd="0" destOrd="0" presId="urn:microsoft.com/office/officeart/2005/8/layout/lProcess2"/>
    <dgm:cxn modelId="{85E04033-BF70-6D4F-BD03-F5B1C268430B}" srcId="{03F93029-0626-CC4D-B7A0-1979350389FA}" destId="{78F3611B-4EB9-214B-B133-433A962D767F}" srcOrd="2" destOrd="0" parTransId="{5B78E55A-8F01-5B42-A17F-BBE309C7B7B6}" sibTransId="{3E97EE6C-894C-4048-B084-A03790DA2444}"/>
    <dgm:cxn modelId="{7B205882-E0E6-4D44-947F-BDE84A34F552}" srcId="{03F93029-0626-CC4D-B7A0-1979350389FA}" destId="{A1AF6C0A-5816-6546-A4C9-1303825C12C8}" srcOrd="1" destOrd="0" parTransId="{62753AA9-AE00-674F-8C86-C1BEE996C7A0}" sibTransId="{E1D33D76-FF9C-5047-8EB0-CA43133CE953}"/>
    <dgm:cxn modelId="{FF0DA9BD-07A7-7040-BE6B-EA202172952C}" type="presOf" srcId="{03F93029-0626-CC4D-B7A0-1979350389FA}" destId="{06E9C260-AF46-D949-81D6-B3B49696E9F3}" srcOrd="1" destOrd="0" presId="urn:microsoft.com/office/officeart/2005/8/layout/lProcess2"/>
    <dgm:cxn modelId="{6C461CEE-75F4-B044-8C09-12C449428F75}" srcId="{950A27C0-AEEA-574E-BE79-DDEFD2422614}" destId="{B2F9F576-935F-9C43-B2A0-F8A1D746AAEE}" srcOrd="1" destOrd="0" parTransId="{5B812E8D-9BAA-9942-9F72-82EF61CCF136}" sibTransId="{54431621-7086-664B-A8BA-A2926A28E40D}"/>
    <dgm:cxn modelId="{BC4EB633-96D2-A14F-9F6C-C4F108EFEA93}" type="presOf" srcId="{950A27C0-AEEA-574E-BE79-DDEFD2422614}" destId="{C9301A9B-D676-2741-9325-FCF91A2C1F55}" srcOrd="0" destOrd="0" presId="urn:microsoft.com/office/officeart/2005/8/layout/lProcess2"/>
    <dgm:cxn modelId="{7FA58017-011E-A64A-99A3-3C51FC6A3F34}" type="presOf" srcId="{03F93029-0626-CC4D-B7A0-1979350389FA}" destId="{C48CB362-09C0-EF4F-9E24-CBAF273B9140}" srcOrd="0" destOrd="0" presId="urn:microsoft.com/office/officeart/2005/8/layout/lProcess2"/>
    <dgm:cxn modelId="{1A236E3E-3AB0-0C45-AB3F-C2EF280D6413}" type="presOf" srcId="{B2F9F576-935F-9C43-B2A0-F8A1D746AAEE}" destId="{6D061B63-1752-AC4D-845B-CF8BEB5B571B}" srcOrd="1" destOrd="0" presId="urn:microsoft.com/office/officeart/2005/8/layout/lProcess2"/>
    <dgm:cxn modelId="{E6CBE17F-CF63-BE4C-B501-7874CC9C468A}" type="presOf" srcId="{78F3611B-4EB9-214B-B133-433A962D767F}" destId="{71982932-FE98-9E4D-AC4E-5BF65A2CA2EC}" srcOrd="0" destOrd="0" presId="urn:microsoft.com/office/officeart/2005/8/layout/lProcess2"/>
    <dgm:cxn modelId="{5DDAA6EE-5360-4A42-9825-2E4C2F6C257F}" type="presOf" srcId="{9C66D6D2-86B0-1349-A56B-10D2D56BB4ED}" destId="{8B7C28C3-C499-8349-9E4E-A1EE644CAEA3}" srcOrd="0" destOrd="0" presId="urn:microsoft.com/office/officeart/2005/8/layout/lProcess2"/>
    <dgm:cxn modelId="{EA75248E-14C8-B449-8AF6-D594B595A54C}" srcId="{B2F9F576-935F-9C43-B2A0-F8A1D746AAEE}" destId="{E41025C8-293E-9449-ACB2-4F25F140090E}" srcOrd="1" destOrd="0" parTransId="{7844AE51-45FB-8941-BC93-A827BFFFC928}" sibTransId="{CD5BCC72-77B4-0B4B-BFE9-0318C68CE7FD}"/>
    <dgm:cxn modelId="{333ECDF3-05C6-934A-8EA4-BC7AB5554C53}" srcId="{950A27C0-AEEA-574E-BE79-DDEFD2422614}" destId="{03F93029-0626-CC4D-B7A0-1979350389FA}" srcOrd="0" destOrd="0" parTransId="{353F9FCE-D7FC-4944-8CDF-00A6DBDE7F8E}" sibTransId="{C66A04ED-695D-4E4A-9353-C8755F0364A1}"/>
    <dgm:cxn modelId="{1E3E9458-8EEE-9442-B55F-A804E58E5D2B}" type="presOf" srcId="{B2F9F576-935F-9C43-B2A0-F8A1D746AAEE}" destId="{C75A78FB-175B-C441-B3B4-1E1820595F8E}" srcOrd="0" destOrd="0" presId="urn:microsoft.com/office/officeart/2005/8/layout/lProcess2"/>
    <dgm:cxn modelId="{B98BB8AB-3BAD-9A42-8AB7-FF20E24365BA}" type="presOf" srcId="{6B97E7B0-B702-174D-A29A-329EF3B24008}" destId="{8FFB68C9-22F5-A246-B210-3CA4BB855260}" srcOrd="0" destOrd="0" presId="urn:microsoft.com/office/officeart/2005/8/layout/lProcess2"/>
    <dgm:cxn modelId="{2DB6B17F-1CFB-B04B-ADE8-6B638CADDD0C}" srcId="{B2F9F576-935F-9C43-B2A0-F8A1D746AAEE}" destId="{6B97E7B0-B702-174D-A29A-329EF3B24008}" srcOrd="2" destOrd="0" parTransId="{30490A1A-B038-F84F-9524-B53F6BB46DF7}" sibTransId="{C16B9709-3A88-7D47-B50C-EFE8B2CCA908}"/>
    <dgm:cxn modelId="{C1905583-847B-2A4F-8307-A8D0C425001D}" type="presOf" srcId="{A1AF6C0A-5816-6546-A4C9-1303825C12C8}" destId="{CDFE908D-B519-5E46-8050-B99A3578C7D3}" srcOrd="0" destOrd="0" presId="urn:microsoft.com/office/officeart/2005/8/layout/lProcess2"/>
    <dgm:cxn modelId="{71AC0718-647F-0E44-ACAF-DFC8DEDCF4ED}" type="presOf" srcId="{E41025C8-293E-9449-ACB2-4F25F140090E}" destId="{1F365084-74A4-334F-A43A-597347A5DF6F}" srcOrd="0" destOrd="0" presId="urn:microsoft.com/office/officeart/2005/8/layout/lProcess2"/>
    <dgm:cxn modelId="{8A68B849-C761-7B44-88DB-69A5090ED17D}" srcId="{03F93029-0626-CC4D-B7A0-1979350389FA}" destId="{20A10391-3361-1245-B1EF-023633A8F879}" srcOrd="0" destOrd="0" parTransId="{EDFAD66C-DAE5-204E-A68A-F383F0A15D91}" sibTransId="{EED0AFA7-EACF-0047-9AE1-512BC3683965}"/>
    <dgm:cxn modelId="{56A54CB3-3FEF-3D46-90D5-AFF67CC9C68B}" type="presParOf" srcId="{C9301A9B-D676-2741-9325-FCF91A2C1F55}" destId="{7E12D5AF-BEFD-8F41-949E-CDAD2D1D4197}" srcOrd="0" destOrd="0" presId="urn:microsoft.com/office/officeart/2005/8/layout/lProcess2"/>
    <dgm:cxn modelId="{594FDD1A-E08E-3B42-A11F-CF714448DBCD}" type="presParOf" srcId="{7E12D5AF-BEFD-8F41-949E-CDAD2D1D4197}" destId="{C48CB362-09C0-EF4F-9E24-CBAF273B9140}" srcOrd="0" destOrd="0" presId="urn:microsoft.com/office/officeart/2005/8/layout/lProcess2"/>
    <dgm:cxn modelId="{9E3AE7B7-7024-1043-A4F5-5B6CBFD609B1}" type="presParOf" srcId="{7E12D5AF-BEFD-8F41-949E-CDAD2D1D4197}" destId="{06E9C260-AF46-D949-81D6-B3B49696E9F3}" srcOrd="1" destOrd="0" presId="urn:microsoft.com/office/officeart/2005/8/layout/lProcess2"/>
    <dgm:cxn modelId="{515CC954-0B20-7440-9A6C-63EDCC82E504}" type="presParOf" srcId="{7E12D5AF-BEFD-8F41-949E-CDAD2D1D4197}" destId="{EA85E908-0474-514B-B4BB-FCD848D7F4DE}" srcOrd="2" destOrd="0" presId="urn:microsoft.com/office/officeart/2005/8/layout/lProcess2"/>
    <dgm:cxn modelId="{7A38E64F-8C41-9946-978F-433332199069}" type="presParOf" srcId="{EA85E908-0474-514B-B4BB-FCD848D7F4DE}" destId="{1BDCCB95-F3F7-DA47-8BAF-1674D81755C6}" srcOrd="0" destOrd="0" presId="urn:microsoft.com/office/officeart/2005/8/layout/lProcess2"/>
    <dgm:cxn modelId="{CDDC3FCD-A886-C649-B7E3-B7BCB174EF51}" type="presParOf" srcId="{1BDCCB95-F3F7-DA47-8BAF-1674D81755C6}" destId="{EA37FD2C-DC60-4D45-BC8C-5C01EC340F25}" srcOrd="0" destOrd="0" presId="urn:microsoft.com/office/officeart/2005/8/layout/lProcess2"/>
    <dgm:cxn modelId="{889FF937-2028-0F4B-BCEE-43F7E8CB8CB6}" type="presParOf" srcId="{1BDCCB95-F3F7-DA47-8BAF-1674D81755C6}" destId="{53D0B859-F181-5846-8DA8-2A3FDA9624A6}" srcOrd="1" destOrd="0" presId="urn:microsoft.com/office/officeart/2005/8/layout/lProcess2"/>
    <dgm:cxn modelId="{62F2972B-2468-314F-A59C-F620E979C018}" type="presParOf" srcId="{1BDCCB95-F3F7-DA47-8BAF-1674D81755C6}" destId="{CDFE908D-B519-5E46-8050-B99A3578C7D3}" srcOrd="2" destOrd="0" presId="urn:microsoft.com/office/officeart/2005/8/layout/lProcess2"/>
    <dgm:cxn modelId="{DF9EE199-712C-7142-AE3F-48170B1D7915}" type="presParOf" srcId="{1BDCCB95-F3F7-DA47-8BAF-1674D81755C6}" destId="{2F4523FF-E604-6048-8CC3-9258C2580C9D}" srcOrd="3" destOrd="0" presId="urn:microsoft.com/office/officeart/2005/8/layout/lProcess2"/>
    <dgm:cxn modelId="{C3E40359-7E51-0849-B5AA-BF548EEEBEDD}" type="presParOf" srcId="{1BDCCB95-F3F7-DA47-8BAF-1674D81755C6}" destId="{71982932-FE98-9E4D-AC4E-5BF65A2CA2EC}" srcOrd="4" destOrd="0" presId="urn:microsoft.com/office/officeart/2005/8/layout/lProcess2"/>
    <dgm:cxn modelId="{DC0468AB-0F1A-CB4D-AAF3-53453E80BEBA}" type="presParOf" srcId="{C9301A9B-D676-2741-9325-FCF91A2C1F55}" destId="{3A73A90A-4457-DE44-BA3E-D88546576CC6}" srcOrd="1" destOrd="0" presId="urn:microsoft.com/office/officeart/2005/8/layout/lProcess2"/>
    <dgm:cxn modelId="{5F9D441C-FA0E-2B41-AA51-9EECBEB4426F}" type="presParOf" srcId="{C9301A9B-D676-2741-9325-FCF91A2C1F55}" destId="{7A674FA6-8F5F-D248-8395-8AF3590636BD}" srcOrd="2" destOrd="0" presId="urn:microsoft.com/office/officeart/2005/8/layout/lProcess2"/>
    <dgm:cxn modelId="{D6ACA7A5-E930-B84B-919D-4E7D93D55BFC}" type="presParOf" srcId="{7A674FA6-8F5F-D248-8395-8AF3590636BD}" destId="{C75A78FB-175B-C441-B3B4-1E1820595F8E}" srcOrd="0" destOrd="0" presId="urn:microsoft.com/office/officeart/2005/8/layout/lProcess2"/>
    <dgm:cxn modelId="{0F03196D-317F-1F49-ADB8-4FC97FC71E34}" type="presParOf" srcId="{7A674FA6-8F5F-D248-8395-8AF3590636BD}" destId="{6D061B63-1752-AC4D-845B-CF8BEB5B571B}" srcOrd="1" destOrd="0" presId="urn:microsoft.com/office/officeart/2005/8/layout/lProcess2"/>
    <dgm:cxn modelId="{237380C4-EC4C-094D-9E23-624DC7877226}" type="presParOf" srcId="{7A674FA6-8F5F-D248-8395-8AF3590636BD}" destId="{CD6D7058-BBBF-0944-91C5-10916107FFC1}" srcOrd="2" destOrd="0" presId="urn:microsoft.com/office/officeart/2005/8/layout/lProcess2"/>
    <dgm:cxn modelId="{BB6EE166-F756-5941-9F1E-45051718B61A}" type="presParOf" srcId="{CD6D7058-BBBF-0944-91C5-10916107FFC1}" destId="{FE9712CC-EE2E-1C48-A2B8-9D632590D6B2}" srcOrd="0" destOrd="0" presId="urn:microsoft.com/office/officeart/2005/8/layout/lProcess2"/>
    <dgm:cxn modelId="{4446B11B-0C4F-5840-A32A-7C560E2E5B0E}" type="presParOf" srcId="{FE9712CC-EE2E-1C48-A2B8-9D632590D6B2}" destId="{8B7C28C3-C499-8349-9E4E-A1EE644CAEA3}" srcOrd="0" destOrd="0" presId="urn:microsoft.com/office/officeart/2005/8/layout/lProcess2"/>
    <dgm:cxn modelId="{93A768E4-39E6-DA42-B732-29ACAEE7CC97}" type="presParOf" srcId="{FE9712CC-EE2E-1C48-A2B8-9D632590D6B2}" destId="{430DB137-5537-1243-A54A-EB011E74E96C}" srcOrd="1" destOrd="0" presId="urn:microsoft.com/office/officeart/2005/8/layout/lProcess2"/>
    <dgm:cxn modelId="{C28D95C6-1F18-7246-B6AA-26E8E9ECCBED}" type="presParOf" srcId="{FE9712CC-EE2E-1C48-A2B8-9D632590D6B2}" destId="{1F365084-74A4-334F-A43A-597347A5DF6F}" srcOrd="2" destOrd="0" presId="urn:microsoft.com/office/officeart/2005/8/layout/lProcess2"/>
    <dgm:cxn modelId="{1DFFC9B3-D131-784E-B0C4-6C8F8FE98386}" type="presParOf" srcId="{FE9712CC-EE2E-1C48-A2B8-9D632590D6B2}" destId="{4DF3A56A-FE74-3D41-B84B-049CE90005AF}" srcOrd="3" destOrd="0" presId="urn:microsoft.com/office/officeart/2005/8/layout/lProcess2"/>
    <dgm:cxn modelId="{8291CD36-649B-174E-83AD-378D6C4AEA3A}" type="presParOf" srcId="{FE9712CC-EE2E-1C48-A2B8-9D632590D6B2}" destId="{8FFB68C9-22F5-A246-B210-3CA4BB85526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29BDB-0F4E-A24B-91B2-393A286A5008}" type="doc">
      <dgm:prSet loTypeId="urn:microsoft.com/office/officeart/2005/8/layout/vList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5D8742-BDDB-534C-BEC3-20E00C131120}">
      <dgm:prSet/>
      <dgm:spPr>
        <a:solidFill>
          <a:srgbClr val="00B0F0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GB" b="1" dirty="0"/>
            <a:t>Ensuring consistency with the Cancun safeguards</a:t>
          </a:r>
          <a:endParaRPr lang="en-GB" dirty="0"/>
        </a:p>
      </dgm:t>
    </dgm:pt>
    <dgm:pt modelId="{817652D4-6BDF-FA46-BBA9-BB716F430001}" type="parTrans" cxnId="{D7467BE6-EF8A-2B49-BDD5-3E17E8BC2D05}">
      <dgm:prSet/>
      <dgm:spPr/>
      <dgm:t>
        <a:bodyPr/>
        <a:lstStyle/>
        <a:p>
          <a:endParaRPr lang="en-US"/>
        </a:p>
      </dgm:t>
    </dgm:pt>
    <dgm:pt modelId="{6E588E79-0939-4544-900F-74D65D9E5677}" type="sibTrans" cxnId="{D7467BE6-EF8A-2B49-BDD5-3E17E8BC2D05}">
      <dgm:prSet/>
      <dgm:spPr/>
      <dgm:t>
        <a:bodyPr/>
        <a:lstStyle/>
        <a:p>
          <a:endParaRPr lang="en-US"/>
        </a:p>
      </dgm:t>
    </dgm:pt>
    <dgm:pt modelId="{11A56837-F500-2343-A2BA-AD67B7AD6C61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b="1" dirty="0"/>
            <a:t>Developing a SESA and ESMF (</a:t>
          </a:r>
          <a:r>
            <a:rPr lang="en-GB" sz="1800" b="0" dirty="0"/>
            <a:t>determining how REDD+ activities will be consistent with the safeguards)</a:t>
          </a:r>
        </a:p>
      </dgm:t>
    </dgm:pt>
    <dgm:pt modelId="{7B12D019-FBFE-BB45-978F-3D0825DA137C}" type="parTrans" cxnId="{1CB44867-C165-4641-A250-E4ADF79E9A02}">
      <dgm:prSet/>
      <dgm:spPr/>
      <dgm:t>
        <a:bodyPr/>
        <a:lstStyle/>
        <a:p>
          <a:endParaRPr lang="en-US"/>
        </a:p>
      </dgm:t>
    </dgm:pt>
    <dgm:pt modelId="{E4749E97-41B8-B746-8FE2-25E4550D9993}" type="sibTrans" cxnId="{1CB44867-C165-4641-A250-E4ADF79E9A02}">
      <dgm:prSet/>
      <dgm:spPr/>
      <dgm:t>
        <a:bodyPr/>
        <a:lstStyle/>
        <a:p>
          <a:endParaRPr lang="en-US"/>
        </a:p>
      </dgm:t>
    </dgm:pt>
    <dgm:pt modelId="{C7B3122B-F3D7-1C40-A095-AD9BCD65C5A1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dirty="0"/>
            <a:t>FCPF requires also set up of a SIS</a:t>
          </a:r>
        </a:p>
      </dgm:t>
    </dgm:pt>
    <dgm:pt modelId="{298CB282-F17D-A546-9FA0-ECFA246398A8}" type="parTrans" cxnId="{DA9C8A4E-0788-CD47-AB49-B245ED457FAF}">
      <dgm:prSet/>
      <dgm:spPr/>
      <dgm:t>
        <a:bodyPr/>
        <a:lstStyle/>
        <a:p>
          <a:endParaRPr lang="en-US"/>
        </a:p>
      </dgm:t>
    </dgm:pt>
    <dgm:pt modelId="{D39FCE01-7929-CA4E-8B1C-90859240B0C2}" type="sibTrans" cxnId="{DA9C8A4E-0788-CD47-AB49-B245ED457FAF}">
      <dgm:prSet/>
      <dgm:spPr/>
      <dgm:t>
        <a:bodyPr/>
        <a:lstStyle/>
        <a:p>
          <a:endParaRPr lang="en-US"/>
        </a:p>
      </dgm:t>
    </dgm:pt>
    <dgm:pt modelId="{57CFFA3F-3EE4-F845-8B6F-9766A2FE1623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dirty="0"/>
            <a:t>Provision of information/reporting under ESMF and FGRM can be an input for the summary</a:t>
          </a:r>
        </a:p>
      </dgm:t>
    </dgm:pt>
    <dgm:pt modelId="{9FCEF4B1-A09E-6B45-8ED2-FF9BA1E3D23C}" type="parTrans" cxnId="{47D7A351-B617-3749-8110-AFA55B5065AE}">
      <dgm:prSet/>
      <dgm:spPr/>
      <dgm:t>
        <a:bodyPr/>
        <a:lstStyle/>
        <a:p>
          <a:endParaRPr lang="en-US"/>
        </a:p>
      </dgm:t>
    </dgm:pt>
    <dgm:pt modelId="{808FE63D-3EA0-4748-920A-41197FA31717}" type="sibTrans" cxnId="{47D7A351-B617-3749-8110-AFA55B5065AE}">
      <dgm:prSet/>
      <dgm:spPr/>
      <dgm:t>
        <a:bodyPr/>
        <a:lstStyle/>
        <a:p>
          <a:endParaRPr lang="en-US"/>
        </a:p>
      </dgm:t>
    </dgm:pt>
    <dgm:pt modelId="{38CA1C95-FE75-C745-A704-96C3E51FEE53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b="1" dirty="0"/>
            <a:t>Develop a safeguard information system</a:t>
          </a:r>
          <a:endParaRPr lang="en-GB" dirty="0"/>
        </a:p>
      </dgm:t>
    </dgm:pt>
    <dgm:pt modelId="{0632C025-ACCD-D349-95FF-52337A24F61F}" type="parTrans" cxnId="{0EFF4DF6-FEE4-254A-84FF-79B668A598C3}">
      <dgm:prSet/>
      <dgm:spPr/>
      <dgm:t>
        <a:bodyPr/>
        <a:lstStyle/>
        <a:p>
          <a:endParaRPr lang="en-US"/>
        </a:p>
      </dgm:t>
    </dgm:pt>
    <dgm:pt modelId="{5F4AA55D-17A2-FA4A-8D19-2F42279ABB26}" type="sibTrans" cxnId="{0EFF4DF6-FEE4-254A-84FF-79B668A598C3}">
      <dgm:prSet/>
      <dgm:spPr/>
      <dgm:t>
        <a:bodyPr/>
        <a:lstStyle/>
        <a:p>
          <a:endParaRPr lang="en-US"/>
        </a:p>
      </dgm:t>
    </dgm:pt>
    <dgm:pt modelId="{3FA44E50-2F19-F14B-8684-84F91A442BB5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b="1" dirty="0"/>
            <a:t>Provide a summary of information</a:t>
          </a:r>
          <a:endParaRPr lang="en-GB" dirty="0"/>
        </a:p>
      </dgm:t>
    </dgm:pt>
    <dgm:pt modelId="{7E2CBD52-9710-FA48-8F47-2EBEAAD5A71B}" type="parTrans" cxnId="{63B71318-0328-4346-B8A9-A21B5FF20D57}">
      <dgm:prSet/>
      <dgm:spPr/>
      <dgm:t>
        <a:bodyPr/>
        <a:lstStyle/>
        <a:p>
          <a:endParaRPr lang="en-US"/>
        </a:p>
      </dgm:t>
    </dgm:pt>
    <dgm:pt modelId="{13C0FC15-3BB5-FB46-854E-AE41A1731204}" type="sibTrans" cxnId="{63B71318-0328-4346-B8A9-A21B5FF20D57}">
      <dgm:prSet/>
      <dgm:spPr/>
      <dgm:t>
        <a:bodyPr/>
        <a:lstStyle/>
        <a:p>
          <a:endParaRPr lang="en-US"/>
        </a:p>
      </dgm:t>
    </dgm:pt>
    <dgm:pt modelId="{271F7F1A-494A-4845-B931-66D83EB334CC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rtl="0"/>
          <a:r>
            <a:rPr lang="en-GB" sz="1800" b="1" dirty="0"/>
            <a:t>Developing a FGRM </a:t>
          </a:r>
          <a:r>
            <a:rPr lang="en-GB" sz="1800" b="0" dirty="0"/>
            <a:t>(guaranteeing their application)</a:t>
          </a:r>
        </a:p>
      </dgm:t>
    </dgm:pt>
    <dgm:pt modelId="{8A9D37E5-9E2B-F742-9713-D52D74F86333}" type="parTrans" cxnId="{52D89ECF-DA26-3F4C-B7E6-36DC62D4ED8A}">
      <dgm:prSet/>
      <dgm:spPr/>
      <dgm:t>
        <a:bodyPr/>
        <a:lstStyle/>
        <a:p>
          <a:endParaRPr lang="en-US"/>
        </a:p>
      </dgm:t>
    </dgm:pt>
    <dgm:pt modelId="{EE75634F-7707-294A-8211-E2A37E5DFC56}" type="sibTrans" cxnId="{52D89ECF-DA26-3F4C-B7E6-36DC62D4ED8A}">
      <dgm:prSet/>
      <dgm:spPr/>
      <dgm:t>
        <a:bodyPr/>
        <a:lstStyle/>
        <a:p>
          <a:endParaRPr lang="en-US"/>
        </a:p>
      </dgm:t>
    </dgm:pt>
    <dgm:pt modelId="{DBFE4ECC-2923-CE40-BB72-EF4DC7FF9E20}" type="pres">
      <dgm:prSet presAssocID="{AE029BDB-0F4E-A24B-91B2-393A286A50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F1C0E5-DE5E-704F-B3E4-9AECA35F35DD}" type="pres">
      <dgm:prSet presAssocID="{AA5D8742-BDDB-534C-BEC3-20E00C131120}" presName="linNode" presStyleCnt="0"/>
      <dgm:spPr/>
    </dgm:pt>
    <dgm:pt modelId="{166202F5-5C84-1049-9C1F-CF3FC6B46654}" type="pres">
      <dgm:prSet presAssocID="{AA5D8742-BDDB-534C-BEC3-20E00C1311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FE54A-9DA1-9447-A1E9-3BF8D4F50E7A}" type="pres">
      <dgm:prSet presAssocID="{AA5D8742-BDDB-534C-BEC3-20E00C131120}" presName="descendantText" presStyleLbl="alignAccFollowNode1" presStyleIdx="0" presStyleCnt="3" custScaleY="118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442660-359B-614F-967C-3C03069189DE}" type="pres">
      <dgm:prSet presAssocID="{6E588E79-0939-4544-900F-74D65D9E5677}" presName="sp" presStyleCnt="0"/>
      <dgm:spPr/>
    </dgm:pt>
    <dgm:pt modelId="{82EBE181-9A45-5E47-8445-E930E2935D92}" type="pres">
      <dgm:prSet presAssocID="{38CA1C95-FE75-C745-A704-96C3E51FEE53}" presName="linNode" presStyleCnt="0"/>
      <dgm:spPr/>
    </dgm:pt>
    <dgm:pt modelId="{1C831D54-E2F9-8E48-8B10-5D4545054EAD}" type="pres">
      <dgm:prSet presAssocID="{38CA1C95-FE75-C745-A704-96C3E51FEE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B82833-F8A0-F042-8A91-A020B87B14B8}" type="pres">
      <dgm:prSet presAssocID="{38CA1C95-FE75-C745-A704-96C3E51FEE5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85AB47-DC2C-F146-8D0F-882F174B86A9}" type="pres">
      <dgm:prSet presAssocID="{5F4AA55D-17A2-FA4A-8D19-2F42279ABB26}" presName="sp" presStyleCnt="0"/>
      <dgm:spPr/>
    </dgm:pt>
    <dgm:pt modelId="{E143FA63-1B7B-F448-A046-B1252B1B9CC4}" type="pres">
      <dgm:prSet presAssocID="{3FA44E50-2F19-F14B-8684-84F91A442BB5}" presName="linNode" presStyleCnt="0"/>
      <dgm:spPr/>
    </dgm:pt>
    <dgm:pt modelId="{665FD657-D775-2D48-AB6F-51B38A023288}" type="pres">
      <dgm:prSet presAssocID="{3FA44E50-2F19-F14B-8684-84F91A442BB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D3F741-B204-F24B-9369-ADB852325A1D}" type="pres">
      <dgm:prSet presAssocID="{3FA44E50-2F19-F14B-8684-84F91A442BB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D7A351-B617-3749-8110-AFA55B5065AE}" srcId="{3FA44E50-2F19-F14B-8684-84F91A442BB5}" destId="{57CFFA3F-3EE4-F845-8B6F-9766A2FE1623}" srcOrd="0" destOrd="0" parTransId="{9FCEF4B1-A09E-6B45-8ED2-FF9BA1E3D23C}" sibTransId="{808FE63D-3EA0-4748-920A-41197FA31717}"/>
    <dgm:cxn modelId="{D7467BE6-EF8A-2B49-BDD5-3E17E8BC2D05}" srcId="{AE029BDB-0F4E-A24B-91B2-393A286A5008}" destId="{AA5D8742-BDDB-534C-BEC3-20E00C131120}" srcOrd="0" destOrd="0" parTransId="{817652D4-6BDF-FA46-BBA9-BB716F430001}" sibTransId="{6E588E79-0939-4544-900F-74D65D9E5677}"/>
    <dgm:cxn modelId="{43357C6C-7F86-6545-BED0-BA3E45F86FAD}" type="presOf" srcId="{3FA44E50-2F19-F14B-8684-84F91A442BB5}" destId="{665FD657-D775-2D48-AB6F-51B38A023288}" srcOrd="0" destOrd="0" presId="urn:microsoft.com/office/officeart/2005/8/layout/vList5"/>
    <dgm:cxn modelId="{556AB443-53E4-F94B-8DBB-F952904FFEA4}" type="presOf" srcId="{C7B3122B-F3D7-1C40-A095-AD9BCD65C5A1}" destId="{94B82833-F8A0-F042-8A91-A020B87B14B8}" srcOrd="0" destOrd="0" presId="urn:microsoft.com/office/officeart/2005/8/layout/vList5"/>
    <dgm:cxn modelId="{CCFE9139-3771-4140-9C77-F409179D248C}" type="presOf" srcId="{271F7F1A-494A-4845-B931-66D83EB334CC}" destId="{655FE54A-9DA1-9447-A1E9-3BF8D4F50E7A}" srcOrd="0" destOrd="1" presId="urn:microsoft.com/office/officeart/2005/8/layout/vList5"/>
    <dgm:cxn modelId="{0EFF4DF6-FEE4-254A-84FF-79B668A598C3}" srcId="{AE029BDB-0F4E-A24B-91B2-393A286A5008}" destId="{38CA1C95-FE75-C745-A704-96C3E51FEE53}" srcOrd="1" destOrd="0" parTransId="{0632C025-ACCD-D349-95FF-52337A24F61F}" sibTransId="{5F4AA55D-17A2-FA4A-8D19-2F42279ABB26}"/>
    <dgm:cxn modelId="{BE96A40D-426D-0946-9B80-D23283B25C82}" type="presOf" srcId="{11A56837-F500-2343-A2BA-AD67B7AD6C61}" destId="{655FE54A-9DA1-9447-A1E9-3BF8D4F50E7A}" srcOrd="0" destOrd="0" presId="urn:microsoft.com/office/officeart/2005/8/layout/vList5"/>
    <dgm:cxn modelId="{63B71318-0328-4346-B8A9-A21B5FF20D57}" srcId="{AE029BDB-0F4E-A24B-91B2-393A286A5008}" destId="{3FA44E50-2F19-F14B-8684-84F91A442BB5}" srcOrd="2" destOrd="0" parTransId="{7E2CBD52-9710-FA48-8F47-2EBEAAD5A71B}" sibTransId="{13C0FC15-3BB5-FB46-854E-AE41A1731204}"/>
    <dgm:cxn modelId="{52D89ECF-DA26-3F4C-B7E6-36DC62D4ED8A}" srcId="{AA5D8742-BDDB-534C-BEC3-20E00C131120}" destId="{271F7F1A-494A-4845-B931-66D83EB334CC}" srcOrd="1" destOrd="0" parTransId="{8A9D37E5-9E2B-F742-9713-D52D74F86333}" sibTransId="{EE75634F-7707-294A-8211-E2A37E5DFC56}"/>
    <dgm:cxn modelId="{8CCECB48-8C63-B443-88C9-AD479FF953E7}" type="presOf" srcId="{38CA1C95-FE75-C745-A704-96C3E51FEE53}" destId="{1C831D54-E2F9-8E48-8B10-5D4545054EAD}" srcOrd="0" destOrd="0" presId="urn:microsoft.com/office/officeart/2005/8/layout/vList5"/>
    <dgm:cxn modelId="{DA9C8A4E-0788-CD47-AB49-B245ED457FAF}" srcId="{38CA1C95-FE75-C745-A704-96C3E51FEE53}" destId="{C7B3122B-F3D7-1C40-A095-AD9BCD65C5A1}" srcOrd="0" destOrd="0" parTransId="{298CB282-F17D-A546-9FA0-ECFA246398A8}" sibTransId="{D39FCE01-7929-CA4E-8B1C-90859240B0C2}"/>
    <dgm:cxn modelId="{1CB44867-C165-4641-A250-E4ADF79E9A02}" srcId="{AA5D8742-BDDB-534C-BEC3-20E00C131120}" destId="{11A56837-F500-2343-A2BA-AD67B7AD6C61}" srcOrd="0" destOrd="0" parTransId="{7B12D019-FBFE-BB45-978F-3D0825DA137C}" sibTransId="{E4749E97-41B8-B746-8FE2-25E4550D9993}"/>
    <dgm:cxn modelId="{4B74B4EC-636D-7245-BF80-8ADB85641249}" type="presOf" srcId="{AE029BDB-0F4E-A24B-91B2-393A286A5008}" destId="{DBFE4ECC-2923-CE40-BB72-EF4DC7FF9E20}" srcOrd="0" destOrd="0" presId="urn:microsoft.com/office/officeart/2005/8/layout/vList5"/>
    <dgm:cxn modelId="{CFD3B893-1B94-7340-9F52-BFD4F46E9D30}" type="presOf" srcId="{57CFFA3F-3EE4-F845-8B6F-9766A2FE1623}" destId="{7AD3F741-B204-F24B-9369-ADB852325A1D}" srcOrd="0" destOrd="0" presId="urn:microsoft.com/office/officeart/2005/8/layout/vList5"/>
    <dgm:cxn modelId="{5AEEEC6E-71D8-3048-A1DB-A84EE07AC54B}" type="presOf" srcId="{AA5D8742-BDDB-534C-BEC3-20E00C131120}" destId="{166202F5-5C84-1049-9C1F-CF3FC6B46654}" srcOrd="0" destOrd="0" presId="urn:microsoft.com/office/officeart/2005/8/layout/vList5"/>
    <dgm:cxn modelId="{B43680FF-F340-7C44-8E37-B3DAB2698E80}" type="presParOf" srcId="{DBFE4ECC-2923-CE40-BB72-EF4DC7FF9E20}" destId="{D0F1C0E5-DE5E-704F-B3E4-9AECA35F35DD}" srcOrd="0" destOrd="0" presId="urn:microsoft.com/office/officeart/2005/8/layout/vList5"/>
    <dgm:cxn modelId="{7D1BF22B-EF6D-3849-BE69-CC429A74A0B6}" type="presParOf" srcId="{D0F1C0E5-DE5E-704F-B3E4-9AECA35F35DD}" destId="{166202F5-5C84-1049-9C1F-CF3FC6B46654}" srcOrd="0" destOrd="0" presId="urn:microsoft.com/office/officeart/2005/8/layout/vList5"/>
    <dgm:cxn modelId="{C1280F09-2190-C94F-B3F8-494C1C61F14D}" type="presParOf" srcId="{D0F1C0E5-DE5E-704F-B3E4-9AECA35F35DD}" destId="{655FE54A-9DA1-9447-A1E9-3BF8D4F50E7A}" srcOrd="1" destOrd="0" presId="urn:microsoft.com/office/officeart/2005/8/layout/vList5"/>
    <dgm:cxn modelId="{0F9EBD1E-D095-204B-BE58-BE71AC12791E}" type="presParOf" srcId="{DBFE4ECC-2923-CE40-BB72-EF4DC7FF9E20}" destId="{38442660-359B-614F-967C-3C03069189DE}" srcOrd="1" destOrd="0" presId="urn:microsoft.com/office/officeart/2005/8/layout/vList5"/>
    <dgm:cxn modelId="{F275FCC8-C027-DA42-BB78-62D677095C20}" type="presParOf" srcId="{DBFE4ECC-2923-CE40-BB72-EF4DC7FF9E20}" destId="{82EBE181-9A45-5E47-8445-E930E2935D92}" srcOrd="2" destOrd="0" presId="urn:microsoft.com/office/officeart/2005/8/layout/vList5"/>
    <dgm:cxn modelId="{62166334-45A9-C44A-9531-381DA18CE29C}" type="presParOf" srcId="{82EBE181-9A45-5E47-8445-E930E2935D92}" destId="{1C831D54-E2F9-8E48-8B10-5D4545054EAD}" srcOrd="0" destOrd="0" presId="urn:microsoft.com/office/officeart/2005/8/layout/vList5"/>
    <dgm:cxn modelId="{E3BCA334-BE6C-0E4B-A3DF-7EEC4ED98C29}" type="presParOf" srcId="{82EBE181-9A45-5E47-8445-E930E2935D92}" destId="{94B82833-F8A0-F042-8A91-A020B87B14B8}" srcOrd="1" destOrd="0" presId="urn:microsoft.com/office/officeart/2005/8/layout/vList5"/>
    <dgm:cxn modelId="{BC522FC9-A1ED-D949-8E0B-C15D227E5C2E}" type="presParOf" srcId="{DBFE4ECC-2923-CE40-BB72-EF4DC7FF9E20}" destId="{3585AB47-DC2C-F146-8D0F-882F174B86A9}" srcOrd="3" destOrd="0" presId="urn:microsoft.com/office/officeart/2005/8/layout/vList5"/>
    <dgm:cxn modelId="{D47C0214-F831-874F-9B44-A2E9FC2D0C02}" type="presParOf" srcId="{DBFE4ECC-2923-CE40-BB72-EF4DC7FF9E20}" destId="{E143FA63-1B7B-F448-A046-B1252B1B9CC4}" srcOrd="4" destOrd="0" presId="urn:microsoft.com/office/officeart/2005/8/layout/vList5"/>
    <dgm:cxn modelId="{1D9386A6-2702-8F42-982B-61659E50ED55}" type="presParOf" srcId="{E143FA63-1B7B-F448-A046-B1252B1B9CC4}" destId="{665FD657-D775-2D48-AB6F-51B38A023288}" srcOrd="0" destOrd="0" presId="urn:microsoft.com/office/officeart/2005/8/layout/vList5"/>
    <dgm:cxn modelId="{EF02A28A-1080-2D47-8402-E829F8E3CF1D}" type="presParOf" srcId="{E143FA63-1B7B-F448-A046-B1252B1B9CC4}" destId="{7AD3F741-B204-F24B-9369-ADB852325A1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217-9564-C549-A43F-AB92033D29D2}">
      <dsp:nvSpPr>
        <dsp:cNvPr id="0" name=""/>
        <dsp:cNvSpPr/>
      </dsp:nvSpPr>
      <dsp:spPr>
        <a:xfrm>
          <a:off x="0" y="81885"/>
          <a:ext cx="7001814" cy="87457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tx1"/>
              </a:solidFill>
              <a:latin typeface="+mn-lt"/>
            </a:rPr>
            <a:t>1. Defining the country’s REDD+ approach</a:t>
          </a:r>
          <a:endParaRPr lang="en-US" sz="2300" b="1" kern="1200" dirty="0"/>
        </a:p>
      </dsp:txBody>
      <dsp:txXfrm>
        <a:off x="42693" y="124578"/>
        <a:ext cx="6916428" cy="789189"/>
      </dsp:txXfrm>
    </dsp:sp>
    <dsp:sp modelId="{15AE0891-D579-7F46-947F-729403A2319F}">
      <dsp:nvSpPr>
        <dsp:cNvPr id="0" name=""/>
        <dsp:cNvSpPr/>
      </dsp:nvSpPr>
      <dsp:spPr>
        <a:xfrm>
          <a:off x="0" y="1022700"/>
          <a:ext cx="7001814" cy="87457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tx1"/>
              </a:solidFill>
              <a:latin typeface="+mn-lt"/>
            </a:rPr>
            <a:t>2. Different type of REDD+ interventions and implications for safeguards</a:t>
          </a:r>
        </a:p>
      </dsp:txBody>
      <dsp:txXfrm>
        <a:off x="42693" y="1065393"/>
        <a:ext cx="6916428" cy="789189"/>
      </dsp:txXfrm>
    </dsp:sp>
    <dsp:sp modelId="{3CF8D11B-E1C8-A34C-A84C-C01364D4F570}">
      <dsp:nvSpPr>
        <dsp:cNvPr id="0" name=""/>
        <dsp:cNvSpPr/>
      </dsp:nvSpPr>
      <dsp:spPr>
        <a:xfrm>
          <a:off x="0" y="1963515"/>
          <a:ext cx="7001814" cy="87457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+mn-lt"/>
            </a:rPr>
            <a:t>3. </a:t>
          </a:r>
          <a:r>
            <a:rPr lang="en-US" sz="2300" b="1" kern="1200" dirty="0" smtClean="0">
              <a:solidFill>
                <a:schemeClr val="tx1"/>
              </a:solidFill>
              <a:latin typeface="+mn-lt"/>
            </a:rPr>
            <a:t>Linkages between UNFCCC and FCPF safeguard requirements</a:t>
          </a:r>
          <a:endParaRPr lang="en-US" sz="2300" b="1" kern="1200" dirty="0">
            <a:solidFill>
              <a:schemeClr val="tx1"/>
            </a:solidFill>
            <a:latin typeface="+mn-lt"/>
          </a:endParaRPr>
        </a:p>
      </dsp:txBody>
      <dsp:txXfrm>
        <a:off x="42693" y="2006208"/>
        <a:ext cx="6916428" cy="789189"/>
      </dsp:txXfrm>
    </dsp:sp>
    <dsp:sp modelId="{5AD3AFE1-42C7-C546-9F67-59E1771AA2C7}">
      <dsp:nvSpPr>
        <dsp:cNvPr id="0" name=""/>
        <dsp:cNvSpPr/>
      </dsp:nvSpPr>
      <dsp:spPr>
        <a:xfrm>
          <a:off x="0" y="2904330"/>
          <a:ext cx="7001814" cy="87457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+mn-lt"/>
            </a:rPr>
            <a:t>4. </a:t>
          </a:r>
          <a:r>
            <a:rPr lang="en-US" sz="2300" b="1" kern="1200" dirty="0" smtClean="0">
              <a:solidFill>
                <a:schemeClr val="tx1"/>
              </a:solidFill>
              <a:latin typeface="+mn-lt"/>
            </a:rPr>
            <a:t>Best practices for ensuring consistency with safeguards during REDD+ implementation </a:t>
          </a:r>
          <a:endParaRPr lang="en-US" sz="2300" b="1" kern="1200" dirty="0">
            <a:solidFill>
              <a:schemeClr val="tx1"/>
            </a:solidFill>
            <a:latin typeface="+mn-lt"/>
          </a:endParaRPr>
        </a:p>
      </dsp:txBody>
      <dsp:txXfrm>
        <a:off x="42693" y="2947023"/>
        <a:ext cx="6916428" cy="789189"/>
      </dsp:txXfrm>
    </dsp:sp>
    <dsp:sp modelId="{B37B8DC5-2BC8-0C44-8D86-B3E35021E244}">
      <dsp:nvSpPr>
        <dsp:cNvPr id="0" name=""/>
        <dsp:cNvSpPr/>
      </dsp:nvSpPr>
      <dsp:spPr>
        <a:xfrm>
          <a:off x="0" y="3845145"/>
          <a:ext cx="7001814" cy="87457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+mn-lt"/>
            </a:rPr>
            <a:t>5. </a:t>
          </a:r>
          <a:r>
            <a:rPr lang="en-US" sz="2300" b="1" kern="1200" dirty="0">
              <a:solidFill>
                <a:schemeClr val="tx1"/>
              </a:solidFill>
              <a:latin typeface="+mn-lt"/>
            </a:rPr>
            <a:t>Final considerations</a:t>
          </a:r>
        </a:p>
      </dsp:txBody>
      <dsp:txXfrm>
        <a:off x="42693" y="3887838"/>
        <a:ext cx="6916428" cy="789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CB362-09C0-EF4F-9E24-CBAF273B9140}">
      <dsp:nvSpPr>
        <dsp:cNvPr id="0" name=""/>
        <dsp:cNvSpPr/>
      </dsp:nvSpPr>
      <dsp:spPr>
        <a:xfrm>
          <a:off x="4234" y="0"/>
          <a:ext cx="4073711" cy="477806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>
              <a:solidFill>
                <a:schemeClr val="bg2"/>
              </a:solidFill>
            </a:rPr>
            <a:t>Policy type interventions</a:t>
          </a:r>
        </a:p>
      </dsp:txBody>
      <dsp:txXfrm>
        <a:off x="4234" y="0"/>
        <a:ext cx="4073711" cy="1433418"/>
      </dsp:txXfrm>
    </dsp:sp>
    <dsp:sp modelId="{EA37FD2C-DC60-4D45-BC8C-5C01EC340F25}">
      <dsp:nvSpPr>
        <dsp:cNvPr id="0" name=""/>
        <dsp:cNvSpPr/>
      </dsp:nvSpPr>
      <dsp:spPr>
        <a:xfrm>
          <a:off x="411605" y="1433826"/>
          <a:ext cx="3258969" cy="93869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Char char="Ø"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National or sub-national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 in scale. </a:t>
          </a:r>
          <a:endParaRPr lang="en-US" sz="1400" kern="1200" dirty="0"/>
        </a:p>
      </dsp:txBody>
      <dsp:txXfrm>
        <a:off x="439098" y="1461319"/>
        <a:ext cx="3203983" cy="883711"/>
      </dsp:txXfrm>
    </dsp:sp>
    <dsp:sp modelId="{CDFE908D-B519-5E46-8050-B99A3578C7D3}">
      <dsp:nvSpPr>
        <dsp:cNvPr id="0" name=""/>
        <dsp:cNvSpPr/>
      </dsp:nvSpPr>
      <dsp:spPr>
        <a:xfrm>
          <a:off x="411605" y="2516939"/>
          <a:ext cx="3258969" cy="93869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Defined and implemented by the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government. </a:t>
          </a:r>
        </a:p>
      </dsp:txBody>
      <dsp:txXfrm>
        <a:off x="439098" y="2544432"/>
        <a:ext cx="3203983" cy="883711"/>
      </dsp:txXfrm>
    </dsp:sp>
    <dsp:sp modelId="{71982932-FE98-9E4D-AC4E-5BF65A2CA2EC}">
      <dsp:nvSpPr>
        <dsp:cNvPr id="0" name=""/>
        <dsp:cNvSpPr/>
      </dsp:nvSpPr>
      <dsp:spPr>
        <a:xfrm>
          <a:off x="411605" y="3600051"/>
          <a:ext cx="3258969" cy="93869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reforming land-use planning, developing enabling environment for agroforestry (training, credit, extension services), PES. </a:t>
          </a:r>
        </a:p>
      </dsp:txBody>
      <dsp:txXfrm>
        <a:off x="439098" y="3627544"/>
        <a:ext cx="3203983" cy="883711"/>
      </dsp:txXfrm>
    </dsp:sp>
    <dsp:sp modelId="{C75A78FB-175B-C441-B3B4-1E1820595F8E}">
      <dsp:nvSpPr>
        <dsp:cNvPr id="0" name=""/>
        <dsp:cNvSpPr/>
      </dsp:nvSpPr>
      <dsp:spPr>
        <a:xfrm>
          <a:off x="4383474" y="0"/>
          <a:ext cx="4073711" cy="477806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>
              <a:solidFill>
                <a:schemeClr val="bg2"/>
              </a:solidFill>
            </a:rPr>
            <a:t>Project </a:t>
          </a:r>
          <a:r>
            <a:rPr lang="en-US" sz="3400" b="1" kern="1200" smtClean="0">
              <a:solidFill>
                <a:schemeClr val="bg2"/>
              </a:solidFill>
            </a:rPr>
            <a:t>type </a:t>
          </a:r>
          <a:r>
            <a:rPr lang="en-US" sz="3400" b="1" kern="1200" dirty="0">
              <a:solidFill>
                <a:schemeClr val="bg2"/>
              </a:solidFill>
            </a:rPr>
            <a:t>direct interventions</a:t>
          </a:r>
        </a:p>
      </dsp:txBody>
      <dsp:txXfrm>
        <a:off x="4383474" y="0"/>
        <a:ext cx="4073711" cy="1433418"/>
      </dsp:txXfrm>
    </dsp:sp>
    <dsp:sp modelId="{8B7C28C3-C499-8349-9E4E-A1EE644CAEA3}">
      <dsp:nvSpPr>
        <dsp:cNvPr id="0" name=""/>
        <dsp:cNvSpPr/>
      </dsp:nvSpPr>
      <dsp:spPr>
        <a:xfrm>
          <a:off x="4790845" y="1433826"/>
          <a:ext cx="3258969" cy="9386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Char char="Ø"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Sub-national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 in scale. </a:t>
          </a:r>
          <a:endParaRPr lang="en-US" sz="1400" kern="1200" dirty="0"/>
        </a:p>
      </dsp:txBody>
      <dsp:txXfrm>
        <a:off x="4818338" y="1461319"/>
        <a:ext cx="3203983" cy="883711"/>
      </dsp:txXfrm>
    </dsp:sp>
    <dsp:sp modelId="{1F365084-74A4-334F-A43A-597347A5DF6F}">
      <dsp:nvSpPr>
        <dsp:cNvPr id="0" name=""/>
        <dsp:cNvSpPr/>
      </dsp:nvSpPr>
      <dsp:spPr>
        <a:xfrm>
          <a:off x="4790845" y="2516939"/>
          <a:ext cx="3258969" cy="9386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Can be designed and implemented by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public, private or third sector actors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. </a:t>
          </a:r>
        </a:p>
      </dsp:txBody>
      <dsp:txXfrm>
        <a:off x="4818338" y="2544432"/>
        <a:ext cx="3203983" cy="883711"/>
      </dsp:txXfrm>
    </dsp:sp>
    <dsp:sp modelId="{8FFB68C9-22F5-A246-B210-3CA4BB855260}">
      <dsp:nvSpPr>
        <dsp:cNvPr id="0" name=""/>
        <dsp:cNvSpPr/>
      </dsp:nvSpPr>
      <dsp:spPr>
        <a:xfrm>
          <a:off x="4790845" y="3600051"/>
          <a:ext cx="3258969" cy="9386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>
              <a:solidFill>
                <a:schemeClr val="tx1"/>
              </a:solidFill>
              <a:latin typeface="+mn-lt"/>
            </a:rPr>
            <a:t>Examples: 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Community forest management projects, forests, agroforestry projects, ecotourism projects.</a:t>
          </a:r>
        </a:p>
      </dsp:txBody>
      <dsp:txXfrm>
        <a:off x="4818338" y="3627544"/>
        <a:ext cx="3203983" cy="88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FE54A-9DA1-9447-A1E9-3BF8D4F50E7A}">
      <dsp:nvSpPr>
        <dsp:cNvPr id="0" name=""/>
        <dsp:cNvSpPr/>
      </dsp:nvSpPr>
      <dsp:spPr>
        <a:xfrm rot="5400000">
          <a:off x="5026062" y="-1981473"/>
          <a:ext cx="1308955" cy="5346391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Developing a SESA and ESMF (</a:t>
          </a:r>
          <a:r>
            <a:rPr lang="en-GB" sz="1800" b="0" kern="1200" dirty="0"/>
            <a:t>determining how REDD+ activities will be consistent with the safeguards)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Developing a FGRM </a:t>
          </a:r>
          <a:r>
            <a:rPr lang="en-GB" sz="1800" b="0" kern="1200" dirty="0"/>
            <a:t>(guaranteeing their application)</a:t>
          </a:r>
        </a:p>
      </dsp:txBody>
      <dsp:txXfrm rot="-5400000">
        <a:off x="3007344" y="101143"/>
        <a:ext cx="5282493" cy="1181159"/>
      </dsp:txXfrm>
    </dsp:sp>
    <dsp:sp modelId="{166202F5-5C84-1049-9C1F-CF3FC6B46654}">
      <dsp:nvSpPr>
        <dsp:cNvPr id="0" name=""/>
        <dsp:cNvSpPr/>
      </dsp:nvSpPr>
      <dsp:spPr>
        <a:xfrm>
          <a:off x="0" y="2089"/>
          <a:ext cx="3007344" cy="1379264"/>
        </a:xfrm>
        <a:prstGeom prst="roundRect">
          <a:avLst/>
        </a:prstGeom>
        <a:solidFill>
          <a:srgbClr val="00B0F0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Ensuring consistency with the Cancun safeguards</a:t>
          </a:r>
          <a:endParaRPr lang="en-GB" sz="2200" kern="1200" dirty="0"/>
        </a:p>
      </dsp:txBody>
      <dsp:txXfrm>
        <a:off x="67330" y="69419"/>
        <a:ext cx="2872684" cy="1244604"/>
      </dsp:txXfrm>
    </dsp:sp>
    <dsp:sp modelId="{94B82833-F8A0-F042-8A91-A020B87B14B8}">
      <dsp:nvSpPr>
        <dsp:cNvPr id="0" name=""/>
        <dsp:cNvSpPr/>
      </dsp:nvSpPr>
      <dsp:spPr>
        <a:xfrm rot="5400000">
          <a:off x="5128834" y="-533245"/>
          <a:ext cx="1103411" cy="5346391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FCPF requires also set up of a SIS</a:t>
          </a:r>
        </a:p>
      </dsp:txBody>
      <dsp:txXfrm rot="-5400000">
        <a:off x="3007344" y="1642109"/>
        <a:ext cx="5292527" cy="995683"/>
      </dsp:txXfrm>
    </dsp:sp>
    <dsp:sp modelId="{1C831D54-E2F9-8E48-8B10-5D4545054EAD}">
      <dsp:nvSpPr>
        <dsp:cNvPr id="0" name=""/>
        <dsp:cNvSpPr/>
      </dsp:nvSpPr>
      <dsp:spPr>
        <a:xfrm>
          <a:off x="0" y="1450318"/>
          <a:ext cx="3007344" cy="137926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Develop a safeguard information system</a:t>
          </a:r>
          <a:endParaRPr lang="en-GB" sz="2200" kern="1200" dirty="0"/>
        </a:p>
      </dsp:txBody>
      <dsp:txXfrm>
        <a:off x="67330" y="1517648"/>
        <a:ext cx="2872684" cy="1244604"/>
      </dsp:txXfrm>
    </dsp:sp>
    <dsp:sp modelId="{7AD3F741-B204-F24B-9369-ADB852325A1D}">
      <dsp:nvSpPr>
        <dsp:cNvPr id="0" name=""/>
        <dsp:cNvSpPr/>
      </dsp:nvSpPr>
      <dsp:spPr>
        <a:xfrm rot="5400000">
          <a:off x="5128834" y="914983"/>
          <a:ext cx="1103411" cy="5346391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Provision of information/reporting under ESMF and FGRM can be an input for the summary</a:t>
          </a:r>
        </a:p>
      </dsp:txBody>
      <dsp:txXfrm rot="-5400000">
        <a:off x="3007344" y="3090337"/>
        <a:ext cx="5292527" cy="995683"/>
      </dsp:txXfrm>
    </dsp:sp>
    <dsp:sp modelId="{665FD657-D775-2D48-AB6F-51B38A023288}">
      <dsp:nvSpPr>
        <dsp:cNvPr id="0" name=""/>
        <dsp:cNvSpPr/>
      </dsp:nvSpPr>
      <dsp:spPr>
        <a:xfrm>
          <a:off x="0" y="2898546"/>
          <a:ext cx="3007344" cy="137926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Provide a summary of information</a:t>
          </a:r>
          <a:endParaRPr lang="en-GB" sz="2200" kern="1200" dirty="0"/>
        </a:p>
      </dsp:txBody>
      <dsp:txXfrm>
        <a:off x="67330" y="2965876"/>
        <a:ext cx="2872684" cy="124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51788F-5A92-2C41-8D50-BA5613FE115E}" type="datetimeFigureOut">
              <a:rPr lang="en-US" altLang="en-US"/>
              <a:pPr>
                <a:defRPr/>
              </a:pPr>
              <a:t>6/11/18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DDCA95-4454-F34E-BFC6-F1B029ED23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7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image" Target="../media/image1.png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buFontTx/>
              <a:buAutoNum type="arabicPeriod"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5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941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7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43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76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1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Tx/>
              <a:buBlip>
                <a:blip r:embed="rId3"/>
              </a:buBlip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89243F7-3FE9-2B4B-831F-D5EBAD29FB9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buFontTx/>
              <a:buAutoNum type="arabicPeriod"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49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10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Most REDD+ countries are adopting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hybrid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approaches, with a mix of policy and project type interventions</a:t>
            </a:r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68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Most REDD+ countries are adopting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hybrid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approaches, with a mix of policy and project type interventions</a:t>
            </a:r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43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DCA95-4454-F34E-BFC6-F1B029ED236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425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8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implement REDD+ activities effectively, countries should seek to understand and address the direct and related indirect drivers,</a:t>
            </a:r>
            <a:endParaRPr lang="en-US" baseline="0" dirty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1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67985" y="715027"/>
            <a:ext cx="3804444" cy="37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630" y="3110030"/>
            <a:ext cx="4090162" cy="594017"/>
          </a:xfr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2630" y="1126959"/>
            <a:ext cx="3505084" cy="1884753"/>
          </a:xfrm>
        </p:spPr>
        <p:txBody>
          <a:bodyPr tIns="0" anchor="t"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4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522276"/>
            <a:ext cx="8229600" cy="1869665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9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898" y="2583270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2"/>
          </p:nvPr>
        </p:nvSpPr>
        <p:spPr>
          <a:xfrm>
            <a:off x="522368" y="679076"/>
            <a:ext cx="6427690" cy="1225863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100898" y="3927934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67B260F-7B19-7D4D-B5F9-44D906DA11AD}" type="datetimeFigureOut">
              <a:rPr lang="en-US" altLang="en-US"/>
              <a:pPr>
                <a:defRPr/>
              </a:pPr>
              <a:t>6/11/18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3651C65-0D8E-2340-84F2-E98DA07A52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oo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43" y="2094898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629842" y="3622360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4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662382"/>
          </a:solidFill>
          <a:latin typeface="Futura Book"/>
          <a:ea typeface="ＭＳ Ｐゴシック" charset="0"/>
          <a:cs typeface="Futura 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7"/>
        </a:buBlip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skorwin@climatelawandpolicy.com" TargetMode="External"/><Relationship Id="rId5" Type="http://schemas.openxmlformats.org/officeDocument/2006/relationships/hyperlink" Target="http://climatelawandpolicy.com/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4.tiff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804" y="355697"/>
            <a:ext cx="861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rPr>
              <a:t>Key considerations and elements in implementing safeguards for REDD+</a:t>
            </a:r>
            <a:endParaRPr lang="en-GB" altLang="en-US" sz="2400" b="1" dirty="0">
              <a:solidFill>
                <a:schemeClr val="accent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-1017431" y="1409163"/>
            <a:ext cx="7658916" cy="4538663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>
                <a:solidFill>
                  <a:schemeClr val="accent1"/>
                </a:solidFill>
                <a:latin typeface="+mn-lt"/>
              </a:rPr>
              <a:t>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05"/>
            <a:ext cx="9144000" cy="3574342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4294967295"/>
          </p:nvPr>
        </p:nvSpPr>
        <p:spPr>
          <a:xfrm>
            <a:off x="420687" y="5422270"/>
            <a:ext cx="2576513" cy="81343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500" b="1" dirty="0">
                <a:solidFill>
                  <a:schemeClr val="tx1"/>
                </a:solidFill>
                <a:latin typeface="+mn-lt"/>
                <a:ea typeface="Helvetica Neue" charset="0"/>
                <a:cs typeface="Helvetica Neue" charset="0"/>
              </a:rPr>
              <a:t>Sebastien Korwin </a:t>
            </a:r>
          </a:p>
          <a:p>
            <a:pPr marL="0" indent="0"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ea typeface="Helvetica Neue" charset="0"/>
                <a:cs typeface="Helvetica Neue" charset="0"/>
              </a:rPr>
              <a:t>Senior Legal and Policy Advisor </a:t>
            </a:r>
          </a:p>
          <a:p>
            <a:pPr marL="0" indent="0">
              <a:buFontTx/>
              <a:buNone/>
            </a:pPr>
            <a:endParaRPr lang="en-US" altLang="en-US" dirty="0">
              <a:latin typeface="+mn-lt"/>
              <a:ea typeface="ＭＳ Ｐゴシック" charset="-128"/>
              <a:cs typeface="Futura Book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3103809" y="5422270"/>
            <a:ext cx="5762816" cy="70442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1600" dirty="0"/>
              <a:t>Africa Regional South-South Knowledge Exchange on REDD+ Safeguards and Safeguards Information Systems </a:t>
            </a:r>
          </a:p>
          <a:p>
            <a:pPr marL="0" indent="0" algn="ctr">
              <a:buNone/>
            </a:pPr>
            <a:r>
              <a:rPr lang="en-US" sz="1600" dirty="0"/>
              <a:t>Accra.  12 – 13 June 2018</a:t>
            </a:r>
          </a:p>
        </p:txBody>
      </p:sp>
    </p:spTree>
    <p:extLst>
      <p:ext uri="{BB962C8B-B14F-4D97-AF65-F5344CB8AC3E}">
        <p14:creationId xmlns:p14="http://schemas.microsoft.com/office/powerpoint/2010/main" val="203175294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293057"/>
            <a:ext cx="7658916" cy="4318834"/>
          </a:xfrm>
          <a:extLst/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00050" lvl="1" indent="-400050" algn="just"/>
            <a:r>
              <a:rPr lang="en-US" sz="2000" dirty="0">
                <a:solidFill>
                  <a:schemeClr val="tx1"/>
                </a:solidFill>
                <a:latin typeface="+mn-lt"/>
              </a:rPr>
              <a:t>The benefits of anchoring the safeguards to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countries’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existing governance framework is that it: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solidFill>
                  <a:srgbClr val="92D050"/>
                </a:solidFill>
                <a:latin typeface="+mn-lt"/>
              </a:rPr>
              <a:t>✔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Builds on existing legally enforceable rights and duties</a:t>
            </a:r>
          </a:p>
          <a:p>
            <a:pPr marL="457200" lvl="1" indent="0" algn="just"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✔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Builds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on existing mandates (institutions already mandated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enforce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laws)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92D050"/>
                </a:solidFill>
              </a:rPr>
              <a:t>✔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Can help reduce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operational costs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53E51B-011E-544F-B271-AA35C5890466}"/>
              </a:ext>
            </a:extLst>
          </p:cNvPr>
          <p:cNvGrpSpPr/>
          <p:nvPr/>
        </p:nvGrpSpPr>
        <p:grpSpPr>
          <a:xfrm>
            <a:off x="512762" y="499229"/>
            <a:ext cx="7881729" cy="585000"/>
            <a:chOff x="0" y="283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BBC46064-DAE9-9342-880C-FDE541A495E0}"/>
                </a:ext>
              </a:extLst>
            </p:cNvPr>
            <p:cNvSpPr/>
            <p:nvPr/>
          </p:nvSpPr>
          <p:spPr>
            <a:xfrm>
              <a:off x="0" y="283919"/>
              <a:ext cx="7298028" cy="585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xmlns="" id="{28079621-A3A7-FD49-BA38-3DC0AF26825A}"/>
                </a:ext>
              </a:extLst>
            </p:cNvPr>
            <p:cNvSpPr txBox="1"/>
            <p:nvPr/>
          </p:nvSpPr>
          <p:spPr>
            <a:xfrm>
              <a:off x="28557" y="312475"/>
              <a:ext cx="7240914" cy="55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Harnessing existing </a:t>
              </a:r>
              <a:r>
                <a:rPr lang="en-US" sz="2500" b="1" dirty="0"/>
                <a:t>g</a:t>
              </a:r>
              <a:r>
                <a:rPr lang="en-US" sz="2500" b="1" kern="1200" dirty="0"/>
                <a:t>overnance</a:t>
              </a:r>
              <a:r>
                <a:rPr lang="en-US" sz="2500" b="1" dirty="0"/>
                <a:t> arrangements</a:t>
              </a:r>
              <a:endParaRPr lang="en-US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4427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573091"/>
            <a:ext cx="7658916" cy="4558272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International financial institutions such as the World Bank generally require the development of ‘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Management Frameworks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’ to address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social and environmental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risks. 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Generally tailored to a project or series of projects, this approach aims to define a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tailored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framework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 screening, minimizing and managing potential social and environmental risks (ex: ESMF). Key steps include: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Identifying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potential social and environmental risks posed by the proposed project through a screening process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Linking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the identified risks to the relevant safeguards (OPs and laws)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Developing a safeguards management framework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(i.e. clarifying the responsible institutions and outlining the process to be followed to mitigate the identified risks)</a:t>
            </a:r>
          </a:p>
          <a:p>
            <a:pPr marL="742950" lvl="2" indent="-342900" algn="just">
              <a:buSzPct val="100000"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D8D694-19D5-6146-9894-5940807DA285}"/>
              </a:ext>
            </a:extLst>
          </p:cNvPr>
          <p:cNvGrpSpPr/>
          <p:nvPr/>
        </p:nvGrpSpPr>
        <p:grpSpPr>
          <a:xfrm>
            <a:off x="512763" y="512760"/>
            <a:ext cx="7298028" cy="851345"/>
            <a:chOff x="0" y="940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C7341762-CB55-9B4F-9C36-58D809B5EC49}"/>
                </a:ext>
              </a:extLst>
            </p:cNvPr>
            <p:cNvSpPr/>
            <p:nvPr/>
          </p:nvSpPr>
          <p:spPr>
            <a:xfrm>
              <a:off x="0" y="940919"/>
              <a:ext cx="7298028" cy="585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xmlns="" id="{E629FF04-2D5A-3644-A64A-D4B6CFCAE3F8}"/>
                </a:ext>
              </a:extLst>
            </p:cNvPr>
            <p:cNvSpPr txBox="1"/>
            <p:nvPr/>
          </p:nvSpPr>
          <p:spPr>
            <a:xfrm>
              <a:off x="28557" y="969476"/>
              <a:ext cx="7240914" cy="52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dirty="0"/>
                <a:t>Developing REDD+ specific </a:t>
              </a:r>
              <a:r>
                <a:rPr lang="en-US" sz="2500" b="1" kern="1200" dirty="0"/>
                <a:t>management frameworks to address gaps 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89514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513130"/>
            <a:ext cx="7658916" cy="4558272"/>
          </a:xfrm>
          <a:extLst/>
        </p:spPr>
        <p:txBody>
          <a:bodyPr/>
          <a:lstStyle/>
          <a:p>
            <a:pPr marL="342900" lvl="1" indent="-342900" algn="just">
              <a:buSzPct val="100000"/>
            </a:pPr>
            <a:endParaRPr lang="en-GB" sz="1600" b="1" dirty="0">
              <a:solidFill>
                <a:schemeClr val="accent1"/>
              </a:solidFill>
              <a:latin typeface="+mn-lt"/>
            </a:endParaRPr>
          </a:p>
          <a:p>
            <a:pPr marL="342900" lvl="1" indent="-342900" algn="just">
              <a:buSzPct val="100000"/>
            </a:pPr>
            <a:endParaRPr lang="en-GB" sz="1600" b="1" dirty="0">
              <a:solidFill>
                <a:schemeClr val="accent1"/>
              </a:solidFill>
              <a:latin typeface="+mn-lt"/>
            </a:endParaRPr>
          </a:p>
          <a:p>
            <a:pPr marL="342900" lvl="1" indent="-342900" algn="just">
              <a:buSzPct val="100000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benefits of developing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REDD+ a specific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management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framework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address gaps in the existing governance framework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are that: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400050" lvl="2" indent="0" algn="just">
              <a:buSzPct val="100000"/>
              <a:buNone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00050" lvl="2" indent="0" algn="just">
              <a:buSzPct val="100000"/>
              <a:buNone/>
            </a:pPr>
            <a:r>
              <a:rPr lang="en-US" sz="2000" dirty="0">
                <a:solidFill>
                  <a:srgbClr val="92D050"/>
                </a:solidFill>
              </a:rPr>
              <a:t>	</a:t>
            </a:r>
            <a:r>
              <a:rPr lang="en-US" sz="2000" dirty="0" smtClean="0">
                <a:solidFill>
                  <a:srgbClr val="92D050"/>
                </a:solidFill>
              </a:rPr>
              <a:t>✔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It can be a realistic way of addressing gaps in existing legislation where legal reform is not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feasible</a:t>
            </a:r>
          </a:p>
          <a:p>
            <a:pPr marL="400050" lvl="2" indent="0" algn="just">
              <a:buSzPct val="100000"/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>
                <a:solidFill>
                  <a:srgbClr val="92D050"/>
                </a:solidFill>
              </a:rPr>
              <a:t>✔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it can be tailored to the specific risks of the proposed interventions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92D050"/>
                </a:solidFill>
              </a:rPr>
              <a:t>✔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It can help clearly define operational responsibilities between oversight/enforcement authorities and project implementers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D8D694-19D5-6146-9894-5940807DA285}"/>
              </a:ext>
            </a:extLst>
          </p:cNvPr>
          <p:cNvGrpSpPr/>
          <p:nvPr/>
        </p:nvGrpSpPr>
        <p:grpSpPr>
          <a:xfrm>
            <a:off x="512763" y="512760"/>
            <a:ext cx="7298028" cy="851345"/>
            <a:chOff x="0" y="940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C7341762-CB55-9B4F-9C36-58D809B5EC49}"/>
                </a:ext>
              </a:extLst>
            </p:cNvPr>
            <p:cNvSpPr/>
            <p:nvPr/>
          </p:nvSpPr>
          <p:spPr>
            <a:xfrm>
              <a:off x="0" y="940919"/>
              <a:ext cx="7298028" cy="585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xmlns="" id="{E629FF04-2D5A-3644-A64A-D4B6CFCAE3F8}"/>
                </a:ext>
              </a:extLst>
            </p:cNvPr>
            <p:cNvSpPr txBox="1"/>
            <p:nvPr/>
          </p:nvSpPr>
          <p:spPr>
            <a:xfrm>
              <a:off x="28557" y="969476"/>
              <a:ext cx="7240914" cy="52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dirty="0"/>
                <a:t>Developing REDD+ specific </a:t>
              </a:r>
              <a:r>
                <a:rPr lang="en-US" sz="2500" b="1" kern="1200" dirty="0"/>
                <a:t>management frameworks to address gaps 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227304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553" y="362220"/>
            <a:ext cx="519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Early lessons learnt in ensuring consistency with international REDD+ safeguard requirements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23527" y="1124860"/>
            <a:ext cx="8266473" cy="5314576"/>
          </a:xfrm>
          <a:extLst/>
        </p:spPr>
        <p:txBody>
          <a:bodyPr/>
          <a:lstStyle/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important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that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objectives of the country’s vision for REDD+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 clear (to receive money from the GCF? The FCPF? Both? To reform the forest sector as a whole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?) to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ensure that all the relevant safeguard requirements are considered and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Understanding the types of safeguard activities that different donors 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provide support for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(legal assessments, risk assessments) can improve cost effectiveness and avoid duplication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C26BB1-F288-9B47-9027-DF60865B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08" y="374294"/>
            <a:ext cx="3296992" cy="19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55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Final considerations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03023" y="1266528"/>
            <a:ext cx="7658916" cy="4787900"/>
          </a:xfrm>
          <a:extLst/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 country’s efforts to ensure consistency with safeguards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needs to be adapted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 the type and scale of the intervention. 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+mn-lt"/>
              </a:rPr>
              <a:t>It is important to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find a balance between what is desirable and what is feasible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(ex: relying on multiple existing institutions or establishing a REDD+ safeguards unit within existing forest sector administration)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Once the country’s vision for ensuring consistency with safeguards has been defined (what rules to follow, and who is responsible for oversight and enforcement)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the development of Operational Guidance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 responsible authorities is strongly recommended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Important to consider how to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link the oversight and enforcement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safeguards with the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monitoring and reporting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their implementation (SIS)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6938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0913" y="901700"/>
            <a:ext cx="5345112" cy="8810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  <a:t>Thank you!</a:t>
            </a:r>
            <a:b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GB" altLang="en-US" dirty="0">
                <a:latin typeface="Futura Medium" charset="0"/>
                <a:ea typeface="Futura Medium" charset="0"/>
                <a:cs typeface="Futura Medium" charset="0"/>
              </a:rPr>
              <a:t>Contact details:</a:t>
            </a:r>
          </a:p>
        </p:txBody>
      </p:sp>
      <p:sp>
        <p:nvSpPr>
          <p:cNvPr id="7" name="Subtitle 1"/>
          <p:cNvSpPr txBox="1">
            <a:spLocks/>
          </p:cNvSpPr>
          <p:nvPr/>
        </p:nvSpPr>
        <p:spPr bwMode="auto">
          <a:xfrm>
            <a:off x="571500" y="2719388"/>
            <a:ext cx="7899399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●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s-ES_tradnl" altLang="en-US" sz="2000" b="1" dirty="0">
              <a:solidFill>
                <a:srgbClr val="66238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s-ES_tradnl" altLang="en-US" sz="2000" b="1" dirty="0">
                <a:solidFill>
                  <a:srgbClr val="662382"/>
                </a:solidFill>
                <a:latin typeface="Futura Medium" charset="0"/>
                <a:ea typeface="Futura Medium" charset="0"/>
                <a:cs typeface="Futura Medium" charset="0"/>
              </a:rPr>
              <a:t>Sebastien Korwin (CLP) </a:t>
            </a: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  <a:hlinkClick r:id="rId4"/>
              </a:rPr>
              <a:t>skorwin@climatelawandpolicy.com</a:t>
            </a: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s-ES_tradnl" altLang="en-US" sz="20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altLang="en-US" sz="2000" b="1" dirty="0">
                <a:latin typeface="Futura Medium" charset="0"/>
                <a:ea typeface="Futura Medium" charset="0"/>
                <a:cs typeface="Futura Medium" charset="0"/>
              </a:rPr>
              <a:t>Website: </a:t>
            </a:r>
          </a:p>
          <a:p>
            <a:pPr algn="ctr" eaLnBrk="1" hangingPunct="1">
              <a:buFontTx/>
              <a:buNone/>
              <a:defRPr/>
            </a:pP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  <a:hlinkClick r:id="rId5"/>
              </a:rPr>
              <a:t>http://climatelawandpolicy.com/</a:t>
            </a:r>
            <a:r>
              <a:rPr lang="es-ES_tradnl" altLang="en-US" sz="2000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</a:p>
        </p:txBody>
      </p:sp>
      <p:pic>
        <p:nvPicPr>
          <p:cNvPr id="8" name="Picture 7" descr="heade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2540000" cy="166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58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1" y="355697"/>
            <a:ext cx="473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Presentation outline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-1017431" y="1409163"/>
            <a:ext cx="7658916" cy="4538663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>
                <a:solidFill>
                  <a:schemeClr val="accent1"/>
                </a:solidFill>
                <a:latin typeface="+mn-lt"/>
              </a:rPr>
              <a:t>			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xmlns="" id="{4CFF6A9B-7212-E544-A2C9-25DAE7085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44597"/>
              </p:ext>
            </p:extLst>
          </p:nvPr>
        </p:nvGraphicFramePr>
        <p:xfrm>
          <a:off x="914401" y="1146221"/>
          <a:ext cx="7001814" cy="480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4098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84" y="499229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Defining the country’s REDD+ approach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93284" y="955873"/>
            <a:ext cx="7402299" cy="5146972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Countries do not need to implement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all REDD+ activities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REDD+ activities can be defined in multiple stages including: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Strategic options (broad)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Policies and Measures or PAMs (more specific)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Projects (targeted intervention)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The main policy document where UNFCCC Parties intended this to be done is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National REDD+ Strategy/Action plan</a:t>
            </a:r>
          </a:p>
          <a:p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Developing a National REDD+ Strategy is a UNFCCC requirement but it is not the only document where the REDD+ approach can be defined (e.g. ERPD)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89C7A9-1680-2445-8ED3-A6F86168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87" y="3697548"/>
            <a:ext cx="1049302" cy="1067636"/>
          </a:xfrm>
          <a:prstGeom prst="rect">
            <a:avLst/>
          </a:prstGeom>
        </p:spPr>
      </p:pic>
      <p:pic>
        <p:nvPicPr>
          <p:cNvPr id="8" name="Picture 9" descr="logo_FCPF.jpg">
            <a:extLst>
              <a:ext uri="{FF2B5EF4-FFF2-40B4-BE49-F238E27FC236}">
                <a16:creationId xmlns:a16="http://schemas.microsoft.com/office/drawing/2014/main" xmlns="" id="{66E24A2C-CB38-2346-9126-4A0F62B6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93" y="5266278"/>
            <a:ext cx="994055" cy="8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6765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69" y="486302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Different type of REDD+ interventions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12763" y="723577"/>
            <a:ext cx="7658916" cy="895148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There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are two main types of REDD+ interventions: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C5030EF-E9ED-5640-8DB2-29517BF7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178293"/>
              </p:ext>
            </p:extLst>
          </p:nvPr>
        </p:nvGraphicFramePr>
        <p:xfrm>
          <a:off x="343669" y="1618725"/>
          <a:ext cx="8461421" cy="477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18146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84" y="499229"/>
            <a:ext cx="7942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Different type of REDD+ interventions: implications for safeguards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93284" y="1292002"/>
            <a:ext cx="7658916" cy="4835525"/>
          </a:xfrm>
          <a:extLst/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Regardless of the chosen REDD+ approach, or scale of implementation (policy, project, a hybrid of the two), countries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need to ensure consistency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REDD+ implementation with the Cancun safeguards.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This means that countries need to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define HOW they will ensure consistency with the safeguards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when implementing REDD+.</a:t>
            </a: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" descr="fix-the-problem.jpg">
            <a:extLst>
              <a:ext uri="{FF2B5EF4-FFF2-40B4-BE49-F238E27FC236}">
                <a16:creationId xmlns:a16="http://schemas.microsoft.com/office/drawing/2014/main" xmlns="" id="{01F73FAE-F03E-8546-BB11-A6057294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99" y="4477812"/>
            <a:ext cx="1798354" cy="20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1004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99" y="11478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+mn-lt"/>
              </a:rPr>
              <a:t>Linkages between UNFCCC and FCPF safeguard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417638"/>
            <a:ext cx="8229600" cy="48434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389409"/>
              </p:ext>
            </p:extLst>
          </p:nvPr>
        </p:nvGraphicFramePr>
        <p:xfrm>
          <a:off x="444499" y="2423931"/>
          <a:ext cx="8353736" cy="427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29173-06CB-C340-86DB-AC5C23778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332" y="1280930"/>
            <a:ext cx="1086337" cy="1105318"/>
          </a:xfrm>
          <a:prstGeom prst="rect">
            <a:avLst/>
          </a:prstGeom>
        </p:spPr>
      </p:pic>
      <p:pic>
        <p:nvPicPr>
          <p:cNvPr id="6" name="Picture 9" descr="logo_FCPF.jpg">
            <a:extLst>
              <a:ext uri="{FF2B5EF4-FFF2-40B4-BE49-F238E27FC236}">
                <a16:creationId xmlns:a16="http://schemas.microsoft.com/office/drawing/2014/main" xmlns="" id="{CDEA52B8-2E4A-BD4A-9BBE-6757CF3A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91" y="1379955"/>
            <a:ext cx="1206378" cy="9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8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574030"/>
            <a:ext cx="794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What is the most appropriate way of ensuring consistency with safeguards?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744923" y="1635860"/>
            <a:ext cx="7658916" cy="3953040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There is no “one size fits all” approach to ensuring consistency with safeguards and will likely need to be tailored to the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REDD+ approach and type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intervention. 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D9E48A-11CB-7045-AB05-CF68E569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96" y="3321002"/>
            <a:ext cx="3007361" cy="19827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DBD567E-E3A0-BC4A-B865-089C82F4FF8C}"/>
              </a:ext>
            </a:extLst>
          </p:cNvPr>
          <p:cNvCxnSpPr>
            <a:cxnSpLocks/>
          </p:cNvCxnSpPr>
          <p:nvPr/>
        </p:nvCxnSpPr>
        <p:spPr>
          <a:xfrm>
            <a:off x="2459246" y="3353462"/>
            <a:ext cx="3132859" cy="1917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D3B8915-A310-0C44-8A2E-0B94F2A68D18}"/>
              </a:ext>
            </a:extLst>
          </p:cNvPr>
          <p:cNvCxnSpPr>
            <a:cxnSpLocks/>
          </p:cNvCxnSpPr>
          <p:nvPr/>
        </p:nvCxnSpPr>
        <p:spPr>
          <a:xfrm flipV="1">
            <a:off x="2459246" y="3387569"/>
            <a:ext cx="3098515" cy="2054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527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574030"/>
            <a:ext cx="794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Best practices for ensuring consistency with safeguards during REDD+ implementation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4294967295"/>
          </p:nvPr>
        </p:nvSpPr>
        <p:spPr>
          <a:xfrm>
            <a:off x="541320" y="1783830"/>
            <a:ext cx="7658916" cy="3828060"/>
          </a:xfrm>
          <a:extLst/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Although there is no ’model’ for ensuring consistency with safeguards, what many REDD+ countries have in common is that they have been working to: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594E995-3821-2342-86B5-4761D702FF30}"/>
              </a:ext>
            </a:extLst>
          </p:cNvPr>
          <p:cNvGrpSpPr/>
          <p:nvPr/>
        </p:nvGrpSpPr>
        <p:grpSpPr>
          <a:xfrm>
            <a:off x="725715" y="3232597"/>
            <a:ext cx="7474521" cy="1121059"/>
            <a:chOff x="0" y="283919"/>
            <a:chExt cx="7298028" cy="5850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F77D2ABC-3E65-114F-942C-FA53027DED95}"/>
                </a:ext>
              </a:extLst>
            </p:cNvPr>
            <p:cNvSpPr/>
            <p:nvPr/>
          </p:nvSpPr>
          <p:spPr>
            <a:xfrm>
              <a:off x="0" y="283919"/>
              <a:ext cx="7298028" cy="585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1289E945-0653-AC46-A021-7D293B7375BE}"/>
                </a:ext>
              </a:extLst>
            </p:cNvPr>
            <p:cNvSpPr txBox="1"/>
            <p:nvPr/>
          </p:nvSpPr>
          <p:spPr>
            <a:xfrm>
              <a:off x="28557" y="312475"/>
              <a:ext cx="7240914" cy="55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smtClean="0"/>
                <a:t>Harness </a:t>
              </a:r>
              <a:r>
                <a:rPr lang="en-US" sz="2000" b="1" kern="1200" dirty="0"/>
                <a:t>existing </a:t>
              </a:r>
              <a:r>
                <a:rPr lang="en-US" sz="2000" b="1" dirty="0"/>
                <a:t>g</a:t>
              </a:r>
              <a:r>
                <a:rPr lang="en-US" sz="2000" b="1" kern="1200" dirty="0"/>
                <a:t>overnance</a:t>
              </a:r>
              <a:r>
                <a:rPr lang="en-US" sz="2000" b="1" dirty="0"/>
                <a:t> arrangements</a:t>
              </a:r>
              <a:endParaRPr lang="en-US" sz="2000" b="1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8AA7B9-7FD3-6D40-94B4-5FCC41CF0DDB}"/>
              </a:ext>
            </a:extLst>
          </p:cNvPr>
          <p:cNvGrpSpPr/>
          <p:nvPr/>
        </p:nvGrpSpPr>
        <p:grpSpPr>
          <a:xfrm>
            <a:off x="754963" y="4502657"/>
            <a:ext cx="7473830" cy="1488036"/>
            <a:chOff x="0" y="899782"/>
            <a:chExt cx="7298028" cy="68541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834E2F51-157F-3B4E-958D-0DF8B3162B8E}"/>
                </a:ext>
              </a:extLst>
            </p:cNvPr>
            <p:cNvSpPr/>
            <p:nvPr/>
          </p:nvSpPr>
          <p:spPr>
            <a:xfrm>
              <a:off x="0" y="940919"/>
              <a:ext cx="7298028" cy="585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xmlns="" id="{C2107A97-0DE3-3048-B5CB-E0FB41588200}"/>
                </a:ext>
              </a:extLst>
            </p:cNvPr>
            <p:cNvSpPr txBox="1"/>
            <p:nvPr/>
          </p:nvSpPr>
          <p:spPr>
            <a:xfrm>
              <a:off x="28557" y="899782"/>
              <a:ext cx="7240914" cy="685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 smtClean="0"/>
                <a:t>Develop </a:t>
              </a:r>
              <a:r>
                <a:rPr lang="en-US" sz="2000" b="1" dirty="0"/>
                <a:t>REDD+ specific </a:t>
              </a:r>
              <a:r>
                <a:rPr lang="en-US" sz="2000" b="1" kern="1200" dirty="0"/>
                <a:t>management frameworks to address gaps in their existing governance arrangements 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8766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541320" y="1293057"/>
            <a:ext cx="7658916" cy="4318834"/>
          </a:xfrm>
          <a:extLst/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2900" lvl="1" indent="-342900" algn="just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 order to ensure that the safeguards are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enforceable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the country, countries have been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anchoring them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 their existing governance frameworks.  Key steps include:</a:t>
            </a:r>
          </a:p>
          <a:p>
            <a:pPr marL="342900" lvl="1" indent="-342900" algn="just">
              <a:buSzPct val="100000"/>
              <a:buBlip>
                <a:blip r:embed="rId3"/>
              </a:buBlip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Identifying and assessing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national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laws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and regulations to make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safeguards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enforceable nationally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Identifying and assessing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the institutions tasked with enforcing these laws and regulations</a:t>
            </a:r>
          </a:p>
          <a:p>
            <a:pPr marL="742950" lvl="2" indent="-342900" algn="just"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Articulating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the safeguard approach (i.e. explaining how the relevant laws and regulations will be enforced during REDD+ implementation). This can be done by developing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‘operational guidelines’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for the responsible institutions and actors.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53E51B-011E-544F-B271-AA35C5890466}"/>
              </a:ext>
            </a:extLst>
          </p:cNvPr>
          <p:cNvGrpSpPr/>
          <p:nvPr/>
        </p:nvGrpSpPr>
        <p:grpSpPr>
          <a:xfrm>
            <a:off x="512762" y="499229"/>
            <a:ext cx="7881729" cy="585000"/>
            <a:chOff x="0" y="283919"/>
            <a:chExt cx="7298028" cy="585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BBC46064-DAE9-9342-880C-FDE541A495E0}"/>
                </a:ext>
              </a:extLst>
            </p:cNvPr>
            <p:cNvSpPr/>
            <p:nvPr/>
          </p:nvSpPr>
          <p:spPr>
            <a:xfrm>
              <a:off x="0" y="283919"/>
              <a:ext cx="7298028" cy="585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xmlns="" id="{28079621-A3A7-FD49-BA38-3DC0AF26825A}"/>
                </a:ext>
              </a:extLst>
            </p:cNvPr>
            <p:cNvSpPr txBox="1"/>
            <p:nvPr/>
          </p:nvSpPr>
          <p:spPr>
            <a:xfrm>
              <a:off x="28557" y="312475"/>
              <a:ext cx="7240914" cy="55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Harnessing existing </a:t>
              </a:r>
              <a:r>
                <a:rPr lang="en-US" sz="2500" b="1" dirty="0"/>
                <a:t>g</a:t>
              </a:r>
              <a:r>
                <a:rPr lang="en-US" sz="2500" b="1" kern="1200" dirty="0"/>
                <a:t>overnance</a:t>
              </a:r>
              <a:r>
                <a:rPr lang="en-US" sz="2500" b="1" dirty="0"/>
                <a:t> arrangements</a:t>
              </a:r>
              <a:endParaRPr lang="en-US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1391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LP">
  <a:themeElements>
    <a:clrScheme name="CLP">
      <a:dk1>
        <a:srgbClr val="000000"/>
      </a:dk1>
      <a:lt1>
        <a:sysClr val="window" lastClr="FFFFFF"/>
      </a:lt1>
      <a:dk2>
        <a:srgbClr val="662382"/>
      </a:dk2>
      <a:lt2>
        <a:srgbClr val="FFFFFF"/>
      </a:lt2>
      <a:accent1>
        <a:srgbClr val="662382"/>
      </a:accent1>
      <a:accent2>
        <a:srgbClr val="951B81"/>
      </a:accent2>
      <a:accent3>
        <a:srgbClr val="36A9E0"/>
      </a:accent3>
      <a:accent4>
        <a:srgbClr val="1C1C1C"/>
      </a:accent4>
      <a:accent5>
        <a:srgbClr val="FFFFFF"/>
      </a:accent5>
      <a:accent6>
        <a:srgbClr val="7F7F7F"/>
      </a:accent6>
      <a:hlink>
        <a:srgbClr val="36A9E0"/>
      </a:hlink>
      <a:folHlink>
        <a:srgbClr val="951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CLP.thmx</Template>
  <TotalTime>13143</TotalTime>
  <Words>1061</Words>
  <Application>Microsoft Macintosh PowerPoint</Application>
  <PresentationFormat>On-screen Show (4:3)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Futura Book</vt:lpstr>
      <vt:lpstr>Futura Medium</vt:lpstr>
      <vt:lpstr>Helvetica Neue</vt:lpstr>
      <vt:lpstr>ＭＳ Ｐゴシック</vt:lpstr>
      <vt:lpstr>Wingdings</vt:lpstr>
      <vt:lpstr>Arial</vt:lpstr>
      <vt:lpstr>CLP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Linkages between UNFCCC and FCPF safeguard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Contact details: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Rivera</dc:creator>
  <cp:lastModifiedBy>sebastien</cp:lastModifiedBy>
  <cp:revision>254</cp:revision>
  <dcterms:created xsi:type="dcterms:W3CDTF">2016-03-02T11:34:27Z</dcterms:created>
  <dcterms:modified xsi:type="dcterms:W3CDTF">2018-06-11T22:49:16Z</dcterms:modified>
</cp:coreProperties>
</file>