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7"/>
  </p:notesMasterIdLst>
  <p:handoutMasterIdLst>
    <p:handoutMasterId r:id="rId8"/>
  </p:handoutMasterIdLst>
  <p:sldIdLst>
    <p:sldId id="256" r:id="rId2"/>
    <p:sldId id="342" r:id="rId3"/>
    <p:sldId id="348" r:id="rId4"/>
    <p:sldId id="347" r:id="rId5"/>
    <p:sldId id="349" r:id="rId6"/>
  </p:sldIdLst>
  <p:sldSz cx="9144000" cy="5143500" type="screen16x9"/>
  <p:notesSz cx="6950075" cy="9236075"/>
  <p:defaultTextStyle>
    <a:defPPr>
      <a:defRPr lang="es-H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45BB0335-7889-47B2-ABCE-CC506C9F752E}">
          <p14:sldIdLst>
            <p14:sldId id="256"/>
            <p14:sldId id="342"/>
            <p14:sldId id="348"/>
            <p14:sldId id="347"/>
            <p14:sldId id="349"/>
          </p14:sldIdLst>
        </p14:section>
        <p14:section name="Sección sin título" id="{230AB560-90F3-4DF6-9710-CF8EE05B6870}">
          <p14:sldIdLst/>
        </p14:section>
        <p14:section name="Sección sin título" id="{B4DB423A-01A6-4FE7-AD58-8043477D54F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O ANTONIO PORTILLO" initials="RAP" lastIdx="1" clrIdx="0">
    <p:extLst>
      <p:ext uri="{19B8F6BF-5375-455C-9EA6-DF929625EA0E}">
        <p15:presenceInfo xmlns:p15="http://schemas.microsoft.com/office/powerpoint/2012/main" userId="ROBERTO ANTONIO PORTIL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993300"/>
    <a:srgbClr val="B6D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85410" autoAdjust="0"/>
  </p:normalViewPr>
  <p:slideViewPr>
    <p:cSldViewPr snapToGrid="0">
      <p:cViewPr varScale="1">
        <p:scale>
          <a:sx n="71" d="100"/>
          <a:sy n="71" d="100"/>
        </p:scale>
        <p:origin x="1092" y="5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EF2152-5E43-4254-9558-EF0988503BDC}" type="datetimeFigureOut">
              <a:rPr lang="es-HN"/>
              <a:pPr>
                <a:defRPr/>
              </a:pPr>
              <a:t>23/7/2019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10BC77-C7BF-4BD0-8336-29B7E360ED1E}" type="slidenum">
              <a:rPr lang="es-HN"/>
              <a:pPr>
                <a:defRPr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8174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80F40B-A443-4FDB-B45D-6F2654BB2EA7}" type="datetimeFigureOut">
              <a:rPr lang="es-MX"/>
              <a:pPr>
                <a:defRPr/>
              </a:pPr>
              <a:t>23/07/2019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8F098A-7049-44BC-B3FF-E57EF87E75FB}" type="slidenum">
              <a:rPr lang="es-MX"/>
              <a:pPr>
                <a:defRPr/>
              </a:pPr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037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F098A-7049-44BC-B3FF-E57EF87E75FB}" type="slidenum">
              <a:rPr lang="es-MX" smtClean="0"/>
              <a:pPr>
                <a:defRPr/>
              </a:pPr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56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F098A-7049-44BC-B3FF-E57EF87E75FB}" type="slidenum">
              <a:rPr lang="es-MX" smtClean="0"/>
              <a:pPr>
                <a:defRPr/>
              </a:pPr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818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F098A-7049-44BC-B3FF-E57EF87E75FB}" type="slidenum">
              <a:rPr lang="es-MX" smtClean="0"/>
              <a:pPr>
                <a:defRPr/>
              </a:pPr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716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F098A-7049-44BC-B3FF-E57EF87E75FB}" type="slidenum">
              <a:rPr lang="es-MX" smtClean="0"/>
              <a:pPr>
                <a:defRPr/>
              </a:pPr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031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pic>
        <p:nvPicPr>
          <p:cNvPr id="3" name="Picture 3" descr="C:\Users\Erika Ramírez\Desktop\Trabajo\Logos\OFICIAL SERNA\versión vertical Oficial+MiAmbiente+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4" y="141288"/>
            <a:ext cx="4662489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3614738"/>
            <a:ext cx="923925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3" y="3573463"/>
            <a:ext cx="1131886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403150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i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468316" y="1221582"/>
            <a:ext cx="8280400" cy="2915841"/>
          </a:xfrm>
        </p:spPr>
        <p:txBody>
          <a:bodyPr/>
          <a:lstStyle>
            <a:lvl1pPr algn="just">
              <a:defRPr sz="1801">
                <a:effectLst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51772523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3305178"/>
            <a:ext cx="7772400" cy="1021556"/>
          </a:xfrm>
          <a:prstGeom prst="rect">
            <a:avLst/>
          </a:prstGeom>
        </p:spPr>
        <p:txBody>
          <a:bodyPr anchor="t"/>
          <a:lstStyle>
            <a:lvl1pPr algn="ctr">
              <a:defRPr sz="21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 algn="just">
              <a:buNone/>
              <a:defRPr sz="1500">
                <a:effectLst/>
              </a:defRPr>
            </a:lvl1pPr>
            <a:lvl2pPr marL="342904" indent="0">
              <a:buNone/>
              <a:defRPr sz="1349"/>
            </a:lvl2pPr>
            <a:lvl3pPr marL="685809" indent="0">
              <a:buNone/>
              <a:defRPr sz="1200"/>
            </a:lvl3pPr>
            <a:lvl4pPr marL="1028713" indent="0">
              <a:buNone/>
              <a:defRPr sz="1051"/>
            </a:lvl4pPr>
            <a:lvl5pPr marL="1371617" indent="0">
              <a:buNone/>
              <a:defRPr sz="1051"/>
            </a:lvl5pPr>
            <a:lvl6pPr marL="1714521" indent="0">
              <a:buNone/>
              <a:defRPr sz="1051"/>
            </a:lvl6pPr>
            <a:lvl7pPr marL="2057427" indent="0">
              <a:buNone/>
              <a:defRPr sz="1051"/>
            </a:lvl7pPr>
            <a:lvl8pPr marL="2400330" indent="0">
              <a:buNone/>
              <a:defRPr sz="1051"/>
            </a:lvl8pPr>
            <a:lvl9pPr marL="2743234" indent="0">
              <a:buNone/>
              <a:defRPr sz="105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55457203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auto">
          <a:xfrm>
            <a:off x="152400" y="43262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8" name="Rectángulo 7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>
                <a:effectLst/>
              </a:defRPr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500">
                <a:effectLst/>
              </a:defRPr>
            </a:lvl1pPr>
            <a:lvl2pPr>
              <a:defRPr sz="1500"/>
            </a:lvl2pPr>
            <a:lvl3pPr>
              <a:defRPr sz="1349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1500" b="1">
                <a:effectLst/>
              </a:defRPr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1500">
                <a:effectLst/>
              </a:defRPr>
            </a:lvl1pPr>
            <a:lvl2pPr>
              <a:defRPr sz="1500"/>
            </a:lvl2pPr>
            <a:lvl3pPr>
              <a:defRPr sz="1349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22937772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</p:spPr>
        <p:txBody>
          <a:bodyPr/>
          <a:lstStyle>
            <a:lvl1pPr algn="ctr">
              <a:defRPr sz="1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4" y="204791"/>
            <a:ext cx="5111749" cy="4389835"/>
          </a:xfrm>
        </p:spPr>
        <p:txBody>
          <a:bodyPr/>
          <a:lstStyle>
            <a:lvl1pPr>
              <a:defRPr sz="2100">
                <a:effectLst/>
              </a:defRPr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 algn="just">
              <a:buNone/>
              <a:defRPr sz="1200">
                <a:effectLst/>
              </a:defRPr>
            </a:lvl1pPr>
            <a:lvl2pPr marL="342904" indent="0">
              <a:buNone/>
              <a:defRPr sz="900"/>
            </a:lvl2pPr>
            <a:lvl3pPr marL="685809" indent="0">
              <a:buNone/>
              <a:defRPr sz="750"/>
            </a:lvl3pPr>
            <a:lvl4pPr marL="1028713" indent="0">
              <a:buNone/>
              <a:defRPr sz="676"/>
            </a:lvl4pPr>
            <a:lvl5pPr marL="1371617" indent="0">
              <a:buNone/>
              <a:defRPr sz="676"/>
            </a:lvl5pPr>
            <a:lvl6pPr marL="1714521" indent="0">
              <a:buNone/>
              <a:defRPr sz="676"/>
            </a:lvl6pPr>
            <a:lvl7pPr marL="2057427" indent="0">
              <a:buNone/>
              <a:defRPr sz="676"/>
            </a:lvl7pPr>
            <a:lvl8pPr marL="2400330" indent="0">
              <a:buNone/>
              <a:defRPr sz="676"/>
            </a:lvl8pPr>
            <a:lvl9pPr marL="2743234" indent="0">
              <a:buNone/>
              <a:defRPr sz="67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13519382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apositiva d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sz="quarter" idx="10"/>
          </p:nvPr>
        </p:nvSpPr>
        <p:spPr>
          <a:xfrm>
            <a:off x="1547667" y="681541"/>
            <a:ext cx="6408738" cy="3239691"/>
          </a:xfrm>
        </p:spPr>
        <p:txBody>
          <a:bodyPr/>
          <a:lstStyle/>
          <a:p>
            <a:pPr lvl="0"/>
            <a:r>
              <a:rPr lang="es-ES" noProof="0">
                <a:sym typeface="Tw Cen MT" pitchFamily="34" charset="0"/>
              </a:rPr>
              <a:t>Haga clic en el icono para agregar una imagen</a:t>
            </a:r>
            <a:endParaRPr lang="es-HN" noProof="0">
              <a:sym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78004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36849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 bwMode="auto">
          <a:xfrm>
            <a:off x="0" y="4173817"/>
            <a:ext cx="9144000" cy="3693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19" tIns="45719" rIns="45719" bIns="45719" anchor="ctr">
            <a:spAutoFit/>
          </a:bodyPr>
          <a:lstStyle/>
          <a:p>
            <a:pPr eaLnBrk="1">
              <a:defRPr/>
            </a:pPr>
            <a:endParaRPr lang="es-HN">
              <a:solidFill>
                <a:srgbClr val="000000"/>
              </a:solidFill>
              <a:sym typeface="Tw Cen MT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49" y="1369219"/>
            <a:ext cx="3886201" cy="326350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1" cy="326350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fecha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5DA131-BF46-436F-B7CD-552EB1603E1C}" type="datetimeFigureOut">
              <a:rPr lang="es-HN"/>
              <a:pPr>
                <a:defRPr/>
              </a:pPr>
              <a:t>23/7/2019</a:t>
            </a:fld>
            <a:endParaRPr lang="es-HN"/>
          </a:p>
        </p:txBody>
      </p:sp>
      <p:sp>
        <p:nvSpPr>
          <p:cNvPr id="7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HN"/>
          </a:p>
        </p:txBody>
      </p:sp>
      <p:sp>
        <p:nvSpPr>
          <p:cNvPr id="8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57617DF-3CC4-49EB-B577-4F10F381D2D0}" type="slidenum">
              <a:rPr lang="es-HN"/>
              <a:pPr>
                <a:defRPr/>
              </a:pPr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95269908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ext in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9 Grupo"/>
          <p:cNvGrpSpPr>
            <a:grpSpLocks/>
          </p:cNvGrpSpPr>
          <p:nvPr/>
        </p:nvGrpSpPr>
        <p:grpSpPr bwMode="auto">
          <a:xfrm>
            <a:off x="-98425" y="0"/>
            <a:ext cx="9242425" cy="5143500"/>
            <a:chOff x="-97936" y="0"/>
            <a:chExt cx="9241935" cy="5143500"/>
          </a:xfrm>
        </p:grpSpPr>
        <p:pic>
          <p:nvPicPr>
            <p:cNvPr id="6" name="Picture 3" descr="C:\Users\Erika Ramírez\Desktop\Trabajo\Eventos\Imagen1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936" y="0"/>
              <a:ext cx="9241935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12 Rectángulo"/>
            <p:cNvSpPr/>
            <p:nvPr userDrawn="1"/>
          </p:nvSpPr>
          <p:spPr>
            <a:xfrm>
              <a:off x="-97936" y="3724275"/>
              <a:ext cx="9241935" cy="1419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HN"/>
            </a:p>
          </p:txBody>
        </p: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251521" y="1276350"/>
            <a:ext cx="8570341" cy="33115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CH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233189" y="411510"/>
            <a:ext cx="7651179" cy="719137"/>
          </a:xfrm>
        </p:spPr>
        <p:txBody>
          <a:bodyPr/>
          <a:lstStyle>
            <a:lvl1pPr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5"/>
          </p:nvPr>
        </p:nvSpPr>
        <p:spPr>
          <a:xfrm>
            <a:off x="250825" y="123825"/>
            <a:ext cx="3097212" cy="287338"/>
          </a:xfrm>
        </p:spPr>
        <p:txBody>
          <a:bodyPr>
            <a:normAutofit/>
          </a:bodyPr>
          <a:lstStyle>
            <a:lvl1pPr>
              <a:buNone/>
              <a:defRPr sz="1200" b="1">
                <a:solidFill>
                  <a:srgbClr val="D2232A"/>
                </a:solidFill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2070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C:\Users\Christian\Documents\PNUD\MANUAL DE IDENTIDAD Branding SERNA\EPS\logo serna vertical 2014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0"/>
            <a:ext cx="4294188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Rectangle 3"/>
          <p:cNvSpPr>
            <a:spLocks noGrp="1"/>
          </p:cNvSpPr>
          <p:nvPr>
            <p:ph type="body" idx="1"/>
          </p:nvPr>
        </p:nvSpPr>
        <p:spPr bwMode="auto">
          <a:xfrm>
            <a:off x="755651" y="2949576"/>
            <a:ext cx="7958139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HN" dirty="0">
              <a:sym typeface="Tw Cen MT" pitchFamily="34" charset="0"/>
            </a:endParaRPr>
          </a:p>
        </p:txBody>
      </p:sp>
      <p:pic>
        <p:nvPicPr>
          <p:cNvPr id="1028" name="4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6" y="4516439"/>
            <a:ext cx="18367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2" r:id="rId8"/>
    <p:sldLayoutId id="2147483937" r:id="rId9"/>
  </p:sldLayoutIdLst>
  <p:transition>
    <p:cut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  <a:sym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anose="020F0502020204030204" pitchFamily="34" charset="0"/>
        </a:defRPr>
      </a:lvl5pPr>
      <a:lvl6pPr marL="342904" algn="l" rtl="0" eaLnBrk="1" fontAlgn="base" hangingPunct="1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itchFamily="34" charset="0"/>
        </a:defRPr>
      </a:lvl6pPr>
      <a:lvl7pPr marL="685809" algn="l" rtl="0" eaLnBrk="1" fontAlgn="base" hangingPunct="1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itchFamily="34" charset="0"/>
        </a:defRPr>
      </a:lvl7pPr>
      <a:lvl8pPr marL="1028713" algn="l" rtl="0" eaLnBrk="1" fontAlgn="base" hangingPunct="1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itchFamily="34" charset="0"/>
        </a:defRPr>
      </a:lvl8pPr>
      <a:lvl9pPr marL="1371617" algn="l" rtl="0" eaLnBrk="1" fontAlgn="base" hangingPunct="1">
        <a:spcBef>
          <a:spcPct val="0"/>
        </a:spcBef>
        <a:spcAft>
          <a:spcPct val="0"/>
        </a:spcAft>
        <a:tabLst>
          <a:tab pos="2867062" algn="l"/>
        </a:tabLst>
        <a:defRPr sz="2700" b="1">
          <a:solidFill>
            <a:srgbClr val="073C65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Calibri" pitchFamily="34" charset="0"/>
          <a:cs typeface="Calibri" pitchFamily="34" charset="0"/>
          <a:sym typeface="Calibri" pitchFamily="34" charset="0"/>
        </a:defRPr>
      </a:lvl9pPr>
    </p:titleStyle>
    <p:bodyStyle>
      <a:lvl1pPr algn="ctr" rtl="0" eaLnBrk="0" fontAlgn="base" hangingPunct="0">
        <a:spcBef>
          <a:spcPts val="450"/>
        </a:spcBef>
        <a:spcAft>
          <a:spcPct val="0"/>
        </a:spcAft>
        <a:buClr>
          <a:srgbClr val="95A4DE"/>
        </a:buClr>
        <a:buSzPct val="100000"/>
        <a:defRPr sz="2100">
          <a:solidFill>
            <a:srgbClr val="030407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n-ea"/>
          <a:cs typeface="Arial" pitchFamily="34" charset="0"/>
          <a:sym typeface="Tw Cen MT" panose="020B0602020104020603" pitchFamily="34" charset="0"/>
        </a:defRPr>
      </a:lvl1pPr>
      <a:lvl2pPr marL="273054" algn="ctr" rtl="0" eaLnBrk="0" fontAlgn="base" hangingPunct="0">
        <a:spcBef>
          <a:spcPts val="450"/>
        </a:spcBef>
        <a:spcAft>
          <a:spcPct val="0"/>
        </a:spcAft>
        <a:buClr>
          <a:srgbClr val="95A4DE"/>
        </a:buClr>
        <a:buSzPct val="100000"/>
        <a:defRPr sz="2100">
          <a:solidFill>
            <a:srgbClr val="030407"/>
          </a:solidFill>
          <a:latin typeface="Arial" pitchFamily="34" charset="0"/>
          <a:ea typeface="+mn-ea"/>
          <a:cs typeface="Arial" pitchFamily="34" charset="0"/>
          <a:sym typeface="Tw Cen MT" panose="020B0602020104020603" pitchFamily="34" charset="0"/>
        </a:defRPr>
      </a:lvl2pPr>
      <a:lvl3pPr marL="512769" algn="ctr" rtl="0" eaLnBrk="0" fontAlgn="base" hangingPunct="0">
        <a:spcBef>
          <a:spcPts val="450"/>
        </a:spcBef>
        <a:spcAft>
          <a:spcPct val="0"/>
        </a:spcAft>
        <a:buClr>
          <a:srgbClr val="95A4DE"/>
        </a:buClr>
        <a:buSzPct val="100000"/>
        <a:defRPr sz="2100">
          <a:solidFill>
            <a:srgbClr val="030407"/>
          </a:solidFill>
          <a:latin typeface="Arial" pitchFamily="34" charset="0"/>
          <a:ea typeface="+mn-ea"/>
          <a:cs typeface="Arial" pitchFamily="34" charset="0"/>
          <a:sym typeface="Tw Cen MT" panose="020B0602020104020603" pitchFamily="34" charset="0"/>
        </a:defRPr>
      </a:lvl3pPr>
      <a:lvl4pPr marL="719147" algn="ctr" rtl="0" eaLnBrk="0" fontAlgn="base" hangingPunct="0">
        <a:spcBef>
          <a:spcPts val="450"/>
        </a:spcBef>
        <a:spcAft>
          <a:spcPct val="0"/>
        </a:spcAft>
        <a:buClr>
          <a:srgbClr val="95A4DE"/>
        </a:buClr>
        <a:buSzPct val="100000"/>
        <a:defRPr sz="2100">
          <a:solidFill>
            <a:srgbClr val="030407"/>
          </a:solidFill>
          <a:latin typeface="Arial" pitchFamily="34" charset="0"/>
          <a:ea typeface="+mn-ea"/>
          <a:cs typeface="Arial" pitchFamily="34" charset="0"/>
          <a:sym typeface="Tw Cen MT" panose="020B0602020104020603" pitchFamily="34" charset="0"/>
        </a:defRPr>
      </a:lvl4pPr>
      <a:lvl5pPr marL="923937" algn="ctr" rtl="0" eaLnBrk="0" fontAlgn="base" hangingPunct="0">
        <a:spcBef>
          <a:spcPts val="450"/>
        </a:spcBef>
        <a:spcAft>
          <a:spcPct val="0"/>
        </a:spcAft>
        <a:buClr>
          <a:srgbClr val="95A4DE"/>
        </a:buClr>
        <a:buSzPct val="100000"/>
        <a:defRPr sz="2100">
          <a:solidFill>
            <a:srgbClr val="030407"/>
          </a:solidFill>
          <a:latin typeface="Arial" pitchFamily="34" charset="0"/>
          <a:ea typeface="+mn-ea"/>
          <a:cs typeface="Arial" pitchFamily="34" charset="0"/>
          <a:sym typeface="Tw Cen MT" panose="020B0602020104020603" pitchFamily="34" charset="0"/>
        </a:defRPr>
      </a:lvl5pPr>
      <a:lvl6pPr marL="2825390" indent="-1557358" algn="l" rtl="0" eaLnBrk="1" fontAlgn="base" hangingPunct="1">
        <a:spcBef>
          <a:spcPts val="450"/>
        </a:spcBef>
        <a:spcAft>
          <a:spcPct val="0"/>
        </a:spcAft>
        <a:buClr>
          <a:srgbClr val="95A4DE"/>
        </a:buClr>
        <a:buSzPct val="100000"/>
        <a:buFont typeface="Arial" pitchFamily="34" charset="0"/>
        <a:buChar char="•"/>
        <a:defRPr sz="2100">
          <a:solidFill>
            <a:srgbClr val="030407"/>
          </a:solidFill>
          <a:latin typeface="+mn-lt"/>
          <a:ea typeface="+mn-ea"/>
          <a:cs typeface="+mn-cs"/>
          <a:sym typeface="Tw Cen MT" pitchFamily="34" charset="0"/>
        </a:defRPr>
      </a:lvl6pPr>
      <a:lvl7pPr marL="3168294" indent="-1557358" algn="l" rtl="0" eaLnBrk="1" fontAlgn="base" hangingPunct="1">
        <a:spcBef>
          <a:spcPts val="450"/>
        </a:spcBef>
        <a:spcAft>
          <a:spcPct val="0"/>
        </a:spcAft>
        <a:buClr>
          <a:srgbClr val="95A4DE"/>
        </a:buClr>
        <a:buSzPct val="100000"/>
        <a:buFont typeface="Arial" pitchFamily="34" charset="0"/>
        <a:buChar char="•"/>
        <a:defRPr sz="2100">
          <a:solidFill>
            <a:srgbClr val="030407"/>
          </a:solidFill>
          <a:latin typeface="+mn-lt"/>
          <a:ea typeface="+mn-ea"/>
          <a:cs typeface="+mn-cs"/>
          <a:sym typeface="Tw Cen MT" pitchFamily="34" charset="0"/>
        </a:defRPr>
      </a:lvl7pPr>
      <a:lvl8pPr marL="3511198" indent="-1557358" algn="l" rtl="0" eaLnBrk="1" fontAlgn="base" hangingPunct="1">
        <a:spcBef>
          <a:spcPts val="450"/>
        </a:spcBef>
        <a:spcAft>
          <a:spcPct val="0"/>
        </a:spcAft>
        <a:buClr>
          <a:srgbClr val="95A4DE"/>
        </a:buClr>
        <a:buSzPct val="100000"/>
        <a:buFont typeface="Arial" pitchFamily="34" charset="0"/>
        <a:buChar char="•"/>
        <a:defRPr sz="2100">
          <a:solidFill>
            <a:srgbClr val="030407"/>
          </a:solidFill>
          <a:latin typeface="+mn-lt"/>
          <a:ea typeface="+mn-ea"/>
          <a:cs typeface="+mn-cs"/>
          <a:sym typeface="Tw Cen MT" pitchFamily="34" charset="0"/>
        </a:defRPr>
      </a:lvl8pPr>
      <a:lvl9pPr marL="3854102" indent="-1557358" algn="l" rtl="0" eaLnBrk="1" fontAlgn="base" hangingPunct="1">
        <a:spcBef>
          <a:spcPts val="450"/>
        </a:spcBef>
        <a:spcAft>
          <a:spcPct val="0"/>
        </a:spcAft>
        <a:buClr>
          <a:srgbClr val="95A4DE"/>
        </a:buClr>
        <a:buSzPct val="100000"/>
        <a:buFont typeface="Arial" pitchFamily="34" charset="0"/>
        <a:buChar char="•"/>
        <a:defRPr sz="2100">
          <a:solidFill>
            <a:srgbClr val="030407"/>
          </a:solidFill>
          <a:latin typeface="+mn-lt"/>
          <a:ea typeface="+mn-ea"/>
          <a:cs typeface="+mn-cs"/>
          <a:sym typeface="Tw Cen MT" pitchFamily="34" charset="0"/>
        </a:defRPr>
      </a:lvl9pPr>
    </p:bodyStyle>
    <p:otherStyle>
      <a:defPPr>
        <a:defRPr lang="es-HN"/>
      </a:defPPr>
      <a:lvl1pPr marL="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>
            <a:spLocks noChangeArrowheads="1"/>
          </p:cNvSpPr>
          <p:nvPr/>
        </p:nvSpPr>
        <p:spPr bwMode="auto">
          <a:xfrm>
            <a:off x="457754" y="1891059"/>
            <a:ext cx="82423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</a:defRPr>
            </a:lvl9pPr>
          </a:lstStyle>
          <a:p>
            <a:pPr algn="ctr"/>
            <a:r>
              <a:rPr lang="es-MX" altLang="es-HN" sz="2400" b="1" dirty="0">
                <a:latin typeface="+mj-lt"/>
              </a:rPr>
              <a:t>Extensión de ONU Medio Ambiente </a:t>
            </a:r>
          </a:p>
          <a:p>
            <a:pPr algn="ctr"/>
            <a:r>
              <a:rPr lang="es-MX" altLang="es-HN" sz="2400" b="1" dirty="0">
                <a:latin typeface="+mj-lt"/>
              </a:rPr>
              <a:t>para operar en el marco del proceso REDD+ de Honduras hasta Diciembre de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258" y="341141"/>
            <a:ext cx="3571503" cy="90492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2" t="12208" r="6923" b="14209"/>
          <a:stretch/>
        </p:blipFill>
        <p:spPr>
          <a:xfrm>
            <a:off x="457754" y="3661825"/>
            <a:ext cx="1968012" cy="114636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54" y="3661825"/>
            <a:ext cx="2023052" cy="7780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1180222" y="512772"/>
            <a:ext cx="6575596" cy="357563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s-HN" sz="2000" dirty="0">
                <a:solidFill>
                  <a:schemeClr val="tx1"/>
                </a:solidFill>
                <a:effectLst/>
              </a:rPr>
              <a:t>Justificación para Extensión de ONU Medio Ambiente</a:t>
            </a:r>
          </a:p>
        </p:txBody>
      </p:sp>
      <p:sp>
        <p:nvSpPr>
          <p:cNvPr id="48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440618" y="1167381"/>
            <a:ext cx="8205909" cy="3636772"/>
          </a:xfrm>
          <a:noFill/>
        </p:spPr>
        <p:txBody>
          <a:bodyPr>
            <a:noAutofit/>
          </a:bodyPr>
          <a:lstStyle/>
          <a:p>
            <a:pPr algn="just"/>
            <a:r>
              <a:rPr lang="es-HN" sz="1400" dirty="0">
                <a:solidFill>
                  <a:schemeClr val="tx1"/>
                </a:solidFill>
                <a:effectLst/>
              </a:rPr>
              <a:t>Respetuosamente el Programa de las Naciones Unidas para el Medio Ambiente (ONU Medio Ambiente) solicita a los miembros de la Junta de Proyecto del Programa Nacional ONUREDD se le permita continuar operando en el marco del proceso REDD+ de Honduras, hasta Diciembre del 2019. En base a los siguientes argumentos:</a:t>
            </a:r>
          </a:p>
          <a:p>
            <a:pPr algn="just"/>
            <a:endParaRPr lang="es-HN" sz="1400" dirty="0">
              <a:solidFill>
                <a:schemeClr val="tx1"/>
              </a:solidFill>
              <a:effectLst/>
            </a:endParaRP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es-HN" sz="1400" dirty="0">
                <a:solidFill>
                  <a:schemeClr val="tx1"/>
                </a:solidFill>
                <a:effectLst/>
              </a:rPr>
              <a:t>Actualmente ONU Medio Ambiente ejecuta acciones en conjunto con PNUD y FAO en el marco Programa Nacional Conjunto ONUREDD que tiene una extensión sin costo hasta el 31 de julio del 2019 y un cierre administrativo hasta abril del 2020.</a:t>
            </a:r>
          </a:p>
          <a:p>
            <a:pPr marL="342900" indent="-342900" algn="just">
              <a:buClrTx/>
              <a:buFont typeface="+mj-lt"/>
              <a:buAutoNum type="arabicPeriod"/>
            </a:pPr>
            <a:endParaRPr lang="es-HN" sz="1400" dirty="0">
              <a:solidFill>
                <a:schemeClr val="tx1"/>
              </a:solidFill>
              <a:effectLst/>
            </a:endParaRP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es-HN" sz="1400" dirty="0">
                <a:solidFill>
                  <a:schemeClr val="tx1"/>
                </a:solidFill>
                <a:effectLst/>
              </a:rPr>
              <a:t>En consenso con el personal  técnico y la coordinación del proceso REDD+ se considera que es necesario que ONU Medio Ambiente opere hasta el 31 de diciembre de 2019, ya que el Proyecto Apoyo a la Preparación REDD+ en Honduras del FCPF, que implementa PNUD en conjunto con MiAmbiente+ fue extendido con fondos adicionales hasta diciembre del 2019, y contará con el apoyo de FAO como implementador de los fondos adicionales. </a:t>
            </a:r>
          </a:p>
          <a:p>
            <a:pPr algn="just">
              <a:buClrTx/>
            </a:pPr>
            <a:endParaRPr lang="es-HN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153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1180222" y="512772"/>
            <a:ext cx="6575596" cy="357563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s-HN" sz="2000" dirty="0">
                <a:solidFill>
                  <a:schemeClr val="tx1"/>
                </a:solidFill>
                <a:effectLst/>
              </a:rPr>
              <a:t>Justificación para Extensión de ONU Medio Ambiente</a:t>
            </a:r>
          </a:p>
        </p:txBody>
      </p:sp>
      <p:sp>
        <p:nvSpPr>
          <p:cNvPr id="48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426656" y="1195807"/>
            <a:ext cx="8205909" cy="3636772"/>
          </a:xfrm>
          <a:noFill/>
        </p:spPr>
        <p:txBody>
          <a:bodyPr>
            <a:noAutofit/>
          </a:bodyPr>
          <a:lstStyle/>
          <a:p>
            <a:pPr marL="342900" indent="-342900" algn="just">
              <a:buClrTx/>
              <a:buFont typeface="+mj-lt"/>
              <a:buAutoNum type="arabicPeriod" startAt="3"/>
            </a:pPr>
            <a:r>
              <a:rPr lang="es-HN" sz="1400" dirty="0">
                <a:solidFill>
                  <a:schemeClr val="tx1"/>
                </a:solidFill>
                <a:effectLst/>
              </a:rPr>
              <a:t>En consideración a los ajustes que el proceso REDD+ de Honduras tiene actualmente, se hace necesario continuar con el apoyo técnico de las tres agencias del Programa Nacional ONUREDD, de las cuales dos de ellas, FAO y PNUD, continuaran apoyando el proceso hasta Diciembre del 2019  de ONU Medio Ambiente. </a:t>
            </a:r>
          </a:p>
          <a:p>
            <a:pPr marL="342900" indent="-342900" algn="just">
              <a:buClrTx/>
              <a:buFont typeface="+mj-lt"/>
              <a:buAutoNum type="arabicPeriod" startAt="3"/>
            </a:pPr>
            <a:endParaRPr lang="es-HN" sz="1400" dirty="0">
              <a:solidFill>
                <a:schemeClr val="tx1"/>
              </a:solidFill>
              <a:effectLst/>
            </a:endParaRPr>
          </a:p>
          <a:p>
            <a:pPr marL="342900" indent="-342900" algn="just">
              <a:buClrTx/>
              <a:buFont typeface="+mj-lt"/>
              <a:buAutoNum type="arabicPeriod" startAt="3"/>
            </a:pPr>
            <a:r>
              <a:rPr lang="es-HN" sz="1400" dirty="0">
                <a:solidFill>
                  <a:schemeClr val="tx1"/>
                </a:solidFill>
                <a:effectLst/>
              </a:rPr>
              <a:t>ONU Medio Ambiente cuenta con fondos remanentes del Programa Nacional Conjunto ONUREDD de Honduras para seguir apoyando el proceso. Y la extensión de ONU Medio Ambiente para operar hasta diciembre 31 del 2019 no representa un costo adicional.</a:t>
            </a:r>
          </a:p>
          <a:p>
            <a:pPr marL="342900" indent="-342900" algn="just">
              <a:buClrTx/>
              <a:buFont typeface="+mj-lt"/>
              <a:buAutoNum type="arabicPeriod" startAt="3"/>
            </a:pPr>
            <a:endParaRPr lang="es-HN" sz="1400" dirty="0">
              <a:solidFill>
                <a:schemeClr val="tx1"/>
              </a:solidFill>
              <a:effectLst/>
            </a:endParaRPr>
          </a:p>
          <a:p>
            <a:pPr marL="342900" indent="-342900" algn="just">
              <a:buClrTx/>
              <a:buFont typeface="+mj-lt"/>
              <a:buAutoNum type="arabicPeriod" startAt="3"/>
            </a:pPr>
            <a:r>
              <a:rPr lang="es-HN" sz="1400" dirty="0">
                <a:solidFill>
                  <a:schemeClr val="tx1"/>
                </a:solidFill>
                <a:effectLst/>
              </a:rPr>
              <a:t>Finalmente, en consideración que el Programa Nacional Conjunto ONUREDD, acompaña y complementa las acciones y resultados del Proyecto Apoyo a la Preparación REDD+ en Honduras, consideramos que es necesario contar con el acompañamiento de las tres agencias (FAO, PNUD y ONU Medio Ambiente) para culminar de forma apropiada las actividades de la fase de preparación de REDD+ en Honduras.</a:t>
            </a:r>
          </a:p>
          <a:p>
            <a:pPr algn="just"/>
            <a:endParaRPr lang="es-HN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501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1573461" y="342210"/>
            <a:ext cx="6070136" cy="357563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s-HN" sz="2000" dirty="0">
                <a:solidFill>
                  <a:schemeClr val="tx1"/>
                </a:solidFill>
                <a:effectLst/>
              </a:rPr>
              <a:t>Avances de ONU Medio Ambiente a Junio 2019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6644"/>
              </p:ext>
            </p:extLst>
          </p:nvPr>
        </p:nvGraphicFramePr>
        <p:xfrm>
          <a:off x="506945" y="883884"/>
          <a:ext cx="8077993" cy="3777748"/>
        </p:xfrm>
        <a:graphic>
          <a:graphicData uri="http://schemas.openxmlformats.org/drawingml/2006/table">
            <a:tbl>
              <a:tblPr firstRow="1" firstCol="1" bandRow="1"/>
              <a:tblGrid>
                <a:gridCol w="2553689">
                  <a:extLst>
                    <a:ext uri="{9D8B030D-6E8A-4147-A177-3AD203B41FA5}">
                      <a16:colId xmlns:a16="http://schemas.microsoft.com/office/drawing/2014/main" val="3096566476"/>
                    </a:ext>
                  </a:extLst>
                </a:gridCol>
                <a:gridCol w="4927337">
                  <a:extLst>
                    <a:ext uri="{9D8B030D-6E8A-4147-A177-3AD203B41FA5}">
                      <a16:colId xmlns:a16="http://schemas.microsoft.com/office/drawing/2014/main" val="1583914930"/>
                    </a:ext>
                  </a:extLst>
                </a:gridCol>
                <a:gridCol w="596967">
                  <a:extLst>
                    <a:ext uri="{9D8B030D-6E8A-4147-A177-3AD203B41FA5}">
                      <a16:colId xmlns:a16="http://schemas.microsoft.com/office/drawing/2014/main" val="65750788"/>
                    </a:ext>
                  </a:extLst>
                </a:gridCol>
              </a:tblGrid>
              <a:tr h="482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Productos Esperados según POA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Avances hasta Julio 2019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US$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25991"/>
                  </a:ext>
                </a:extLst>
              </a:tr>
              <a:tr h="4952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Producto 1.1: Espacios equitativos de participación de diferentes actores relevantes para el desarrollo de la EN REDD+ creados y/o fortalecidos a nivel nacional y sub nacional para la toma efectiva de decisiones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a la Dirección Nacional de Cambio Climático en la definición de un</a:t>
                      </a:r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nuevo Perfil Estratégico Institucional (PEI) para la incorporación de la Unidad  de Gestión y Monitoreo de Cambio Climático (UGMCC) y la Unidad REDD+ para la fase de implementación.</a:t>
                      </a:r>
                    </a:p>
                    <a:p>
                      <a:endParaRPr lang="es-HN" sz="1100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a la Dirección Nacional de Biodiversidad para el proceso Honduras Megadiversa, como parte de la fase de implementación del mecanismo REDD+.</a:t>
                      </a:r>
                      <a:endParaRPr lang="es-HN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28,000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014911"/>
                  </a:ext>
                </a:extLst>
              </a:tr>
              <a:tr h="392043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</a:t>
                      </a:r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 la cartera de proyectos de la fase de implementación de REDD+. (Agenda de Economia Azul).</a:t>
                      </a:r>
                      <a:endParaRPr lang="es-HN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7,037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33607"/>
                  </a:ext>
                </a:extLst>
              </a:tr>
              <a:tr h="257975">
                <a:tc rowSpan="2">
                  <a:txBody>
                    <a:bodyPr/>
                    <a:lstStyle/>
                    <a:p>
                      <a:pPr marL="0" marR="0" indent="0" algn="l" defTabSz="685809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Producto 3.1: Mecanismo financiero REDD+ apoyado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 de capacitación para el personal directivo y técnico de BANHPROVI en Analisis de Riesgos Ambientales y Sociales (ARAS) como parte de la creación de la Política de Salvaguardas Sociales y Ambientales de BANHPROVI enmarcadas en el proceso REDD+.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30,000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879306"/>
                  </a:ext>
                </a:extLst>
              </a:tr>
              <a:tr h="371463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9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</a:t>
                      </a:r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al proceso de </a:t>
                      </a:r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acreditación del Banco Hondureño para la Producción y la Vivienda (BANHPROVI) ante el Fondo</a:t>
                      </a:r>
                      <a:r>
                        <a:rPr lang="es-HN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Verde para el Clima.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6,331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176347"/>
                  </a:ext>
                </a:extLst>
              </a:tr>
              <a:tr h="2910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 Operativa del Proyecto</a:t>
                      </a: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Gastos administrativos de país 2019.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14,000</a:t>
                      </a: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913291"/>
                  </a:ext>
                </a:extLst>
              </a:tr>
              <a:tr h="17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Costos indirectos (7%)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5,976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883238"/>
                  </a:ext>
                </a:extLst>
              </a:tr>
              <a:tr h="17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91,344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49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506945" y="261668"/>
            <a:ext cx="8158533" cy="357563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s-HN" sz="2000" dirty="0">
                <a:solidFill>
                  <a:schemeClr val="tx1"/>
                </a:solidFill>
                <a:effectLst/>
              </a:rPr>
              <a:t>Propuesta de trabajo de ONU Medio Ambiente a Diciembre de 2019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15814"/>
              </p:ext>
            </p:extLst>
          </p:nvPr>
        </p:nvGraphicFramePr>
        <p:xfrm>
          <a:off x="506945" y="1063921"/>
          <a:ext cx="8077993" cy="3614949"/>
        </p:xfrm>
        <a:graphic>
          <a:graphicData uri="http://schemas.openxmlformats.org/drawingml/2006/table">
            <a:tbl>
              <a:tblPr firstRow="1" firstCol="1" bandRow="1"/>
              <a:tblGrid>
                <a:gridCol w="3302265">
                  <a:extLst>
                    <a:ext uri="{9D8B030D-6E8A-4147-A177-3AD203B41FA5}">
                      <a16:colId xmlns:a16="http://schemas.microsoft.com/office/drawing/2014/main" val="3096566476"/>
                    </a:ext>
                  </a:extLst>
                </a:gridCol>
                <a:gridCol w="4078659">
                  <a:extLst>
                    <a:ext uri="{9D8B030D-6E8A-4147-A177-3AD203B41FA5}">
                      <a16:colId xmlns:a16="http://schemas.microsoft.com/office/drawing/2014/main" val="1583914930"/>
                    </a:ext>
                  </a:extLst>
                </a:gridCol>
                <a:gridCol w="697069">
                  <a:extLst>
                    <a:ext uri="{9D8B030D-6E8A-4147-A177-3AD203B41FA5}">
                      <a16:colId xmlns:a16="http://schemas.microsoft.com/office/drawing/2014/main" val="65750788"/>
                    </a:ext>
                  </a:extLst>
                </a:gridCol>
              </a:tblGrid>
              <a:tr h="482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Productos Esperados según POA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Avances hasta Julio 2019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US$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25991"/>
                  </a:ext>
                </a:extLst>
              </a:tr>
              <a:tr h="10353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Producto 1.1: Espacios equitativos de participación de diferentes actores relevantes para el desarrollo de la EN REDD+ creados y/o fortalecidos a nivel nacional y sub nacional para la toma efectiva de decisiones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Desarrollo del </a:t>
                      </a:r>
                      <a:r>
                        <a:rPr lang="es-HN" sz="1100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Side</a:t>
                      </a:r>
                      <a:r>
                        <a:rPr lang="es-HN" sz="11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HN" sz="1100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Event</a:t>
                      </a:r>
                      <a:r>
                        <a:rPr lang="es-HN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(Evento Paralelo) sobre la fase de preparación del mecanismo REDD+ en Honduras. Con la participación de representantes de Sociedad Civil, Pueblos Indígenas y Afrohondureños, Grupos Agroforestales, Empresa Privada y Gobierno. En el marco de la COP 25 (Diciembre 01- 07, Chile).</a:t>
                      </a:r>
                      <a:endParaRPr lang="es-HN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22,500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014911"/>
                  </a:ext>
                </a:extLst>
              </a:tr>
              <a:tr h="2579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Producto 2.1: Análisis técnicos que contribuyen a la identificación de opciones estratégicas viables y con enfoque de género para REDD+ desarrollados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de personal técnico en el país al proceso.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10,000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879306"/>
                  </a:ext>
                </a:extLst>
              </a:tr>
              <a:tr h="371463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Generación de materiales y participación en la difusión del proceso REDD+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10,000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176347"/>
                  </a:ext>
                </a:extLst>
              </a:tr>
              <a:tr h="36550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Producto 3.1: Mecanismo financiero REDD+ apoyado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Definición de un Fidecomiso para la fase de implementación del Mecanismo REDD+ en Honduras.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31,500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913291"/>
                  </a:ext>
                </a:extLst>
              </a:tr>
              <a:tr h="37902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el cartera de proyectos para la fase de implementación del mecanismo REDD+ de Honduras.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10,339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475834"/>
                  </a:ext>
                </a:extLst>
              </a:tr>
              <a:tr h="365517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del personal técnico y administrativo de la Oficina Regional de ONU Medio Ambiente.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6,000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396693"/>
                  </a:ext>
                </a:extLst>
              </a:tr>
              <a:tr h="17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Costos indirectos (7%)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6,324</a:t>
                      </a:r>
                      <a:endParaRPr lang="es-H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883238"/>
                  </a:ext>
                </a:extLst>
              </a:tr>
              <a:tr h="17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96,663</a:t>
                      </a:r>
                      <a:endParaRPr lang="es-H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02" marR="103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49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095302"/>
      </p:ext>
    </p:extLst>
  </p:cSld>
  <p:clrMapOvr>
    <a:masterClrMapping/>
  </p:clrMapOvr>
</p:sld>
</file>

<file path=ppt/theme/theme1.xml><?xml version="1.0" encoding="utf-8"?>
<a:theme xmlns:a="http://schemas.openxmlformats.org/drawingml/2006/main" name="REDD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E67C8"/>
      </a:accent1>
      <a:accent2>
        <a:srgbClr val="5ECCF3"/>
      </a:accent2>
      <a:accent3>
        <a:srgbClr val="FFFFFF"/>
      </a:accent3>
      <a:accent4>
        <a:srgbClr val="000000"/>
      </a:accent4>
      <a:accent5>
        <a:srgbClr val="B2B8E0"/>
      </a:accent5>
      <a:accent6>
        <a:srgbClr val="54B9DC"/>
      </a:accent6>
      <a:hlink>
        <a:srgbClr val="0000FF"/>
      </a:hlink>
      <a:folHlink>
        <a:srgbClr val="FF00FF"/>
      </a:folHlink>
    </a:clrScheme>
    <a:fontScheme name="Default - Default">
      <a:majorFont>
        <a:latin typeface="Calibri"/>
        <a:ea typeface="Calibri"/>
        <a:cs typeface="Calibri"/>
      </a:majorFont>
      <a:minorFont>
        <a:latin typeface="Tw Cen MT"/>
        <a:ea typeface="Tw Cen MT"/>
        <a:cs typeface="Tw Cen M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E67C8"/>
          </a:solidFill>
          <a:prstDash val="solid"/>
          <a:bevel/>
          <a:headEnd type="none" w="med" len="med"/>
          <a:tailEnd type="none" w="med" len="med"/>
        </a:ln>
        <a:effectLst>
          <a:outerShdw blurRad="63500" dist="25400" dir="5400000" algn="ctr" rotWithShape="0">
            <a:srgbClr val="000000">
              <a:alpha val="42998"/>
            </a:srgbClr>
          </a:outerShdw>
        </a:effectLst>
      </a:spPr>
      <a:bodyPr vert="horz" wrap="square" lIns="45719" tIns="45719" rIns="45719" bIns="45719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HN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pitchFamily="34" charset="0"/>
            <a:ea typeface="Tw Cen MT" pitchFamily="34" charset="0"/>
            <a:cs typeface="Tw Cen MT" pitchFamily="34" charset="0"/>
            <a:sym typeface="Tw Cen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E67C8"/>
          </a:solidFill>
          <a:prstDash val="solid"/>
          <a:bevel/>
          <a:headEnd type="none" w="med" len="med"/>
          <a:tailEnd type="none" w="med" len="med"/>
        </a:ln>
        <a:effectLst>
          <a:outerShdw blurRad="63500" dist="25400" dir="5400000" algn="ctr" rotWithShape="0">
            <a:srgbClr val="000000">
              <a:alpha val="42998"/>
            </a:srgbClr>
          </a:outerShdw>
        </a:effectLst>
      </a:spPr>
      <a:bodyPr vert="horz" wrap="square" lIns="45719" tIns="45719" rIns="45719" bIns="45719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HN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pitchFamily="34" charset="0"/>
            <a:ea typeface="Tw Cen MT" pitchFamily="34" charset="0"/>
            <a:cs typeface="Tw Cen MT" pitchFamily="34" charset="0"/>
            <a:sym typeface="Tw Cen MT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REDD" id="{D95808DF-B60F-43EA-BC72-F7D645735C18}" vid="{4EBC2C57-23F7-41E5-BE31-8697A9E6741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REDD</Template>
  <TotalTime>7636</TotalTime>
  <Words>760</Words>
  <Application>Microsoft Office PowerPoint</Application>
  <PresentationFormat>On-screen Show (16:9)</PresentationFormat>
  <Paragraphs>76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REDD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Justificacion_Avances_Propuesta ONUMA</dc:title>
  <dc:creator>DELL</dc:creator>
  <cp:lastModifiedBy>Marco Chiu</cp:lastModifiedBy>
  <cp:revision>262</cp:revision>
  <cp:lastPrinted>2016-06-03T23:53:36Z</cp:lastPrinted>
  <dcterms:created xsi:type="dcterms:W3CDTF">2016-01-17T04:14:44Z</dcterms:created>
  <dcterms:modified xsi:type="dcterms:W3CDTF">2019-07-23T21:33:50Z</dcterms:modified>
</cp:coreProperties>
</file>