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1" r:id="rId4"/>
    <p:sldId id="259" r:id="rId5"/>
    <p:sldId id="262" r:id="rId6"/>
    <p:sldId id="275" r:id="rId7"/>
    <p:sldId id="299" r:id="rId8"/>
    <p:sldId id="302" r:id="rId9"/>
    <p:sldId id="303" r:id="rId10"/>
    <p:sldId id="297" r:id="rId11"/>
    <p:sldId id="291" r:id="rId12"/>
    <p:sldId id="304" r:id="rId13"/>
    <p:sldId id="307" r:id="rId14"/>
    <p:sldId id="288" r:id="rId15"/>
    <p:sldId id="289" r:id="rId16"/>
    <p:sldId id="309" r:id="rId17"/>
    <p:sldId id="308" r:id="rId18"/>
    <p:sldId id="286" r:id="rId19"/>
    <p:sldId id="284" r:id="rId20"/>
    <p:sldId id="287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7E79"/>
    <a:srgbClr val="95CED7"/>
    <a:srgbClr val="FFFFFF"/>
    <a:srgbClr val="0096AC"/>
    <a:srgbClr val="70AD47"/>
    <a:srgbClr val="00A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31"/>
    <p:restoredTop sz="89068"/>
  </p:normalViewPr>
  <p:slideViewPr>
    <p:cSldViewPr snapToGrid="0" snapToObjects="1">
      <p:cViewPr>
        <p:scale>
          <a:sx n="90" d="100"/>
          <a:sy n="90" d="100"/>
        </p:scale>
        <p:origin x="95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mollyczachur/Documents/Kenya/REDD+%20Symposium%20Sri%20Lanka%20October/Blue%20carbon%20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\Desktop\Above%20ground%20biomas.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mollyczachur/Documents/Kenya/Monitoring%20Mikoko%20Pamoja/2016/Crab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032506003864"/>
          <c:y val="0.0601851851851852"/>
          <c:w val="0.640411961927578"/>
          <c:h val="0.7163751736915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'From blue carbon graph'!$B$1</c:f>
              <c:strCache>
                <c:ptCount val="1"/>
                <c:pt idx="0">
                  <c:v>Soil Inorganic Carbon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'From blue carbon graph'!$A$2:$A$7</c:f>
              <c:strCache>
                <c:ptCount val="6"/>
                <c:pt idx="0">
                  <c:v>Seagrass Meadows</c:v>
                </c:pt>
                <c:pt idx="1">
                  <c:v>Tidal Salt Marsh</c:v>
                </c:pt>
                <c:pt idx="2">
                  <c:v>Mangroves</c:v>
                </c:pt>
                <c:pt idx="4">
                  <c:v>Boral Forest</c:v>
                </c:pt>
                <c:pt idx="5">
                  <c:v>Tropical Forest</c:v>
                </c:pt>
              </c:strCache>
            </c:strRef>
          </c:cat>
          <c:val>
            <c:numRef>
              <c:f>'From blue carbon graph'!$B$2:$B$7</c:f>
              <c:numCache>
                <c:formatCode>General</c:formatCode>
                <c:ptCount val="6"/>
                <c:pt idx="0">
                  <c:v>607.653304174529</c:v>
                </c:pt>
                <c:pt idx="1">
                  <c:v>914.589689776194</c:v>
                </c:pt>
                <c:pt idx="2">
                  <c:v>1026.31787799157</c:v>
                </c:pt>
                <c:pt idx="4">
                  <c:v>146.267261600324</c:v>
                </c:pt>
                <c:pt idx="5">
                  <c:v>76.3848962099433</c:v>
                </c:pt>
              </c:numCache>
            </c:numRef>
          </c:val>
        </c:ser>
        <c:ser>
          <c:idx val="1"/>
          <c:order val="1"/>
          <c:tx>
            <c:strRef>
              <c:f>'From blue carbon graph'!$C$1</c:f>
              <c:strCache>
                <c:ptCount val="1"/>
                <c:pt idx="0">
                  <c:v>Living Biomass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'From blue carbon graph'!$A$2:$A$7</c:f>
              <c:strCache>
                <c:ptCount val="6"/>
                <c:pt idx="0">
                  <c:v>Seagrass Meadows</c:v>
                </c:pt>
                <c:pt idx="1">
                  <c:v>Tidal Salt Marsh</c:v>
                </c:pt>
                <c:pt idx="2">
                  <c:v>Mangroves</c:v>
                </c:pt>
                <c:pt idx="4">
                  <c:v>Boral Forest</c:v>
                </c:pt>
                <c:pt idx="5">
                  <c:v>Tropical Forest</c:v>
                </c:pt>
              </c:strCache>
            </c:strRef>
          </c:cat>
          <c:val>
            <c:numRef>
              <c:f>'From blue carbon graph'!$C$2:$C$7</c:f>
              <c:numCache>
                <c:formatCode>General</c:formatCode>
                <c:ptCount val="6"/>
                <c:pt idx="0">
                  <c:v>9.960141796441007</c:v>
                </c:pt>
                <c:pt idx="1">
                  <c:v>35.8591559231761</c:v>
                </c:pt>
                <c:pt idx="2">
                  <c:v>464.1373168021698</c:v>
                </c:pt>
                <c:pt idx="4">
                  <c:v>91.638595439234</c:v>
                </c:pt>
                <c:pt idx="5">
                  <c:v>165.3409992769087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-2096609984"/>
        <c:axId val="-2122002160"/>
      </c:barChart>
      <c:catAx>
        <c:axId val="-20966099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122002160"/>
        <c:crosses val="autoZero"/>
        <c:auto val="1"/>
        <c:lblAlgn val="ctr"/>
        <c:lblOffset val="100"/>
        <c:noMultiLvlLbl val="0"/>
      </c:catAx>
      <c:valAx>
        <c:axId val="-2122002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1800" dirty="0"/>
                  <a:t>Mg </a:t>
                </a:r>
                <a:r>
                  <a:rPr lang="nb-NO" sz="1800" dirty="0"/>
                  <a:t>CO</a:t>
                </a:r>
                <a:r>
                  <a:rPr lang="nb-NO" sz="1800" baseline="-25000" dirty="0"/>
                  <a:t>2</a:t>
                </a:r>
                <a:r>
                  <a:rPr lang="nb-NO" sz="1800" dirty="0"/>
                  <a:t> </a:t>
                </a:r>
                <a:r>
                  <a:rPr lang="en-US" sz="1800" dirty="0"/>
                  <a:t> ha</a:t>
                </a:r>
                <a:r>
                  <a:rPr lang="en-US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52175652636662"/>
              <c:y val="0.915429983016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660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1523403324584"/>
          <c:y val="0.0377572225813392"/>
          <c:w val="0.29921654036049"/>
          <c:h val="0.22783907048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135967443427"/>
          <c:y val="0.0632295719844358"/>
          <c:w val="0.739472381636384"/>
          <c:h val="0.706621853700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'C:\Users\Windows\Desktop\mwamba presentation\[2014_MP_monitoring_data_2014.xlsx]komiyama'!$AA$5</c:f>
              <c:strCache>
                <c:ptCount val="1"/>
                <c:pt idx="0">
                  <c:v>tons/ha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'C:\Users\Windows\Desktop\mwamba presentation\[2014_MP_monitoring_data_2014.xlsx]komiyama'!$AB$6:$AD$6</c:f>
                <c:numCache>
                  <c:formatCode>General</c:formatCode>
                  <c:ptCount val="3"/>
                  <c:pt idx="0">
                    <c:v>33.11</c:v>
                  </c:pt>
                  <c:pt idx="1">
                    <c:v>31.23</c:v>
                  </c:pt>
                  <c:pt idx="2">
                    <c:v>72.08</c:v>
                  </c:pt>
                </c:numCache>
              </c:numRef>
            </c:plus>
            <c:minus>
              <c:numRef>
                <c:f>'C:\Users\Windows\Desktop\mwamba presentation\[2014_MP_monitoring_data_2014.xlsx]komiyama'!$AB$6:$AD$6</c:f>
                <c:numCache>
                  <c:formatCode>General</c:formatCode>
                  <c:ptCount val="3"/>
                  <c:pt idx="0">
                    <c:v>33.11</c:v>
                  </c:pt>
                  <c:pt idx="1">
                    <c:v>31.23</c:v>
                  </c:pt>
                  <c:pt idx="2">
                    <c:v>72.08</c:v>
                  </c:pt>
                </c:numCache>
              </c:numRef>
            </c:minus>
          </c:errBars>
          <c:cat>
            <c:numRef>
              <c:f>'C:\Users\Windows\Desktop\mwamba presentation\[2014_MP_monitoring_data_2014.xlsx]komiyama'!$AB$4:$AD$4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'C:\Users\Windows\Desktop\mwamba presentation\[2014_MP_monitoring_data_2014.xlsx]komiyama'!$AB$5:$AD$5</c:f>
              <c:numCache>
                <c:formatCode>General</c:formatCode>
                <c:ptCount val="3"/>
                <c:pt idx="0">
                  <c:v>318.91</c:v>
                </c:pt>
                <c:pt idx="1">
                  <c:v>262.75</c:v>
                </c:pt>
                <c:pt idx="2">
                  <c:v>344.7299999999996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3177104"/>
        <c:axId val="-2123025264"/>
      </c:barChart>
      <c:catAx>
        <c:axId val="-2033177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564662069611014"/>
              <c:y val="0.8905138565040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2123025264"/>
        <c:crosses val="autoZero"/>
        <c:auto val="1"/>
        <c:lblAlgn val="ctr"/>
        <c:lblOffset val="100"/>
        <c:noMultiLvlLbl val="0"/>
      </c:catAx>
      <c:valAx>
        <c:axId val="-2123025264"/>
        <c:scaling>
          <c:orientation val="minMax"/>
          <c:max val="45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Biomass (</a:t>
                </a:r>
                <a:r>
                  <a:rPr lang="en-US" sz="1800" dirty="0" smtClean="0"/>
                  <a:t>t/ha</a:t>
                </a:r>
                <a:r>
                  <a:rPr lang="en-US" sz="1800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2033177104"/>
        <c:crosses val="autoZero"/>
        <c:crossBetween val="between"/>
        <c:majorUnit val="150.0"/>
        <c:minorUnit val="10.0"/>
      </c:valAx>
      <c:spPr>
        <a:ln>
          <a:noFill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951985371964"/>
          <c:y val="0.0559785725313747"/>
          <c:w val="0.794973966193434"/>
          <c:h val="0.621357889446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'Size class distribution'!$B$2</c:f>
              <c:strCache>
                <c:ptCount val="1"/>
                <c:pt idx="0">
                  <c:v>Uca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'Size class distribution'!$C$1:$E$1</c:f>
              <c:strCache>
                <c:ptCount val="3"/>
                <c:pt idx="0">
                  <c:v>Small</c:v>
                </c:pt>
                <c:pt idx="1">
                  <c:v>Medium</c:v>
                </c:pt>
                <c:pt idx="2">
                  <c:v>Large</c:v>
                </c:pt>
              </c:strCache>
            </c:strRef>
          </c:cat>
          <c:val>
            <c:numRef>
              <c:f>'Size class distribution'!$C$2:$E$2</c:f>
              <c:numCache>
                <c:formatCode>General</c:formatCode>
                <c:ptCount val="3"/>
                <c:pt idx="0">
                  <c:v>13.16666666666667</c:v>
                </c:pt>
                <c:pt idx="1">
                  <c:v>7.566666666666666</c:v>
                </c:pt>
                <c:pt idx="2">
                  <c:v>7.733333333333338</c:v>
                </c:pt>
              </c:numCache>
            </c:numRef>
          </c:val>
        </c:ser>
        <c:ser>
          <c:idx val="1"/>
          <c:order val="1"/>
          <c:tx>
            <c:strRef>
              <c:f>'Size class distribution'!$B$3</c:f>
              <c:strCache>
                <c:ptCount val="1"/>
                <c:pt idx="0">
                  <c:v>Sesarmid</c:v>
                </c:pt>
              </c:strCache>
            </c:strRef>
          </c:tx>
          <c:spPr>
            <a:solidFill>
              <a:srgbClr val="941100"/>
            </a:solidFill>
            <a:ln>
              <a:noFill/>
            </a:ln>
            <a:effectLst/>
          </c:spPr>
          <c:invertIfNegative val="0"/>
          <c:cat>
            <c:strRef>
              <c:f>'Size class distribution'!$C$1:$E$1</c:f>
              <c:strCache>
                <c:ptCount val="3"/>
                <c:pt idx="0">
                  <c:v>Small</c:v>
                </c:pt>
                <c:pt idx="1">
                  <c:v>Medium</c:v>
                </c:pt>
                <c:pt idx="2">
                  <c:v>Large</c:v>
                </c:pt>
              </c:strCache>
            </c:strRef>
          </c:cat>
          <c:val>
            <c:numRef>
              <c:f>'Size class distribution'!$C$3:$E$3</c:f>
              <c:numCache>
                <c:formatCode>General</c:formatCode>
                <c:ptCount val="3"/>
                <c:pt idx="0">
                  <c:v>3.466666666666667</c:v>
                </c:pt>
                <c:pt idx="1">
                  <c:v>7.3</c:v>
                </c:pt>
                <c:pt idx="2">
                  <c:v>4.666666666666667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3423024"/>
        <c:axId val="-2033072736"/>
      </c:barChart>
      <c:catAx>
        <c:axId val="-2053423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Size class</a:t>
                </a:r>
              </a:p>
            </c:rich>
          </c:tx>
          <c:layout>
            <c:manualLayout>
              <c:xMode val="edge"/>
              <c:yMode val="edge"/>
              <c:x val="0.478137602120733"/>
              <c:y val="0.8279598757732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3072736"/>
        <c:crosses val="autoZero"/>
        <c:auto val="1"/>
        <c:lblAlgn val="ctr"/>
        <c:lblOffset val="100"/>
        <c:noMultiLvlLbl val="0"/>
      </c:catAx>
      <c:valAx>
        <c:axId val="-2033072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Number of burrows per m</a:t>
                </a:r>
                <a:r>
                  <a:rPr lang="en-US" b="1" baseline="30000" dirty="0"/>
                  <a:t>2</a:t>
                </a:r>
              </a:p>
            </c:rich>
          </c:tx>
          <c:layout>
            <c:manualLayout>
              <c:xMode val="edge"/>
              <c:yMode val="edge"/>
              <c:x val="0.0357685395685246"/>
              <c:y val="0.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342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45288988944"/>
          <c:y val="0.120368352271273"/>
          <c:w val="0.823643545229794"/>
          <c:h val="0.704295251852394"/>
        </c:manualLayout>
      </c:layout>
      <c:barChart>
        <c:barDir val="col"/>
        <c:grouping val="stacked"/>
        <c:varyColors val="0"/>
        <c:ser>
          <c:idx val="1"/>
          <c:order val="0"/>
          <c:tx>
            <c:v>Required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Sheet1!$B$2:$B$9</c:f>
              <c:numCache>
                <c:formatCode>General</c:formatCode>
                <c:ptCount val="8"/>
                <c:pt idx="0">
                  <c:v>115.0</c:v>
                </c:pt>
                <c:pt idx="1">
                  <c:v>255.0</c:v>
                </c:pt>
                <c:pt idx="2">
                  <c:v>289.0</c:v>
                </c:pt>
                <c:pt idx="3">
                  <c:v>232.0</c:v>
                </c:pt>
                <c:pt idx="4">
                  <c:v>268.0</c:v>
                </c:pt>
                <c:pt idx="5">
                  <c:v>182.0</c:v>
                </c:pt>
                <c:pt idx="6">
                  <c:v>165.0</c:v>
                </c:pt>
                <c:pt idx="7">
                  <c:v>154.0</c:v>
                </c:pt>
              </c:numCache>
            </c:numRef>
          </c:val>
        </c:ser>
        <c:ser>
          <c:idx val="0"/>
          <c:order val="1"/>
          <c:tx>
            <c:v>Government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Sheet1!$C$2:$C$9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8.0</c:v>
                </c:pt>
                <c:pt idx="3">
                  <c:v>15.0</c:v>
                </c:pt>
                <c:pt idx="4">
                  <c:v>11.0</c:v>
                </c:pt>
                <c:pt idx="5">
                  <c:v>13.0</c:v>
                </c:pt>
                <c:pt idx="6">
                  <c:v>6.0</c:v>
                </c:pt>
                <c:pt idx="7">
                  <c:v>6.0</c:v>
                </c:pt>
              </c:numCache>
            </c:numRef>
          </c:val>
        </c:ser>
        <c:ser>
          <c:idx val="2"/>
          <c:order val="2"/>
          <c:tx>
            <c:v>Mikoko Pamoja</c:v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Sheet1!$D$2:$D$9</c:f>
              <c:numCache>
                <c:formatCode>General</c:formatCode>
                <c:ptCount val="8"/>
                <c:pt idx="0">
                  <c:v>22.0</c:v>
                </c:pt>
                <c:pt idx="1">
                  <c:v>16.0</c:v>
                </c:pt>
                <c:pt idx="2">
                  <c:v>32.0</c:v>
                </c:pt>
                <c:pt idx="3">
                  <c:v>33.0</c:v>
                </c:pt>
                <c:pt idx="4">
                  <c:v>32.0</c:v>
                </c:pt>
                <c:pt idx="5">
                  <c:v>34.0</c:v>
                </c:pt>
                <c:pt idx="6">
                  <c:v>30.0</c:v>
                </c:pt>
                <c:pt idx="7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5011168"/>
        <c:axId val="-1995005296"/>
      </c:barChart>
      <c:catAx>
        <c:axId val="-1995011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r>
                  <a:rPr lang="en-US"/>
                  <a:t>Class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1995005296"/>
        <c:crosses val="autoZero"/>
        <c:auto val="1"/>
        <c:lblAlgn val="ctr"/>
        <c:lblOffset val="100"/>
        <c:noMultiLvlLbl val="0"/>
      </c:catAx>
      <c:valAx>
        <c:axId val="-1995005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r>
                  <a:rPr lang="en-US"/>
                  <a:t>Number of books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199501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3924473829955"/>
          <c:y val="0.0120032219672194"/>
          <c:w val="0.628246336421853"/>
          <c:h val="0.0777052634737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latin typeface="Times New Roman" charset="0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6F9E6-D6F9-064C-9948-070F739D904B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1A0B367E-6A73-0D4B-9F25-FEA51071E7AC}">
      <dgm:prSet/>
      <dgm:spPr/>
      <dgm:t>
        <a:bodyPr/>
        <a:lstStyle/>
        <a:p>
          <a:endParaRPr lang="en-US"/>
        </a:p>
      </dgm:t>
    </dgm:pt>
    <dgm:pt modelId="{96942F9B-417D-6544-A446-7EC0EA509D12}" type="parTrans" cxnId="{B147E9EC-2B48-4649-A1AF-8A5B197D9E59}">
      <dgm:prSet/>
      <dgm:spPr/>
      <dgm:t>
        <a:bodyPr/>
        <a:lstStyle/>
        <a:p>
          <a:endParaRPr lang="en-US"/>
        </a:p>
      </dgm:t>
    </dgm:pt>
    <dgm:pt modelId="{BD244F2B-B3CC-654B-B531-F606354733D1}" type="sibTrans" cxnId="{B147E9EC-2B48-4649-A1AF-8A5B197D9E59}">
      <dgm:prSet/>
      <dgm:spPr/>
      <dgm:t>
        <a:bodyPr/>
        <a:lstStyle/>
        <a:p>
          <a:endParaRPr lang="en-US"/>
        </a:p>
      </dgm:t>
    </dgm:pt>
    <dgm:pt modelId="{4C48623B-1013-274B-8CEE-A99BD5F20352}" type="pres">
      <dgm:prSet presAssocID="{2C66F9E6-D6F9-064C-9948-070F739D904B}" presName="arrowDiagram" presStyleCnt="0">
        <dgm:presLayoutVars>
          <dgm:chMax val="5"/>
          <dgm:dir/>
          <dgm:resizeHandles val="exact"/>
        </dgm:presLayoutVars>
      </dgm:prSet>
      <dgm:spPr/>
    </dgm:pt>
    <dgm:pt modelId="{86272EF5-F0EF-364F-A0E6-055FA36386EF}" type="pres">
      <dgm:prSet presAssocID="{2C66F9E6-D6F9-064C-9948-070F739D904B}" presName="arrow" presStyleLbl="bgShp" presStyleIdx="0" presStyleCnt="1" custAng="10530666" custFlipHor="1" custScaleX="69889" custLinFactNeighborX="-8748" custLinFactNeighborY="0"/>
      <dgm:spPr/>
    </dgm:pt>
    <dgm:pt modelId="{5C889C84-9E0A-264F-8C6D-F02A70F84021}" type="pres">
      <dgm:prSet presAssocID="{2C66F9E6-D6F9-064C-9948-070F739D904B}" presName="arrowDiagram1" presStyleCnt="0">
        <dgm:presLayoutVars>
          <dgm:bulletEnabled val="1"/>
        </dgm:presLayoutVars>
      </dgm:prSet>
      <dgm:spPr/>
    </dgm:pt>
    <dgm:pt modelId="{3FFA92D7-DE21-8140-BF4F-11B5F25CDE7B}" type="pres">
      <dgm:prSet presAssocID="{1A0B367E-6A73-0D4B-9F25-FEA51071E7AC}" presName="bullet1" presStyleLbl="node1" presStyleIdx="0" presStyleCnt="1" custScaleX="168816" custScaleY="168816" custLinFactX="-100000" custLinFactY="200000" custLinFactNeighborX="-134377" custLinFactNeighborY="246916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F10C0CD0-010B-E447-BC7D-C9F4EB679A1D}" type="pres">
      <dgm:prSet presAssocID="{1A0B367E-6A73-0D4B-9F25-FEA51071E7AC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22237F-0B4E-484F-8E2F-378394222B6E}" type="presOf" srcId="{2C66F9E6-D6F9-064C-9948-070F739D904B}" destId="{4C48623B-1013-274B-8CEE-A99BD5F20352}" srcOrd="0" destOrd="0" presId="urn:microsoft.com/office/officeart/2005/8/layout/arrow2"/>
    <dgm:cxn modelId="{B147E9EC-2B48-4649-A1AF-8A5B197D9E59}" srcId="{2C66F9E6-D6F9-064C-9948-070F739D904B}" destId="{1A0B367E-6A73-0D4B-9F25-FEA51071E7AC}" srcOrd="0" destOrd="0" parTransId="{96942F9B-417D-6544-A446-7EC0EA509D12}" sibTransId="{BD244F2B-B3CC-654B-B531-F606354733D1}"/>
    <dgm:cxn modelId="{BD64B602-406D-9645-A164-F60BAAA07E33}" type="presOf" srcId="{1A0B367E-6A73-0D4B-9F25-FEA51071E7AC}" destId="{F10C0CD0-010B-E447-BC7D-C9F4EB679A1D}" srcOrd="0" destOrd="0" presId="urn:microsoft.com/office/officeart/2005/8/layout/arrow2"/>
    <dgm:cxn modelId="{F4126CDF-0A39-194F-823B-29E1A84DE857}" type="presParOf" srcId="{4C48623B-1013-274B-8CEE-A99BD5F20352}" destId="{86272EF5-F0EF-364F-A0E6-055FA36386EF}" srcOrd="0" destOrd="0" presId="urn:microsoft.com/office/officeart/2005/8/layout/arrow2"/>
    <dgm:cxn modelId="{AA24BAA8-CE56-6646-B9C8-1E39D4FEBE3E}" type="presParOf" srcId="{4C48623B-1013-274B-8CEE-A99BD5F20352}" destId="{5C889C84-9E0A-264F-8C6D-F02A70F84021}" srcOrd="1" destOrd="0" presId="urn:microsoft.com/office/officeart/2005/8/layout/arrow2"/>
    <dgm:cxn modelId="{4DD61197-EF38-D74A-BC15-0AE0A4D58842}" type="presParOf" srcId="{5C889C84-9E0A-264F-8C6D-F02A70F84021}" destId="{3FFA92D7-DE21-8140-BF4F-11B5F25CDE7B}" srcOrd="0" destOrd="0" presId="urn:microsoft.com/office/officeart/2005/8/layout/arrow2"/>
    <dgm:cxn modelId="{A7E14090-0345-514A-8F52-9ED277D738A6}" type="presParOf" srcId="{5C889C84-9E0A-264F-8C6D-F02A70F84021}" destId="{F10C0CD0-010B-E447-BC7D-C9F4EB679A1D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72EF5-F0EF-364F-A0E6-055FA36386EF}">
      <dsp:nvSpPr>
        <dsp:cNvPr id="0" name=""/>
        <dsp:cNvSpPr/>
      </dsp:nvSpPr>
      <dsp:spPr>
        <a:xfrm rot="11069334" flipH="1">
          <a:off x="487136" y="72616"/>
          <a:ext cx="6018657" cy="538233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FA92D7-DE21-8140-BF4F-11B5F25CDE7B}">
      <dsp:nvSpPr>
        <dsp:cNvPr id="0" name=""/>
        <dsp:cNvSpPr/>
      </dsp:nvSpPr>
      <dsp:spPr>
        <a:xfrm>
          <a:off x="4801824" y="3792938"/>
          <a:ext cx="1075811" cy="1075811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0C0CD0-010B-E447-BC7D-C9F4EB679A1D}">
      <dsp:nvSpPr>
        <dsp:cNvPr id="0" name=""/>
        <dsp:cNvSpPr/>
      </dsp:nvSpPr>
      <dsp:spPr>
        <a:xfrm>
          <a:off x="3388646" y="1482788"/>
          <a:ext cx="3444695" cy="3972164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7675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556802" y="1650944"/>
        <a:ext cx="3108383" cy="363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C4A6C-7EE7-A640-BCC5-2570E1851669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1A449-3328-0A46-BFED-500AF6D4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Mangroves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sequester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5x more carbon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any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terrestrial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forest</a:t>
            </a:r>
            <a:endParaRPr lang="it-IT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it-IT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Large carbon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storage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= large carbon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emission</a:t>
            </a:r>
            <a:r>
              <a:rPr lang="it-IT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200" b="1" dirty="0" err="1" smtClean="0">
                <a:latin typeface="Arial" charset="0"/>
                <a:ea typeface="Arial" charset="0"/>
                <a:cs typeface="Arial" charset="0"/>
              </a:rPr>
              <a:t>risk</a:t>
            </a:r>
            <a:endParaRPr lang="it-IT" sz="1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INDCs</a:t>
            </a:r>
          </a:p>
          <a:p>
            <a:pPr lvl="1"/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NAMAs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Tier 1: Using global equations</a:t>
            </a:r>
          </a:p>
          <a:p>
            <a:pPr lvl="1"/>
            <a:r>
              <a:rPr lang="en-GB" dirty="0" smtClean="0"/>
              <a:t>Tier 2: Hybrid of own and global</a:t>
            </a:r>
          </a:p>
          <a:p>
            <a:pPr lvl="1"/>
            <a:r>
              <a:rPr lang="en-GB" dirty="0" smtClean="0"/>
              <a:t>Tier 3: Develop own equations and emission factors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2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2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Regeneration classes shift from RC1 to become older to RC3 and then to smaller trees, hence stocking density increasing and total regeneration decreasing.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Calculate the carbon by IPCC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5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46% overestimation of burrows</a:t>
            </a:r>
          </a:p>
          <a:p>
            <a:endParaRPr lang="en-US" dirty="0" smtClean="0"/>
          </a:p>
          <a:p>
            <a:r>
              <a:rPr lang="en-US" dirty="0" err="1" smtClean="0"/>
              <a:t>Terrebralia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palustris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mollusc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3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9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1A449-3328-0A46-BFED-500AF6D46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elay 6"/>
          <p:cNvSpPr/>
          <p:nvPr userDrawn="1"/>
        </p:nvSpPr>
        <p:spPr>
          <a:xfrm rot="16200000">
            <a:off x="3974125" y="1688122"/>
            <a:ext cx="1195754" cy="91440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4475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elay 6"/>
          <p:cNvSpPr/>
          <p:nvPr userDrawn="1"/>
        </p:nvSpPr>
        <p:spPr>
          <a:xfrm rot="5400000">
            <a:off x="3974123" y="-3974304"/>
            <a:ext cx="1195754" cy="9144000"/>
          </a:xfrm>
          <a:prstGeom prst="flowChartDelay">
            <a:avLst/>
          </a:prstGeom>
          <a:solidFill>
            <a:srgbClr val="00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23" l="1496" r="97807">
                        <a14:foregroundMark x1="38185" y1="81746" x2="38185" y2="8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281" y="-6793"/>
            <a:ext cx="970592" cy="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2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4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3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F8BD-2644-F443-A0E9-E239755081C2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592A-6CE1-5548-852D-B3604757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tiff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.pn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microsoft.com/office/2007/relationships/hdphoto" Target="../media/hdphoto3.wdp"/><Relationship Id="rId6" Type="http://schemas.openxmlformats.org/officeDocument/2006/relationships/chart" Target="../charts/chart3.xml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hq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524" y="4873"/>
            <a:ext cx="472146" cy="6277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670" y="-16524"/>
            <a:ext cx="3755683" cy="6277788"/>
          </a:xfrm>
          <a:prstGeom prst="rect">
            <a:avLst/>
          </a:prstGeom>
        </p:spPr>
      </p:pic>
      <p:sp>
        <p:nvSpPr>
          <p:cNvPr id="17" name="Delay 16"/>
          <p:cNvSpPr/>
          <p:nvPr/>
        </p:nvSpPr>
        <p:spPr>
          <a:xfrm rot="16200000">
            <a:off x="3963392" y="1689264"/>
            <a:ext cx="1217219" cy="91440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-16292" y="804157"/>
            <a:ext cx="4564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Pamoja: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small-scale mangrove REDD+ project in Kenya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68" y="3405377"/>
            <a:ext cx="432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Kairo, J., 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Czachur</a:t>
            </a:r>
            <a:r>
              <a:rPr lang="en-US" sz="20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nd Mikoko Pamoja team </a:t>
            </a:r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306" y="6014741"/>
            <a:ext cx="704985" cy="676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478" y="6131253"/>
            <a:ext cx="1695858" cy="499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4" t="3240" r="8781" b="3210"/>
          <a:stretch/>
        </p:blipFill>
        <p:spPr>
          <a:xfrm>
            <a:off x="656706" y="6065842"/>
            <a:ext cx="634754" cy="604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202" y="6088305"/>
            <a:ext cx="464364" cy="559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256" y="6028690"/>
            <a:ext cx="840867" cy="678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34366" y="6044823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b="1" dirty="0" err="1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r>
              <a:rPr lang="en-US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    </a:t>
            </a:r>
          </a:p>
          <a:p>
            <a:r>
              <a:rPr lang="en-US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b="1" dirty="0" err="1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mikokopamoja</a:t>
            </a:r>
            <a:endParaRPr lang="en-US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040" y="5809039"/>
            <a:ext cx="1047146" cy="10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Content Placeholder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712565"/>
              </p:ext>
            </p:extLst>
          </p:nvPr>
        </p:nvGraphicFramePr>
        <p:xfrm>
          <a:off x="2330764" y="1558120"/>
          <a:ext cx="6621850" cy="36751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246123"/>
                <a:gridCol w="3375727"/>
              </a:tblGrid>
              <a:tr h="38457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Water sanitation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Water supply poor</a:t>
                      </a:r>
                    </a:p>
                    <a:p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-Long distance</a:t>
                      </a:r>
                      <a:r>
                        <a:rPr lang="en-US" sz="16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and </a:t>
                      </a:r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time</a:t>
                      </a:r>
                      <a:r>
                        <a:rPr lang="en-US" sz="16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, salty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Improved</a:t>
                      </a:r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w</a:t>
                      </a:r>
                      <a:r>
                        <a:rPr lang="en-US" sz="1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ater supply</a:t>
                      </a:r>
                    </a:p>
                    <a:p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-Less</a:t>
                      </a:r>
                      <a:r>
                        <a:rPr lang="en-US" sz="16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distance/time, not s</a:t>
                      </a:r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alty</a:t>
                      </a:r>
                    </a:p>
                    <a:p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-over 70% using </a:t>
                      </a:r>
                      <a:r>
                        <a:rPr lang="en-US" sz="16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MP water</a:t>
                      </a: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57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Education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6223">
                <a:tc>
                  <a:txBody>
                    <a:bodyPr/>
                    <a:lstStyle/>
                    <a:p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School roof leaking </a:t>
                      </a:r>
                    </a:p>
                    <a:p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Insufficient of books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88%</a:t>
                      </a:r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of teachers surveyed said their class benefitted, including:</a:t>
                      </a:r>
                    </a:p>
                    <a:p>
                      <a:r>
                        <a:rPr lang="en-US" sz="1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-602</a:t>
                      </a:r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books supplied</a:t>
                      </a:r>
                    </a:p>
                    <a:p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-Football team supported</a:t>
                      </a: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57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Environmental conservation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9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Dependence on mangroves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Alternative wood/ livelihood</a:t>
                      </a: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Community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03709" y="5260051"/>
            <a:ext cx="2158424" cy="1597950"/>
            <a:chOff x="6636646" y="4993201"/>
            <a:chExt cx="2507354" cy="17693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6647" y="4993201"/>
              <a:ext cx="2507353" cy="176938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36646" y="6090958"/>
              <a:ext cx="2507354" cy="671623"/>
            </a:xfrm>
            <a:prstGeom prst="rect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Job creation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62133" y="5256624"/>
            <a:ext cx="2190481" cy="1601376"/>
            <a:chOff x="8490873" y="3021906"/>
            <a:chExt cx="2462982" cy="1729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0873" y="3021906"/>
              <a:ext cx="2448232" cy="17296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92491" y="4096409"/>
              <a:ext cx="2461364" cy="655137"/>
            </a:xfrm>
            <a:prstGeom prst="rect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Livelihood: aquaculture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34562" y="3959546"/>
            <a:ext cx="2005522" cy="1324398"/>
            <a:chOff x="3329488" y="5169886"/>
            <a:chExt cx="2461941" cy="16258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8226" y="5169887"/>
              <a:ext cx="1022008" cy="15635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488" y="5169886"/>
              <a:ext cx="1418738" cy="15635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406109" y="6218274"/>
              <a:ext cx="2385320" cy="577419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Water projects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72146" y="2525425"/>
            <a:ext cx="1920795" cy="1436880"/>
            <a:chOff x="3303002" y="1883138"/>
            <a:chExt cx="2249292" cy="1682617"/>
          </a:xfrm>
        </p:grpSpPr>
        <p:pic>
          <p:nvPicPr>
            <p:cNvPr id="14" name="Content Placeholder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002" y="1883138"/>
              <a:ext cx="2239183" cy="167938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312416" y="2674363"/>
              <a:ext cx="2239878" cy="891392"/>
            </a:xfrm>
            <a:prstGeom prst="rect">
              <a:avLst/>
            </a:prstGeom>
            <a:solidFill>
              <a:srgbClr val="FFFFFF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Classroom renovations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36578" y="1126251"/>
            <a:ext cx="1871970" cy="1403541"/>
            <a:chOff x="4238264" y="3611741"/>
            <a:chExt cx="2239879" cy="16793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8960" y="3611741"/>
              <a:ext cx="2239183" cy="16793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238264" y="4283927"/>
              <a:ext cx="2239879" cy="1007200"/>
            </a:xfrm>
            <a:prstGeom prst="rect">
              <a:avLst/>
            </a:prstGeom>
            <a:solidFill>
              <a:srgbClr val="FFFFFF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Education projects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95449" y="5260050"/>
            <a:ext cx="2006933" cy="1597952"/>
            <a:chOff x="4515692" y="2860471"/>
            <a:chExt cx="2449848" cy="1991084"/>
          </a:xfrm>
        </p:grpSpPr>
        <p:pic>
          <p:nvPicPr>
            <p:cNvPr id="17" name="Picture 16" descr="F:\PROJECT PICTURES AND VIDEO DATA\Pics for Noel\Ranneberger Photo.jpg"/>
            <p:cNvPicPr>
              <a:picLocks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7308" y="2860471"/>
              <a:ext cx="2448232" cy="1991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4515692" y="4095774"/>
              <a:ext cx="2449847" cy="755779"/>
            </a:xfrm>
            <a:prstGeom prst="rect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Ecotourism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7623" y="5256623"/>
            <a:ext cx="2376498" cy="1601376"/>
            <a:chOff x="4139215" y="3311659"/>
            <a:chExt cx="2461363" cy="173670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6733" y="3311659"/>
              <a:ext cx="2453845" cy="173670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139215" y="4390553"/>
              <a:ext cx="2461363" cy="657812"/>
            </a:xfrm>
            <a:prstGeom prst="rect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Wood lots</a:t>
              </a:r>
              <a:endParaRPr lang="en-US" sz="2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8887" y="262895"/>
            <a:ext cx="1081825" cy="1081825"/>
            <a:chOff x="1017427" y="3417514"/>
            <a:chExt cx="1081825" cy="1081825"/>
          </a:xfrm>
        </p:grpSpPr>
        <p:sp>
          <p:nvSpPr>
            <p:cNvPr id="37" name="Oval 36"/>
            <p:cNvSpPr/>
            <p:nvPr/>
          </p:nvSpPr>
          <p:spPr>
            <a:xfrm>
              <a:off x="1017427" y="3417514"/>
              <a:ext cx="1081825" cy="10818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elay 37"/>
            <p:cNvSpPr/>
            <p:nvPr/>
          </p:nvSpPr>
          <p:spPr>
            <a:xfrm rot="16200000">
              <a:off x="1146692" y="3895243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elay 38"/>
            <p:cNvSpPr/>
            <p:nvPr/>
          </p:nvSpPr>
          <p:spPr>
            <a:xfrm rot="16200000">
              <a:off x="1547837" y="3884134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elay 39"/>
            <p:cNvSpPr/>
            <p:nvPr/>
          </p:nvSpPr>
          <p:spPr>
            <a:xfrm rot="16200000">
              <a:off x="1347265" y="4019705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252486" y="3683837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634006" y="3682178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453060" y="3822667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507584"/>
              </p:ext>
            </p:extLst>
          </p:nvPr>
        </p:nvGraphicFramePr>
        <p:xfrm>
          <a:off x="2110275" y="1114178"/>
          <a:ext cx="6889084" cy="518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377125"/>
                <a:gridCol w="3511959"/>
              </a:tblGrid>
              <a:tr h="27699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2013</a:t>
                      </a:r>
                      <a:endParaRPr lang="en-US" sz="2000" b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1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29429"/>
            <a:ext cx="9144000" cy="3737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9371"/>
            <a:ext cx="8142817" cy="298125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Mikoko Pamoja provides a triple win for climate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biodiversity and community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Forest condition is improving, storing more carbon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Crab and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mollusc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baselines have been established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Community benefits from water, education 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jobs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0533" y="2166454"/>
            <a:ext cx="417589" cy="417589"/>
            <a:chOff x="1017429" y="2049619"/>
            <a:chExt cx="1081825" cy="1081825"/>
          </a:xfrm>
        </p:grpSpPr>
        <p:sp>
          <p:nvSpPr>
            <p:cNvPr id="8" name="Oval 7"/>
            <p:cNvSpPr/>
            <p:nvPr/>
          </p:nvSpPr>
          <p:spPr>
            <a:xfrm>
              <a:off x="1017429" y="2049619"/>
              <a:ext cx="1081825" cy="1081825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loud 9"/>
            <p:cNvSpPr/>
            <p:nvPr/>
          </p:nvSpPr>
          <p:spPr>
            <a:xfrm>
              <a:off x="1177748" y="2274678"/>
              <a:ext cx="721041" cy="278584"/>
            </a:xfrm>
            <a:prstGeom prst="cloud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 rot="10800000">
              <a:off x="1560893" y="2358774"/>
              <a:ext cx="390564" cy="256736"/>
            </a:xfrm>
            <a:prstGeom prst="cloud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ardrop 11"/>
            <p:cNvSpPr/>
            <p:nvPr/>
          </p:nvSpPr>
          <p:spPr>
            <a:xfrm rot="2404897" flipH="1">
              <a:off x="1340989" y="26191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ardrop 12"/>
            <p:cNvSpPr/>
            <p:nvPr/>
          </p:nvSpPr>
          <p:spPr>
            <a:xfrm rot="2404897" flipH="1">
              <a:off x="1493389" y="27715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/>
          </p:nvSpPr>
          <p:spPr>
            <a:xfrm rot="2404897" flipH="1">
              <a:off x="1675839" y="2632693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0533" y="3192782"/>
            <a:ext cx="420408" cy="420408"/>
            <a:chOff x="1017427" y="3417514"/>
            <a:chExt cx="1081825" cy="1081825"/>
          </a:xfrm>
        </p:grpSpPr>
        <p:sp>
          <p:nvSpPr>
            <p:cNvPr id="16" name="Oval 15"/>
            <p:cNvSpPr/>
            <p:nvPr/>
          </p:nvSpPr>
          <p:spPr>
            <a:xfrm>
              <a:off x="1017427" y="3417514"/>
              <a:ext cx="1081825" cy="1081825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elay 16"/>
            <p:cNvSpPr/>
            <p:nvPr/>
          </p:nvSpPr>
          <p:spPr>
            <a:xfrm rot="16200000">
              <a:off x="1146692" y="3895243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elay 17"/>
            <p:cNvSpPr/>
            <p:nvPr/>
          </p:nvSpPr>
          <p:spPr>
            <a:xfrm rot="16200000">
              <a:off x="1547837" y="3884134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elay 18"/>
            <p:cNvSpPr/>
            <p:nvPr/>
          </p:nvSpPr>
          <p:spPr>
            <a:xfrm rot="16200000">
              <a:off x="1347265" y="4019705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52486" y="3683837"/>
              <a:ext cx="236043" cy="23604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634006" y="3682178"/>
              <a:ext cx="236043" cy="23604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453060" y="3822667"/>
              <a:ext cx="236043" cy="23604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0533" y="2691624"/>
            <a:ext cx="417589" cy="417589"/>
            <a:chOff x="1017428" y="4823509"/>
            <a:chExt cx="1081825" cy="1081825"/>
          </a:xfrm>
        </p:grpSpPr>
        <p:sp>
          <p:nvSpPr>
            <p:cNvPr id="24" name="Oval 23"/>
            <p:cNvSpPr/>
            <p:nvPr/>
          </p:nvSpPr>
          <p:spPr>
            <a:xfrm>
              <a:off x="1017428" y="4823509"/>
              <a:ext cx="1081825" cy="1081825"/>
            </a:xfrm>
            <a:prstGeom prst="ellipse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 rot="12753801">
              <a:off x="1281882" y="5394644"/>
              <a:ext cx="267159" cy="292932"/>
              <a:chOff x="2607447" y="5871040"/>
              <a:chExt cx="267159" cy="292932"/>
            </a:xfrm>
          </p:grpSpPr>
          <p:sp>
            <p:nvSpPr>
              <p:cNvPr id="44" name="Manual Operation 43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ardrop 44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12753801">
              <a:off x="1510898" y="5427017"/>
              <a:ext cx="267159" cy="292932"/>
              <a:chOff x="2607447" y="5871040"/>
              <a:chExt cx="267159" cy="292932"/>
            </a:xfrm>
          </p:grpSpPr>
          <p:sp>
            <p:nvSpPr>
              <p:cNvPr id="42" name="Manual Operation 41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ardrop 42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2753801">
              <a:off x="1202257" y="5188452"/>
              <a:ext cx="267159" cy="292932"/>
              <a:chOff x="2607447" y="5871040"/>
              <a:chExt cx="267159" cy="292932"/>
            </a:xfrm>
          </p:grpSpPr>
          <p:sp>
            <p:nvSpPr>
              <p:cNvPr id="40" name="Manual Operation 39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ardrop 40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rot="12753801">
              <a:off x="1431273" y="5220825"/>
              <a:ext cx="267159" cy="292932"/>
              <a:chOff x="2607447" y="5871040"/>
              <a:chExt cx="267159" cy="292932"/>
            </a:xfrm>
          </p:grpSpPr>
          <p:sp>
            <p:nvSpPr>
              <p:cNvPr id="38" name="Manual Operation 37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ardrop 38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2753801">
              <a:off x="1660288" y="5254688"/>
              <a:ext cx="267159" cy="292932"/>
              <a:chOff x="2607447" y="5871040"/>
              <a:chExt cx="267159" cy="292932"/>
            </a:xfrm>
          </p:grpSpPr>
          <p:sp>
            <p:nvSpPr>
              <p:cNvPr id="36" name="Manual Operation 35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ardrop 36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12753801">
              <a:off x="1372537" y="5004572"/>
              <a:ext cx="267159" cy="292932"/>
              <a:chOff x="2607447" y="5871040"/>
              <a:chExt cx="267159" cy="292932"/>
            </a:xfrm>
          </p:grpSpPr>
          <p:sp>
            <p:nvSpPr>
              <p:cNvPr id="34" name="Manual Operation 33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 rot="12753801">
              <a:off x="1601552" y="5038435"/>
              <a:ext cx="267159" cy="292932"/>
              <a:chOff x="2607447" y="5871040"/>
              <a:chExt cx="267159" cy="292932"/>
            </a:xfrm>
          </p:grpSpPr>
          <p:sp>
            <p:nvSpPr>
              <p:cNvPr id="32" name="Manual Operation 31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ardrop 32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3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46746"/>
            <a:ext cx="3302452" cy="274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Global interest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 rot="1042869">
            <a:off x="1808628" y="9524070"/>
            <a:ext cx="506204" cy="44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500" dirty="0" smtClean="0">
                <a:solidFill>
                  <a:srgbClr val="0096AC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endParaRPr lang="en-US" sz="11500" dirty="0">
              <a:solidFill>
                <a:srgbClr val="0096A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0577118">
            <a:off x="5788030" y="11767832"/>
            <a:ext cx="506204" cy="44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500" dirty="0" smtClean="0">
                <a:solidFill>
                  <a:srgbClr val="0096AC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endParaRPr lang="en-US" sz="11500" dirty="0">
              <a:solidFill>
                <a:srgbClr val="0096A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440" y="3668583"/>
            <a:ext cx="5101943" cy="110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9262"/>
            <a:ext cx="3302452" cy="1292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17086">
            <a:off x="1998973" y="10034755"/>
            <a:ext cx="4370693" cy="1580809"/>
          </a:xfrm>
          <a:prstGeom prst="rect">
            <a:avLst/>
          </a:prstGeom>
          <a:solidFill>
            <a:srgbClr val="0096AC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taking care of the mangroves helps us as a community to get access to clean water and repair schools</a:t>
            </a:r>
            <a:r>
              <a:rPr lang="is-IS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 maybe next time we’ll build a hospital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” – Local fisherman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101" y="1378250"/>
            <a:ext cx="870246" cy="16161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014089" y="5081411"/>
            <a:ext cx="3258417" cy="1776589"/>
            <a:chOff x="1025716" y="3323966"/>
            <a:chExt cx="3258417" cy="17765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716" y="3323966"/>
              <a:ext cx="3258417" cy="17485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044" y="3780610"/>
              <a:ext cx="2125133" cy="7959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627" y="4509658"/>
              <a:ext cx="2959100" cy="5908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39956" y="3419066"/>
              <a:ext cx="3089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smtClean="0">
                  <a:latin typeface="Times New Roman" charset="0"/>
                  <a:ea typeface="Times New Roman" charset="0"/>
                  <a:cs typeface="Times New Roman" charset="0"/>
                </a:rPr>
                <a:t>Upscaling Mikoko Pamoja</a:t>
              </a:r>
              <a:endParaRPr lang="en-GB" sz="2000" b="1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846061" y="1522339"/>
            <a:ext cx="3297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Offset with Mikoko Pamoja!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ajor market: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Individuals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Travel companies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Universities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etc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944" y="1326845"/>
            <a:ext cx="3010340" cy="21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4"/>
            <a:ext cx="7886700" cy="5032375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Consider mangroves in national carbon emission policies</a:t>
            </a:r>
          </a:p>
          <a:p>
            <a:pPr lvl="1"/>
            <a:endParaRPr lang="en-GB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Include PES schemes in mangrove areas</a:t>
            </a:r>
          </a:p>
          <a:p>
            <a:pPr lvl="1"/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benefits for climate, community and biodiversity.</a:t>
            </a: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Develop equitable PES schemes to higher tiers of IPCC guidelines</a:t>
            </a:r>
          </a:p>
          <a:p>
            <a:pPr lvl="1"/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Tier 3: Develop specific equations and emission factors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Sri Lanka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995130"/>
            <a:ext cx="9144000" cy="4315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126" y="66250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www.mikokopamoja.com      mikokopamojaKE@gmail.com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@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2683"/>
            <a:ext cx="9144000" cy="3071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23" l="1496" r="97807">
                        <a14:foregroundMark x1="38185" y1="81746" x2="38185" y2="8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281" y="-6793"/>
            <a:ext cx="970592" cy="85396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2163" y="5643739"/>
            <a:ext cx="8871419" cy="1048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References</a:t>
            </a:r>
            <a:endParaRPr lang="en-US" sz="18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Fourqurean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.,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2012).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Seagrass ecosystems as a globally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significant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carbon stock. </a:t>
            </a:r>
            <a:r>
              <a:rPr lang="en-US" sz="1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Nature Geoscience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5, 505–509. 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Pan </a:t>
            </a:r>
            <a:r>
              <a:rPr lang="en-US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(2011)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and Persistent Carbon Sink in the World’s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Forests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333,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988–993.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Pendleton </a:t>
            </a:r>
            <a:r>
              <a:rPr lang="en-US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(2012)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Estimating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global “blue carbon” emissions from conversion and degradation of vegetated coastal ecosystems. </a:t>
            </a:r>
            <a:r>
              <a:rPr lang="en-US" sz="14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PLoS</a:t>
            </a:r>
            <a:r>
              <a:rPr lang="en-US" sz="1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7, e43542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896303" cy="6574107"/>
          </a:xfrm>
          <a:prstGeom prst="rect">
            <a:avLst/>
          </a:prstGeom>
          <a:solidFill>
            <a:srgbClr val="0096AC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endParaRPr lang="en-US" sz="12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 information on 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please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visit:</a:t>
            </a: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www.mikokopamoja.com 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 Vivo Website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http://www.planvivo.org/projects/registeredprojects/mikoko-pamoja-kenya/ 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Association of Coastal Ecosystem Services (ACES)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b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http://www.aces-org.co.uk</a:t>
            </a: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 contact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directly:</a:t>
            </a: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274320" algn="ctr"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Project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 Email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200" b="1" u="sng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mikokopamojaKE@gmail.com</a:t>
            </a:r>
            <a:endParaRPr lang="en-US" sz="1600" b="1" u="sng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"/>
          <a:stretch/>
        </p:blipFill>
        <p:spPr>
          <a:xfrm>
            <a:off x="5896303" y="0"/>
            <a:ext cx="47214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449" y="0"/>
            <a:ext cx="277555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23" l="1496" r="97807">
                        <a14:foregroundMark x1="38185" y1="81746" x2="38185" y2="8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281" y="-6793"/>
            <a:ext cx="970592" cy="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14637"/>
            <a:ext cx="7886700" cy="1325563"/>
          </a:xfrm>
        </p:spPr>
        <p:txBody>
          <a:bodyPr/>
          <a:lstStyle/>
          <a:p>
            <a:pPr algn="ctr"/>
            <a:r>
              <a:rPr lang="en-GB" b="1" smtClean="0">
                <a:latin typeface="Arial" charset="0"/>
                <a:ea typeface="Arial" charset="0"/>
                <a:cs typeface="Arial" charset="0"/>
              </a:rPr>
              <a:t>Extra slides</a:t>
            </a:r>
            <a:endParaRPr lang="en-GB" b="1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0"/>
            <a:ext cx="4062046" cy="1321116"/>
          </a:xfrm>
          <a:prstGeom prst="rect">
            <a:avLst/>
          </a:prstGeom>
          <a:solidFill>
            <a:srgbClr val="00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75111"/>
            <a:ext cx="2630842" cy="5305112"/>
          </a:xfrm>
          <a:prstGeom prst="rect">
            <a:avLst/>
          </a:prstGeom>
          <a:solidFill>
            <a:srgbClr val="00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1" y="1331615"/>
            <a:ext cx="2630842" cy="554860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18355" y="2083633"/>
            <a:ext cx="2304789" cy="702501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INDCs</a:t>
            </a:r>
          </a:p>
        </p:txBody>
      </p:sp>
      <p:sp>
        <p:nvSpPr>
          <p:cNvPr id="8" name="Chevron 7"/>
          <p:cNvSpPr/>
          <p:nvPr/>
        </p:nvSpPr>
        <p:spPr>
          <a:xfrm>
            <a:off x="335288" y="2938412"/>
            <a:ext cx="2304789" cy="702501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Climate Change Act</a:t>
            </a:r>
          </a:p>
        </p:txBody>
      </p:sp>
      <p:sp>
        <p:nvSpPr>
          <p:cNvPr id="9" name="Chevron 8"/>
          <p:cNvSpPr/>
          <p:nvPr/>
        </p:nvSpPr>
        <p:spPr>
          <a:xfrm>
            <a:off x="335286" y="3802706"/>
            <a:ext cx="2304789" cy="70560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and Wildlife Act</a:t>
            </a:r>
          </a:p>
        </p:txBody>
      </p:sp>
      <p:sp>
        <p:nvSpPr>
          <p:cNvPr id="10" name="Chevron 9"/>
          <p:cNvSpPr/>
          <p:nvPr/>
        </p:nvSpPr>
        <p:spPr>
          <a:xfrm>
            <a:off x="335284" y="4667003"/>
            <a:ext cx="2304789" cy="70560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SDGs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301" y="126583"/>
            <a:ext cx="5496269" cy="6386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KENYA 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 ACTION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385145" y="2080533"/>
            <a:ext cx="665383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Mitigation: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low carbon, climate resilient development pathway, and achieve 10% of Kenya land area in tree cover</a:t>
            </a:r>
            <a:endParaRPr lang="en-US" sz="1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Adaptation: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Enhance resilience of ecosystems to climate change</a:t>
            </a:r>
          </a:p>
        </p:txBody>
      </p:sp>
      <p:sp>
        <p:nvSpPr>
          <p:cNvPr id="13" name="Chevron 12"/>
          <p:cNvSpPr/>
          <p:nvPr/>
        </p:nvSpPr>
        <p:spPr>
          <a:xfrm>
            <a:off x="318351" y="2083633"/>
            <a:ext cx="2304789" cy="70250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INDCs</a:t>
            </a:r>
          </a:p>
        </p:txBody>
      </p:sp>
      <p:sp>
        <p:nvSpPr>
          <p:cNvPr id="14" name="Chevron 13"/>
          <p:cNvSpPr/>
          <p:nvPr/>
        </p:nvSpPr>
        <p:spPr>
          <a:xfrm>
            <a:off x="2402078" y="2936861"/>
            <a:ext cx="665383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Identifying priority REDD+ projects and supporting sustainable development, Top 6 low carbon activities include restoration of degraded forests and reforestation.</a:t>
            </a:r>
          </a:p>
        </p:txBody>
      </p:sp>
      <p:sp>
        <p:nvSpPr>
          <p:cNvPr id="15" name="Chevron 14"/>
          <p:cNvSpPr/>
          <p:nvPr/>
        </p:nvSpPr>
        <p:spPr>
          <a:xfrm>
            <a:off x="2402078" y="3802706"/>
            <a:ext cx="665383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Act 2005 states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preparation of management plans for all State forests </a:t>
            </a:r>
            <a:r>
              <a:rPr lang="en-US" sz="14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influenced establishment of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community forest associations (CFAs) which actively manage the mangrove forests with KFS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2402078" y="4667001"/>
            <a:ext cx="665383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18351" y="2930251"/>
            <a:ext cx="2321722" cy="70250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Climate Change Act</a:t>
            </a:r>
          </a:p>
        </p:txBody>
      </p:sp>
      <p:sp>
        <p:nvSpPr>
          <p:cNvPr id="18" name="Chevron 17"/>
          <p:cNvSpPr/>
          <p:nvPr/>
        </p:nvSpPr>
        <p:spPr>
          <a:xfrm>
            <a:off x="318351" y="3796953"/>
            <a:ext cx="233095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Act</a:t>
            </a:r>
            <a:endParaRPr lang="en-US" sz="20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18351" y="4673173"/>
            <a:ext cx="2321718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SDGs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316242"/>
            <a:ext cx="4062046" cy="258868"/>
          </a:xfrm>
          <a:prstGeom prst="rect">
            <a:avLst/>
          </a:prstGeom>
          <a:solidFill>
            <a:srgbClr val="0096A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hevron 20"/>
          <p:cNvSpPr/>
          <p:nvPr/>
        </p:nvSpPr>
        <p:spPr>
          <a:xfrm>
            <a:off x="323291" y="5534396"/>
            <a:ext cx="2304789" cy="702501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NMMP</a:t>
            </a:r>
          </a:p>
        </p:txBody>
      </p:sp>
      <p:sp>
        <p:nvSpPr>
          <p:cNvPr id="22" name="Chevron 21"/>
          <p:cNvSpPr/>
          <p:nvPr/>
        </p:nvSpPr>
        <p:spPr>
          <a:xfrm>
            <a:off x="2390081" y="5531296"/>
            <a:ext cx="6653830" cy="7056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Recently developed, to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manage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mangrove resources in Kenya</a:t>
            </a:r>
          </a:p>
        </p:txBody>
      </p:sp>
      <p:sp>
        <p:nvSpPr>
          <p:cNvPr id="23" name="Chevron 22"/>
          <p:cNvSpPr/>
          <p:nvPr/>
        </p:nvSpPr>
        <p:spPr>
          <a:xfrm>
            <a:off x="318351" y="5532846"/>
            <a:ext cx="2304789" cy="702501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NMMP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574" y="4696947"/>
            <a:ext cx="715665" cy="6756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257" y="4679695"/>
            <a:ext cx="733940" cy="6929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356" y="4679694"/>
            <a:ext cx="680053" cy="6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BUILDING BLOCKS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26802806"/>
              </p:ext>
            </p:extLst>
          </p:nvPr>
        </p:nvGraphicFramePr>
        <p:xfrm>
          <a:off x="526936" y="1173481"/>
          <a:ext cx="8611738" cy="5527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/>
          <p:cNvSpPr/>
          <p:nvPr/>
        </p:nvSpPr>
        <p:spPr>
          <a:xfrm>
            <a:off x="4341856" y="4648580"/>
            <a:ext cx="883040" cy="88304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3510260" y="4214833"/>
            <a:ext cx="736223" cy="73622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2968613" y="3798461"/>
            <a:ext cx="637268" cy="637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2462890" y="3263123"/>
            <a:ext cx="528784" cy="52878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897924" y="2700008"/>
            <a:ext cx="439906" cy="43990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1513232" y="1970331"/>
            <a:ext cx="290349" cy="29034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1265391" y="1335770"/>
            <a:ext cx="224584" cy="22458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/>
        </p:nvSpPr>
        <p:spPr>
          <a:xfrm>
            <a:off x="1620234" y="1281178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Participatory Forest Management Plan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6568" y="1925815"/>
            <a:ext cx="342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Forest Management Agreement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8187" y="263933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Baseline studies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8670" y="349859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Project Idea Note (PIN)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88670" y="424306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Project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technical specification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252" y="476224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Stakeholders consultations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6712" y="546502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Project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Design Document (PDD)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18563" y="5418860"/>
            <a:ext cx="247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INDEPENDENT </a:t>
            </a:r>
          </a:p>
          <a:p>
            <a:r>
              <a:rPr lang="en-US" sz="2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VERIFICATION</a:t>
            </a:r>
            <a:endParaRPr lang="en-US" sz="24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20269" y="4993714"/>
            <a:ext cx="1075811" cy="1075811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28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CARBON ASSESSMENT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8000" y="1975359"/>
            <a:ext cx="46458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Calculated by:</a:t>
            </a:r>
          </a:p>
          <a:p>
            <a:pPr marL="285750" indent="-285750">
              <a:buFont typeface="Courier New" charset="0"/>
              <a:buChar char="o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Above-ground carbon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biomass conversion and expansion factor</a:t>
            </a:r>
          </a:p>
          <a:p>
            <a:pPr marL="1200150" lvl="2" indent="-285750">
              <a:buFont typeface="Courier New" charset="0"/>
              <a:buChar char="o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tree species, height and dbh</a:t>
            </a:r>
          </a:p>
          <a:p>
            <a:pPr marL="285750" indent="-285750">
              <a:buFont typeface="Courier New" charset="0"/>
              <a:buChar char="o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IPCC guidelines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Courier New" charset="0"/>
              <a:buChar char="o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271" y="6375767"/>
            <a:ext cx="548090" cy="482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026">
            <a:off x="5105383" y="1211106"/>
            <a:ext cx="3497955" cy="49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2121"/>
            <a:ext cx="6034634" cy="2169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53875"/>
            <a:ext cx="9548037" cy="1343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876231"/>
              </p:ext>
            </p:extLst>
          </p:nvPr>
        </p:nvGraphicFramePr>
        <p:xfrm>
          <a:off x="-7707" y="2335644"/>
          <a:ext cx="8515350" cy="411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7348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Introducing blue carbon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2309" y="6550223"/>
            <a:ext cx="524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(Pan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2011;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Fourqurean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2012;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Pendleton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2012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)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2501" y="1584188"/>
            <a:ext cx="8698998" cy="1309379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Blue carbon = carbon in coastal wetlands 					         (mangroves, saltmarsh and seagrass)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Courier New" charset="0"/>
              <a:buChar char="o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Courier New" charset="0"/>
              <a:buChar char="o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12241" y="3851037"/>
            <a:ext cx="2275367" cy="8708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PAMOJA: 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BENEFIT SHARING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271" y="6375767"/>
            <a:ext cx="548090" cy="482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Image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3696" y="1322717"/>
            <a:ext cx="7371298" cy="50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PAMOJA: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SCHOOL BOOKS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839138062"/>
              </p:ext>
            </p:extLst>
          </p:nvPr>
        </p:nvGraphicFramePr>
        <p:xfrm>
          <a:off x="711623" y="1173481"/>
          <a:ext cx="7890510" cy="453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 Box 4"/>
          <p:cNvSpPr txBox="1"/>
          <p:nvPr/>
        </p:nvSpPr>
        <p:spPr>
          <a:xfrm>
            <a:off x="388937" y="5832740"/>
            <a:ext cx="8366126" cy="830997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effectLst/>
                <a:latin typeface="Times New Roman" charset="0"/>
                <a:ea typeface="Calibri" charset="0"/>
                <a:cs typeface="Times New Roman" charset="0"/>
              </a:rPr>
              <a:t>Figure 2. </a:t>
            </a:r>
            <a:r>
              <a:rPr lang="en-GB" dirty="0">
                <a:solidFill>
                  <a:srgbClr val="000000"/>
                </a:solidFill>
                <a:effectLst/>
                <a:latin typeface="Times New Roman" charset="0"/>
                <a:ea typeface="Calibri" charset="0"/>
                <a:cs typeface="Times New Roman" charset="0"/>
              </a:rPr>
              <a:t>Number of school books recommended as a requirement by the government (grey bars), and the number that were provided by the school (striped) and provided by Mikoko Pamoja (black) in 2016.</a:t>
            </a:r>
            <a:endParaRPr lang="en-US" sz="28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271" y="6375767"/>
            <a:ext cx="548090" cy="4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379" y="1717231"/>
            <a:ext cx="2291274" cy="51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014" y="836523"/>
            <a:ext cx="2289639" cy="1717229"/>
          </a:xfrm>
        </p:spPr>
      </p:pic>
      <p:sp>
        <p:nvSpPr>
          <p:cNvPr id="11" name="Delay 10"/>
          <p:cNvSpPr/>
          <p:nvPr/>
        </p:nvSpPr>
        <p:spPr>
          <a:xfrm rot="5400000">
            <a:off x="3974123" y="-3974304"/>
            <a:ext cx="1195754" cy="9144000"/>
          </a:xfrm>
          <a:prstGeom prst="flowChartDelay">
            <a:avLst/>
          </a:prstGeom>
          <a:solidFill>
            <a:srgbClr val="00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Value of mangroves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283" y="1322408"/>
            <a:ext cx="549669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Harvestable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goods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Poles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fuel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Biodiversity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conservation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Fisheries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Shoreline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protection</a:t>
            </a:r>
            <a:endParaRPr lang="it-IT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Climate regulation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Carbon sequestration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Kenya 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has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60,645 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ha 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mangroves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Co-management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Kenya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Forest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Service (KFS)</a:t>
            </a:r>
          </a:p>
          <a:p>
            <a:pPr marL="800100" lvl="1" indent="-342900">
              <a:buFont typeface="Arial" charset="0"/>
              <a:buChar char="•"/>
            </a:pP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Community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it-IT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latin typeface="Arial" charset="0"/>
                <a:ea typeface="Arial" charset="0"/>
                <a:cs typeface="Arial" charset="0"/>
              </a:rPr>
              <a:t>groups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23" l="1496" r="97807">
                        <a14:foregroundMark x1="38185" y1="81746" x2="38185" y2="8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281" y="-6793"/>
            <a:ext cx="970592" cy="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491915"/>
            <a:ext cx="3199676" cy="4850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Mikoko Pamoja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5055" y="1445316"/>
            <a:ext cx="5888945" cy="4896627"/>
          </a:xfrm>
          <a:prstGeom prst="rect">
            <a:avLst/>
          </a:prstGeom>
        </p:spPr>
        <p:txBody>
          <a:bodyPr wrap="square" lIns="0"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“Mangroves Together”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first mangrove PES project in the world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ommunity-led project in south coast Kenya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Courier New" charset="0"/>
              <a:buChar char="o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Objective: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Restoration and protection of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mangroves through sale of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carbon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credits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Courier New" charset="0"/>
              <a:buChar char="o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Courier New" charset="0"/>
              <a:buChar char="o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Verified 20yrs by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Plan Vivo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standards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Carbon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sold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into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voluntary market = 3,000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tCO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48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Project activities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271" y="6375767"/>
            <a:ext cx="548090" cy="482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21412"/>
            <a:ext cx="9144000" cy="2328558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999067" y="1254620"/>
            <a:ext cx="81449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Reforestation of degraded mangrove areas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Avoided deforestation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Surveillance of the forest against illegal activities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ducation and awareness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Forest monitoring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Carbon trade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Community consultations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29" y="1421398"/>
            <a:ext cx="3585029" cy="3042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Project site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4559355"/>
            <a:ext cx="4917917" cy="2567921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Gazi Bay, Kenya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715 ha of mangrove forest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117 ha is protected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Avoided deforestation (107 ha)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Plantation (10 ha)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Planting 0.4 ha per year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1235" y="6382433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b="1" dirty="0" err="1" smtClean="0">
                <a:solidFill>
                  <a:srgbClr val="95CED7"/>
                </a:solidFill>
                <a:latin typeface="Arial" charset="0"/>
                <a:ea typeface="Arial" charset="0"/>
                <a:cs typeface="Arial" charset="0"/>
              </a:rPr>
              <a:t>mikoko_pamoja</a:t>
            </a:r>
            <a:endParaRPr lang="en-US" sz="2000" b="1" dirty="0">
              <a:solidFill>
                <a:srgbClr val="95CED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2975" y="1594393"/>
            <a:ext cx="4356520" cy="4722370"/>
          </a:xfrm>
          <a:prstGeom prst="rect">
            <a:avLst/>
          </a:prstGeom>
          <a:ln w="57150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entagon 8"/>
          <p:cNvSpPr/>
          <p:nvPr/>
        </p:nvSpPr>
        <p:spPr>
          <a:xfrm rot="10800000">
            <a:off x="3918857" y="3416461"/>
            <a:ext cx="650242" cy="361496"/>
          </a:xfrm>
          <a:prstGeom prst="homePlate">
            <a:avLst>
              <a:gd name="adj" fmla="val 15434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628650" y="1490135"/>
            <a:ext cx="8156766" cy="1486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2000"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Vegetation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monitoring: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 10m x 10m permanent plots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Tree dbh, height, species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Regeneration classes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Carbon benefit (IPCC guidelines)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8650" y="3258159"/>
            <a:ext cx="8156766" cy="1505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2000" rIns="1944000"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Baseline established by: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1m x 1m quadrat sampling in the plots for: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Crabs – burrow count and size class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Molluscs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- count and measure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length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869" y="5008933"/>
            <a:ext cx="8156766" cy="1502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2000" rIns="1980000"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Impact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assessment:</a:t>
            </a: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Impact indicators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Water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ducation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ivelihood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Household surveys, interviews and focus groups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Methods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7579" y="1734130"/>
            <a:ext cx="1081825" cy="1081825"/>
            <a:chOff x="1017429" y="2049619"/>
            <a:chExt cx="1081825" cy="1081825"/>
          </a:xfrm>
        </p:grpSpPr>
        <p:sp>
          <p:nvSpPr>
            <p:cNvPr id="5" name="Oval 4"/>
            <p:cNvSpPr/>
            <p:nvPr/>
          </p:nvSpPr>
          <p:spPr>
            <a:xfrm>
              <a:off x="1017429" y="2049619"/>
              <a:ext cx="1081825" cy="108182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177748" y="2274678"/>
              <a:ext cx="721041" cy="27858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loud 6"/>
            <p:cNvSpPr/>
            <p:nvPr/>
          </p:nvSpPr>
          <p:spPr>
            <a:xfrm rot="10800000">
              <a:off x="1560893" y="2358774"/>
              <a:ext cx="390564" cy="25673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ardrop 7"/>
            <p:cNvSpPr/>
            <p:nvPr/>
          </p:nvSpPr>
          <p:spPr>
            <a:xfrm rot="2404897" flipH="1">
              <a:off x="1340989" y="26191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ardrop 8"/>
            <p:cNvSpPr/>
            <p:nvPr/>
          </p:nvSpPr>
          <p:spPr>
            <a:xfrm rot="2404897" flipH="1">
              <a:off x="1493389" y="27715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ardrop 9"/>
            <p:cNvSpPr/>
            <p:nvPr/>
          </p:nvSpPr>
          <p:spPr>
            <a:xfrm rot="2404897" flipH="1">
              <a:off x="1675839" y="2632693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3520" y="5226426"/>
            <a:ext cx="1081825" cy="1081825"/>
            <a:chOff x="1017427" y="3417514"/>
            <a:chExt cx="1081825" cy="1081825"/>
          </a:xfrm>
        </p:grpSpPr>
        <p:sp>
          <p:nvSpPr>
            <p:cNvPr id="12" name="Oval 11"/>
            <p:cNvSpPr/>
            <p:nvPr/>
          </p:nvSpPr>
          <p:spPr>
            <a:xfrm>
              <a:off x="1017427" y="3417514"/>
              <a:ext cx="1081825" cy="108182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elay 12"/>
            <p:cNvSpPr/>
            <p:nvPr/>
          </p:nvSpPr>
          <p:spPr>
            <a:xfrm rot="16200000">
              <a:off x="1146692" y="3895243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elay 13"/>
            <p:cNvSpPr/>
            <p:nvPr/>
          </p:nvSpPr>
          <p:spPr>
            <a:xfrm rot="16200000">
              <a:off x="1547837" y="3884134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elay 14"/>
            <p:cNvSpPr/>
            <p:nvPr/>
          </p:nvSpPr>
          <p:spPr>
            <a:xfrm rot="16200000">
              <a:off x="1347265" y="4019705"/>
              <a:ext cx="447634" cy="29292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252486" y="3683837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634006" y="3682178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53060" y="3822667"/>
              <a:ext cx="236043" cy="2360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2042" y="3470169"/>
            <a:ext cx="1081825" cy="1081825"/>
            <a:chOff x="1017428" y="4823509"/>
            <a:chExt cx="1081825" cy="1081825"/>
          </a:xfrm>
        </p:grpSpPr>
        <p:sp>
          <p:nvSpPr>
            <p:cNvPr id="20" name="Oval 19"/>
            <p:cNvSpPr/>
            <p:nvPr/>
          </p:nvSpPr>
          <p:spPr>
            <a:xfrm>
              <a:off x="1017428" y="4823509"/>
              <a:ext cx="1081825" cy="10818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 rot="12753801">
              <a:off x="1281882" y="5394644"/>
              <a:ext cx="267159" cy="292932"/>
              <a:chOff x="2607447" y="5871040"/>
              <a:chExt cx="267159" cy="292932"/>
            </a:xfrm>
          </p:grpSpPr>
          <p:sp>
            <p:nvSpPr>
              <p:cNvPr id="40" name="Manual Operation 39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ardrop 40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12753801">
              <a:off x="1510898" y="5427017"/>
              <a:ext cx="267159" cy="292932"/>
              <a:chOff x="2607447" y="5871040"/>
              <a:chExt cx="267159" cy="292932"/>
            </a:xfrm>
          </p:grpSpPr>
          <p:sp>
            <p:nvSpPr>
              <p:cNvPr id="38" name="Manual Operation 37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ardrop 38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12753801">
              <a:off x="1202257" y="5188452"/>
              <a:ext cx="267159" cy="292932"/>
              <a:chOff x="2607447" y="5871040"/>
              <a:chExt cx="267159" cy="292932"/>
            </a:xfrm>
          </p:grpSpPr>
          <p:sp>
            <p:nvSpPr>
              <p:cNvPr id="36" name="Manual Operation 35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ardrop 36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12753801">
              <a:off x="1431273" y="5220825"/>
              <a:ext cx="267159" cy="292932"/>
              <a:chOff x="2607447" y="5871040"/>
              <a:chExt cx="267159" cy="292932"/>
            </a:xfrm>
          </p:grpSpPr>
          <p:sp>
            <p:nvSpPr>
              <p:cNvPr id="34" name="Manual Operation 33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ardrop 34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12753801">
              <a:off x="1660288" y="5254688"/>
              <a:ext cx="267159" cy="292932"/>
              <a:chOff x="2607447" y="5871040"/>
              <a:chExt cx="267159" cy="292932"/>
            </a:xfrm>
          </p:grpSpPr>
          <p:sp>
            <p:nvSpPr>
              <p:cNvPr id="32" name="Manual Operation 31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ardrop 32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12753801">
              <a:off x="1372537" y="5004572"/>
              <a:ext cx="267159" cy="292932"/>
              <a:chOff x="2607447" y="5871040"/>
              <a:chExt cx="267159" cy="292932"/>
            </a:xfrm>
          </p:grpSpPr>
          <p:sp>
            <p:nvSpPr>
              <p:cNvPr id="30" name="Manual Operation 29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ardrop 30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2753801">
              <a:off x="1601552" y="5038435"/>
              <a:ext cx="267159" cy="292932"/>
              <a:chOff x="2607447" y="5871040"/>
              <a:chExt cx="267159" cy="292932"/>
            </a:xfrm>
          </p:grpSpPr>
          <p:sp>
            <p:nvSpPr>
              <p:cNvPr id="28" name="Manual Operation 27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ardrop 28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384" y="1490134"/>
            <a:ext cx="2003146" cy="1502360"/>
          </a:xfr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384" y="3274459"/>
            <a:ext cx="1986062" cy="1489546"/>
          </a:xfrm>
          <a:prstGeom prst="rect">
            <a:avLst/>
          </a:prstGeom>
        </p:spPr>
      </p:pic>
      <p:pic>
        <p:nvPicPr>
          <p:cNvPr id="54" name="Content Placeholder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181" y="5013953"/>
            <a:ext cx="1991265" cy="14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1778" y="272989"/>
            <a:ext cx="1081825" cy="1081825"/>
            <a:chOff x="1017429" y="2049619"/>
            <a:chExt cx="1081825" cy="1081825"/>
          </a:xfrm>
        </p:grpSpPr>
        <p:sp>
          <p:nvSpPr>
            <p:cNvPr id="35" name="Oval 34"/>
            <p:cNvSpPr/>
            <p:nvPr/>
          </p:nvSpPr>
          <p:spPr>
            <a:xfrm>
              <a:off x="1017429" y="2049619"/>
              <a:ext cx="1081825" cy="108182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loud 35"/>
            <p:cNvSpPr/>
            <p:nvPr/>
          </p:nvSpPr>
          <p:spPr>
            <a:xfrm>
              <a:off x="1177748" y="2274678"/>
              <a:ext cx="721041" cy="27858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 rot="10800000">
              <a:off x="1560893" y="2358774"/>
              <a:ext cx="390564" cy="25673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ardrop 37"/>
            <p:cNvSpPr/>
            <p:nvPr/>
          </p:nvSpPr>
          <p:spPr>
            <a:xfrm rot="2404897" flipH="1">
              <a:off x="1340989" y="26191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ardrop 38"/>
            <p:cNvSpPr/>
            <p:nvPr/>
          </p:nvSpPr>
          <p:spPr>
            <a:xfrm rot="2404897" flipH="1">
              <a:off x="1493389" y="2771531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ardrop 39"/>
            <p:cNvSpPr/>
            <p:nvPr/>
          </p:nvSpPr>
          <p:spPr>
            <a:xfrm rot="2404897" flipH="1">
              <a:off x="1675839" y="2632693"/>
              <a:ext cx="125333" cy="203029"/>
            </a:xfrm>
            <a:prstGeom prst="teardrop">
              <a:avLst>
                <a:gd name="adj" fmla="val 13259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6345"/>
              </p:ext>
            </p:extLst>
          </p:nvPr>
        </p:nvGraphicFramePr>
        <p:xfrm>
          <a:off x="1748918" y="1128520"/>
          <a:ext cx="5869331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3269"/>
                <a:gridCol w="1471961"/>
                <a:gridCol w="1454101"/>
              </a:tblGrid>
              <a:tr h="4780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2013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8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Stocking density </a:t>
                      </a: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(trees ha</a:t>
                      </a:r>
                      <a:r>
                        <a:rPr lang="en-US" sz="2400" b="0" baseline="30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3,931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5,640</a:t>
                      </a:r>
                      <a:endParaRPr lang="en-US" sz="2400" baseline="300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2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Biomass </a:t>
                      </a: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2400" b="0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tonnes</a:t>
                      </a: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/ha)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318.19</a:t>
                      </a:r>
                      <a:endParaRPr lang="en-US" sz="2400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344.73</a:t>
                      </a:r>
                      <a:endParaRPr lang="en-US" sz="2400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Regeneration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(trees ha</a:t>
                      </a:r>
                      <a:r>
                        <a:rPr lang="en-US" sz="2400" b="0" baseline="30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r>
                        <a:rPr lang="en-US" sz="2400" b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39,632</a:t>
                      </a:r>
                      <a:endParaRPr lang="en-US" sz="2400" baseline="300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24,090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3953" y="9428065"/>
            <a:ext cx="47396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 benefit of project- tech spec</a:t>
            </a:r>
          </a:p>
          <a:p>
            <a:endParaRPr lang="en-US" dirty="0"/>
          </a:p>
          <a:p>
            <a:r>
              <a:rPr lang="en-US" dirty="0"/>
              <a:t>Regeneration </a:t>
            </a:r>
            <a:r>
              <a:rPr lang="en-US" dirty="0" smtClean="0"/>
              <a:t>classes shift from RC1 to become older to RC3 and then to smaller trees, hence stocking density increasing and total regeneration decreasing.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9909376"/>
              </p:ext>
            </p:extLst>
          </p:nvPr>
        </p:nvGraphicFramePr>
        <p:xfrm>
          <a:off x="5281210" y="9387108"/>
          <a:ext cx="4113452" cy="258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72822"/>
              </p:ext>
            </p:extLst>
          </p:nvPr>
        </p:nvGraphicFramePr>
        <p:xfrm>
          <a:off x="2784257" y="4229296"/>
          <a:ext cx="5820936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78906"/>
                <a:gridCol w="1080414"/>
                <a:gridCol w="1666213"/>
                <a:gridCol w="995403"/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Activity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Area (ha)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r>
                        <a:rPr lang="en-GB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annual C benefit</a:t>
                      </a:r>
                      <a:r>
                        <a:rPr lang="en-GB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(t CO</a:t>
                      </a:r>
                      <a:r>
                        <a:rPr lang="en-GB" sz="1200" baseline="-25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r>
                        <a:rPr lang="en-GB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yr</a:t>
                      </a:r>
                      <a:r>
                        <a:rPr lang="en-GB" sz="1200" baseline="30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r>
                        <a:rPr lang="en-GB" sz="12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GB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Income (US$)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Avoided</a:t>
                      </a:r>
                      <a:r>
                        <a:rPr lang="en-GB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deforestation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107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2165.68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15159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Avoided</a:t>
                      </a:r>
                      <a:r>
                        <a:rPr lang="en-GB" sz="14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deforestation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 plantation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202.4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1417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Reforestation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0.4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47.9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335</a:t>
                      </a:r>
                    </a:p>
                  </a:txBody>
                  <a:tcP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Avoided deforestation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6.3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249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1743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2665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18655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 with buffer</a:t>
                      </a:r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2265</a:t>
                      </a:r>
                      <a:endParaRPr lang="en-GB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15857</a:t>
                      </a:r>
                      <a:endParaRPr lang="en-GB"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3291" y="5244080"/>
            <a:ext cx="2430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sequestered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&gt;7,000 tCO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Biodiversity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33386" y="262040"/>
            <a:ext cx="1081825" cy="1081825"/>
            <a:chOff x="1017428" y="4823509"/>
            <a:chExt cx="1081825" cy="1081825"/>
          </a:xfrm>
        </p:grpSpPr>
        <p:sp>
          <p:nvSpPr>
            <p:cNvPr id="35" name="Oval 34"/>
            <p:cNvSpPr/>
            <p:nvPr/>
          </p:nvSpPr>
          <p:spPr>
            <a:xfrm>
              <a:off x="1017428" y="4823509"/>
              <a:ext cx="1081825" cy="108182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 rot="12753801">
              <a:off x="1281882" y="5394644"/>
              <a:ext cx="267159" cy="292932"/>
              <a:chOff x="2607447" y="5871040"/>
              <a:chExt cx="267159" cy="292932"/>
            </a:xfrm>
          </p:grpSpPr>
          <p:sp>
            <p:nvSpPr>
              <p:cNvPr id="55" name="Manual Operation 54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ardrop 55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12753801">
              <a:off x="1510898" y="5427017"/>
              <a:ext cx="267159" cy="292932"/>
              <a:chOff x="2607447" y="5871040"/>
              <a:chExt cx="267159" cy="292932"/>
            </a:xfrm>
          </p:grpSpPr>
          <p:sp>
            <p:nvSpPr>
              <p:cNvPr id="53" name="Manual Operation 52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ardrop 53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2753801">
              <a:off x="1202257" y="5188452"/>
              <a:ext cx="267159" cy="292932"/>
              <a:chOff x="2607447" y="5871040"/>
              <a:chExt cx="267159" cy="292932"/>
            </a:xfrm>
          </p:grpSpPr>
          <p:sp>
            <p:nvSpPr>
              <p:cNvPr id="51" name="Manual Operation 50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ardrop 51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12753801">
              <a:off x="1431273" y="5220825"/>
              <a:ext cx="267159" cy="292932"/>
              <a:chOff x="2607447" y="5871040"/>
              <a:chExt cx="267159" cy="292932"/>
            </a:xfrm>
          </p:grpSpPr>
          <p:sp>
            <p:nvSpPr>
              <p:cNvPr id="49" name="Manual Operation 48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ardrop 49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12753801">
              <a:off x="1660288" y="5254688"/>
              <a:ext cx="267159" cy="292932"/>
              <a:chOff x="2607447" y="5871040"/>
              <a:chExt cx="267159" cy="292932"/>
            </a:xfrm>
          </p:grpSpPr>
          <p:sp>
            <p:nvSpPr>
              <p:cNvPr id="47" name="Manual Operation 46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ardrop 47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2753801">
              <a:off x="1372537" y="5004572"/>
              <a:ext cx="267159" cy="292932"/>
              <a:chOff x="2607447" y="5871040"/>
              <a:chExt cx="267159" cy="292932"/>
            </a:xfrm>
          </p:grpSpPr>
          <p:sp>
            <p:nvSpPr>
              <p:cNvPr id="45" name="Manual Operation 44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ardrop 45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12753801">
              <a:off x="1601552" y="5038435"/>
              <a:ext cx="267159" cy="292932"/>
              <a:chOff x="2607447" y="5871040"/>
              <a:chExt cx="267159" cy="292932"/>
            </a:xfrm>
          </p:grpSpPr>
          <p:sp>
            <p:nvSpPr>
              <p:cNvPr id="43" name="Manual Operation 42"/>
              <p:cNvSpPr/>
              <p:nvPr/>
            </p:nvSpPr>
            <p:spPr>
              <a:xfrm rot="2724864">
                <a:off x="2761930" y="5890312"/>
                <a:ext cx="131948" cy="93404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ardrop 43"/>
              <p:cNvSpPr/>
              <p:nvPr/>
            </p:nvSpPr>
            <p:spPr>
              <a:xfrm>
                <a:off x="2607447" y="5942288"/>
                <a:ext cx="216771" cy="221684"/>
              </a:xfrm>
              <a:prstGeom prst="teardrop">
                <a:avLst>
                  <a:gd name="adj" fmla="val 11421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2"/>
          <a:stretch/>
        </p:blipFill>
        <p:spPr>
          <a:xfrm>
            <a:off x="6087393" y="3673826"/>
            <a:ext cx="2771630" cy="1955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91350" y="4730381"/>
            <a:ext cx="2005272" cy="1264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1" y="1413994"/>
            <a:ext cx="90665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Previously,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aunal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composition informed by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literature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aseline now established for: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Crabs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Uca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:Sesarmid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1:0.54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43.9 burrows per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085850" lvl="2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1085850" lvl="2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085850" lvl="2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628650" lvl="1" indent="-171450">
              <a:buFont typeface="Arial" charset="0"/>
              <a:buChar char="•"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Molluscs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Mean density: 5.26 individuals per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Mean length: 21.87mm ± 0.72</a:t>
            </a:r>
          </a:p>
          <a:p>
            <a:pPr marL="628650" lvl="1" indent="-171450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9" name="Chart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05108"/>
              </p:ext>
            </p:extLst>
          </p:nvPr>
        </p:nvGraphicFramePr>
        <p:xfrm>
          <a:off x="192227" y="2675355"/>
          <a:ext cx="5416995" cy="3319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Rectangle 60"/>
          <p:cNvSpPr/>
          <p:nvPr/>
        </p:nvSpPr>
        <p:spPr>
          <a:xfrm>
            <a:off x="1496935" y="4591814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&lt;4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856329" y="4591814"/>
            <a:ext cx="44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&lt;20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910733" y="4611873"/>
            <a:ext cx="405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4-8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275800" y="4627261"/>
            <a:ext cx="5453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20-35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363077" y="4611872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8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722471" y="4588224"/>
            <a:ext cx="44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&gt;35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248" y="2675355"/>
            <a:ext cx="1405858" cy="1031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241297" y="2676457"/>
            <a:ext cx="1613527" cy="10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17375</TotalTime>
  <Words>1090</Words>
  <Application>Microsoft Macintosh PowerPoint</Application>
  <PresentationFormat>On-screen Show (4:3)</PresentationFormat>
  <Paragraphs>293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Calibri Light</vt:lpstr>
      <vt:lpstr>Courier New</vt:lpstr>
      <vt:lpstr>Times New Roman</vt:lpstr>
      <vt:lpstr>Arial</vt:lpstr>
      <vt:lpstr>Office Theme</vt:lpstr>
      <vt:lpstr>PowerPoint Presentation</vt:lpstr>
      <vt:lpstr>Introducing blue carbon</vt:lpstr>
      <vt:lpstr>Value of mangroves</vt:lpstr>
      <vt:lpstr>Mikoko Pamoja</vt:lpstr>
      <vt:lpstr>Project activities</vt:lpstr>
      <vt:lpstr>Project site</vt:lpstr>
      <vt:lpstr>Methods</vt:lpstr>
      <vt:lpstr>PowerPoint Presentation</vt:lpstr>
      <vt:lpstr>PowerPoint Presentation</vt:lpstr>
      <vt:lpstr>PowerPoint Presentation</vt:lpstr>
      <vt:lpstr>PowerPoint Presentation</vt:lpstr>
      <vt:lpstr>Global interest</vt:lpstr>
      <vt:lpstr>Sri Lanka</vt:lpstr>
      <vt:lpstr>PowerPoint Presentation</vt:lpstr>
      <vt:lpstr>PowerPoint Presentation</vt:lpstr>
      <vt:lpstr>Extra slides</vt:lpstr>
      <vt:lpstr>PowerPoint Presentation</vt:lpstr>
      <vt:lpstr>PowerPoint Presentation</vt:lpstr>
      <vt:lpstr>CARBON ASSESSMENT</vt:lpstr>
      <vt:lpstr>MIKOKO PAMOJA: BENEFIT SHARING</vt:lpstr>
      <vt:lpstr>MIKOKO PAMOJA: SCHOOL BOOKS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Czachur</dc:creator>
  <cp:lastModifiedBy>Molly Czachur</cp:lastModifiedBy>
  <cp:revision>232</cp:revision>
  <dcterms:created xsi:type="dcterms:W3CDTF">2016-09-27T11:57:22Z</dcterms:created>
  <dcterms:modified xsi:type="dcterms:W3CDTF">2016-10-17T09:10:27Z</dcterms:modified>
</cp:coreProperties>
</file>