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97" r:id="rId4"/>
    <p:sldId id="260" r:id="rId5"/>
    <p:sldId id="261" r:id="rId6"/>
    <p:sldId id="262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84425"/>
  </p:normalViewPr>
  <p:slideViewPr>
    <p:cSldViewPr snapToGrid="0" snapToObjects="1">
      <p:cViewPr varScale="1">
        <p:scale>
          <a:sx n="65" d="100"/>
          <a:sy n="65" d="100"/>
        </p:scale>
        <p:origin x="232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41151-A084-E543-B507-75D5C3D76648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7AF91-269B-8A40-B36E-7A37E4F181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1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800100" lvl="1" indent="-342900" algn="l">
              <a:buFont typeface="Arial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5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Arrangements institutionnels (nationaux) globaux proposés pour le SIS de la Zambie</a:t>
            </a:r>
            <a:endParaRPr lang="en-GB" baseline="0" dirty="0"/>
          </a:p>
          <a:p>
            <a:endParaRPr lang="en-GB" dirty="0"/>
          </a:p>
          <a:p>
            <a:r>
              <a:rPr lang="fr-FR" dirty="0"/>
              <a:t>Nécessité de souligner qu'il ne s'agit </a:t>
            </a:r>
            <a:r>
              <a:rPr lang="fr-FR" b="1" dirty="0"/>
              <a:t>pas</a:t>
            </a:r>
            <a:r>
              <a:rPr lang="fr-FR" dirty="0"/>
              <a:t> du SIS v1.0.  Il s'agit d'un tableau complet des dispositions institutionnelles </a:t>
            </a:r>
            <a:r>
              <a:rPr lang="fr-FR" b="1" dirty="0"/>
              <a:t>nationales</a:t>
            </a:r>
            <a:r>
              <a:rPr lang="fr-FR" dirty="0"/>
              <a:t> pour le SIS avec le temps.  Il convient de noter que les arrangements institutionnels infranationaux ne sont pas indiqués par souci de clarté (et ne sont pas couverts dans le </a:t>
            </a:r>
            <a:r>
              <a:rPr lang="fr-FR" dirty="0" err="1"/>
              <a:t>ppt</a:t>
            </a:r>
            <a:r>
              <a:rPr lang="fr-FR" dirty="0"/>
              <a:t> en raison de contraintes de temps).</a:t>
            </a:r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979E-2B7D-7A4A-B633-373DC72BFE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6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77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66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3D7E-3B35-4228-B8F6-ADD7A76DFE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5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96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30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1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8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72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39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9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8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7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0917-F5D0-0043-9CB4-1EADDA573E2B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7614-2A52-FF47-A0D5-B112DBCDF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9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Victor Chiiba</a:t>
            </a:r>
          </a:p>
          <a:p>
            <a:r>
              <a:rPr lang="en-US" dirty="0"/>
              <a:t>ZAMBIE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Conception d'un système d'information sur les sauvegardes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08200" y="4778375"/>
            <a:ext cx="7620000" cy="1143000"/>
          </a:xfrm>
        </p:spPr>
        <p:txBody>
          <a:bodyPr/>
          <a:lstStyle/>
          <a:p>
            <a:endParaRPr lang="en-US" sz="1400" dirty="0"/>
          </a:p>
          <a:p>
            <a:r>
              <a:rPr lang="fr-FR" sz="1800" b="1" dirty="0"/>
              <a:t>Échange régional de connaissances Sud-Sud en Afrique sur les sauvegardes REDD+ et les systèmes d'information sur les sauvegardes</a:t>
            </a:r>
            <a:endParaRPr lang="en-GB" sz="1800" dirty="0"/>
          </a:p>
          <a:p>
            <a:pPr algn="ctr"/>
            <a:r>
              <a:rPr lang="en-US" sz="1800" dirty="0"/>
              <a:t>Accra.  12 – 13 </a:t>
            </a:r>
            <a:r>
              <a:rPr lang="en-US" sz="1800" dirty="0" err="1"/>
              <a:t>juin</a:t>
            </a:r>
            <a:r>
              <a:rPr lang="en-US" sz="1800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63157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799"/>
            <a:ext cx="10263206" cy="4415883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fr-FR" sz="3100" dirty="0"/>
              <a:t>La Zambie a entrepris le </a:t>
            </a:r>
            <a:r>
              <a:rPr lang="fr-FR" sz="3100" u="sng" dirty="0"/>
              <a:t>processus</a:t>
            </a:r>
            <a:r>
              <a:rPr lang="fr-FR" sz="3100" dirty="0"/>
              <a:t> </a:t>
            </a:r>
            <a:r>
              <a:rPr lang="fr-FR" sz="3100" dirty="0" smtClean="0"/>
              <a:t>suivant: </a:t>
            </a:r>
            <a:endParaRPr lang="fr-FR" sz="3100" dirty="0"/>
          </a:p>
          <a:p>
            <a:pPr lvl="1" algn="l"/>
            <a:endParaRPr lang="fr-FR" sz="25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500" dirty="0"/>
              <a:t>Processus engagé : </a:t>
            </a:r>
            <a:r>
              <a:rPr lang="fr-FR" sz="2500" dirty="0" smtClean="0"/>
              <a:t>Processus </a:t>
            </a:r>
            <a:r>
              <a:rPr lang="fr-FR" sz="2500" dirty="0"/>
              <a:t>C</a:t>
            </a:r>
            <a:r>
              <a:rPr lang="fr-FR" sz="2500" dirty="0" smtClean="0"/>
              <a:t>onsultatif </a:t>
            </a:r>
            <a:r>
              <a:rPr lang="fr-FR" sz="2500" dirty="0"/>
              <a:t>avec un consultant qui a travaillé avec un </a:t>
            </a:r>
            <a:r>
              <a:rPr lang="fr-FR" sz="2500" dirty="0" smtClean="0"/>
              <a:t>Groupe </a:t>
            </a:r>
            <a:r>
              <a:rPr lang="fr-FR" sz="2500" dirty="0"/>
              <a:t>de </a:t>
            </a:r>
            <a:r>
              <a:rPr lang="fr-FR" sz="2500" dirty="0" smtClean="0"/>
              <a:t>Travail </a:t>
            </a:r>
            <a:r>
              <a:rPr lang="fr-FR" sz="2500" dirty="0" smtClean="0"/>
              <a:t>T</a:t>
            </a:r>
            <a:r>
              <a:rPr lang="fr-FR" sz="2500" dirty="0" smtClean="0"/>
              <a:t>echnique national.</a:t>
            </a:r>
            <a:endParaRPr lang="fr-FR" sz="2500" dirty="0"/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 smtClean="0"/>
              <a:t>SIS v 1.0 document de </a:t>
            </a:r>
            <a:r>
              <a:rPr lang="fr-FR" sz="2500" dirty="0"/>
              <a:t>conception </a:t>
            </a:r>
            <a:r>
              <a:rPr lang="fr-FR" sz="2500" dirty="0" smtClean="0"/>
              <a:t>préparé et valid</a:t>
            </a:r>
            <a:r>
              <a:rPr lang="fr-FR" sz="2500" dirty="0"/>
              <a:t>é </a:t>
            </a:r>
            <a:r>
              <a:rPr lang="fr-FR" sz="2500" dirty="0" smtClean="0"/>
              <a:t>par les parties prenantes a plusieurs </a:t>
            </a:r>
            <a:r>
              <a:rPr lang="fr-FR" sz="2500" dirty="0" smtClean="0"/>
              <a:t>phases </a:t>
            </a:r>
            <a:r>
              <a:rPr lang="fr-FR" sz="2500" dirty="0"/>
              <a:t>de </a:t>
            </a:r>
            <a:r>
              <a:rPr lang="fr-FR" sz="2500" dirty="0" smtClean="0"/>
              <a:t>son élaboration</a:t>
            </a:r>
            <a:r>
              <a:rPr lang="fr-FR" sz="2500" dirty="0" smtClean="0"/>
              <a:t>.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 smtClean="0"/>
              <a:t>Identification préliminaire de sources d’information existantes pour le SIS, par exemple: Agence de Gestion de l’Environnement; Département des Forets; Bureau Central des Statistiques)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 smtClean="0"/>
              <a:t>Analyse Participative des risques/avantages sociaux/environnementaux des mesures REDD</a:t>
            </a:r>
            <a:r>
              <a:rPr lang="fr-FR" sz="2500" dirty="0"/>
              <a:t>+ </a:t>
            </a:r>
            <a:r>
              <a:rPr lang="fr-FR" sz="2500" dirty="0" smtClean="0"/>
              <a:t>proposées (a partir du Plan National d’Investissement REDD+)</a:t>
            </a:r>
            <a:endParaRPr lang="fr-FR" sz="2500" dirty="0" smtClean="0"/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 smtClean="0"/>
              <a:t>Interprétation participative des garanties de Cancun conformément au contexte national par le groupe de travail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 smtClean="0"/>
              <a:t>Elaboration de la conception du SIS: revue du SIS 1.0 en cours pour y inclure des informations tirées de l’interprétation nationale des garanties de Cancun, récemment élaborée.</a:t>
            </a:r>
            <a:endParaRPr lang="fr-FR" sz="2500" dirty="0" smtClean="0"/>
          </a:p>
          <a:p>
            <a:pPr marL="800100" lvl="1" indent="-342900" algn="l">
              <a:buFont typeface="Arial" charset="0"/>
              <a:buChar char="•"/>
            </a:pPr>
            <a:r>
              <a:rPr lang="fr-FR" sz="2500" dirty="0" smtClean="0"/>
              <a:t>Travail a venir: analyse critique des garanties de la BM, utilisant des informations du EES et du CGES</a:t>
            </a:r>
            <a:r>
              <a:rPr lang="fr-FR" sz="2500" dirty="0"/>
              <a:t> </a:t>
            </a:r>
            <a:r>
              <a:rPr lang="fr-FR" sz="2500" dirty="0" smtClean="0"/>
              <a:t>afin d’alimenter le SIS</a:t>
            </a:r>
            <a:endParaRPr lang="fr-FR" sz="2500" dirty="0"/>
          </a:p>
          <a:p>
            <a:pPr marL="800100" lvl="1" indent="-342900" algn="l">
              <a:buFont typeface="Arial" charset="0"/>
              <a:buChar char="•"/>
            </a:pPr>
            <a:endParaRPr lang="fr-FR" sz="2500" dirty="0"/>
          </a:p>
          <a:p>
            <a:pPr marL="800100" lvl="1" indent="-342900" algn="l">
              <a:buFont typeface="Arial" charset="0"/>
              <a:buChar char="•"/>
            </a:pPr>
            <a:endParaRPr lang="fr-FR" sz="2500" dirty="0"/>
          </a:p>
          <a:p>
            <a:pPr marL="800100" lvl="1" indent="-342900" algn="l">
              <a:buFont typeface="Arial" charset="0"/>
              <a:buChar char="•"/>
            </a:pPr>
            <a:endParaRPr lang="fr-FR" sz="2200" dirty="0"/>
          </a:p>
          <a:p>
            <a:pPr marL="800100" lvl="1" indent="-342900" algn="l">
              <a:buFont typeface="Arial" charset="0"/>
              <a:buChar char="•"/>
            </a:pPr>
            <a:endParaRPr lang="fr-FR" sz="2800" dirty="0"/>
          </a:p>
          <a:p>
            <a:pPr marL="800100" lvl="1" indent="-342900" algn="l">
              <a:buFont typeface="Arial" charset="0"/>
              <a:buChar char="•"/>
            </a:pPr>
            <a:endParaRPr lang="fr-FR" sz="2400" dirty="0"/>
          </a:p>
          <a:p>
            <a:pPr marL="800100" lvl="1" indent="-342900" algn="l">
              <a:buFont typeface="Arial" charset="0"/>
              <a:buChar char="•"/>
            </a:pPr>
            <a:endParaRPr lang="fr-FR" dirty="0"/>
          </a:p>
          <a:p>
            <a:pPr marL="800100" lvl="1" indent="-342900" algn="l">
              <a:buFont typeface="Arial" charset="0"/>
              <a:buChar char="•"/>
            </a:pPr>
            <a:endParaRPr lang="fr-FR" dirty="0"/>
          </a:p>
          <a:p>
            <a:pPr marL="800100" lvl="1" indent="-342900" algn="l">
              <a:buFont typeface="Arial" charset="0"/>
              <a:buChar char="•"/>
            </a:pPr>
            <a:endParaRPr lang="fr-FR" dirty="0"/>
          </a:p>
          <a:p>
            <a:pPr marL="800100" lvl="1" indent="-342900" algn="l">
              <a:buFont typeface="Arial" charset="0"/>
              <a:buChar char="•"/>
            </a:pPr>
            <a:endParaRPr lang="fr-FR" dirty="0"/>
          </a:p>
          <a:p>
            <a:pPr marL="800100" lvl="1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485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fr-FR" dirty="0"/>
              <a:t>Processus : ce que nous avons fait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966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1676400" y="4630007"/>
            <a:ext cx="8817892" cy="22135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sz="2000" b="1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0"/>
            <a:ext cx="2590800" cy="4114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baseline="30000" dirty="0">
                <a:solidFill>
                  <a:schemeClr val="accent6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863506" y="-1878"/>
            <a:ext cx="2590800" cy="45493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b="1" dirty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GB" sz="2000" b="1" baseline="30000" dirty="0">
                <a:solidFill>
                  <a:schemeClr val="accent3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36867" name="Rectangle 3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68" name="Group 35"/>
          <p:cNvGrpSpPr>
            <a:grpSpLocks/>
          </p:cNvGrpSpPr>
          <p:nvPr/>
        </p:nvGrpSpPr>
        <p:grpSpPr bwMode="auto">
          <a:xfrm>
            <a:off x="4929222" y="1573771"/>
            <a:ext cx="2157412" cy="3821113"/>
            <a:chOff x="4161" y="3577"/>
            <a:chExt cx="3397" cy="3397"/>
          </a:xfrm>
        </p:grpSpPr>
        <p:sp>
          <p:nvSpPr>
            <p:cNvPr id="36900" name="Freeform 36"/>
            <p:cNvSpPr>
              <a:spLocks/>
            </p:cNvSpPr>
            <p:nvPr/>
          </p:nvSpPr>
          <p:spPr bwMode="auto">
            <a:xfrm>
              <a:off x="4161" y="3577"/>
              <a:ext cx="3397" cy="3397"/>
            </a:xfrm>
            <a:custGeom>
              <a:avLst/>
              <a:gdLst>
                <a:gd name="T0" fmla="*/ 1559 w 3397"/>
                <a:gd name="T1" fmla="*/ 3583 h 3397"/>
                <a:gd name="T2" fmla="*/ 1290 w 3397"/>
                <a:gd name="T3" fmla="*/ 3627 h 3397"/>
                <a:gd name="T4" fmla="*/ 1037 w 3397"/>
                <a:gd name="T5" fmla="*/ 3711 h 3397"/>
                <a:gd name="T6" fmla="*/ 803 w 3397"/>
                <a:gd name="T7" fmla="*/ 3832 h 3397"/>
                <a:gd name="T8" fmla="*/ 593 w 3397"/>
                <a:gd name="T9" fmla="*/ 3986 h 3397"/>
                <a:gd name="T10" fmla="*/ 409 w 3397"/>
                <a:gd name="T11" fmla="*/ 4170 h 3397"/>
                <a:gd name="T12" fmla="*/ 254 w 3397"/>
                <a:gd name="T13" fmla="*/ 4381 h 3397"/>
                <a:gd name="T14" fmla="*/ 133 w 3397"/>
                <a:gd name="T15" fmla="*/ 4614 h 3397"/>
                <a:gd name="T16" fmla="*/ 49 w 3397"/>
                <a:gd name="T17" fmla="*/ 4867 h 3397"/>
                <a:gd name="T18" fmla="*/ 5 w 3397"/>
                <a:gd name="T19" fmla="*/ 5136 h 3397"/>
                <a:gd name="T20" fmla="*/ 5 w 3397"/>
                <a:gd name="T21" fmla="*/ 5415 h 3397"/>
                <a:gd name="T22" fmla="*/ 49 w 3397"/>
                <a:gd name="T23" fmla="*/ 5683 h 3397"/>
                <a:gd name="T24" fmla="*/ 133 w 3397"/>
                <a:gd name="T25" fmla="*/ 5936 h 3397"/>
                <a:gd name="T26" fmla="*/ 254 w 3397"/>
                <a:gd name="T27" fmla="*/ 6170 h 3397"/>
                <a:gd name="T28" fmla="*/ 409 w 3397"/>
                <a:gd name="T29" fmla="*/ 6380 h 3397"/>
                <a:gd name="T30" fmla="*/ 593 w 3397"/>
                <a:gd name="T31" fmla="*/ 6565 h 3397"/>
                <a:gd name="T32" fmla="*/ 803 w 3397"/>
                <a:gd name="T33" fmla="*/ 6719 h 3397"/>
                <a:gd name="T34" fmla="*/ 1037 w 3397"/>
                <a:gd name="T35" fmla="*/ 6840 h 3397"/>
                <a:gd name="T36" fmla="*/ 1290 w 3397"/>
                <a:gd name="T37" fmla="*/ 6924 h 3397"/>
                <a:gd name="T38" fmla="*/ 1559 w 3397"/>
                <a:gd name="T39" fmla="*/ 6968 h 3397"/>
                <a:gd name="T40" fmla="*/ 1837 w 3397"/>
                <a:gd name="T41" fmla="*/ 6968 h 3397"/>
                <a:gd name="T42" fmla="*/ 2106 w 3397"/>
                <a:gd name="T43" fmla="*/ 6924 h 3397"/>
                <a:gd name="T44" fmla="*/ 2359 w 3397"/>
                <a:gd name="T45" fmla="*/ 6840 h 3397"/>
                <a:gd name="T46" fmla="*/ 2592 w 3397"/>
                <a:gd name="T47" fmla="*/ 6719 h 3397"/>
                <a:gd name="T48" fmla="*/ 2803 w 3397"/>
                <a:gd name="T49" fmla="*/ 6565 h 3397"/>
                <a:gd name="T50" fmla="*/ 2987 w 3397"/>
                <a:gd name="T51" fmla="*/ 6380 h 3397"/>
                <a:gd name="T52" fmla="*/ 3142 w 3397"/>
                <a:gd name="T53" fmla="*/ 6170 h 3397"/>
                <a:gd name="T54" fmla="*/ 3263 w 3397"/>
                <a:gd name="T55" fmla="*/ 5936 h 3397"/>
                <a:gd name="T56" fmla="*/ 3347 w 3397"/>
                <a:gd name="T57" fmla="*/ 5683 h 3397"/>
                <a:gd name="T58" fmla="*/ 3390 w 3397"/>
                <a:gd name="T59" fmla="*/ 5415 h 3397"/>
                <a:gd name="T60" fmla="*/ 3390 w 3397"/>
                <a:gd name="T61" fmla="*/ 5136 h 3397"/>
                <a:gd name="T62" fmla="*/ 3347 w 3397"/>
                <a:gd name="T63" fmla="*/ 4867 h 3397"/>
                <a:gd name="T64" fmla="*/ 3263 w 3397"/>
                <a:gd name="T65" fmla="*/ 4614 h 3397"/>
                <a:gd name="T66" fmla="*/ 3142 w 3397"/>
                <a:gd name="T67" fmla="*/ 4381 h 3397"/>
                <a:gd name="T68" fmla="*/ 2987 w 3397"/>
                <a:gd name="T69" fmla="*/ 4170 h 3397"/>
                <a:gd name="T70" fmla="*/ 2803 w 3397"/>
                <a:gd name="T71" fmla="*/ 3986 h 3397"/>
                <a:gd name="T72" fmla="*/ 2592 w 3397"/>
                <a:gd name="T73" fmla="*/ 3832 h 3397"/>
                <a:gd name="T74" fmla="*/ 2359 w 3397"/>
                <a:gd name="T75" fmla="*/ 3711 h 3397"/>
                <a:gd name="T76" fmla="*/ 2106 w 3397"/>
                <a:gd name="T77" fmla="*/ 3627 h 3397"/>
                <a:gd name="T78" fmla="*/ 1837 w 3397"/>
                <a:gd name="T79" fmla="*/ 3583 h 33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97" h="3397">
                  <a:moveTo>
                    <a:pt x="1698" y="0"/>
                  </a:moveTo>
                  <a:lnTo>
                    <a:pt x="1559" y="6"/>
                  </a:lnTo>
                  <a:lnTo>
                    <a:pt x="1422" y="23"/>
                  </a:lnTo>
                  <a:lnTo>
                    <a:pt x="1290" y="50"/>
                  </a:lnTo>
                  <a:lnTo>
                    <a:pt x="1161" y="87"/>
                  </a:lnTo>
                  <a:lnTo>
                    <a:pt x="1037" y="134"/>
                  </a:lnTo>
                  <a:lnTo>
                    <a:pt x="917" y="190"/>
                  </a:lnTo>
                  <a:lnTo>
                    <a:pt x="803" y="255"/>
                  </a:lnTo>
                  <a:lnTo>
                    <a:pt x="695" y="328"/>
                  </a:lnTo>
                  <a:lnTo>
                    <a:pt x="593" y="409"/>
                  </a:lnTo>
                  <a:lnTo>
                    <a:pt x="497" y="498"/>
                  </a:lnTo>
                  <a:lnTo>
                    <a:pt x="409" y="593"/>
                  </a:lnTo>
                  <a:lnTo>
                    <a:pt x="327" y="696"/>
                  </a:lnTo>
                  <a:lnTo>
                    <a:pt x="254" y="804"/>
                  </a:lnTo>
                  <a:lnTo>
                    <a:pt x="189" y="918"/>
                  </a:lnTo>
                  <a:lnTo>
                    <a:pt x="133" y="1037"/>
                  </a:lnTo>
                  <a:lnTo>
                    <a:pt x="86" y="1162"/>
                  </a:lnTo>
                  <a:lnTo>
                    <a:pt x="49" y="1290"/>
                  </a:lnTo>
                  <a:lnTo>
                    <a:pt x="22" y="1423"/>
                  </a:lnTo>
                  <a:lnTo>
                    <a:pt x="5" y="1559"/>
                  </a:lnTo>
                  <a:lnTo>
                    <a:pt x="0" y="1698"/>
                  </a:lnTo>
                  <a:lnTo>
                    <a:pt x="5" y="1838"/>
                  </a:lnTo>
                  <a:lnTo>
                    <a:pt x="22" y="1974"/>
                  </a:lnTo>
                  <a:lnTo>
                    <a:pt x="49" y="2106"/>
                  </a:lnTo>
                  <a:lnTo>
                    <a:pt x="86" y="2235"/>
                  </a:lnTo>
                  <a:lnTo>
                    <a:pt x="133" y="2359"/>
                  </a:lnTo>
                  <a:lnTo>
                    <a:pt x="189" y="2479"/>
                  </a:lnTo>
                  <a:lnTo>
                    <a:pt x="254" y="2593"/>
                  </a:lnTo>
                  <a:lnTo>
                    <a:pt x="327" y="2701"/>
                  </a:lnTo>
                  <a:lnTo>
                    <a:pt x="409" y="2803"/>
                  </a:lnTo>
                  <a:lnTo>
                    <a:pt x="497" y="2899"/>
                  </a:lnTo>
                  <a:lnTo>
                    <a:pt x="593" y="2988"/>
                  </a:lnTo>
                  <a:lnTo>
                    <a:pt x="695" y="3069"/>
                  </a:lnTo>
                  <a:lnTo>
                    <a:pt x="803" y="3142"/>
                  </a:lnTo>
                  <a:lnTo>
                    <a:pt x="917" y="3207"/>
                  </a:lnTo>
                  <a:lnTo>
                    <a:pt x="1037" y="3263"/>
                  </a:lnTo>
                  <a:lnTo>
                    <a:pt x="1161" y="3310"/>
                  </a:lnTo>
                  <a:lnTo>
                    <a:pt x="1290" y="3347"/>
                  </a:lnTo>
                  <a:lnTo>
                    <a:pt x="1422" y="3374"/>
                  </a:lnTo>
                  <a:lnTo>
                    <a:pt x="1559" y="3391"/>
                  </a:lnTo>
                  <a:lnTo>
                    <a:pt x="1698" y="3397"/>
                  </a:lnTo>
                  <a:lnTo>
                    <a:pt x="1837" y="3391"/>
                  </a:lnTo>
                  <a:lnTo>
                    <a:pt x="1973" y="3374"/>
                  </a:lnTo>
                  <a:lnTo>
                    <a:pt x="2106" y="3347"/>
                  </a:lnTo>
                  <a:lnTo>
                    <a:pt x="2235" y="3310"/>
                  </a:lnTo>
                  <a:lnTo>
                    <a:pt x="2359" y="3263"/>
                  </a:lnTo>
                  <a:lnTo>
                    <a:pt x="2478" y="3207"/>
                  </a:lnTo>
                  <a:lnTo>
                    <a:pt x="2592" y="3142"/>
                  </a:lnTo>
                  <a:lnTo>
                    <a:pt x="2701" y="3069"/>
                  </a:lnTo>
                  <a:lnTo>
                    <a:pt x="2803" y="2988"/>
                  </a:lnTo>
                  <a:lnTo>
                    <a:pt x="2899" y="2899"/>
                  </a:lnTo>
                  <a:lnTo>
                    <a:pt x="2987" y="2803"/>
                  </a:lnTo>
                  <a:lnTo>
                    <a:pt x="3068" y="2701"/>
                  </a:lnTo>
                  <a:lnTo>
                    <a:pt x="3142" y="2593"/>
                  </a:lnTo>
                  <a:lnTo>
                    <a:pt x="3206" y="2479"/>
                  </a:lnTo>
                  <a:lnTo>
                    <a:pt x="3263" y="2359"/>
                  </a:lnTo>
                  <a:lnTo>
                    <a:pt x="3309" y="2235"/>
                  </a:lnTo>
                  <a:lnTo>
                    <a:pt x="3347" y="2106"/>
                  </a:lnTo>
                  <a:lnTo>
                    <a:pt x="3374" y="1974"/>
                  </a:lnTo>
                  <a:lnTo>
                    <a:pt x="3390" y="1838"/>
                  </a:lnTo>
                  <a:lnTo>
                    <a:pt x="3396" y="1698"/>
                  </a:lnTo>
                  <a:lnTo>
                    <a:pt x="3390" y="1559"/>
                  </a:lnTo>
                  <a:lnTo>
                    <a:pt x="3374" y="1423"/>
                  </a:lnTo>
                  <a:lnTo>
                    <a:pt x="3347" y="1290"/>
                  </a:lnTo>
                  <a:lnTo>
                    <a:pt x="3309" y="1162"/>
                  </a:lnTo>
                  <a:lnTo>
                    <a:pt x="3263" y="1037"/>
                  </a:lnTo>
                  <a:lnTo>
                    <a:pt x="3206" y="918"/>
                  </a:lnTo>
                  <a:lnTo>
                    <a:pt x="3142" y="804"/>
                  </a:lnTo>
                  <a:lnTo>
                    <a:pt x="3068" y="696"/>
                  </a:lnTo>
                  <a:lnTo>
                    <a:pt x="2987" y="593"/>
                  </a:lnTo>
                  <a:lnTo>
                    <a:pt x="2899" y="498"/>
                  </a:lnTo>
                  <a:lnTo>
                    <a:pt x="2803" y="409"/>
                  </a:lnTo>
                  <a:lnTo>
                    <a:pt x="2701" y="328"/>
                  </a:lnTo>
                  <a:lnTo>
                    <a:pt x="2592" y="255"/>
                  </a:lnTo>
                  <a:lnTo>
                    <a:pt x="2478" y="190"/>
                  </a:lnTo>
                  <a:lnTo>
                    <a:pt x="2359" y="134"/>
                  </a:lnTo>
                  <a:lnTo>
                    <a:pt x="2235" y="87"/>
                  </a:lnTo>
                  <a:lnTo>
                    <a:pt x="2106" y="50"/>
                  </a:lnTo>
                  <a:lnTo>
                    <a:pt x="1973" y="23"/>
                  </a:lnTo>
                  <a:lnTo>
                    <a:pt x="1837" y="6"/>
                  </a:lnTo>
                  <a:lnTo>
                    <a:pt x="1698" y="0"/>
                  </a:ln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36897" name="Text Box 4"/>
          <p:cNvSpPr txBox="1">
            <a:spLocks noChangeArrowheads="1"/>
          </p:cNvSpPr>
          <p:nvPr/>
        </p:nvSpPr>
        <p:spPr bwMode="auto">
          <a:xfrm>
            <a:off x="4851946" y="1756391"/>
            <a:ext cx="2450352" cy="319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ZEMA</a:t>
            </a:r>
          </a:p>
          <a:p>
            <a:pPr algn="ctr"/>
            <a:r>
              <a:rPr lang="en-US" altLang="en-US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Département</a:t>
            </a:r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de </a:t>
            </a:r>
            <a:r>
              <a:rPr lang="en-US" altLang="en-US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planification</a:t>
            </a:r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et </a:t>
            </a:r>
            <a:r>
              <a:rPr lang="en-US" altLang="en-US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d’information</a:t>
            </a:r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(</a:t>
            </a:r>
            <a:r>
              <a:rPr lang="en-US" altLang="en-US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Hôte</a:t>
            </a:r>
            <a:r>
              <a:rPr lang="en-US" altLang="en-US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)</a:t>
            </a:r>
          </a:p>
          <a:p>
            <a:pPr algn="ctr"/>
            <a:endParaRPr lang="en-US" altLang="en-US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La coordination</a:t>
            </a: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La compilation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d'informations</a:t>
            </a:r>
            <a:endParaRPr lang="en-US" altLang="en-US" sz="16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L'analyse</a:t>
            </a:r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et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l'interprétation</a:t>
            </a:r>
            <a:endParaRPr lang="en-US" altLang="en-US" sz="16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Diffusion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nationale</a:t>
            </a:r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et </a:t>
            </a:r>
            <a:r>
              <a:rPr lang="en-US" altLang="en-US" sz="1600" dirty="0" err="1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internationale</a:t>
            </a:r>
            <a:endParaRPr lang="en-US" altLang="en-US" sz="16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endParaRPr lang="en-US" altLang="en-US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endParaRPr lang="en-US" altLang="en-US" sz="20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9" name="Group 23"/>
          <p:cNvGrpSpPr>
            <a:grpSpLocks/>
          </p:cNvGrpSpPr>
          <p:nvPr/>
        </p:nvGrpSpPr>
        <p:grpSpPr bwMode="auto">
          <a:xfrm>
            <a:off x="1752495" y="4724551"/>
            <a:ext cx="2658565" cy="2057070"/>
            <a:chOff x="2293" y="-888"/>
            <a:chExt cx="3252" cy="3887"/>
          </a:xfrm>
          <a:solidFill>
            <a:srgbClr val="009900"/>
          </a:solidFill>
        </p:grpSpPr>
        <p:sp>
          <p:nvSpPr>
            <p:cNvPr id="40" name="Freeform 24"/>
            <p:cNvSpPr>
              <a:spLocks/>
            </p:cNvSpPr>
            <p:nvPr/>
          </p:nvSpPr>
          <p:spPr bwMode="auto">
            <a:xfrm>
              <a:off x="2293" y="-888"/>
              <a:ext cx="3252" cy="3887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  <a:latin typeface="Myriad Pro"/>
                </a:rPr>
                <a:t>Département</a:t>
              </a:r>
              <a:r>
                <a:rPr lang="en-US" b="1" dirty="0">
                  <a:solidFill>
                    <a:schemeClr val="bg1"/>
                  </a:solidFill>
                  <a:latin typeface="Myriad Pro"/>
                </a:rPr>
                <a:t> des </a:t>
              </a:r>
              <a:r>
                <a:rPr lang="en-US" b="1" dirty="0" err="1">
                  <a:solidFill>
                    <a:schemeClr val="bg1"/>
                  </a:solidFill>
                  <a:latin typeface="Myriad Pro"/>
                </a:rPr>
                <a:t>forêts</a:t>
              </a:r>
              <a:endParaRPr lang="en-GB" b="1" dirty="0">
                <a:solidFill>
                  <a:schemeClr val="bg1"/>
                </a:solidFill>
                <a:latin typeface="Myriad Pro"/>
              </a:endParaRPr>
            </a:p>
            <a:p>
              <a:pPr lvl="0" algn="ctr"/>
              <a:r>
                <a:rPr lang="en-GB" dirty="0">
                  <a:solidFill>
                    <a:schemeClr val="bg1"/>
                  </a:solidFill>
                  <a:latin typeface="Myriad Pro"/>
                </a:rPr>
                <a:t>NFMS</a:t>
              </a:r>
            </a:p>
            <a:p>
              <a:pPr lvl="0" algn="ctr"/>
              <a:r>
                <a:rPr lang="en-GB" dirty="0">
                  <a:solidFill>
                    <a:schemeClr val="bg1"/>
                  </a:solidFill>
                  <a:latin typeface="Myriad Pro"/>
                </a:rPr>
                <a:t>(ILUA II + </a:t>
              </a:r>
              <a:r>
                <a:rPr lang="en-US" dirty="0">
                  <a:solidFill>
                    <a:schemeClr val="bg1"/>
                  </a:solidFill>
                  <a:latin typeface="Myriad Pro"/>
                </a:rPr>
                <a:t>FLES)</a:t>
              </a:r>
            </a:p>
            <a:p>
              <a:pPr lvl="0" algn="ctr"/>
              <a:endParaRPr lang="en-US" dirty="0">
                <a:solidFill>
                  <a:schemeClr val="bg1"/>
                </a:solidFill>
                <a:latin typeface="Myriad Pro"/>
              </a:endParaRPr>
            </a:p>
            <a:p>
              <a:pPr marL="285750" indent="-285750" algn="ctr">
                <a:buFontTx/>
                <a:buChar char="-"/>
              </a:pP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diffusion </a:t>
              </a: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nationale</a:t>
              </a: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 (</a:t>
              </a: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portail</a:t>
              </a: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 Web)</a:t>
              </a:r>
            </a:p>
          </p:txBody>
        </p:sp>
      </p:grp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5029200" y="5152321"/>
            <a:ext cx="23876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2000" dirty="0">
              <a:latin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76400" y="533400"/>
            <a:ext cx="2489994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Ministère</a:t>
            </a:r>
            <a:r>
              <a:rPr lang="en-GB" dirty="0"/>
              <a:t> des Mines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80755" y="76201"/>
            <a:ext cx="3048313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Ministère des chefs et des affaires coutumières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616366" y="-1877"/>
            <a:ext cx="2650834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Ministère</a:t>
            </a:r>
            <a:r>
              <a:rPr lang="en-GB" dirty="0"/>
              <a:t> de </a:t>
            </a:r>
            <a:r>
              <a:rPr lang="en-GB" dirty="0" err="1"/>
              <a:t>l'Agriculture</a:t>
            </a:r>
            <a:endParaRPr lang="en-GB" dirty="0"/>
          </a:p>
        </p:txBody>
      </p: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7744504" y="4828381"/>
            <a:ext cx="2694896" cy="1953419"/>
            <a:chOff x="2397" y="164"/>
            <a:chExt cx="3227" cy="2582"/>
          </a:xfrm>
          <a:solidFill>
            <a:srgbClr val="009900"/>
          </a:solidFill>
        </p:grpSpPr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2397" y="164"/>
              <a:ext cx="3227" cy="2582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6886" name="Rectangle 4"/>
          <p:cNvSpPr>
            <a:spLocks noChangeArrowheads="1"/>
          </p:cNvSpPr>
          <p:nvPr/>
        </p:nvSpPr>
        <p:spPr bwMode="auto">
          <a:xfrm>
            <a:off x="7791450" y="4953001"/>
            <a:ext cx="2571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Myriad Pro"/>
                <a:cs typeface="+mn-cs"/>
              </a:rPr>
              <a:t>Bureau central des </a:t>
            </a:r>
            <a:r>
              <a:rPr lang="en-US" altLang="en-US" b="1" dirty="0" err="1">
                <a:solidFill>
                  <a:schemeClr val="bg1"/>
                </a:solidFill>
                <a:latin typeface="Myriad Pro"/>
                <a:cs typeface="+mn-cs"/>
              </a:rPr>
              <a:t>statistiques</a:t>
            </a:r>
            <a:endParaRPr lang="en-US" altLang="en-US" dirty="0">
              <a:solidFill>
                <a:schemeClr val="bg1"/>
              </a:solidFill>
              <a:latin typeface="Myriad Pro"/>
              <a:cs typeface="+mn-cs"/>
            </a:endParaRPr>
          </a:p>
          <a:p>
            <a:pPr algn="ctr"/>
            <a:endParaRPr lang="en-US" altLang="en-US" b="1" dirty="0">
              <a:solidFill>
                <a:schemeClr val="bg1"/>
              </a:solidFill>
              <a:latin typeface="Myriad Pro"/>
              <a:cs typeface="+mn-cs"/>
            </a:endParaRP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Myriad Pro"/>
                <a:cs typeface="+mn-cs"/>
              </a:rPr>
              <a:t>- </a:t>
            </a:r>
            <a:r>
              <a:rPr lang="en-US" altLang="en-US" sz="1600" dirty="0">
                <a:solidFill>
                  <a:schemeClr val="bg1"/>
                </a:solidFill>
                <a:latin typeface="Myriad Pro"/>
                <a:cs typeface="+mn-cs"/>
              </a:rPr>
              <a:t>Diffusion </a:t>
            </a:r>
            <a:r>
              <a:rPr lang="en-US" altLang="en-US" sz="1600" dirty="0" err="1">
                <a:solidFill>
                  <a:schemeClr val="bg1"/>
                </a:solidFill>
                <a:latin typeface="Myriad Pro"/>
                <a:cs typeface="+mn-cs"/>
              </a:rPr>
              <a:t>nationale</a:t>
            </a:r>
            <a:endParaRPr lang="en-US" altLang="en-US" sz="1600" dirty="0">
              <a:solidFill>
                <a:schemeClr val="bg1"/>
              </a:solidFill>
              <a:latin typeface="Myriad Pro"/>
              <a:cs typeface="+mn-cs"/>
            </a:endParaRPr>
          </a:p>
        </p:txBody>
      </p:sp>
      <p:sp>
        <p:nvSpPr>
          <p:cNvPr id="36" name="Freeform 299"/>
          <p:cNvSpPr>
            <a:spLocks/>
          </p:cNvSpPr>
          <p:nvPr/>
        </p:nvSpPr>
        <p:spPr bwMode="auto">
          <a:xfrm rot="18827622">
            <a:off x="4321248" y="4337984"/>
            <a:ext cx="564552" cy="215900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37" name="Freeform 299"/>
          <p:cNvSpPr>
            <a:spLocks/>
          </p:cNvSpPr>
          <p:nvPr/>
        </p:nvSpPr>
        <p:spPr bwMode="auto">
          <a:xfrm rot="1994289">
            <a:off x="4402539" y="1665838"/>
            <a:ext cx="609505" cy="244522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07291" y="153145"/>
            <a:ext cx="2819639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latin typeface="Myriad Pro" pitchFamily="34" charset="0"/>
              </a:rPr>
              <a:t>Département</a:t>
            </a:r>
            <a:r>
              <a:rPr lang="en-GB" sz="1400" b="1" dirty="0">
                <a:latin typeface="Myriad Pro" pitchFamily="34" charset="0"/>
              </a:rPr>
              <a:t> du </a:t>
            </a:r>
            <a:r>
              <a:rPr lang="en-GB" sz="1400" b="1" dirty="0" err="1">
                <a:latin typeface="Myriad Pro" pitchFamily="34" charset="0"/>
              </a:rPr>
              <a:t>changement</a:t>
            </a:r>
            <a:r>
              <a:rPr lang="en-GB" sz="1400" b="1" dirty="0">
                <a:latin typeface="Myriad Pro" pitchFamily="34" charset="0"/>
              </a:rPr>
              <a:t> </a:t>
            </a:r>
            <a:r>
              <a:rPr lang="en-GB" sz="1400" b="1" dirty="0" err="1">
                <a:latin typeface="Myriad Pro" pitchFamily="34" charset="0"/>
              </a:rPr>
              <a:t>climatique</a:t>
            </a:r>
            <a:endParaRPr lang="en-GB" sz="1400" b="1" dirty="0">
              <a:latin typeface="Myriad Pro" pitchFamily="34" charset="0"/>
            </a:endParaRPr>
          </a:p>
          <a:p>
            <a:pPr algn="ctr"/>
            <a:endParaRPr lang="en-GB" sz="1400" b="1" dirty="0">
              <a:latin typeface="Myriad Pro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en-GB" sz="1400" b="1" dirty="0">
                <a:latin typeface="Myriad Pro" pitchFamily="34" charset="0"/>
              </a:rPr>
              <a:t>Analyse/</a:t>
            </a:r>
            <a:r>
              <a:rPr lang="en-GB" sz="1400" b="1" dirty="0" err="1">
                <a:latin typeface="Myriad Pro" pitchFamily="34" charset="0"/>
              </a:rPr>
              <a:t>interprétation</a:t>
            </a:r>
            <a:endParaRPr lang="en-GB" sz="1400" b="1" dirty="0">
              <a:latin typeface="Myriad Pro" pitchFamily="34" charset="0"/>
            </a:endParaRPr>
          </a:p>
          <a:p>
            <a:pPr marL="285750" indent="-285750" algn="ctr">
              <a:buFontTx/>
              <a:buChar char="-"/>
            </a:pPr>
            <a:endParaRPr lang="en-GB" sz="1400" b="1" dirty="0">
              <a:latin typeface="Myriad Pro" pitchFamily="34" charset="0"/>
            </a:endParaRPr>
          </a:p>
          <a:p>
            <a:pPr algn="ctr"/>
            <a:r>
              <a:rPr lang="en-GB" sz="1400" b="1" dirty="0" err="1">
                <a:latin typeface="Myriad Pro" pitchFamily="34" charset="0"/>
              </a:rPr>
              <a:t>Organe</a:t>
            </a:r>
            <a:r>
              <a:rPr lang="en-GB" sz="1400" b="1" dirty="0">
                <a:latin typeface="Myriad Pro" pitchFamily="34" charset="0"/>
              </a:rPr>
              <a:t> de coordination </a:t>
            </a:r>
          </a:p>
        </p:txBody>
      </p:sp>
      <p:sp>
        <p:nvSpPr>
          <p:cNvPr id="50" name="Freeform 299"/>
          <p:cNvSpPr>
            <a:spLocks/>
          </p:cNvSpPr>
          <p:nvPr/>
        </p:nvSpPr>
        <p:spPr bwMode="auto">
          <a:xfrm rot="10800000">
            <a:off x="7302298" y="2895322"/>
            <a:ext cx="449262" cy="217488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1" name="Freeform 299"/>
          <p:cNvSpPr>
            <a:spLocks/>
          </p:cNvSpPr>
          <p:nvPr/>
        </p:nvSpPr>
        <p:spPr bwMode="auto">
          <a:xfrm rot="12288806">
            <a:off x="7160797" y="4511893"/>
            <a:ext cx="526864" cy="215900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3" name="Freeform 299"/>
          <p:cNvSpPr>
            <a:spLocks/>
          </p:cNvSpPr>
          <p:nvPr/>
        </p:nvSpPr>
        <p:spPr bwMode="auto">
          <a:xfrm rot="7901537">
            <a:off x="7094861" y="1616059"/>
            <a:ext cx="576518" cy="280665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16366" y="1752600"/>
            <a:ext cx="2650834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Département</a:t>
            </a:r>
            <a:r>
              <a:rPr lang="en-GB" dirty="0"/>
              <a:t> de </a:t>
            </a:r>
            <a:r>
              <a:rPr lang="en-GB" dirty="0" err="1"/>
              <a:t>l'énergie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1752494" y="2209801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Autorité de gestion des ressources en eau</a:t>
            </a: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52494" y="2971801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Département des affaires de l'eau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1616366" y="990601"/>
            <a:ext cx="2550027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Département des parcs nationaux et de la faune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980755" y="722533"/>
            <a:ext cx="3048314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Ministère de l'égalité des sexes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7980755" y="1447801"/>
            <a:ext cx="304831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Ministère</a:t>
            </a:r>
            <a:r>
              <a:rPr lang="en-GB" dirty="0"/>
              <a:t> de </a:t>
            </a:r>
            <a:r>
              <a:rPr lang="en-GB" dirty="0" err="1"/>
              <a:t>l'administration</a:t>
            </a:r>
            <a:r>
              <a:rPr lang="en-GB" dirty="0"/>
              <a:t> locale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80756" y="2094133"/>
            <a:ext cx="304831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fr-FR" dirty="0"/>
              <a:t>Institutions de recherche et académiques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7980754" y="2740464"/>
            <a:ext cx="3048313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Associations </a:t>
            </a:r>
            <a:r>
              <a:rPr lang="en-GB" dirty="0" err="1"/>
              <a:t>privées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7980755" y="3156466"/>
            <a:ext cx="3048311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err="1"/>
              <a:t>Syndicat</a:t>
            </a:r>
            <a:r>
              <a:rPr lang="en-GB" dirty="0"/>
              <a:t> des </a:t>
            </a:r>
            <a:r>
              <a:rPr lang="en-GB" dirty="0" err="1"/>
              <a:t>agriculteurs</a:t>
            </a:r>
            <a:r>
              <a:rPr lang="en-GB" dirty="0"/>
              <a:t> </a:t>
            </a:r>
            <a:r>
              <a:rPr lang="en-GB" dirty="0" err="1"/>
              <a:t>zambiens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7980756" y="3802797"/>
            <a:ext cx="3048310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Chambre</a:t>
            </a:r>
            <a:r>
              <a:rPr lang="en-US" dirty="0"/>
              <a:t> des mines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65" name="Freeform 299"/>
          <p:cNvSpPr>
            <a:spLocks/>
          </p:cNvSpPr>
          <p:nvPr/>
        </p:nvSpPr>
        <p:spPr bwMode="auto">
          <a:xfrm>
            <a:off x="4402684" y="2938978"/>
            <a:ext cx="449262" cy="217488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>
              <a:defRPr/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38" name="Group 23"/>
          <p:cNvGrpSpPr>
            <a:grpSpLocks/>
          </p:cNvGrpSpPr>
          <p:nvPr/>
        </p:nvGrpSpPr>
        <p:grpSpPr bwMode="auto">
          <a:xfrm>
            <a:off x="4643734" y="5690046"/>
            <a:ext cx="2658565" cy="1062670"/>
            <a:chOff x="5442" y="-2217"/>
            <a:chExt cx="3252" cy="2008"/>
          </a:xfrm>
          <a:solidFill>
            <a:srgbClr val="009900"/>
          </a:solidFill>
        </p:grpSpPr>
        <p:sp>
          <p:nvSpPr>
            <p:cNvPr id="43" name="Freeform 24"/>
            <p:cNvSpPr>
              <a:spLocks/>
            </p:cNvSpPr>
            <p:nvPr/>
          </p:nvSpPr>
          <p:spPr bwMode="auto">
            <a:xfrm>
              <a:off x="5442" y="-2217"/>
              <a:ext cx="3252" cy="2008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  <a:latin typeface="Myriad Pro"/>
                </a:rPr>
                <a:t>Ministère</a:t>
              </a:r>
              <a:r>
                <a:rPr lang="en-US" b="1" dirty="0">
                  <a:solidFill>
                    <a:schemeClr val="bg1"/>
                  </a:solidFill>
                  <a:latin typeface="Myriad Pro"/>
                </a:rPr>
                <a:t> des Finances</a:t>
              </a:r>
              <a:r>
                <a:rPr lang="en-US" dirty="0">
                  <a:solidFill>
                    <a:schemeClr val="bg1"/>
                  </a:solidFill>
                  <a:latin typeface="Myriad Pro"/>
                </a:rPr>
                <a:t>)</a:t>
              </a:r>
            </a:p>
            <a:p>
              <a:pPr marL="285750" indent="-285750" algn="ctr">
                <a:buFontTx/>
                <a:buChar char="-"/>
              </a:pP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Financement</a:t>
              </a: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 des </a:t>
              </a: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coûts</a:t>
              </a:r>
              <a:r>
                <a:rPr lang="en-US" sz="1600" dirty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d'exploitation</a:t>
              </a:r>
              <a:endParaRPr lang="en-US" sz="1600" dirty="0">
                <a:solidFill>
                  <a:schemeClr val="bg1"/>
                </a:solidFill>
                <a:latin typeface="Myriad Pro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68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2230582"/>
            <a:ext cx="9972261" cy="3816626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fr-FR" dirty="0" smtClean="0"/>
              <a:t>Une participation multipartite a soutenu le processus</a:t>
            </a:r>
          </a:p>
          <a:p>
            <a:pPr marL="342900" indent="-342900" algn="l">
              <a:buFont typeface="Arial" charset="0"/>
              <a:buChar char="•"/>
            </a:pPr>
            <a:endParaRPr lang="fr-FR" dirty="0" smtClean="0"/>
          </a:p>
          <a:p>
            <a:pPr marL="342900" indent="-342900" algn="l">
              <a:buFont typeface="Arial" charset="0"/>
              <a:buChar char="•"/>
            </a:pPr>
            <a:r>
              <a:rPr lang="fr-FR" dirty="0" smtClean="0"/>
              <a:t>Les réunions du Groupe Technique de Travail sur les sauvegardes on permis au processus d’évaluation et validation</a:t>
            </a:r>
          </a:p>
          <a:p>
            <a:pPr marL="342900" indent="-342900" algn="l">
              <a:buFont typeface="Arial" charset="0"/>
              <a:buChar char="•"/>
            </a:pPr>
            <a:endParaRPr lang="fr-FR" dirty="0" smtClean="0"/>
          </a:p>
          <a:p>
            <a:pPr marL="342900" indent="-342900" algn="l">
              <a:buFont typeface="Arial" charset="0"/>
              <a:buChar char="•"/>
            </a:pPr>
            <a:r>
              <a:rPr lang="fr-FR" dirty="0" smtClean="0"/>
              <a:t>Des conseillers techniques de l’équipe Afrique et Mondiale étaient disponibles lors de la plupart des sessions </a:t>
            </a:r>
          </a:p>
          <a:p>
            <a:pPr marL="342900" indent="-342900" algn="l">
              <a:buFont typeface="Arial" charset="0"/>
              <a:buChar char="•"/>
            </a:pPr>
            <a:endParaRPr lang="fr-FR" dirty="0" smtClean="0"/>
          </a:p>
          <a:p>
            <a:pPr marL="342900" indent="-342900" algn="l">
              <a:buFont typeface="Arial" charset="0"/>
              <a:buChar char="•"/>
            </a:pPr>
            <a:r>
              <a:rPr lang="fr-FR" dirty="0" smtClean="0"/>
              <a:t>Les budgets en terme de capital et de couts opérationnels ont été définis dans le Plan National d’Investissement pour la REDD+</a:t>
            </a:r>
          </a:p>
          <a:p>
            <a:pPr marL="342900" indent="-342900" algn="l">
              <a:buFont typeface="Arial" charset="0"/>
              <a:buChar char="•"/>
            </a:pPr>
            <a:endParaRPr lang="fr-FR" dirty="0" smtClean="0"/>
          </a:p>
          <a:p>
            <a:pPr marL="342900" indent="-342900" algn="l">
              <a:buFont typeface="Arial" charset="0"/>
              <a:buChar char="•"/>
            </a:pPr>
            <a:r>
              <a:rPr lang="fr-FR" dirty="0" smtClean="0"/>
              <a:t>Coopération entre les partenaires PNUE (SIS) et BM (ESS-CGES)</a:t>
            </a:r>
            <a:endParaRPr lang="fr-FR" dirty="0" smtClean="0"/>
          </a:p>
          <a:p>
            <a:pPr marL="342900" indent="-342900" algn="l">
              <a:buFont typeface="Arial" charset="0"/>
              <a:buChar char="•"/>
            </a:pPr>
            <a:endParaRPr lang="fr-FR" dirty="0" smtClean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58881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Points forts et opportunités : ce qui a fonctionné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789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800"/>
            <a:ext cx="9972261" cy="381662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endParaRPr lang="en-US" dirty="0"/>
          </a:p>
          <a:p>
            <a:pPr marL="800100" lvl="1" indent="-342900" algn="l">
              <a:buFont typeface="Arial" charset="0"/>
              <a:buChar char="•"/>
            </a:pPr>
            <a:r>
              <a:rPr lang="fr-FR" dirty="0" smtClean="0"/>
              <a:t>Elaboration du SIS avant d’avoir défini les mesures de la REDD+ (processus parallèle au Plan d’Investissement National de la REDD+) </a:t>
            </a:r>
          </a:p>
          <a:p>
            <a:pPr marL="800100" lvl="1" indent="-342900" algn="l">
              <a:buFont typeface="Arial" charset="0"/>
              <a:buChar char="•"/>
            </a:pPr>
            <a:endParaRPr lang="fr-FR" dirty="0" smtClean="0"/>
          </a:p>
          <a:p>
            <a:pPr marL="800100" lvl="1" indent="-342900" algn="l">
              <a:buFont typeface="Arial" charset="0"/>
              <a:buChar char="•"/>
            </a:pPr>
            <a:r>
              <a:rPr lang="fr-FR" dirty="0" smtClean="0"/>
              <a:t>Capacité institutionnelle limitée au sein des agences du gouvernement (toujours mené par les partenaires au développement)  </a:t>
            </a:r>
          </a:p>
          <a:p>
            <a:pPr marL="800100" lvl="1" indent="-342900" algn="l">
              <a:buFont typeface="Arial" charset="0"/>
              <a:buChar char="•"/>
            </a:pPr>
            <a:endParaRPr lang="fr-FR" dirty="0" smtClean="0"/>
          </a:p>
          <a:p>
            <a:pPr marL="800100" lvl="1" indent="-342900" algn="l">
              <a:buFont typeface="Arial" charset="0"/>
              <a:buChar char="•"/>
            </a:pPr>
            <a:r>
              <a:rPr lang="fr-FR" dirty="0" smtClean="0"/>
              <a:t>La mise en œuvre de la REDD+ a plusieurs échelles</a:t>
            </a:r>
            <a:r>
              <a:rPr lang="fr-FR" dirty="0" smtClean="0"/>
              <a:t>: nationale (Cancun); infranationale (BM) projet (CCBS)</a:t>
            </a:r>
            <a:r>
              <a:rPr lang="fr-FR" dirty="0" smtClean="0"/>
              <a:t>.</a:t>
            </a:r>
          </a:p>
          <a:p>
            <a:pPr marL="800100" lvl="1" indent="-342900" algn="l">
              <a:buFont typeface="Arial" charset="0"/>
              <a:buChar char="•"/>
            </a:pPr>
            <a:endParaRPr lang="fr-FR" dirty="0" smtClean="0"/>
          </a:p>
          <a:p>
            <a:pPr marL="800100" lvl="1" indent="-342900" algn="l">
              <a:buFont typeface="Arial" charset="0"/>
              <a:buChar char="•"/>
            </a:pPr>
            <a:r>
              <a:rPr lang="fr-FR" dirty="0" smtClean="0"/>
              <a:t>Aucune ressource consacrée a une analyse exhaustive des PRL existantes, ainsi que des institutions chargées de les mettre en œuvre </a:t>
            </a:r>
            <a:endParaRPr lang="en-GB" dirty="0"/>
          </a:p>
          <a:p>
            <a:pPr marL="800100" lvl="1" indent="-342900" algn="l">
              <a:buFont typeface="Arial" charset="0"/>
              <a:buChar char="•"/>
            </a:pPr>
            <a:endParaRPr lang="en-GB" dirty="0"/>
          </a:p>
          <a:p>
            <a:pPr lvl="1"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796637"/>
            <a:ext cx="9144000" cy="1143000"/>
          </a:xfrm>
        </p:spPr>
        <p:txBody>
          <a:bodyPr>
            <a:noAutofit/>
          </a:bodyPr>
          <a:lstStyle/>
          <a:p>
            <a:r>
              <a:rPr lang="fr-FR" sz="5400" dirty="0"/>
              <a:t>Points faibles et difficultés : ce qui n'a pas fonctionné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2136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5739" y="1828800"/>
            <a:ext cx="9972261" cy="3816626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fr-FR" sz="2800" dirty="0" smtClean="0"/>
              <a:t>Si c’</a:t>
            </a:r>
            <a:r>
              <a:rPr lang="fr-FR" sz="2800" dirty="0" smtClean="0">
                <a:sym typeface="Wingdings"/>
              </a:rPr>
              <a:t> é</a:t>
            </a:r>
            <a:r>
              <a:rPr lang="fr-FR" sz="2800" dirty="0" smtClean="0"/>
              <a:t>tait a refaire…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fr-FR" dirty="0" smtClean="0"/>
              <a:t>Identification des mesures de la REDD+ </a:t>
            </a:r>
            <a:r>
              <a:rPr lang="fr-FR" dirty="0" smtClean="0">
                <a:sym typeface="Wingdings"/>
              </a:rPr>
              <a:t>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fr-FR" dirty="0" smtClean="0">
                <a:sym typeface="Wingdings"/>
              </a:rPr>
              <a:t>Analyse des risques/avantages sociaux/</a:t>
            </a:r>
            <a:r>
              <a:rPr lang="fr-FR" dirty="0" err="1" smtClean="0">
                <a:sym typeface="Wingdings"/>
              </a:rPr>
              <a:t>env</a:t>
            </a:r>
            <a:r>
              <a:rPr lang="fr-FR" dirty="0" smtClean="0">
                <a:sym typeface="Wingdings"/>
              </a:rPr>
              <a:t>  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fr-FR" dirty="0" smtClean="0">
                <a:sym typeface="Wingdings"/>
              </a:rPr>
              <a:t>Interprétation des garanties de Cancun conformément au contexte national  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fr-FR" dirty="0" smtClean="0">
                <a:sym typeface="Wingdings"/>
              </a:rPr>
              <a:t>Identification des besoins en information/structure/sources liées aux sauvegardes 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fr-FR" dirty="0" smtClean="0">
                <a:sym typeface="Wingdings"/>
              </a:rPr>
              <a:t>Elaboration du SIS</a:t>
            </a:r>
          </a:p>
          <a:p>
            <a:pPr marL="971550" lvl="1" indent="-514350" algn="l">
              <a:buFont typeface="+mj-lt"/>
              <a:buAutoNum type="alphaLcParenR"/>
            </a:pPr>
            <a:endParaRPr lang="fr-FR" dirty="0" smtClean="0">
              <a:sym typeface="Wingdings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/>
              <a:t>Nous avons eu besoin de revisiter la conception pour rajouter de la ‘viande’ (contenu de l’information) sur les ‘os’ (dispositifs institutionnels)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dirty="0" smtClean="0"/>
              <a:t>Les Groupes de Travail Technique peuvent mener le processus technique mais ne peuvent pas renforcer les </a:t>
            </a:r>
            <a:r>
              <a:rPr lang="fr-FR" smtClean="0"/>
              <a:t>capacités institutionnelles </a:t>
            </a:r>
            <a:r>
              <a:rPr lang="fr-FR" dirty="0" smtClean="0"/>
              <a:t>du SIS (a tous niveaux)</a:t>
            </a:r>
            <a:endParaRPr lang="fr-FR" dirty="0" smtClean="0"/>
          </a:p>
          <a:p>
            <a:pPr marL="800100" lvl="1" indent="-342900" algn="l">
              <a:buFont typeface="Arial" charset="0"/>
              <a:buChar char="•"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4855"/>
            <a:ext cx="9144000" cy="1143000"/>
          </a:xfrm>
        </p:spPr>
        <p:txBody>
          <a:bodyPr>
            <a:noAutofit/>
          </a:bodyPr>
          <a:lstStyle/>
          <a:p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 smtClean="0"/>
              <a:t>Leçons tirées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9043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7D88A-3982-4563-94F2-8C87801B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</a:t>
            </a:r>
            <a:r>
              <a:rPr lang="en-US" sz="9600" b="1" dirty="0"/>
              <a:t>FIN !!</a:t>
            </a:r>
            <a:endParaRPr lang="x-none" sz="96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1BBB90-09E0-4FD3-9611-261FCC816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3579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682</Words>
  <Application>Microsoft Macintosh PowerPoint</Application>
  <PresentationFormat>Widescreen</PresentationFormat>
  <Paragraphs>143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Myriad Pro</vt:lpstr>
      <vt:lpstr>Times New Roman</vt:lpstr>
      <vt:lpstr>Wingdings</vt:lpstr>
      <vt:lpstr>Arial</vt:lpstr>
      <vt:lpstr>Office Theme</vt:lpstr>
      <vt:lpstr>Conception d'un système d'information sur les sauvegardes</vt:lpstr>
      <vt:lpstr> Processus : ce que nous avons fait</vt:lpstr>
      <vt:lpstr>PowerPoint Presentation</vt:lpstr>
      <vt:lpstr>Points forts et opportunités : ce qui a fonctionné</vt:lpstr>
      <vt:lpstr>Points faibles et difficultés : ce qui n'a pas fonctionné</vt:lpstr>
      <vt:lpstr> Leçons tirées</vt:lpstr>
      <vt:lpstr>                         FIN !!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</dc:creator>
  <cp:lastModifiedBy>sebastien</cp:lastModifiedBy>
  <cp:revision>64</cp:revision>
  <dcterms:created xsi:type="dcterms:W3CDTF">2018-05-09T06:06:00Z</dcterms:created>
  <dcterms:modified xsi:type="dcterms:W3CDTF">2018-06-13T09:24:39Z</dcterms:modified>
</cp:coreProperties>
</file>