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9"/>
  </p:notesMasterIdLst>
  <p:sldIdLst>
    <p:sldId id="257" r:id="rId2"/>
    <p:sldId id="259" r:id="rId3"/>
    <p:sldId id="297" r:id="rId4"/>
    <p:sldId id="260" r:id="rId5"/>
    <p:sldId id="261" r:id="rId6"/>
    <p:sldId id="262" r:id="rId7"/>
    <p:sldId id="298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7"/>
    <p:restoredTop sz="84425"/>
  </p:normalViewPr>
  <p:slideViewPr>
    <p:cSldViewPr snapToGrid="0" snapToObjects="1">
      <p:cViewPr varScale="1">
        <p:scale>
          <a:sx n="65" d="100"/>
          <a:sy n="65" d="100"/>
        </p:scale>
        <p:origin x="232" y="52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541151-A084-E543-B507-75D5C3D76648}" type="datetimeFigureOut">
              <a:rPr lang="en-GB" smtClean="0"/>
              <a:t>13/06/2018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FC7AF91-269B-8A40-B36E-7A37E4F181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877149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DF3D7E-3B35-4228-B8F6-ADD7A76DFE8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03082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en-GB" sz="14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GB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800100" lvl="1" indent="-342900" algn="l">
              <a:buFont typeface="Arial" charset="0"/>
              <a:buChar char="•"/>
            </a:pPr>
            <a:endParaRPr lang="en-GB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GB" sz="1200" b="1" i="1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DF3D7E-3B35-4228-B8F6-ADD7A76DFE8D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019533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Arrangements institutionnels (nationaux) globaux proposés pour le SIS de la Zambie</a:t>
            </a:r>
            <a:endParaRPr lang="en-GB" baseline="0" dirty="0"/>
          </a:p>
          <a:p>
            <a:endParaRPr lang="en-GB" dirty="0"/>
          </a:p>
          <a:p>
            <a:r>
              <a:rPr lang="fr-FR" dirty="0"/>
              <a:t>Nécessité de souligner qu'il ne s'agit </a:t>
            </a:r>
            <a:r>
              <a:rPr lang="fr-FR" b="1" dirty="0"/>
              <a:t>pas</a:t>
            </a:r>
            <a:r>
              <a:rPr lang="fr-FR" dirty="0"/>
              <a:t> du SIS v1.0.  Il s'agit d'un tableau complet des dispositions institutionnelles </a:t>
            </a:r>
            <a:r>
              <a:rPr lang="fr-FR" b="1" dirty="0"/>
              <a:t>nationales</a:t>
            </a:r>
            <a:r>
              <a:rPr lang="fr-FR" dirty="0"/>
              <a:t> pour le SIS avec le temps.  Il convient de noter que les arrangements institutionnels infranationaux ne sont pas indiqués par souci de clarté (et ne sont pas couverts dans le </a:t>
            </a:r>
            <a:r>
              <a:rPr lang="fr-FR" dirty="0" err="1"/>
              <a:t>ppt</a:t>
            </a:r>
            <a:r>
              <a:rPr lang="fr-FR" dirty="0"/>
              <a:t> en raison de contraintes de temps).</a:t>
            </a:r>
            <a:endParaRPr lang="en-GB" baseline="0" dirty="0"/>
          </a:p>
          <a:p>
            <a:endParaRPr lang="en-GB" baseline="0" dirty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06979E-2B7D-7A4A-B633-373DC72BFE5F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426411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DF3D7E-3B35-4228-B8F6-ADD7A76DFE8D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537761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DF3D7E-3B35-4228-B8F6-ADD7A76DFE8D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416646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DF3D7E-3B35-4228-B8F6-ADD7A76DFE8D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23573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90917-F5D0-0043-9CB4-1EADDA573E2B}" type="datetimeFigureOut">
              <a:rPr lang="en-GB" smtClean="0"/>
              <a:t>13/06/2018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767614-2A52-FF47-A0D5-B112DBCDFA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69603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90917-F5D0-0043-9CB4-1EADDA573E2B}" type="datetimeFigureOut">
              <a:rPr lang="en-GB" smtClean="0"/>
              <a:t>13/06/2018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767614-2A52-FF47-A0D5-B112DBCDFA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563064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90917-F5D0-0043-9CB4-1EADDA573E2B}" type="datetimeFigureOut">
              <a:rPr lang="en-GB" smtClean="0"/>
              <a:t>13/06/2018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767614-2A52-FF47-A0D5-B112DBCDFA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57145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90917-F5D0-0043-9CB4-1EADDA573E2B}" type="datetimeFigureOut">
              <a:rPr lang="en-GB" smtClean="0"/>
              <a:t>13/06/2018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767614-2A52-FF47-A0D5-B112DBCDFA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9854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90917-F5D0-0043-9CB4-1EADDA573E2B}" type="datetimeFigureOut">
              <a:rPr lang="en-GB" smtClean="0"/>
              <a:t>13/06/2018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767614-2A52-FF47-A0D5-B112DBCDFA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37238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90917-F5D0-0043-9CB4-1EADDA573E2B}" type="datetimeFigureOut">
              <a:rPr lang="en-GB" smtClean="0"/>
              <a:t>13/06/2018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767614-2A52-FF47-A0D5-B112DBCDFA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43977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90917-F5D0-0043-9CB4-1EADDA573E2B}" type="datetimeFigureOut">
              <a:rPr lang="en-GB" smtClean="0"/>
              <a:t>13/06/2018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767614-2A52-FF47-A0D5-B112DBCDFA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482043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90917-F5D0-0043-9CB4-1EADDA573E2B}" type="datetimeFigureOut">
              <a:rPr lang="en-GB" smtClean="0"/>
              <a:t>13/06/2018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767614-2A52-FF47-A0D5-B112DBCDFA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87965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90917-F5D0-0043-9CB4-1EADDA573E2B}" type="datetimeFigureOut">
              <a:rPr lang="en-GB" smtClean="0"/>
              <a:t>13/06/2018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767614-2A52-FF47-A0D5-B112DBCDFA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86109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90917-F5D0-0043-9CB4-1EADDA573E2B}" type="datetimeFigureOut">
              <a:rPr lang="en-GB" smtClean="0"/>
              <a:t>13/06/2018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767614-2A52-FF47-A0D5-B112DBCDFA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74850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90917-F5D0-0043-9CB4-1EADDA573E2B}" type="datetimeFigureOut">
              <a:rPr lang="en-GB" smtClean="0"/>
              <a:t>13/06/2018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767614-2A52-FF47-A0D5-B112DBCDFA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72730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E90917-F5D0-0043-9CB4-1EADDA573E2B}" type="datetimeFigureOut">
              <a:rPr lang="en-GB" smtClean="0"/>
              <a:t>13/06/2018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767614-2A52-FF47-A0D5-B112DBCDFA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6932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Victor Chiiba</a:t>
            </a:r>
          </a:p>
          <a:p>
            <a:r>
              <a:rPr lang="en-US" dirty="0"/>
              <a:t>ZAMBIE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fr-FR" dirty="0"/>
              <a:t>Conception d'un système d'information sur les sauvegardes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108200" y="4778375"/>
            <a:ext cx="7620000" cy="1143000"/>
          </a:xfrm>
        </p:spPr>
        <p:txBody>
          <a:bodyPr/>
          <a:lstStyle/>
          <a:p>
            <a:endParaRPr lang="en-US" sz="1400" dirty="0"/>
          </a:p>
          <a:p>
            <a:r>
              <a:rPr lang="fr-FR" sz="1800" b="1" dirty="0"/>
              <a:t>Échange régional de connaissances Sud-Sud en Afrique sur les sauvegardes REDD+ et les systèmes d'information sur les sauvegardes</a:t>
            </a:r>
            <a:endParaRPr lang="en-GB" sz="1800" dirty="0"/>
          </a:p>
          <a:p>
            <a:pPr algn="ctr"/>
            <a:r>
              <a:rPr lang="en-US" sz="1800" dirty="0"/>
              <a:t>Accra.  12 – 13 </a:t>
            </a:r>
            <a:r>
              <a:rPr lang="en-US" sz="1800" dirty="0" err="1"/>
              <a:t>juin</a:t>
            </a:r>
            <a:r>
              <a:rPr lang="en-US" sz="1800" dirty="0"/>
              <a:t> 2018</a:t>
            </a:r>
          </a:p>
        </p:txBody>
      </p:sp>
    </p:spTree>
    <p:extLst>
      <p:ext uri="{BB962C8B-B14F-4D97-AF65-F5344CB8AC3E}">
        <p14:creationId xmlns:p14="http://schemas.microsoft.com/office/powerpoint/2010/main" val="6315732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695739" y="1828799"/>
            <a:ext cx="10263206" cy="4415883"/>
          </a:xfrm>
        </p:spPr>
        <p:txBody>
          <a:bodyPr>
            <a:normAutofit fontScale="77500" lnSpcReduction="20000"/>
          </a:bodyPr>
          <a:lstStyle/>
          <a:p>
            <a:pPr marL="342900" indent="-342900" algn="l">
              <a:buFont typeface="Arial" charset="0"/>
              <a:buChar char="•"/>
            </a:pPr>
            <a:r>
              <a:rPr lang="fr-FR" sz="3100" dirty="0"/>
              <a:t>La Zambie a entrepris le </a:t>
            </a:r>
            <a:r>
              <a:rPr lang="fr-FR" sz="3100" u="sng" dirty="0"/>
              <a:t>processus</a:t>
            </a:r>
            <a:r>
              <a:rPr lang="fr-FR" sz="3100" dirty="0"/>
              <a:t> </a:t>
            </a:r>
            <a:r>
              <a:rPr lang="fr-FR" sz="3100" dirty="0" smtClean="0"/>
              <a:t>suivant: </a:t>
            </a:r>
            <a:endParaRPr lang="fr-FR" sz="3100" dirty="0"/>
          </a:p>
          <a:p>
            <a:pPr lvl="1" algn="l"/>
            <a:endParaRPr lang="fr-FR" sz="2500" dirty="0"/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fr-FR" sz="2500" dirty="0"/>
              <a:t>Processus engagé : </a:t>
            </a:r>
            <a:r>
              <a:rPr lang="fr-FR" sz="2500" dirty="0" smtClean="0"/>
              <a:t>Processus </a:t>
            </a:r>
            <a:r>
              <a:rPr lang="fr-FR" sz="2500" dirty="0"/>
              <a:t>C</a:t>
            </a:r>
            <a:r>
              <a:rPr lang="fr-FR" sz="2500" dirty="0" smtClean="0"/>
              <a:t>onsultatif </a:t>
            </a:r>
            <a:r>
              <a:rPr lang="fr-FR" sz="2500" dirty="0"/>
              <a:t>avec un consultant qui a travaillé avec un </a:t>
            </a:r>
            <a:r>
              <a:rPr lang="fr-FR" sz="2500" dirty="0" smtClean="0"/>
              <a:t>Groupe </a:t>
            </a:r>
            <a:r>
              <a:rPr lang="fr-FR" sz="2500" dirty="0"/>
              <a:t>de </a:t>
            </a:r>
            <a:r>
              <a:rPr lang="fr-FR" sz="2500" dirty="0" smtClean="0"/>
              <a:t>Travail </a:t>
            </a:r>
            <a:r>
              <a:rPr lang="fr-FR" sz="2500" dirty="0" smtClean="0"/>
              <a:t>T</a:t>
            </a:r>
            <a:r>
              <a:rPr lang="fr-FR" sz="2500" dirty="0" smtClean="0"/>
              <a:t>echnique national.</a:t>
            </a:r>
            <a:endParaRPr lang="fr-FR" sz="2500" dirty="0"/>
          </a:p>
          <a:p>
            <a:pPr marL="800100" lvl="1" indent="-342900" algn="l">
              <a:buFont typeface="Arial" charset="0"/>
              <a:buChar char="•"/>
            </a:pPr>
            <a:r>
              <a:rPr lang="fr-FR" sz="2500" dirty="0" smtClean="0"/>
              <a:t>SIS v 1.0 document de </a:t>
            </a:r>
            <a:r>
              <a:rPr lang="fr-FR" sz="2500" dirty="0"/>
              <a:t>conception </a:t>
            </a:r>
            <a:r>
              <a:rPr lang="fr-FR" sz="2500" dirty="0" smtClean="0"/>
              <a:t>préparé et valid</a:t>
            </a:r>
            <a:r>
              <a:rPr lang="fr-FR" sz="2500" dirty="0"/>
              <a:t>é </a:t>
            </a:r>
            <a:r>
              <a:rPr lang="fr-FR" sz="2500" dirty="0" smtClean="0"/>
              <a:t>par les parties prenantes a plusieurs </a:t>
            </a:r>
            <a:r>
              <a:rPr lang="fr-FR" sz="2500" dirty="0" smtClean="0"/>
              <a:t>phases </a:t>
            </a:r>
            <a:r>
              <a:rPr lang="fr-FR" sz="2500" dirty="0"/>
              <a:t>de </a:t>
            </a:r>
            <a:r>
              <a:rPr lang="fr-FR" sz="2500" dirty="0" smtClean="0"/>
              <a:t>son élaboration</a:t>
            </a:r>
            <a:r>
              <a:rPr lang="fr-FR" sz="2500" dirty="0" smtClean="0"/>
              <a:t>.</a:t>
            </a:r>
          </a:p>
          <a:p>
            <a:pPr marL="800100" lvl="1" indent="-342900" algn="l">
              <a:buFont typeface="Arial" charset="0"/>
              <a:buChar char="•"/>
            </a:pPr>
            <a:r>
              <a:rPr lang="fr-FR" sz="2500" dirty="0" smtClean="0"/>
              <a:t>Identification préliminaire de sources d’information existantes pour le SIS, par exemple: Agence de Gestion de l’Environnement; Département des Forets; Bureau Central des Statistiques)</a:t>
            </a:r>
          </a:p>
          <a:p>
            <a:pPr marL="800100" lvl="1" indent="-342900" algn="l">
              <a:buFont typeface="Arial" charset="0"/>
              <a:buChar char="•"/>
            </a:pPr>
            <a:r>
              <a:rPr lang="fr-FR" sz="2500" dirty="0" smtClean="0"/>
              <a:t>Analyse Participative des risques/avantages sociaux/environnementaux des mesures REDD</a:t>
            </a:r>
            <a:r>
              <a:rPr lang="fr-FR" sz="2500" dirty="0"/>
              <a:t>+ </a:t>
            </a:r>
            <a:r>
              <a:rPr lang="fr-FR" sz="2500" dirty="0" smtClean="0"/>
              <a:t>proposées (a partir du Plan National d’Investissement REDD+)</a:t>
            </a:r>
            <a:endParaRPr lang="fr-FR" sz="2500" dirty="0" smtClean="0"/>
          </a:p>
          <a:p>
            <a:pPr marL="800100" lvl="1" indent="-342900" algn="l">
              <a:buFont typeface="Arial" charset="0"/>
              <a:buChar char="•"/>
            </a:pPr>
            <a:r>
              <a:rPr lang="fr-FR" sz="2500" dirty="0" smtClean="0"/>
              <a:t>Interprétation participative des garanties de Cancun conformément au contexte national par le groupe de travail</a:t>
            </a:r>
          </a:p>
          <a:p>
            <a:pPr marL="800100" lvl="1" indent="-342900" algn="l">
              <a:buFont typeface="Arial" charset="0"/>
              <a:buChar char="•"/>
            </a:pPr>
            <a:r>
              <a:rPr lang="fr-FR" sz="2500" dirty="0" smtClean="0"/>
              <a:t>Elaboration de la conception du SIS: revue du SIS 1.0 en cours pour y inclure des informations tirées de l’interprétation nationale des garanties de Cancun, récemment élaborée.</a:t>
            </a:r>
            <a:endParaRPr lang="fr-FR" sz="2500" dirty="0" smtClean="0"/>
          </a:p>
          <a:p>
            <a:pPr marL="800100" lvl="1" indent="-342900" algn="l">
              <a:buFont typeface="Arial" charset="0"/>
              <a:buChar char="•"/>
            </a:pPr>
            <a:r>
              <a:rPr lang="fr-FR" sz="2500" dirty="0" smtClean="0"/>
              <a:t>Travail a venir: analyse critique des garanties de la BM, utilisant des informations du EES et du CGES</a:t>
            </a:r>
            <a:r>
              <a:rPr lang="fr-FR" sz="2500" dirty="0"/>
              <a:t> </a:t>
            </a:r>
            <a:r>
              <a:rPr lang="fr-FR" sz="2500" dirty="0" smtClean="0"/>
              <a:t>afin d’alimenter le SIS</a:t>
            </a:r>
            <a:endParaRPr lang="fr-FR" sz="2500" dirty="0"/>
          </a:p>
          <a:p>
            <a:pPr marL="800100" lvl="1" indent="-342900" algn="l">
              <a:buFont typeface="Arial" charset="0"/>
              <a:buChar char="•"/>
            </a:pPr>
            <a:endParaRPr lang="fr-FR" sz="2500" dirty="0"/>
          </a:p>
          <a:p>
            <a:pPr marL="800100" lvl="1" indent="-342900" algn="l">
              <a:buFont typeface="Arial" charset="0"/>
              <a:buChar char="•"/>
            </a:pPr>
            <a:endParaRPr lang="fr-FR" sz="2500" dirty="0"/>
          </a:p>
          <a:p>
            <a:pPr marL="800100" lvl="1" indent="-342900" algn="l">
              <a:buFont typeface="Arial" charset="0"/>
              <a:buChar char="•"/>
            </a:pPr>
            <a:endParaRPr lang="fr-FR" sz="2200" dirty="0"/>
          </a:p>
          <a:p>
            <a:pPr marL="800100" lvl="1" indent="-342900" algn="l">
              <a:buFont typeface="Arial" charset="0"/>
              <a:buChar char="•"/>
            </a:pPr>
            <a:endParaRPr lang="fr-FR" sz="2800" dirty="0"/>
          </a:p>
          <a:p>
            <a:pPr marL="800100" lvl="1" indent="-342900" algn="l">
              <a:buFont typeface="Arial" charset="0"/>
              <a:buChar char="•"/>
            </a:pPr>
            <a:endParaRPr lang="fr-FR" sz="2400" dirty="0"/>
          </a:p>
          <a:p>
            <a:pPr marL="800100" lvl="1" indent="-342900" algn="l">
              <a:buFont typeface="Arial" charset="0"/>
              <a:buChar char="•"/>
            </a:pPr>
            <a:endParaRPr lang="fr-FR" dirty="0"/>
          </a:p>
          <a:p>
            <a:pPr marL="800100" lvl="1" indent="-342900" algn="l">
              <a:buFont typeface="Arial" charset="0"/>
              <a:buChar char="•"/>
            </a:pPr>
            <a:endParaRPr lang="fr-FR" dirty="0"/>
          </a:p>
          <a:p>
            <a:pPr marL="800100" lvl="1" indent="-342900" algn="l">
              <a:buFont typeface="Arial" charset="0"/>
              <a:buChar char="•"/>
            </a:pPr>
            <a:endParaRPr lang="fr-FR" dirty="0"/>
          </a:p>
          <a:p>
            <a:pPr marL="800100" lvl="1" indent="-342900" algn="l">
              <a:buFont typeface="Arial" charset="0"/>
              <a:buChar char="•"/>
            </a:pPr>
            <a:endParaRPr lang="fr-FR" dirty="0"/>
          </a:p>
          <a:p>
            <a:pPr marL="800100" lvl="1" indent="-342900" algn="l">
              <a:buFont typeface="Arial" charset="0"/>
              <a:buChar char="•"/>
            </a:pPr>
            <a:endParaRPr lang="en-US" dirty="0"/>
          </a:p>
          <a:p>
            <a:pPr marL="800100" lvl="1" indent="-342900" algn="l">
              <a:buFont typeface="Arial" charset="0"/>
              <a:buChar char="•"/>
            </a:pP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1524000" y="394855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/>
            </a:r>
            <a:br>
              <a:rPr lang="en-US" dirty="0"/>
            </a:br>
            <a:r>
              <a:rPr lang="fr-FR" dirty="0"/>
              <a:t>Processus : ce que nous avons fait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7496688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Rectangle 63"/>
          <p:cNvSpPr/>
          <p:nvPr/>
        </p:nvSpPr>
        <p:spPr>
          <a:xfrm>
            <a:off x="1676400" y="4630007"/>
            <a:ext cx="8817892" cy="2213549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dirty="0"/>
          </a:p>
          <a:p>
            <a:pPr algn="ctr"/>
            <a:endParaRPr lang="en-GB" dirty="0"/>
          </a:p>
          <a:p>
            <a:pPr algn="ctr"/>
            <a:endParaRPr lang="en-GB" dirty="0"/>
          </a:p>
          <a:p>
            <a:pPr algn="ctr"/>
            <a:endParaRPr lang="en-GB" dirty="0"/>
          </a:p>
          <a:p>
            <a:pPr algn="ctr"/>
            <a:endParaRPr lang="en-GB" dirty="0"/>
          </a:p>
          <a:p>
            <a:pPr algn="ctr"/>
            <a:endParaRPr lang="en-GB" dirty="0"/>
          </a:p>
          <a:p>
            <a:pPr algn="ctr"/>
            <a:endParaRPr lang="en-GB" dirty="0"/>
          </a:p>
          <a:p>
            <a:pPr algn="ctr"/>
            <a:endParaRPr lang="en-GB" dirty="0"/>
          </a:p>
          <a:p>
            <a:pPr algn="ctr"/>
            <a:endParaRPr lang="en-GB" dirty="0"/>
          </a:p>
          <a:p>
            <a:pPr algn="ctr"/>
            <a:endParaRPr lang="en-GB" dirty="0"/>
          </a:p>
          <a:p>
            <a:pPr algn="ctr"/>
            <a:endParaRPr lang="en-GB" sz="2000" b="1" baseline="300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676400" y="0"/>
            <a:ext cx="2590800" cy="411480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dirty="0"/>
          </a:p>
          <a:p>
            <a:pPr algn="ctr"/>
            <a:endParaRPr lang="en-GB" dirty="0"/>
          </a:p>
          <a:p>
            <a:pPr algn="ctr"/>
            <a:endParaRPr lang="en-GB" dirty="0"/>
          </a:p>
          <a:p>
            <a:pPr algn="ctr"/>
            <a:endParaRPr lang="en-GB" dirty="0"/>
          </a:p>
          <a:p>
            <a:pPr algn="ctr"/>
            <a:endParaRPr lang="en-GB" dirty="0"/>
          </a:p>
          <a:p>
            <a:pPr algn="ctr"/>
            <a:endParaRPr lang="en-GB" dirty="0"/>
          </a:p>
          <a:p>
            <a:pPr algn="ctr"/>
            <a:endParaRPr lang="en-GB" dirty="0"/>
          </a:p>
          <a:p>
            <a:pPr algn="ctr"/>
            <a:endParaRPr lang="en-GB" dirty="0"/>
          </a:p>
          <a:p>
            <a:pPr algn="ctr"/>
            <a:endParaRPr lang="en-GB" dirty="0"/>
          </a:p>
          <a:p>
            <a:pPr algn="ctr"/>
            <a:endParaRPr lang="en-GB" dirty="0"/>
          </a:p>
          <a:p>
            <a:pPr algn="ctr"/>
            <a:endParaRPr lang="en-GB" dirty="0"/>
          </a:p>
          <a:p>
            <a:pPr algn="ctr"/>
            <a:endParaRPr lang="en-GB" dirty="0"/>
          </a:p>
          <a:p>
            <a:pPr algn="ctr"/>
            <a:endParaRPr lang="en-GB" dirty="0"/>
          </a:p>
          <a:p>
            <a:pPr algn="ctr"/>
            <a:r>
              <a:rPr lang="en-GB" sz="2000" b="1" dirty="0">
                <a:solidFill>
                  <a:schemeClr val="accent6">
                    <a:lumMod val="75000"/>
                  </a:schemeClr>
                </a:solidFill>
              </a:rPr>
              <a:t>2</a:t>
            </a:r>
            <a:r>
              <a:rPr lang="en-GB" sz="2000" b="1" baseline="30000" dirty="0">
                <a:solidFill>
                  <a:schemeClr val="accent6">
                    <a:lumMod val="75000"/>
                  </a:schemeClr>
                </a:solidFill>
              </a:rPr>
              <a:t>0</a:t>
            </a:r>
          </a:p>
        </p:txBody>
      </p:sp>
      <p:sp>
        <p:nvSpPr>
          <p:cNvPr id="63" name="Rectangle 62"/>
          <p:cNvSpPr/>
          <p:nvPr/>
        </p:nvSpPr>
        <p:spPr>
          <a:xfrm>
            <a:off x="7863506" y="-1878"/>
            <a:ext cx="2590800" cy="4549371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dirty="0"/>
          </a:p>
          <a:p>
            <a:pPr algn="ctr"/>
            <a:endParaRPr lang="en-GB" dirty="0"/>
          </a:p>
          <a:p>
            <a:pPr algn="ctr"/>
            <a:endParaRPr lang="en-GB" dirty="0"/>
          </a:p>
          <a:p>
            <a:pPr algn="ctr"/>
            <a:endParaRPr lang="en-GB" dirty="0"/>
          </a:p>
          <a:p>
            <a:pPr algn="ctr"/>
            <a:endParaRPr lang="en-GB" dirty="0"/>
          </a:p>
          <a:p>
            <a:pPr algn="ctr"/>
            <a:endParaRPr lang="en-GB" dirty="0"/>
          </a:p>
          <a:p>
            <a:pPr algn="ctr"/>
            <a:endParaRPr lang="en-GB" dirty="0"/>
          </a:p>
          <a:p>
            <a:pPr algn="ctr"/>
            <a:endParaRPr lang="en-GB" dirty="0"/>
          </a:p>
          <a:p>
            <a:pPr algn="ctr"/>
            <a:endParaRPr lang="en-GB" dirty="0"/>
          </a:p>
          <a:p>
            <a:pPr algn="ctr"/>
            <a:endParaRPr lang="en-GB" dirty="0"/>
          </a:p>
          <a:p>
            <a:pPr algn="ctr"/>
            <a:endParaRPr lang="en-GB" dirty="0"/>
          </a:p>
          <a:p>
            <a:pPr algn="ctr"/>
            <a:endParaRPr lang="en-GB" dirty="0"/>
          </a:p>
          <a:p>
            <a:pPr algn="ctr"/>
            <a:endParaRPr lang="en-GB" dirty="0"/>
          </a:p>
          <a:p>
            <a:pPr algn="ctr"/>
            <a:endParaRPr lang="en-GB" sz="2000" b="1" dirty="0">
              <a:solidFill>
                <a:schemeClr val="accent6">
                  <a:lumMod val="75000"/>
                </a:schemeClr>
              </a:solidFill>
            </a:endParaRPr>
          </a:p>
          <a:p>
            <a:pPr algn="ctr"/>
            <a:endParaRPr lang="en-GB" sz="2000" b="1" dirty="0">
              <a:solidFill>
                <a:schemeClr val="accent6">
                  <a:lumMod val="75000"/>
                </a:schemeClr>
              </a:solidFill>
            </a:endParaRPr>
          </a:p>
          <a:p>
            <a:pPr algn="ctr"/>
            <a:r>
              <a:rPr lang="en-GB" sz="2000" b="1" dirty="0">
                <a:solidFill>
                  <a:schemeClr val="accent3">
                    <a:lumMod val="75000"/>
                  </a:schemeClr>
                </a:solidFill>
              </a:rPr>
              <a:t>3</a:t>
            </a:r>
            <a:r>
              <a:rPr lang="en-GB" sz="2000" b="1" baseline="30000" dirty="0">
                <a:solidFill>
                  <a:schemeClr val="accent3">
                    <a:lumMod val="75000"/>
                  </a:schemeClr>
                </a:solidFill>
              </a:rPr>
              <a:t>0</a:t>
            </a:r>
          </a:p>
        </p:txBody>
      </p:sp>
      <p:sp>
        <p:nvSpPr>
          <p:cNvPr id="36867" name="Rectangle 37"/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endParaRPr lang="en-US" altLang="en-US"/>
          </a:p>
        </p:txBody>
      </p:sp>
      <p:grpSp>
        <p:nvGrpSpPr>
          <p:cNvPr id="36868" name="Group 35"/>
          <p:cNvGrpSpPr>
            <a:grpSpLocks/>
          </p:cNvGrpSpPr>
          <p:nvPr/>
        </p:nvGrpSpPr>
        <p:grpSpPr bwMode="auto">
          <a:xfrm>
            <a:off x="4929222" y="1573771"/>
            <a:ext cx="2157412" cy="3821113"/>
            <a:chOff x="4161" y="3577"/>
            <a:chExt cx="3397" cy="3397"/>
          </a:xfrm>
        </p:grpSpPr>
        <p:sp>
          <p:nvSpPr>
            <p:cNvPr id="36900" name="Freeform 36"/>
            <p:cNvSpPr>
              <a:spLocks/>
            </p:cNvSpPr>
            <p:nvPr/>
          </p:nvSpPr>
          <p:spPr bwMode="auto">
            <a:xfrm>
              <a:off x="4161" y="3577"/>
              <a:ext cx="3397" cy="3397"/>
            </a:xfrm>
            <a:custGeom>
              <a:avLst/>
              <a:gdLst>
                <a:gd name="T0" fmla="*/ 1559 w 3397"/>
                <a:gd name="T1" fmla="*/ 3583 h 3397"/>
                <a:gd name="T2" fmla="*/ 1290 w 3397"/>
                <a:gd name="T3" fmla="*/ 3627 h 3397"/>
                <a:gd name="T4" fmla="*/ 1037 w 3397"/>
                <a:gd name="T5" fmla="*/ 3711 h 3397"/>
                <a:gd name="T6" fmla="*/ 803 w 3397"/>
                <a:gd name="T7" fmla="*/ 3832 h 3397"/>
                <a:gd name="T8" fmla="*/ 593 w 3397"/>
                <a:gd name="T9" fmla="*/ 3986 h 3397"/>
                <a:gd name="T10" fmla="*/ 409 w 3397"/>
                <a:gd name="T11" fmla="*/ 4170 h 3397"/>
                <a:gd name="T12" fmla="*/ 254 w 3397"/>
                <a:gd name="T13" fmla="*/ 4381 h 3397"/>
                <a:gd name="T14" fmla="*/ 133 w 3397"/>
                <a:gd name="T15" fmla="*/ 4614 h 3397"/>
                <a:gd name="T16" fmla="*/ 49 w 3397"/>
                <a:gd name="T17" fmla="*/ 4867 h 3397"/>
                <a:gd name="T18" fmla="*/ 5 w 3397"/>
                <a:gd name="T19" fmla="*/ 5136 h 3397"/>
                <a:gd name="T20" fmla="*/ 5 w 3397"/>
                <a:gd name="T21" fmla="*/ 5415 h 3397"/>
                <a:gd name="T22" fmla="*/ 49 w 3397"/>
                <a:gd name="T23" fmla="*/ 5683 h 3397"/>
                <a:gd name="T24" fmla="*/ 133 w 3397"/>
                <a:gd name="T25" fmla="*/ 5936 h 3397"/>
                <a:gd name="T26" fmla="*/ 254 w 3397"/>
                <a:gd name="T27" fmla="*/ 6170 h 3397"/>
                <a:gd name="T28" fmla="*/ 409 w 3397"/>
                <a:gd name="T29" fmla="*/ 6380 h 3397"/>
                <a:gd name="T30" fmla="*/ 593 w 3397"/>
                <a:gd name="T31" fmla="*/ 6565 h 3397"/>
                <a:gd name="T32" fmla="*/ 803 w 3397"/>
                <a:gd name="T33" fmla="*/ 6719 h 3397"/>
                <a:gd name="T34" fmla="*/ 1037 w 3397"/>
                <a:gd name="T35" fmla="*/ 6840 h 3397"/>
                <a:gd name="T36" fmla="*/ 1290 w 3397"/>
                <a:gd name="T37" fmla="*/ 6924 h 3397"/>
                <a:gd name="T38" fmla="*/ 1559 w 3397"/>
                <a:gd name="T39" fmla="*/ 6968 h 3397"/>
                <a:gd name="T40" fmla="*/ 1837 w 3397"/>
                <a:gd name="T41" fmla="*/ 6968 h 3397"/>
                <a:gd name="T42" fmla="*/ 2106 w 3397"/>
                <a:gd name="T43" fmla="*/ 6924 h 3397"/>
                <a:gd name="T44" fmla="*/ 2359 w 3397"/>
                <a:gd name="T45" fmla="*/ 6840 h 3397"/>
                <a:gd name="T46" fmla="*/ 2592 w 3397"/>
                <a:gd name="T47" fmla="*/ 6719 h 3397"/>
                <a:gd name="T48" fmla="*/ 2803 w 3397"/>
                <a:gd name="T49" fmla="*/ 6565 h 3397"/>
                <a:gd name="T50" fmla="*/ 2987 w 3397"/>
                <a:gd name="T51" fmla="*/ 6380 h 3397"/>
                <a:gd name="T52" fmla="*/ 3142 w 3397"/>
                <a:gd name="T53" fmla="*/ 6170 h 3397"/>
                <a:gd name="T54" fmla="*/ 3263 w 3397"/>
                <a:gd name="T55" fmla="*/ 5936 h 3397"/>
                <a:gd name="T56" fmla="*/ 3347 w 3397"/>
                <a:gd name="T57" fmla="*/ 5683 h 3397"/>
                <a:gd name="T58" fmla="*/ 3390 w 3397"/>
                <a:gd name="T59" fmla="*/ 5415 h 3397"/>
                <a:gd name="T60" fmla="*/ 3390 w 3397"/>
                <a:gd name="T61" fmla="*/ 5136 h 3397"/>
                <a:gd name="T62" fmla="*/ 3347 w 3397"/>
                <a:gd name="T63" fmla="*/ 4867 h 3397"/>
                <a:gd name="T64" fmla="*/ 3263 w 3397"/>
                <a:gd name="T65" fmla="*/ 4614 h 3397"/>
                <a:gd name="T66" fmla="*/ 3142 w 3397"/>
                <a:gd name="T67" fmla="*/ 4381 h 3397"/>
                <a:gd name="T68" fmla="*/ 2987 w 3397"/>
                <a:gd name="T69" fmla="*/ 4170 h 3397"/>
                <a:gd name="T70" fmla="*/ 2803 w 3397"/>
                <a:gd name="T71" fmla="*/ 3986 h 3397"/>
                <a:gd name="T72" fmla="*/ 2592 w 3397"/>
                <a:gd name="T73" fmla="*/ 3832 h 3397"/>
                <a:gd name="T74" fmla="*/ 2359 w 3397"/>
                <a:gd name="T75" fmla="*/ 3711 h 3397"/>
                <a:gd name="T76" fmla="*/ 2106 w 3397"/>
                <a:gd name="T77" fmla="*/ 3627 h 3397"/>
                <a:gd name="T78" fmla="*/ 1837 w 3397"/>
                <a:gd name="T79" fmla="*/ 3583 h 3397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0" t="0" r="r" b="b"/>
              <a:pathLst>
                <a:path w="3397" h="3397">
                  <a:moveTo>
                    <a:pt x="1698" y="0"/>
                  </a:moveTo>
                  <a:lnTo>
                    <a:pt x="1559" y="6"/>
                  </a:lnTo>
                  <a:lnTo>
                    <a:pt x="1422" y="23"/>
                  </a:lnTo>
                  <a:lnTo>
                    <a:pt x="1290" y="50"/>
                  </a:lnTo>
                  <a:lnTo>
                    <a:pt x="1161" y="87"/>
                  </a:lnTo>
                  <a:lnTo>
                    <a:pt x="1037" y="134"/>
                  </a:lnTo>
                  <a:lnTo>
                    <a:pt x="917" y="190"/>
                  </a:lnTo>
                  <a:lnTo>
                    <a:pt x="803" y="255"/>
                  </a:lnTo>
                  <a:lnTo>
                    <a:pt x="695" y="328"/>
                  </a:lnTo>
                  <a:lnTo>
                    <a:pt x="593" y="409"/>
                  </a:lnTo>
                  <a:lnTo>
                    <a:pt x="497" y="498"/>
                  </a:lnTo>
                  <a:lnTo>
                    <a:pt x="409" y="593"/>
                  </a:lnTo>
                  <a:lnTo>
                    <a:pt x="327" y="696"/>
                  </a:lnTo>
                  <a:lnTo>
                    <a:pt x="254" y="804"/>
                  </a:lnTo>
                  <a:lnTo>
                    <a:pt x="189" y="918"/>
                  </a:lnTo>
                  <a:lnTo>
                    <a:pt x="133" y="1037"/>
                  </a:lnTo>
                  <a:lnTo>
                    <a:pt x="86" y="1162"/>
                  </a:lnTo>
                  <a:lnTo>
                    <a:pt x="49" y="1290"/>
                  </a:lnTo>
                  <a:lnTo>
                    <a:pt x="22" y="1423"/>
                  </a:lnTo>
                  <a:lnTo>
                    <a:pt x="5" y="1559"/>
                  </a:lnTo>
                  <a:lnTo>
                    <a:pt x="0" y="1698"/>
                  </a:lnTo>
                  <a:lnTo>
                    <a:pt x="5" y="1838"/>
                  </a:lnTo>
                  <a:lnTo>
                    <a:pt x="22" y="1974"/>
                  </a:lnTo>
                  <a:lnTo>
                    <a:pt x="49" y="2106"/>
                  </a:lnTo>
                  <a:lnTo>
                    <a:pt x="86" y="2235"/>
                  </a:lnTo>
                  <a:lnTo>
                    <a:pt x="133" y="2359"/>
                  </a:lnTo>
                  <a:lnTo>
                    <a:pt x="189" y="2479"/>
                  </a:lnTo>
                  <a:lnTo>
                    <a:pt x="254" y="2593"/>
                  </a:lnTo>
                  <a:lnTo>
                    <a:pt x="327" y="2701"/>
                  </a:lnTo>
                  <a:lnTo>
                    <a:pt x="409" y="2803"/>
                  </a:lnTo>
                  <a:lnTo>
                    <a:pt x="497" y="2899"/>
                  </a:lnTo>
                  <a:lnTo>
                    <a:pt x="593" y="2988"/>
                  </a:lnTo>
                  <a:lnTo>
                    <a:pt x="695" y="3069"/>
                  </a:lnTo>
                  <a:lnTo>
                    <a:pt x="803" y="3142"/>
                  </a:lnTo>
                  <a:lnTo>
                    <a:pt x="917" y="3207"/>
                  </a:lnTo>
                  <a:lnTo>
                    <a:pt x="1037" y="3263"/>
                  </a:lnTo>
                  <a:lnTo>
                    <a:pt x="1161" y="3310"/>
                  </a:lnTo>
                  <a:lnTo>
                    <a:pt x="1290" y="3347"/>
                  </a:lnTo>
                  <a:lnTo>
                    <a:pt x="1422" y="3374"/>
                  </a:lnTo>
                  <a:lnTo>
                    <a:pt x="1559" y="3391"/>
                  </a:lnTo>
                  <a:lnTo>
                    <a:pt x="1698" y="3397"/>
                  </a:lnTo>
                  <a:lnTo>
                    <a:pt x="1837" y="3391"/>
                  </a:lnTo>
                  <a:lnTo>
                    <a:pt x="1973" y="3374"/>
                  </a:lnTo>
                  <a:lnTo>
                    <a:pt x="2106" y="3347"/>
                  </a:lnTo>
                  <a:lnTo>
                    <a:pt x="2235" y="3310"/>
                  </a:lnTo>
                  <a:lnTo>
                    <a:pt x="2359" y="3263"/>
                  </a:lnTo>
                  <a:lnTo>
                    <a:pt x="2478" y="3207"/>
                  </a:lnTo>
                  <a:lnTo>
                    <a:pt x="2592" y="3142"/>
                  </a:lnTo>
                  <a:lnTo>
                    <a:pt x="2701" y="3069"/>
                  </a:lnTo>
                  <a:lnTo>
                    <a:pt x="2803" y="2988"/>
                  </a:lnTo>
                  <a:lnTo>
                    <a:pt x="2899" y="2899"/>
                  </a:lnTo>
                  <a:lnTo>
                    <a:pt x="2987" y="2803"/>
                  </a:lnTo>
                  <a:lnTo>
                    <a:pt x="3068" y="2701"/>
                  </a:lnTo>
                  <a:lnTo>
                    <a:pt x="3142" y="2593"/>
                  </a:lnTo>
                  <a:lnTo>
                    <a:pt x="3206" y="2479"/>
                  </a:lnTo>
                  <a:lnTo>
                    <a:pt x="3263" y="2359"/>
                  </a:lnTo>
                  <a:lnTo>
                    <a:pt x="3309" y="2235"/>
                  </a:lnTo>
                  <a:lnTo>
                    <a:pt x="3347" y="2106"/>
                  </a:lnTo>
                  <a:lnTo>
                    <a:pt x="3374" y="1974"/>
                  </a:lnTo>
                  <a:lnTo>
                    <a:pt x="3390" y="1838"/>
                  </a:lnTo>
                  <a:lnTo>
                    <a:pt x="3396" y="1698"/>
                  </a:lnTo>
                  <a:lnTo>
                    <a:pt x="3390" y="1559"/>
                  </a:lnTo>
                  <a:lnTo>
                    <a:pt x="3374" y="1423"/>
                  </a:lnTo>
                  <a:lnTo>
                    <a:pt x="3347" y="1290"/>
                  </a:lnTo>
                  <a:lnTo>
                    <a:pt x="3309" y="1162"/>
                  </a:lnTo>
                  <a:lnTo>
                    <a:pt x="3263" y="1037"/>
                  </a:lnTo>
                  <a:lnTo>
                    <a:pt x="3206" y="918"/>
                  </a:lnTo>
                  <a:lnTo>
                    <a:pt x="3142" y="804"/>
                  </a:lnTo>
                  <a:lnTo>
                    <a:pt x="3068" y="696"/>
                  </a:lnTo>
                  <a:lnTo>
                    <a:pt x="2987" y="593"/>
                  </a:lnTo>
                  <a:lnTo>
                    <a:pt x="2899" y="498"/>
                  </a:lnTo>
                  <a:lnTo>
                    <a:pt x="2803" y="409"/>
                  </a:lnTo>
                  <a:lnTo>
                    <a:pt x="2701" y="328"/>
                  </a:lnTo>
                  <a:lnTo>
                    <a:pt x="2592" y="255"/>
                  </a:lnTo>
                  <a:lnTo>
                    <a:pt x="2478" y="190"/>
                  </a:lnTo>
                  <a:lnTo>
                    <a:pt x="2359" y="134"/>
                  </a:lnTo>
                  <a:lnTo>
                    <a:pt x="2235" y="87"/>
                  </a:lnTo>
                  <a:lnTo>
                    <a:pt x="2106" y="50"/>
                  </a:lnTo>
                  <a:lnTo>
                    <a:pt x="1973" y="23"/>
                  </a:lnTo>
                  <a:lnTo>
                    <a:pt x="1837" y="6"/>
                  </a:lnTo>
                  <a:lnTo>
                    <a:pt x="1698" y="0"/>
                  </a:lnTo>
                  <a:close/>
                </a:path>
              </a:pathLst>
            </a:custGeom>
            <a:ln/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/>
            <a:lstStyle/>
            <a:p>
              <a:endParaRPr lang="en-GB"/>
            </a:p>
          </p:txBody>
        </p:sp>
      </p:grpSp>
      <p:sp>
        <p:nvSpPr>
          <p:cNvPr id="36897" name="Text Box 4"/>
          <p:cNvSpPr txBox="1">
            <a:spLocks noChangeArrowheads="1"/>
          </p:cNvSpPr>
          <p:nvPr/>
        </p:nvSpPr>
        <p:spPr bwMode="auto">
          <a:xfrm>
            <a:off x="4851946" y="1756391"/>
            <a:ext cx="2450352" cy="3196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en-US" altLang="en-US" sz="2000" b="1" dirty="0">
                <a:solidFill>
                  <a:srgbClr val="FFFFFF"/>
                </a:solidFill>
                <a:latin typeface="Myriad Pro"/>
                <a:ea typeface="Calibri" pitchFamily="34" charset="0"/>
                <a:cs typeface="Times New Roman" pitchFamily="18" charset="0"/>
              </a:rPr>
              <a:t>ZEMA</a:t>
            </a:r>
          </a:p>
          <a:p>
            <a:pPr algn="ctr"/>
            <a:r>
              <a:rPr lang="en-US" altLang="en-US" dirty="0" err="1">
                <a:solidFill>
                  <a:srgbClr val="FFFFFF"/>
                </a:solidFill>
                <a:latin typeface="Myriad Pro"/>
                <a:ea typeface="Calibri" pitchFamily="34" charset="0"/>
                <a:cs typeface="Times New Roman" pitchFamily="18" charset="0"/>
              </a:rPr>
              <a:t>Département</a:t>
            </a:r>
            <a:r>
              <a:rPr lang="en-US" altLang="en-US" dirty="0">
                <a:solidFill>
                  <a:srgbClr val="FFFFFF"/>
                </a:solidFill>
                <a:latin typeface="Myriad Pro"/>
                <a:ea typeface="Calibri" pitchFamily="34" charset="0"/>
                <a:cs typeface="Times New Roman" pitchFamily="18" charset="0"/>
              </a:rPr>
              <a:t> de </a:t>
            </a:r>
            <a:r>
              <a:rPr lang="en-US" altLang="en-US" dirty="0" err="1">
                <a:solidFill>
                  <a:srgbClr val="FFFFFF"/>
                </a:solidFill>
                <a:latin typeface="Myriad Pro"/>
                <a:ea typeface="Calibri" pitchFamily="34" charset="0"/>
                <a:cs typeface="Times New Roman" pitchFamily="18" charset="0"/>
              </a:rPr>
              <a:t>planification</a:t>
            </a:r>
            <a:r>
              <a:rPr lang="en-US" altLang="en-US" dirty="0">
                <a:solidFill>
                  <a:srgbClr val="FFFFFF"/>
                </a:solidFill>
                <a:latin typeface="Myriad Pro"/>
                <a:ea typeface="Calibri" pitchFamily="34" charset="0"/>
                <a:cs typeface="Times New Roman" pitchFamily="18" charset="0"/>
              </a:rPr>
              <a:t> et </a:t>
            </a:r>
            <a:r>
              <a:rPr lang="en-US" altLang="en-US" dirty="0" err="1">
                <a:solidFill>
                  <a:srgbClr val="FFFFFF"/>
                </a:solidFill>
                <a:latin typeface="Myriad Pro"/>
                <a:ea typeface="Calibri" pitchFamily="34" charset="0"/>
                <a:cs typeface="Times New Roman" pitchFamily="18" charset="0"/>
              </a:rPr>
              <a:t>d’information</a:t>
            </a:r>
            <a:r>
              <a:rPr lang="en-US" altLang="en-US" dirty="0">
                <a:solidFill>
                  <a:srgbClr val="FFFFFF"/>
                </a:solidFill>
                <a:latin typeface="Myriad Pro"/>
                <a:ea typeface="Calibri" pitchFamily="34" charset="0"/>
                <a:cs typeface="Times New Roman" pitchFamily="18" charset="0"/>
              </a:rPr>
              <a:t> (</a:t>
            </a:r>
            <a:r>
              <a:rPr lang="en-US" altLang="en-US" dirty="0" err="1">
                <a:solidFill>
                  <a:srgbClr val="FFFFFF"/>
                </a:solidFill>
                <a:latin typeface="Myriad Pro"/>
                <a:ea typeface="Calibri" pitchFamily="34" charset="0"/>
                <a:cs typeface="Times New Roman" pitchFamily="18" charset="0"/>
              </a:rPr>
              <a:t>Hôte</a:t>
            </a:r>
            <a:r>
              <a:rPr lang="en-US" altLang="en-US" dirty="0">
                <a:solidFill>
                  <a:srgbClr val="FFFFFF"/>
                </a:solidFill>
                <a:latin typeface="Myriad Pro"/>
                <a:ea typeface="Calibri" pitchFamily="34" charset="0"/>
                <a:cs typeface="Times New Roman" pitchFamily="18" charset="0"/>
              </a:rPr>
              <a:t>)</a:t>
            </a:r>
          </a:p>
          <a:p>
            <a:pPr algn="ctr"/>
            <a:endParaRPr lang="en-US" altLang="en-US" dirty="0">
              <a:solidFill>
                <a:srgbClr val="FFFFFF"/>
              </a:solidFill>
              <a:latin typeface="Myriad Pro"/>
              <a:ea typeface="Calibri" pitchFamily="34" charset="0"/>
              <a:cs typeface="Times New Roman" pitchFamily="18" charset="0"/>
            </a:endParaRPr>
          </a:p>
          <a:p>
            <a:pPr algn="ctr"/>
            <a:r>
              <a:rPr lang="en-US" altLang="en-US" sz="1600" dirty="0">
                <a:solidFill>
                  <a:srgbClr val="FFFFFF"/>
                </a:solidFill>
                <a:latin typeface="Myriad Pro"/>
                <a:ea typeface="Calibri" pitchFamily="34" charset="0"/>
                <a:cs typeface="Times New Roman" pitchFamily="18" charset="0"/>
              </a:rPr>
              <a:t>- La coordination</a:t>
            </a:r>
          </a:p>
          <a:p>
            <a:pPr algn="ctr"/>
            <a:r>
              <a:rPr lang="en-US" altLang="en-US" sz="1600" dirty="0">
                <a:solidFill>
                  <a:srgbClr val="FFFFFF"/>
                </a:solidFill>
                <a:latin typeface="Myriad Pro"/>
                <a:ea typeface="Calibri" pitchFamily="34" charset="0"/>
                <a:cs typeface="Times New Roman" pitchFamily="18" charset="0"/>
              </a:rPr>
              <a:t>- La compilation </a:t>
            </a:r>
            <a:r>
              <a:rPr lang="en-US" altLang="en-US" sz="1600" dirty="0" err="1">
                <a:solidFill>
                  <a:srgbClr val="FFFFFF"/>
                </a:solidFill>
                <a:latin typeface="Myriad Pro"/>
                <a:ea typeface="Calibri" pitchFamily="34" charset="0"/>
                <a:cs typeface="Times New Roman" pitchFamily="18" charset="0"/>
              </a:rPr>
              <a:t>d'informations</a:t>
            </a:r>
            <a:endParaRPr lang="en-US" altLang="en-US" sz="1600" dirty="0">
              <a:solidFill>
                <a:srgbClr val="FFFFFF"/>
              </a:solidFill>
              <a:latin typeface="Myriad Pro"/>
              <a:ea typeface="Calibri" pitchFamily="34" charset="0"/>
              <a:cs typeface="Times New Roman" pitchFamily="18" charset="0"/>
            </a:endParaRPr>
          </a:p>
          <a:p>
            <a:pPr algn="ctr"/>
            <a:r>
              <a:rPr lang="en-US" altLang="en-US" sz="1600" dirty="0">
                <a:solidFill>
                  <a:srgbClr val="FFFFFF"/>
                </a:solidFill>
                <a:latin typeface="Myriad Pro"/>
                <a:ea typeface="Calibri" pitchFamily="34" charset="0"/>
                <a:cs typeface="Times New Roman" pitchFamily="18" charset="0"/>
              </a:rPr>
              <a:t>- </a:t>
            </a:r>
            <a:r>
              <a:rPr lang="en-US" altLang="en-US" sz="1600" dirty="0" err="1">
                <a:solidFill>
                  <a:srgbClr val="FFFFFF"/>
                </a:solidFill>
                <a:latin typeface="Myriad Pro"/>
                <a:ea typeface="Calibri" pitchFamily="34" charset="0"/>
                <a:cs typeface="Times New Roman" pitchFamily="18" charset="0"/>
              </a:rPr>
              <a:t>L'analyse</a:t>
            </a:r>
            <a:r>
              <a:rPr lang="en-US" altLang="en-US" sz="1600" dirty="0">
                <a:solidFill>
                  <a:srgbClr val="FFFFFF"/>
                </a:solidFill>
                <a:latin typeface="Myriad Pro"/>
                <a:ea typeface="Calibri" pitchFamily="34" charset="0"/>
                <a:cs typeface="Times New Roman" pitchFamily="18" charset="0"/>
              </a:rPr>
              <a:t> et </a:t>
            </a:r>
            <a:r>
              <a:rPr lang="en-US" altLang="en-US" sz="1600" dirty="0" err="1">
                <a:solidFill>
                  <a:srgbClr val="FFFFFF"/>
                </a:solidFill>
                <a:latin typeface="Myriad Pro"/>
                <a:ea typeface="Calibri" pitchFamily="34" charset="0"/>
                <a:cs typeface="Times New Roman" pitchFamily="18" charset="0"/>
              </a:rPr>
              <a:t>l'interprétation</a:t>
            </a:r>
            <a:endParaRPr lang="en-US" altLang="en-US" sz="1600" dirty="0">
              <a:solidFill>
                <a:srgbClr val="FFFFFF"/>
              </a:solidFill>
              <a:latin typeface="Myriad Pro"/>
              <a:ea typeface="Calibri" pitchFamily="34" charset="0"/>
              <a:cs typeface="Times New Roman" pitchFamily="18" charset="0"/>
            </a:endParaRPr>
          </a:p>
          <a:p>
            <a:pPr algn="ctr"/>
            <a:r>
              <a:rPr lang="en-US" altLang="en-US" sz="1600" dirty="0">
                <a:solidFill>
                  <a:srgbClr val="FFFFFF"/>
                </a:solidFill>
                <a:latin typeface="Myriad Pro"/>
                <a:ea typeface="Calibri" pitchFamily="34" charset="0"/>
                <a:cs typeface="Times New Roman" pitchFamily="18" charset="0"/>
              </a:rPr>
              <a:t>- Diffusion </a:t>
            </a:r>
            <a:r>
              <a:rPr lang="en-US" altLang="en-US" sz="1600" dirty="0" err="1">
                <a:solidFill>
                  <a:srgbClr val="FFFFFF"/>
                </a:solidFill>
                <a:latin typeface="Myriad Pro"/>
                <a:ea typeface="Calibri" pitchFamily="34" charset="0"/>
                <a:cs typeface="Times New Roman" pitchFamily="18" charset="0"/>
              </a:rPr>
              <a:t>nationale</a:t>
            </a:r>
            <a:r>
              <a:rPr lang="en-US" altLang="en-US" sz="1600" dirty="0">
                <a:solidFill>
                  <a:srgbClr val="FFFFFF"/>
                </a:solidFill>
                <a:latin typeface="Myriad Pro"/>
                <a:ea typeface="Calibri" pitchFamily="34" charset="0"/>
                <a:cs typeface="Times New Roman" pitchFamily="18" charset="0"/>
              </a:rPr>
              <a:t> et </a:t>
            </a:r>
            <a:r>
              <a:rPr lang="en-US" altLang="en-US" sz="1600" dirty="0" err="1">
                <a:solidFill>
                  <a:srgbClr val="FFFFFF"/>
                </a:solidFill>
                <a:latin typeface="Myriad Pro"/>
                <a:ea typeface="Calibri" pitchFamily="34" charset="0"/>
                <a:cs typeface="Times New Roman" pitchFamily="18" charset="0"/>
              </a:rPr>
              <a:t>internationale</a:t>
            </a:r>
            <a:endParaRPr lang="en-US" altLang="en-US" sz="1600" dirty="0">
              <a:solidFill>
                <a:srgbClr val="FFFFFF"/>
              </a:solidFill>
              <a:latin typeface="Myriad Pro"/>
              <a:ea typeface="Calibri" pitchFamily="34" charset="0"/>
              <a:cs typeface="Times New Roman" pitchFamily="18" charset="0"/>
            </a:endParaRPr>
          </a:p>
          <a:p>
            <a:pPr algn="ctr" eaLnBrk="1" hangingPunct="1"/>
            <a:endParaRPr lang="en-US" altLang="en-US" dirty="0">
              <a:solidFill>
                <a:srgbClr val="FFFFFF"/>
              </a:solidFill>
              <a:latin typeface="Myriad Pro"/>
              <a:ea typeface="Calibri" pitchFamily="34" charset="0"/>
              <a:cs typeface="Times New Roman" pitchFamily="18" charset="0"/>
            </a:endParaRPr>
          </a:p>
          <a:p>
            <a:pPr algn="ctr" eaLnBrk="1" hangingPunct="1"/>
            <a:endParaRPr lang="en-US" altLang="en-US" sz="2000" dirty="0">
              <a:solidFill>
                <a:srgbClr val="FFFFFF"/>
              </a:solidFill>
              <a:latin typeface="Myriad Pro"/>
              <a:ea typeface="Calibri" pitchFamily="34" charset="0"/>
              <a:cs typeface="Times New Roman" pitchFamily="18" charset="0"/>
            </a:endParaRPr>
          </a:p>
        </p:txBody>
      </p:sp>
      <p:grpSp>
        <p:nvGrpSpPr>
          <p:cNvPr id="39" name="Group 23"/>
          <p:cNvGrpSpPr>
            <a:grpSpLocks/>
          </p:cNvGrpSpPr>
          <p:nvPr/>
        </p:nvGrpSpPr>
        <p:grpSpPr bwMode="auto">
          <a:xfrm>
            <a:off x="1752495" y="4724551"/>
            <a:ext cx="2658565" cy="2057070"/>
            <a:chOff x="2293" y="-888"/>
            <a:chExt cx="3252" cy="3887"/>
          </a:xfrm>
          <a:solidFill>
            <a:srgbClr val="009900"/>
          </a:solidFill>
        </p:grpSpPr>
        <p:sp>
          <p:nvSpPr>
            <p:cNvPr id="40" name="Freeform 24"/>
            <p:cNvSpPr>
              <a:spLocks/>
            </p:cNvSpPr>
            <p:nvPr/>
          </p:nvSpPr>
          <p:spPr bwMode="auto">
            <a:xfrm>
              <a:off x="2293" y="-888"/>
              <a:ext cx="3252" cy="3887"/>
            </a:xfrm>
            <a:custGeom>
              <a:avLst/>
              <a:gdLst>
                <a:gd name="T0" fmla="+- 0 5365 2397"/>
                <a:gd name="T1" fmla="*/ T0 w 3227"/>
                <a:gd name="T2" fmla="+- 0 20 20"/>
                <a:gd name="T3" fmla="*/ 20 h 2582"/>
                <a:gd name="T4" fmla="+- 0 2649 2397"/>
                <a:gd name="T5" fmla="*/ T4 w 3227"/>
                <a:gd name="T6" fmla="+- 0 20 20"/>
                <a:gd name="T7" fmla="*/ 20 h 2582"/>
                <a:gd name="T8" fmla="+- 0 2582 2397"/>
                <a:gd name="T9" fmla="*/ T8 w 3227"/>
                <a:gd name="T10" fmla="+- 0 31 20"/>
                <a:gd name="T11" fmla="*/ 31 h 2582"/>
                <a:gd name="T12" fmla="+- 0 2521 2397"/>
                <a:gd name="T13" fmla="*/ T12 w 3227"/>
                <a:gd name="T14" fmla="+- 0 57 20"/>
                <a:gd name="T15" fmla="*/ 57 h 2582"/>
                <a:gd name="T16" fmla="+- 0 2470 2397"/>
                <a:gd name="T17" fmla="*/ T16 w 3227"/>
                <a:gd name="T18" fmla="+- 0 98 20"/>
                <a:gd name="T19" fmla="*/ 98 h 2582"/>
                <a:gd name="T20" fmla="+- 0 2431 2397"/>
                <a:gd name="T21" fmla="*/ T20 w 3227"/>
                <a:gd name="T22" fmla="+- 0 150 20"/>
                <a:gd name="T23" fmla="*/ 150 h 2582"/>
                <a:gd name="T24" fmla="+- 0 2406 2397"/>
                <a:gd name="T25" fmla="*/ T24 w 3227"/>
                <a:gd name="T26" fmla="+- 0 210 20"/>
                <a:gd name="T27" fmla="*/ 210 h 2582"/>
                <a:gd name="T28" fmla="+- 0 2397 2397"/>
                <a:gd name="T29" fmla="*/ T28 w 3227"/>
                <a:gd name="T30" fmla="+- 0 272 20"/>
                <a:gd name="T31" fmla="*/ 272 h 2582"/>
                <a:gd name="T32" fmla="+- 0 2397 2397"/>
                <a:gd name="T33" fmla="*/ T32 w 3227"/>
                <a:gd name="T34" fmla="+- 0 2349 20"/>
                <a:gd name="T35" fmla="*/ 2349 h 2582"/>
                <a:gd name="T36" fmla="+- 0 2398 2397"/>
                <a:gd name="T37" fmla="*/ T36 w 3227"/>
                <a:gd name="T38" fmla="+- 0 2372 20"/>
                <a:gd name="T39" fmla="*/ 2372 h 2582"/>
                <a:gd name="T40" fmla="+- 0 2415 2397"/>
                <a:gd name="T41" fmla="*/ T40 w 3227"/>
                <a:gd name="T42" fmla="+- 0 2437 20"/>
                <a:gd name="T43" fmla="*/ 2437 h 2582"/>
                <a:gd name="T44" fmla="+- 0 2446 2397"/>
                <a:gd name="T45" fmla="*/ T44 w 3227"/>
                <a:gd name="T46" fmla="+- 0 2495 20"/>
                <a:gd name="T47" fmla="*/ 2495 h 2582"/>
                <a:gd name="T48" fmla="+- 0 2491 2397"/>
                <a:gd name="T49" fmla="*/ T48 w 3227"/>
                <a:gd name="T50" fmla="+- 0 2542 20"/>
                <a:gd name="T51" fmla="*/ 2542 h 2582"/>
                <a:gd name="T52" fmla="+- 0 2546 2397"/>
                <a:gd name="T53" fmla="*/ T52 w 3227"/>
                <a:gd name="T54" fmla="+- 0 2577 20"/>
                <a:gd name="T55" fmla="*/ 2577 h 2582"/>
                <a:gd name="T56" fmla="+- 0 2609 2397"/>
                <a:gd name="T57" fmla="*/ T56 w 3227"/>
                <a:gd name="T58" fmla="+- 0 2597 20"/>
                <a:gd name="T59" fmla="*/ 2597 h 2582"/>
                <a:gd name="T60" fmla="+- 0 2655 2397"/>
                <a:gd name="T61" fmla="*/ T60 w 3227"/>
                <a:gd name="T62" fmla="+- 0 2601 20"/>
                <a:gd name="T63" fmla="*/ 2601 h 2582"/>
                <a:gd name="T64" fmla="+- 0 5371 2397"/>
                <a:gd name="T65" fmla="*/ T64 w 3227"/>
                <a:gd name="T66" fmla="+- 0 2601 20"/>
                <a:gd name="T67" fmla="*/ 2601 h 2582"/>
                <a:gd name="T68" fmla="+- 0 5438 2397"/>
                <a:gd name="T69" fmla="*/ T68 w 3227"/>
                <a:gd name="T70" fmla="+- 0 2591 20"/>
                <a:gd name="T71" fmla="*/ 2591 h 2582"/>
                <a:gd name="T72" fmla="+- 0 5499 2397"/>
                <a:gd name="T73" fmla="*/ T72 w 3227"/>
                <a:gd name="T74" fmla="+- 0 2564 20"/>
                <a:gd name="T75" fmla="*/ 2564 h 2582"/>
                <a:gd name="T76" fmla="+- 0 5550 2397"/>
                <a:gd name="T77" fmla="*/ T76 w 3227"/>
                <a:gd name="T78" fmla="+- 0 2524 20"/>
                <a:gd name="T79" fmla="*/ 2524 h 2582"/>
                <a:gd name="T80" fmla="+- 0 5589 2397"/>
                <a:gd name="T81" fmla="*/ T80 w 3227"/>
                <a:gd name="T82" fmla="+- 0 2472 20"/>
                <a:gd name="T83" fmla="*/ 2472 h 2582"/>
                <a:gd name="T84" fmla="+- 0 5614 2397"/>
                <a:gd name="T85" fmla="*/ T84 w 3227"/>
                <a:gd name="T86" fmla="+- 0 2411 20"/>
                <a:gd name="T87" fmla="*/ 2411 h 2582"/>
                <a:gd name="T88" fmla="+- 0 5623 2397"/>
                <a:gd name="T89" fmla="*/ T88 w 3227"/>
                <a:gd name="T90" fmla="+- 0 2343 20"/>
                <a:gd name="T91" fmla="*/ 2343 h 2582"/>
                <a:gd name="T92" fmla="+- 0 5623 2397"/>
                <a:gd name="T93" fmla="*/ T92 w 3227"/>
                <a:gd name="T94" fmla="+- 0 272 20"/>
                <a:gd name="T95" fmla="*/ 272 h 2582"/>
                <a:gd name="T96" fmla="+- 0 5613 2397"/>
                <a:gd name="T97" fmla="*/ T96 w 3227"/>
                <a:gd name="T98" fmla="+- 0 205 20"/>
                <a:gd name="T99" fmla="*/ 205 h 2582"/>
                <a:gd name="T100" fmla="+- 0 5586 2397"/>
                <a:gd name="T101" fmla="*/ T100 w 3227"/>
                <a:gd name="T102" fmla="+- 0 145 20"/>
                <a:gd name="T103" fmla="*/ 145 h 2582"/>
                <a:gd name="T104" fmla="+- 0 5546 2397"/>
                <a:gd name="T105" fmla="*/ T104 w 3227"/>
                <a:gd name="T106" fmla="+- 0 94 20"/>
                <a:gd name="T107" fmla="*/ 94 h 2582"/>
                <a:gd name="T108" fmla="+- 0 5494 2397"/>
                <a:gd name="T109" fmla="*/ T108 w 3227"/>
                <a:gd name="T110" fmla="+- 0 54 20"/>
                <a:gd name="T111" fmla="*/ 54 h 2582"/>
                <a:gd name="T112" fmla="+- 0 5433 2397"/>
                <a:gd name="T113" fmla="*/ T112 w 3227"/>
                <a:gd name="T114" fmla="+- 0 29 20"/>
                <a:gd name="T115" fmla="*/ 29 h 2582"/>
                <a:gd name="T116" fmla="+- 0 5365 2397"/>
                <a:gd name="T117" fmla="*/ T116 w 3227"/>
                <a:gd name="T118" fmla="+- 0 20 20"/>
                <a:gd name="T119" fmla="*/ 20 h 2582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  <a:cxn ang="0">
                  <a:pos x="T49" y="T51"/>
                </a:cxn>
                <a:cxn ang="0">
                  <a:pos x="T53" y="T55"/>
                </a:cxn>
                <a:cxn ang="0">
                  <a:pos x="T57" y="T59"/>
                </a:cxn>
                <a:cxn ang="0">
                  <a:pos x="T61" y="T63"/>
                </a:cxn>
                <a:cxn ang="0">
                  <a:pos x="T65" y="T67"/>
                </a:cxn>
                <a:cxn ang="0">
                  <a:pos x="T69" y="T71"/>
                </a:cxn>
                <a:cxn ang="0">
                  <a:pos x="T73" y="T75"/>
                </a:cxn>
                <a:cxn ang="0">
                  <a:pos x="T77" y="T79"/>
                </a:cxn>
                <a:cxn ang="0">
                  <a:pos x="T81" y="T83"/>
                </a:cxn>
                <a:cxn ang="0">
                  <a:pos x="T85" y="T87"/>
                </a:cxn>
                <a:cxn ang="0">
                  <a:pos x="T89" y="T91"/>
                </a:cxn>
                <a:cxn ang="0">
                  <a:pos x="T93" y="T95"/>
                </a:cxn>
                <a:cxn ang="0">
                  <a:pos x="T97" y="T99"/>
                </a:cxn>
                <a:cxn ang="0">
                  <a:pos x="T101" y="T103"/>
                </a:cxn>
                <a:cxn ang="0">
                  <a:pos x="T105" y="T107"/>
                </a:cxn>
                <a:cxn ang="0">
                  <a:pos x="T109" y="T111"/>
                </a:cxn>
                <a:cxn ang="0">
                  <a:pos x="T113" y="T115"/>
                </a:cxn>
                <a:cxn ang="0">
                  <a:pos x="T117" y="T119"/>
                </a:cxn>
              </a:cxnLst>
              <a:rect l="0" t="0" r="r" b="b"/>
              <a:pathLst>
                <a:path w="3227" h="2582">
                  <a:moveTo>
                    <a:pt x="2968" y="0"/>
                  </a:moveTo>
                  <a:lnTo>
                    <a:pt x="252" y="0"/>
                  </a:lnTo>
                  <a:lnTo>
                    <a:pt x="185" y="11"/>
                  </a:lnTo>
                  <a:lnTo>
                    <a:pt x="124" y="37"/>
                  </a:lnTo>
                  <a:lnTo>
                    <a:pt x="73" y="78"/>
                  </a:lnTo>
                  <a:lnTo>
                    <a:pt x="34" y="130"/>
                  </a:lnTo>
                  <a:lnTo>
                    <a:pt x="9" y="190"/>
                  </a:lnTo>
                  <a:lnTo>
                    <a:pt x="0" y="252"/>
                  </a:lnTo>
                  <a:lnTo>
                    <a:pt x="0" y="2329"/>
                  </a:lnTo>
                  <a:lnTo>
                    <a:pt x="1" y="2352"/>
                  </a:lnTo>
                  <a:lnTo>
                    <a:pt x="18" y="2417"/>
                  </a:lnTo>
                  <a:lnTo>
                    <a:pt x="49" y="2475"/>
                  </a:lnTo>
                  <a:lnTo>
                    <a:pt x="94" y="2522"/>
                  </a:lnTo>
                  <a:lnTo>
                    <a:pt x="149" y="2557"/>
                  </a:lnTo>
                  <a:lnTo>
                    <a:pt x="212" y="2577"/>
                  </a:lnTo>
                  <a:lnTo>
                    <a:pt x="258" y="2581"/>
                  </a:lnTo>
                  <a:lnTo>
                    <a:pt x="2974" y="2581"/>
                  </a:lnTo>
                  <a:lnTo>
                    <a:pt x="3041" y="2571"/>
                  </a:lnTo>
                  <a:lnTo>
                    <a:pt x="3102" y="2544"/>
                  </a:lnTo>
                  <a:lnTo>
                    <a:pt x="3153" y="2504"/>
                  </a:lnTo>
                  <a:lnTo>
                    <a:pt x="3192" y="2452"/>
                  </a:lnTo>
                  <a:lnTo>
                    <a:pt x="3217" y="2391"/>
                  </a:lnTo>
                  <a:lnTo>
                    <a:pt x="3226" y="2323"/>
                  </a:lnTo>
                  <a:lnTo>
                    <a:pt x="3226" y="252"/>
                  </a:lnTo>
                  <a:lnTo>
                    <a:pt x="3216" y="185"/>
                  </a:lnTo>
                  <a:lnTo>
                    <a:pt x="3189" y="125"/>
                  </a:lnTo>
                  <a:lnTo>
                    <a:pt x="3149" y="74"/>
                  </a:lnTo>
                  <a:lnTo>
                    <a:pt x="3097" y="34"/>
                  </a:lnTo>
                  <a:lnTo>
                    <a:pt x="3036" y="9"/>
                  </a:lnTo>
                  <a:lnTo>
                    <a:pt x="2968" y="0"/>
                  </a:lnTo>
                  <a:close/>
                </a:path>
              </a:pathLst>
            </a:custGeom>
            <a:ln/>
            <a:extLst/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r>
                <a:rPr lang="en-US" b="1" dirty="0" err="1">
                  <a:solidFill>
                    <a:schemeClr val="bg1"/>
                  </a:solidFill>
                  <a:latin typeface="Myriad Pro"/>
                </a:rPr>
                <a:t>Département</a:t>
              </a:r>
              <a:r>
                <a:rPr lang="en-US" b="1" dirty="0">
                  <a:solidFill>
                    <a:schemeClr val="bg1"/>
                  </a:solidFill>
                  <a:latin typeface="Myriad Pro"/>
                </a:rPr>
                <a:t> des </a:t>
              </a:r>
              <a:r>
                <a:rPr lang="en-US" b="1" dirty="0" err="1">
                  <a:solidFill>
                    <a:schemeClr val="bg1"/>
                  </a:solidFill>
                  <a:latin typeface="Myriad Pro"/>
                </a:rPr>
                <a:t>forêts</a:t>
              </a:r>
              <a:endParaRPr lang="en-GB" b="1" dirty="0">
                <a:solidFill>
                  <a:schemeClr val="bg1"/>
                </a:solidFill>
                <a:latin typeface="Myriad Pro"/>
              </a:endParaRPr>
            </a:p>
            <a:p>
              <a:pPr lvl="0" algn="ctr"/>
              <a:r>
                <a:rPr lang="en-GB" dirty="0">
                  <a:solidFill>
                    <a:schemeClr val="bg1"/>
                  </a:solidFill>
                  <a:latin typeface="Myriad Pro"/>
                </a:rPr>
                <a:t>NFMS</a:t>
              </a:r>
            </a:p>
            <a:p>
              <a:pPr lvl="0" algn="ctr"/>
              <a:r>
                <a:rPr lang="en-GB" dirty="0">
                  <a:solidFill>
                    <a:schemeClr val="bg1"/>
                  </a:solidFill>
                  <a:latin typeface="Myriad Pro"/>
                </a:rPr>
                <a:t>(ILUA II + </a:t>
              </a:r>
              <a:r>
                <a:rPr lang="en-US" dirty="0">
                  <a:solidFill>
                    <a:schemeClr val="bg1"/>
                  </a:solidFill>
                  <a:latin typeface="Myriad Pro"/>
                </a:rPr>
                <a:t>FLES)</a:t>
              </a:r>
            </a:p>
            <a:p>
              <a:pPr lvl="0" algn="ctr"/>
              <a:endParaRPr lang="en-US" dirty="0">
                <a:solidFill>
                  <a:schemeClr val="bg1"/>
                </a:solidFill>
                <a:latin typeface="Myriad Pro"/>
              </a:endParaRPr>
            </a:p>
            <a:p>
              <a:pPr marL="285750" indent="-285750" algn="ctr">
                <a:buFontTx/>
                <a:buChar char="-"/>
              </a:pPr>
              <a:r>
                <a:rPr lang="en-US" sz="1600" dirty="0">
                  <a:solidFill>
                    <a:schemeClr val="bg1"/>
                  </a:solidFill>
                  <a:latin typeface="Myriad Pro"/>
                  <a:cs typeface="Times New Roman" pitchFamily="18" charset="0"/>
                </a:rPr>
                <a:t>diffusion </a:t>
              </a:r>
              <a:r>
                <a:rPr lang="en-US" sz="1600" dirty="0" err="1">
                  <a:solidFill>
                    <a:schemeClr val="bg1"/>
                  </a:solidFill>
                  <a:latin typeface="Myriad Pro"/>
                  <a:cs typeface="Times New Roman" pitchFamily="18" charset="0"/>
                </a:rPr>
                <a:t>nationale</a:t>
              </a:r>
              <a:r>
                <a:rPr lang="en-US" sz="1600" dirty="0">
                  <a:solidFill>
                    <a:schemeClr val="bg1"/>
                  </a:solidFill>
                  <a:latin typeface="Myriad Pro"/>
                  <a:cs typeface="Times New Roman" pitchFamily="18" charset="0"/>
                </a:rPr>
                <a:t> (</a:t>
              </a:r>
              <a:r>
                <a:rPr lang="en-US" sz="1600" dirty="0" err="1">
                  <a:solidFill>
                    <a:schemeClr val="bg1"/>
                  </a:solidFill>
                  <a:latin typeface="Myriad Pro"/>
                  <a:cs typeface="Times New Roman" pitchFamily="18" charset="0"/>
                </a:rPr>
                <a:t>portail</a:t>
              </a:r>
              <a:r>
                <a:rPr lang="en-US" sz="1600" dirty="0">
                  <a:solidFill>
                    <a:schemeClr val="bg1"/>
                  </a:solidFill>
                  <a:latin typeface="Myriad Pro"/>
                  <a:cs typeface="Times New Roman" pitchFamily="18" charset="0"/>
                </a:rPr>
                <a:t> Web)</a:t>
              </a:r>
            </a:p>
          </p:txBody>
        </p:sp>
      </p:grpSp>
      <p:sp>
        <p:nvSpPr>
          <p:cNvPr id="36873" name="Text Box 7"/>
          <p:cNvSpPr txBox="1">
            <a:spLocks noChangeArrowheads="1"/>
          </p:cNvSpPr>
          <p:nvPr/>
        </p:nvSpPr>
        <p:spPr bwMode="auto">
          <a:xfrm>
            <a:off x="5029200" y="5152321"/>
            <a:ext cx="2387600" cy="341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eaLnBrk="1" hangingPunct="1"/>
            <a:endParaRPr lang="en-US" altLang="en-US" sz="2000" dirty="0">
              <a:latin typeface="Arial" pitchFamily="34" charset="0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1676400" y="533400"/>
            <a:ext cx="2489994" cy="369332"/>
          </a:xfrm>
          <a:prstGeom prst="rect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lvl="0"/>
            <a:r>
              <a:rPr lang="en-GB" dirty="0" err="1"/>
              <a:t>Ministère</a:t>
            </a:r>
            <a:r>
              <a:rPr lang="en-GB" dirty="0"/>
              <a:t> des Mines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7980755" y="76201"/>
            <a:ext cx="3048313" cy="646331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/>
            <a:r>
              <a:rPr lang="fr-FR" dirty="0"/>
              <a:t>Ministère des chefs et des affaires coutumières</a:t>
            </a:r>
            <a:endParaRPr lang="en-GB" dirty="0"/>
          </a:p>
        </p:txBody>
      </p:sp>
      <p:sp>
        <p:nvSpPr>
          <p:cNvPr id="25" name="TextBox 24"/>
          <p:cNvSpPr txBox="1"/>
          <p:nvPr/>
        </p:nvSpPr>
        <p:spPr>
          <a:xfrm>
            <a:off x="1616366" y="-1877"/>
            <a:ext cx="2650834" cy="369332"/>
          </a:xfrm>
          <a:prstGeom prst="rect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lvl="0"/>
            <a:r>
              <a:rPr lang="en-GB" dirty="0" err="1"/>
              <a:t>Ministère</a:t>
            </a:r>
            <a:r>
              <a:rPr lang="en-GB" dirty="0"/>
              <a:t> de </a:t>
            </a:r>
            <a:r>
              <a:rPr lang="en-GB" dirty="0" err="1"/>
              <a:t>l'Agriculture</a:t>
            </a:r>
            <a:endParaRPr lang="en-GB" dirty="0"/>
          </a:p>
        </p:txBody>
      </p:sp>
      <p:grpSp>
        <p:nvGrpSpPr>
          <p:cNvPr id="29" name="Group 23"/>
          <p:cNvGrpSpPr>
            <a:grpSpLocks/>
          </p:cNvGrpSpPr>
          <p:nvPr/>
        </p:nvGrpSpPr>
        <p:grpSpPr bwMode="auto">
          <a:xfrm>
            <a:off x="7744504" y="4828381"/>
            <a:ext cx="2694896" cy="1953419"/>
            <a:chOff x="2397" y="164"/>
            <a:chExt cx="3227" cy="2582"/>
          </a:xfrm>
          <a:solidFill>
            <a:srgbClr val="009900"/>
          </a:solidFill>
        </p:grpSpPr>
        <p:sp>
          <p:nvSpPr>
            <p:cNvPr id="30" name="Freeform 24"/>
            <p:cNvSpPr>
              <a:spLocks/>
            </p:cNvSpPr>
            <p:nvPr/>
          </p:nvSpPr>
          <p:spPr bwMode="auto">
            <a:xfrm>
              <a:off x="2397" y="164"/>
              <a:ext cx="3227" cy="2582"/>
            </a:xfrm>
            <a:custGeom>
              <a:avLst/>
              <a:gdLst>
                <a:gd name="T0" fmla="+- 0 5365 2397"/>
                <a:gd name="T1" fmla="*/ T0 w 3227"/>
                <a:gd name="T2" fmla="+- 0 20 20"/>
                <a:gd name="T3" fmla="*/ 20 h 2582"/>
                <a:gd name="T4" fmla="+- 0 2649 2397"/>
                <a:gd name="T5" fmla="*/ T4 w 3227"/>
                <a:gd name="T6" fmla="+- 0 20 20"/>
                <a:gd name="T7" fmla="*/ 20 h 2582"/>
                <a:gd name="T8" fmla="+- 0 2582 2397"/>
                <a:gd name="T9" fmla="*/ T8 w 3227"/>
                <a:gd name="T10" fmla="+- 0 31 20"/>
                <a:gd name="T11" fmla="*/ 31 h 2582"/>
                <a:gd name="T12" fmla="+- 0 2521 2397"/>
                <a:gd name="T13" fmla="*/ T12 w 3227"/>
                <a:gd name="T14" fmla="+- 0 57 20"/>
                <a:gd name="T15" fmla="*/ 57 h 2582"/>
                <a:gd name="T16" fmla="+- 0 2470 2397"/>
                <a:gd name="T17" fmla="*/ T16 w 3227"/>
                <a:gd name="T18" fmla="+- 0 98 20"/>
                <a:gd name="T19" fmla="*/ 98 h 2582"/>
                <a:gd name="T20" fmla="+- 0 2431 2397"/>
                <a:gd name="T21" fmla="*/ T20 w 3227"/>
                <a:gd name="T22" fmla="+- 0 150 20"/>
                <a:gd name="T23" fmla="*/ 150 h 2582"/>
                <a:gd name="T24" fmla="+- 0 2406 2397"/>
                <a:gd name="T25" fmla="*/ T24 w 3227"/>
                <a:gd name="T26" fmla="+- 0 210 20"/>
                <a:gd name="T27" fmla="*/ 210 h 2582"/>
                <a:gd name="T28" fmla="+- 0 2397 2397"/>
                <a:gd name="T29" fmla="*/ T28 w 3227"/>
                <a:gd name="T30" fmla="+- 0 272 20"/>
                <a:gd name="T31" fmla="*/ 272 h 2582"/>
                <a:gd name="T32" fmla="+- 0 2397 2397"/>
                <a:gd name="T33" fmla="*/ T32 w 3227"/>
                <a:gd name="T34" fmla="+- 0 2349 20"/>
                <a:gd name="T35" fmla="*/ 2349 h 2582"/>
                <a:gd name="T36" fmla="+- 0 2398 2397"/>
                <a:gd name="T37" fmla="*/ T36 w 3227"/>
                <a:gd name="T38" fmla="+- 0 2372 20"/>
                <a:gd name="T39" fmla="*/ 2372 h 2582"/>
                <a:gd name="T40" fmla="+- 0 2415 2397"/>
                <a:gd name="T41" fmla="*/ T40 w 3227"/>
                <a:gd name="T42" fmla="+- 0 2437 20"/>
                <a:gd name="T43" fmla="*/ 2437 h 2582"/>
                <a:gd name="T44" fmla="+- 0 2446 2397"/>
                <a:gd name="T45" fmla="*/ T44 w 3227"/>
                <a:gd name="T46" fmla="+- 0 2495 20"/>
                <a:gd name="T47" fmla="*/ 2495 h 2582"/>
                <a:gd name="T48" fmla="+- 0 2491 2397"/>
                <a:gd name="T49" fmla="*/ T48 w 3227"/>
                <a:gd name="T50" fmla="+- 0 2542 20"/>
                <a:gd name="T51" fmla="*/ 2542 h 2582"/>
                <a:gd name="T52" fmla="+- 0 2546 2397"/>
                <a:gd name="T53" fmla="*/ T52 w 3227"/>
                <a:gd name="T54" fmla="+- 0 2577 20"/>
                <a:gd name="T55" fmla="*/ 2577 h 2582"/>
                <a:gd name="T56" fmla="+- 0 2609 2397"/>
                <a:gd name="T57" fmla="*/ T56 w 3227"/>
                <a:gd name="T58" fmla="+- 0 2597 20"/>
                <a:gd name="T59" fmla="*/ 2597 h 2582"/>
                <a:gd name="T60" fmla="+- 0 2655 2397"/>
                <a:gd name="T61" fmla="*/ T60 w 3227"/>
                <a:gd name="T62" fmla="+- 0 2601 20"/>
                <a:gd name="T63" fmla="*/ 2601 h 2582"/>
                <a:gd name="T64" fmla="+- 0 5371 2397"/>
                <a:gd name="T65" fmla="*/ T64 w 3227"/>
                <a:gd name="T66" fmla="+- 0 2601 20"/>
                <a:gd name="T67" fmla="*/ 2601 h 2582"/>
                <a:gd name="T68" fmla="+- 0 5438 2397"/>
                <a:gd name="T69" fmla="*/ T68 w 3227"/>
                <a:gd name="T70" fmla="+- 0 2591 20"/>
                <a:gd name="T71" fmla="*/ 2591 h 2582"/>
                <a:gd name="T72" fmla="+- 0 5499 2397"/>
                <a:gd name="T73" fmla="*/ T72 w 3227"/>
                <a:gd name="T74" fmla="+- 0 2564 20"/>
                <a:gd name="T75" fmla="*/ 2564 h 2582"/>
                <a:gd name="T76" fmla="+- 0 5550 2397"/>
                <a:gd name="T77" fmla="*/ T76 w 3227"/>
                <a:gd name="T78" fmla="+- 0 2524 20"/>
                <a:gd name="T79" fmla="*/ 2524 h 2582"/>
                <a:gd name="T80" fmla="+- 0 5589 2397"/>
                <a:gd name="T81" fmla="*/ T80 w 3227"/>
                <a:gd name="T82" fmla="+- 0 2472 20"/>
                <a:gd name="T83" fmla="*/ 2472 h 2582"/>
                <a:gd name="T84" fmla="+- 0 5614 2397"/>
                <a:gd name="T85" fmla="*/ T84 w 3227"/>
                <a:gd name="T86" fmla="+- 0 2411 20"/>
                <a:gd name="T87" fmla="*/ 2411 h 2582"/>
                <a:gd name="T88" fmla="+- 0 5623 2397"/>
                <a:gd name="T89" fmla="*/ T88 w 3227"/>
                <a:gd name="T90" fmla="+- 0 2343 20"/>
                <a:gd name="T91" fmla="*/ 2343 h 2582"/>
                <a:gd name="T92" fmla="+- 0 5623 2397"/>
                <a:gd name="T93" fmla="*/ T92 w 3227"/>
                <a:gd name="T94" fmla="+- 0 272 20"/>
                <a:gd name="T95" fmla="*/ 272 h 2582"/>
                <a:gd name="T96" fmla="+- 0 5613 2397"/>
                <a:gd name="T97" fmla="*/ T96 w 3227"/>
                <a:gd name="T98" fmla="+- 0 205 20"/>
                <a:gd name="T99" fmla="*/ 205 h 2582"/>
                <a:gd name="T100" fmla="+- 0 5586 2397"/>
                <a:gd name="T101" fmla="*/ T100 w 3227"/>
                <a:gd name="T102" fmla="+- 0 145 20"/>
                <a:gd name="T103" fmla="*/ 145 h 2582"/>
                <a:gd name="T104" fmla="+- 0 5546 2397"/>
                <a:gd name="T105" fmla="*/ T104 w 3227"/>
                <a:gd name="T106" fmla="+- 0 94 20"/>
                <a:gd name="T107" fmla="*/ 94 h 2582"/>
                <a:gd name="T108" fmla="+- 0 5494 2397"/>
                <a:gd name="T109" fmla="*/ T108 w 3227"/>
                <a:gd name="T110" fmla="+- 0 54 20"/>
                <a:gd name="T111" fmla="*/ 54 h 2582"/>
                <a:gd name="T112" fmla="+- 0 5433 2397"/>
                <a:gd name="T113" fmla="*/ T112 w 3227"/>
                <a:gd name="T114" fmla="+- 0 29 20"/>
                <a:gd name="T115" fmla="*/ 29 h 2582"/>
                <a:gd name="T116" fmla="+- 0 5365 2397"/>
                <a:gd name="T117" fmla="*/ T116 w 3227"/>
                <a:gd name="T118" fmla="+- 0 20 20"/>
                <a:gd name="T119" fmla="*/ 20 h 2582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  <a:cxn ang="0">
                  <a:pos x="T49" y="T51"/>
                </a:cxn>
                <a:cxn ang="0">
                  <a:pos x="T53" y="T55"/>
                </a:cxn>
                <a:cxn ang="0">
                  <a:pos x="T57" y="T59"/>
                </a:cxn>
                <a:cxn ang="0">
                  <a:pos x="T61" y="T63"/>
                </a:cxn>
                <a:cxn ang="0">
                  <a:pos x="T65" y="T67"/>
                </a:cxn>
                <a:cxn ang="0">
                  <a:pos x="T69" y="T71"/>
                </a:cxn>
                <a:cxn ang="0">
                  <a:pos x="T73" y="T75"/>
                </a:cxn>
                <a:cxn ang="0">
                  <a:pos x="T77" y="T79"/>
                </a:cxn>
                <a:cxn ang="0">
                  <a:pos x="T81" y="T83"/>
                </a:cxn>
                <a:cxn ang="0">
                  <a:pos x="T85" y="T87"/>
                </a:cxn>
                <a:cxn ang="0">
                  <a:pos x="T89" y="T91"/>
                </a:cxn>
                <a:cxn ang="0">
                  <a:pos x="T93" y="T95"/>
                </a:cxn>
                <a:cxn ang="0">
                  <a:pos x="T97" y="T99"/>
                </a:cxn>
                <a:cxn ang="0">
                  <a:pos x="T101" y="T103"/>
                </a:cxn>
                <a:cxn ang="0">
                  <a:pos x="T105" y="T107"/>
                </a:cxn>
                <a:cxn ang="0">
                  <a:pos x="T109" y="T111"/>
                </a:cxn>
                <a:cxn ang="0">
                  <a:pos x="T113" y="T115"/>
                </a:cxn>
                <a:cxn ang="0">
                  <a:pos x="T117" y="T119"/>
                </a:cxn>
              </a:cxnLst>
              <a:rect l="0" t="0" r="r" b="b"/>
              <a:pathLst>
                <a:path w="3227" h="2582">
                  <a:moveTo>
                    <a:pt x="2968" y="0"/>
                  </a:moveTo>
                  <a:lnTo>
                    <a:pt x="252" y="0"/>
                  </a:lnTo>
                  <a:lnTo>
                    <a:pt x="185" y="11"/>
                  </a:lnTo>
                  <a:lnTo>
                    <a:pt x="124" y="37"/>
                  </a:lnTo>
                  <a:lnTo>
                    <a:pt x="73" y="78"/>
                  </a:lnTo>
                  <a:lnTo>
                    <a:pt x="34" y="130"/>
                  </a:lnTo>
                  <a:lnTo>
                    <a:pt x="9" y="190"/>
                  </a:lnTo>
                  <a:lnTo>
                    <a:pt x="0" y="252"/>
                  </a:lnTo>
                  <a:lnTo>
                    <a:pt x="0" y="2329"/>
                  </a:lnTo>
                  <a:lnTo>
                    <a:pt x="1" y="2352"/>
                  </a:lnTo>
                  <a:lnTo>
                    <a:pt x="18" y="2417"/>
                  </a:lnTo>
                  <a:lnTo>
                    <a:pt x="49" y="2475"/>
                  </a:lnTo>
                  <a:lnTo>
                    <a:pt x="94" y="2522"/>
                  </a:lnTo>
                  <a:lnTo>
                    <a:pt x="149" y="2557"/>
                  </a:lnTo>
                  <a:lnTo>
                    <a:pt x="212" y="2577"/>
                  </a:lnTo>
                  <a:lnTo>
                    <a:pt x="258" y="2581"/>
                  </a:lnTo>
                  <a:lnTo>
                    <a:pt x="2974" y="2581"/>
                  </a:lnTo>
                  <a:lnTo>
                    <a:pt x="3041" y="2571"/>
                  </a:lnTo>
                  <a:lnTo>
                    <a:pt x="3102" y="2544"/>
                  </a:lnTo>
                  <a:lnTo>
                    <a:pt x="3153" y="2504"/>
                  </a:lnTo>
                  <a:lnTo>
                    <a:pt x="3192" y="2452"/>
                  </a:lnTo>
                  <a:lnTo>
                    <a:pt x="3217" y="2391"/>
                  </a:lnTo>
                  <a:lnTo>
                    <a:pt x="3226" y="2323"/>
                  </a:lnTo>
                  <a:lnTo>
                    <a:pt x="3226" y="252"/>
                  </a:lnTo>
                  <a:lnTo>
                    <a:pt x="3216" y="185"/>
                  </a:lnTo>
                  <a:lnTo>
                    <a:pt x="3189" y="125"/>
                  </a:lnTo>
                  <a:lnTo>
                    <a:pt x="3149" y="74"/>
                  </a:lnTo>
                  <a:lnTo>
                    <a:pt x="3097" y="34"/>
                  </a:lnTo>
                  <a:lnTo>
                    <a:pt x="3036" y="9"/>
                  </a:lnTo>
                  <a:lnTo>
                    <a:pt x="2968" y="0"/>
                  </a:lnTo>
                  <a:close/>
                </a:path>
              </a:pathLst>
            </a:custGeom>
            <a:ln/>
            <a:extLst/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/>
            <a:lstStyle/>
            <a:p>
              <a:pPr>
                <a:defRPr/>
              </a:pPr>
              <a:endParaRPr lang="en-US">
                <a:solidFill>
                  <a:sysClr val="windowText" lastClr="000000"/>
                </a:solidFill>
              </a:endParaRPr>
            </a:p>
          </p:txBody>
        </p:sp>
      </p:grpSp>
      <p:sp>
        <p:nvSpPr>
          <p:cNvPr id="36886" name="Rectangle 4"/>
          <p:cNvSpPr>
            <a:spLocks noChangeArrowheads="1"/>
          </p:cNvSpPr>
          <p:nvPr/>
        </p:nvSpPr>
        <p:spPr bwMode="auto">
          <a:xfrm>
            <a:off x="7791450" y="4953001"/>
            <a:ext cx="2571750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algn="ctr"/>
            <a:r>
              <a:rPr lang="en-US" altLang="en-US" b="1" dirty="0">
                <a:solidFill>
                  <a:schemeClr val="bg1"/>
                </a:solidFill>
                <a:latin typeface="Myriad Pro"/>
                <a:cs typeface="+mn-cs"/>
              </a:rPr>
              <a:t>Bureau central des </a:t>
            </a:r>
            <a:r>
              <a:rPr lang="en-US" altLang="en-US" b="1" dirty="0" err="1">
                <a:solidFill>
                  <a:schemeClr val="bg1"/>
                </a:solidFill>
                <a:latin typeface="Myriad Pro"/>
                <a:cs typeface="+mn-cs"/>
              </a:rPr>
              <a:t>statistiques</a:t>
            </a:r>
            <a:endParaRPr lang="en-US" altLang="en-US" dirty="0">
              <a:solidFill>
                <a:schemeClr val="bg1"/>
              </a:solidFill>
              <a:latin typeface="Myriad Pro"/>
              <a:cs typeface="+mn-cs"/>
            </a:endParaRPr>
          </a:p>
          <a:p>
            <a:pPr algn="ctr"/>
            <a:endParaRPr lang="en-US" altLang="en-US" b="1" dirty="0">
              <a:solidFill>
                <a:schemeClr val="bg1"/>
              </a:solidFill>
              <a:latin typeface="Myriad Pro"/>
              <a:cs typeface="+mn-cs"/>
            </a:endParaRPr>
          </a:p>
          <a:p>
            <a:pPr algn="ctr"/>
            <a:r>
              <a:rPr lang="en-US" altLang="en-US" dirty="0">
                <a:solidFill>
                  <a:schemeClr val="bg1"/>
                </a:solidFill>
                <a:latin typeface="Myriad Pro"/>
                <a:cs typeface="+mn-cs"/>
              </a:rPr>
              <a:t>- </a:t>
            </a:r>
            <a:r>
              <a:rPr lang="en-US" altLang="en-US" sz="1600" dirty="0">
                <a:solidFill>
                  <a:schemeClr val="bg1"/>
                </a:solidFill>
                <a:latin typeface="Myriad Pro"/>
                <a:cs typeface="+mn-cs"/>
              </a:rPr>
              <a:t>Diffusion </a:t>
            </a:r>
            <a:r>
              <a:rPr lang="en-US" altLang="en-US" sz="1600" dirty="0" err="1">
                <a:solidFill>
                  <a:schemeClr val="bg1"/>
                </a:solidFill>
                <a:latin typeface="Myriad Pro"/>
                <a:cs typeface="+mn-cs"/>
              </a:rPr>
              <a:t>nationale</a:t>
            </a:r>
            <a:endParaRPr lang="en-US" altLang="en-US" sz="1600" dirty="0">
              <a:solidFill>
                <a:schemeClr val="bg1"/>
              </a:solidFill>
              <a:latin typeface="Myriad Pro"/>
              <a:cs typeface="+mn-cs"/>
            </a:endParaRPr>
          </a:p>
        </p:txBody>
      </p:sp>
      <p:sp>
        <p:nvSpPr>
          <p:cNvPr id="36" name="Freeform 299"/>
          <p:cNvSpPr>
            <a:spLocks/>
          </p:cNvSpPr>
          <p:nvPr/>
        </p:nvSpPr>
        <p:spPr bwMode="auto">
          <a:xfrm rot="18827622">
            <a:off x="4321248" y="4337984"/>
            <a:ext cx="564552" cy="215900"/>
          </a:xfrm>
          <a:custGeom>
            <a:avLst/>
            <a:gdLst>
              <a:gd name="T0" fmla="*/ 0 w 354"/>
              <a:gd name="T1" fmla="*/ 31 h 123"/>
              <a:gd name="T2" fmla="*/ 293 w 354"/>
              <a:gd name="T3" fmla="*/ 31 h 123"/>
              <a:gd name="T4" fmla="*/ 293 w 354"/>
              <a:gd name="T5" fmla="*/ 0 h 123"/>
              <a:gd name="T6" fmla="*/ 354 w 354"/>
              <a:gd name="T7" fmla="*/ 62 h 123"/>
              <a:gd name="T8" fmla="*/ 293 w 354"/>
              <a:gd name="T9" fmla="*/ 123 h 123"/>
              <a:gd name="T10" fmla="*/ 293 w 354"/>
              <a:gd name="T11" fmla="*/ 93 h 123"/>
              <a:gd name="T12" fmla="*/ 0 w 354"/>
              <a:gd name="T13" fmla="*/ 93 h 123"/>
              <a:gd name="T14" fmla="*/ 0 w 354"/>
              <a:gd name="T15" fmla="*/ 31 h 1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354" h="123">
                <a:moveTo>
                  <a:pt x="0" y="31"/>
                </a:moveTo>
                <a:lnTo>
                  <a:pt x="293" y="31"/>
                </a:lnTo>
                <a:lnTo>
                  <a:pt x="293" y="0"/>
                </a:lnTo>
                <a:lnTo>
                  <a:pt x="354" y="62"/>
                </a:lnTo>
                <a:lnTo>
                  <a:pt x="293" y="123"/>
                </a:lnTo>
                <a:lnTo>
                  <a:pt x="293" y="93"/>
                </a:lnTo>
                <a:lnTo>
                  <a:pt x="0" y="93"/>
                </a:lnTo>
                <a:lnTo>
                  <a:pt x="0" y="31"/>
                </a:lnTo>
                <a:close/>
              </a:path>
            </a:pathLst>
          </a:custGeom>
          <a:solidFill>
            <a:srgbClr val="4F622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defTabSz="457200">
              <a:defRPr/>
            </a:pPr>
            <a:endParaRPr lang="en-US">
              <a:solidFill>
                <a:prstClr val="black"/>
              </a:solidFill>
              <a:latin typeface="Arial"/>
            </a:endParaRPr>
          </a:p>
        </p:txBody>
      </p:sp>
      <p:sp>
        <p:nvSpPr>
          <p:cNvPr id="37" name="Freeform 299"/>
          <p:cNvSpPr>
            <a:spLocks/>
          </p:cNvSpPr>
          <p:nvPr/>
        </p:nvSpPr>
        <p:spPr bwMode="auto">
          <a:xfrm rot="1994289">
            <a:off x="4402539" y="1665838"/>
            <a:ext cx="609505" cy="244522"/>
          </a:xfrm>
          <a:custGeom>
            <a:avLst/>
            <a:gdLst>
              <a:gd name="T0" fmla="*/ 0 w 354"/>
              <a:gd name="T1" fmla="*/ 31 h 123"/>
              <a:gd name="T2" fmla="*/ 293 w 354"/>
              <a:gd name="T3" fmla="*/ 31 h 123"/>
              <a:gd name="T4" fmla="*/ 293 w 354"/>
              <a:gd name="T5" fmla="*/ 0 h 123"/>
              <a:gd name="T6" fmla="*/ 354 w 354"/>
              <a:gd name="T7" fmla="*/ 62 h 123"/>
              <a:gd name="T8" fmla="*/ 293 w 354"/>
              <a:gd name="T9" fmla="*/ 123 h 123"/>
              <a:gd name="T10" fmla="*/ 293 w 354"/>
              <a:gd name="T11" fmla="*/ 93 h 123"/>
              <a:gd name="T12" fmla="*/ 0 w 354"/>
              <a:gd name="T13" fmla="*/ 93 h 123"/>
              <a:gd name="T14" fmla="*/ 0 w 354"/>
              <a:gd name="T15" fmla="*/ 31 h 1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354" h="123">
                <a:moveTo>
                  <a:pt x="0" y="31"/>
                </a:moveTo>
                <a:lnTo>
                  <a:pt x="293" y="31"/>
                </a:lnTo>
                <a:lnTo>
                  <a:pt x="293" y="0"/>
                </a:lnTo>
                <a:lnTo>
                  <a:pt x="354" y="62"/>
                </a:lnTo>
                <a:lnTo>
                  <a:pt x="293" y="123"/>
                </a:lnTo>
                <a:lnTo>
                  <a:pt x="293" y="93"/>
                </a:lnTo>
                <a:lnTo>
                  <a:pt x="0" y="93"/>
                </a:lnTo>
                <a:lnTo>
                  <a:pt x="0" y="31"/>
                </a:lnTo>
                <a:close/>
              </a:path>
            </a:pathLst>
          </a:custGeom>
          <a:solidFill>
            <a:srgbClr val="4F622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defTabSz="457200">
              <a:defRPr/>
            </a:pPr>
            <a:endParaRPr lang="en-US">
              <a:solidFill>
                <a:prstClr val="black"/>
              </a:solidFill>
              <a:latin typeface="Arial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4707291" y="153145"/>
            <a:ext cx="2819639" cy="1384995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1400" b="1" dirty="0" err="1">
                <a:latin typeface="Myriad Pro" pitchFamily="34" charset="0"/>
              </a:rPr>
              <a:t>Département</a:t>
            </a:r>
            <a:r>
              <a:rPr lang="en-GB" sz="1400" b="1" dirty="0">
                <a:latin typeface="Myriad Pro" pitchFamily="34" charset="0"/>
              </a:rPr>
              <a:t> du </a:t>
            </a:r>
            <a:r>
              <a:rPr lang="en-GB" sz="1400" b="1" dirty="0" err="1">
                <a:latin typeface="Myriad Pro" pitchFamily="34" charset="0"/>
              </a:rPr>
              <a:t>changement</a:t>
            </a:r>
            <a:r>
              <a:rPr lang="en-GB" sz="1400" b="1" dirty="0">
                <a:latin typeface="Myriad Pro" pitchFamily="34" charset="0"/>
              </a:rPr>
              <a:t> </a:t>
            </a:r>
            <a:r>
              <a:rPr lang="en-GB" sz="1400" b="1" dirty="0" err="1">
                <a:latin typeface="Myriad Pro" pitchFamily="34" charset="0"/>
              </a:rPr>
              <a:t>climatique</a:t>
            </a:r>
            <a:endParaRPr lang="en-GB" sz="1400" b="1" dirty="0">
              <a:latin typeface="Myriad Pro" pitchFamily="34" charset="0"/>
            </a:endParaRPr>
          </a:p>
          <a:p>
            <a:pPr algn="ctr"/>
            <a:endParaRPr lang="en-GB" sz="1400" b="1" dirty="0">
              <a:latin typeface="Myriad Pro" pitchFamily="34" charset="0"/>
            </a:endParaRPr>
          </a:p>
          <a:p>
            <a:pPr marL="285750" indent="-285750" algn="ctr">
              <a:buFontTx/>
              <a:buChar char="-"/>
            </a:pPr>
            <a:r>
              <a:rPr lang="en-GB" sz="1400" b="1" dirty="0">
                <a:latin typeface="Myriad Pro" pitchFamily="34" charset="0"/>
              </a:rPr>
              <a:t>Analyse/</a:t>
            </a:r>
            <a:r>
              <a:rPr lang="en-GB" sz="1400" b="1" dirty="0" err="1">
                <a:latin typeface="Myriad Pro" pitchFamily="34" charset="0"/>
              </a:rPr>
              <a:t>interprétation</a:t>
            </a:r>
            <a:endParaRPr lang="en-GB" sz="1400" b="1" dirty="0">
              <a:latin typeface="Myriad Pro" pitchFamily="34" charset="0"/>
            </a:endParaRPr>
          </a:p>
          <a:p>
            <a:pPr marL="285750" indent="-285750" algn="ctr">
              <a:buFontTx/>
              <a:buChar char="-"/>
            </a:pPr>
            <a:endParaRPr lang="en-GB" sz="1400" b="1" dirty="0">
              <a:latin typeface="Myriad Pro" pitchFamily="34" charset="0"/>
            </a:endParaRPr>
          </a:p>
          <a:p>
            <a:pPr algn="ctr"/>
            <a:r>
              <a:rPr lang="en-GB" sz="1400" b="1" dirty="0" err="1">
                <a:latin typeface="Myriad Pro" pitchFamily="34" charset="0"/>
              </a:rPr>
              <a:t>Organe</a:t>
            </a:r>
            <a:r>
              <a:rPr lang="en-GB" sz="1400" b="1" dirty="0">
                <a:latin typeface="Myriad Pro" pitchFamily="34" charset="0"/>
              </a:rPr>
              <a:t> de coordination </a:t>
            </a:r>
          </a:p>
        </p:txBody>
      </p:sp>
      <p:sp>
        <p:nvSpPr>
          <p:cNvPr id="50" name="Freeform 299"/>
          <p:cNvSpPr>
            <a:spLocks/>
          </p:cNvSpPr>
          <p:nvPr/>
        </p:nvSpPr>
        <p:spPr bwMode="auto">
          <a:xfrm rot="10800000">
            <a:off x="7302298" y="2895322"/>
            <a:ext cx="449262" cy="217488"/>
          </a:xfrm>
          <a:custGeom>
            <a:avLst/>
            <a:gdLst>
              <a:gd name="T0" fmla="*/ 0 w 354"/>
              <a:gd name="T1" fmla="*/ 31 h 123"/>
              <a:gd name="T2" fmla="*/ 293 w 354"/>
              <a:gd name="T3" fmla="*/ 31 h 123"/>
              <a:gd name="T4" fmla="*/ 293 w 354"/>
              <a:gd name="T5" fmla="*/ 0 h 123"/>
              <a:gd name="T6" fmla="*/ 354 w 354"/>
              <a:gd name="T7" fmla="*/ 62 h 123"/>
              <a:gd name="T8" fmla="*/ 293 w 354"/>
              <a:gd name="T9" fmla="*/ 123 h 123"/>
              <a:gd name="T10" fmla="*/ 293 w 354"/>
              <a:gd name="T11" fmla="*/ 93 h 123"/>
              <a:gd name="T12" fmla="*/ 0 w 354"/>
              <a:gd name="T13" fmla="*/ 93 h 123"/>
              <a:gd name="T14" fmla="*/ 0 w 354"/>
              <a:gd name="T15" fmla="*/ 31 h 1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354" h="123">
                <a:moveTo>
                  <a:pt x="0" y="31"/>
                </a:moveTo>
                <a:lnTo>
                  <a:pt x="293" y="31"/>
                </a:lnTo>
                <a:lnTo>
                  <a:pt x="293" y="0"/>
                </a:lnTo>
                <a:lnTo>
                  <a:pt x="354" y="62"/>
                </a:lnTo>
                <a:lnTo>
                  <a:pt x="293" y="123"/>
                </a:lnTo>
                <a:lnTo>
                  <a:pt x="293" y="93"/>
                </a:lnTo>
                <a:lnTo>
                  <a:pt x="0" y="93"/>
                </a:lnTo>
                <a:lnTo>
                  <a:pt x="0" y="31"/>
                </a:lnTo>
                <a:close/>
              </a:path>
            </a:pathLst>
          </a:custGeom>
          <a:solidFill>
            <a:srgbClr val="4F622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defTabSz="457200">
              <a:defRPr/>
            </a:pPr>
            <a:endParaRPr lang="en-US">
              <a:solidFill>
                <a:prstClr val="black"/>
              </a:solidFill>
              <a:latin typeface="Arial"/>
            </a:endParaRPr>
          </a:p>
        </p:txBody>
      </p:sp>
      <p:sp>
        <p:nvSpPr>
          <p:cNvPr id="51" name="Freeform 299"/>
          <p:cNvSpPr>
            <a:spLocks/>
          </p:cNvSpPr>
          <p:nvPr/>
        </p:nvSpPr>
        <p:spPr bwMode="auto">
          <a:xfrm rot="12288806">
            <a:off x="7160797" y="4511893"/>
            <a:ext cx="526864" cy="215900"/>
          </a:xfrm>
          <a:custGeom>
            <a:avLst/>
            <a:gdLst>
              <a:gd name="T0" fmla="*/ 0 w 354"/>
              <a:gd name="T1" fmla="*/ 31 h 123"/>
              <a:gd name="T2" fmla="*/ 293 w 354"/>
              <a:gd name="T3" fmla="*/ 31 h 123"/>
              <a:gd name="T4" fmla="*/ 293 w 354"/>
              <a:gd name="T5" fmla="*/ 0 h 123"/>
              <a:gd name="T6" fmla="*/ 354 w 354"/>
              <a:gd name="T7" fmla="*/ 62 h 123"/>
              <a:gd name="T8" fmla="*/ 293 w 354"/>
              <a:gd name="T9" fmla="*/ 123 h 123"/>
              <a:gd name="T10" fmla="*/ 293 w 354"/>
              <a:gd name="T11" fmla="*/ 93 h 123"/>
              <a:gd name="T12" fmla="*/ 0 w 354"/>
              <a:gd name="T13" fmla="*/ 93 h 123"/>
              <a:gd name="T14" fmla="*/ 0 w 354"/>
              <a:gd name="T15" fmla="*/ 31 h 1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354" h="123">
                <a:moveTo>
                  <a:pt x="0" y="31"/>
                </a:moveTo>
                <a:lnTo>
                  <a:pt x="293" y="31"/>
                </a:lnTo>
                <a:lnTo>
                  <a:pt x="293" y="0"/>
                </a:lnTo>
                <a:lnTo>
                  <a:pt x="354" y="62"/>
                </a:lnTo>
                <a:lnTo>
                  <a:pt x="293" y="123"/>
                </a:lnTo>
                <a:lnTo>
                  <a:pt x="293" y="93"/>
                </a:lnTo>
                <a:lnTo>
                  <a:pt x="0" y="93"/>
                </a:lnTo>
                <a:lnTo>
                  <a:pt x="0" y="31"/>
                </a:lnTo>
                <a:close/>
              </a:path>
            </a:pathLst>
          </a:custGeom>
          <a:solidFill>
            <a:srgbClr val="4F622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defTabSz="457200">
              <a:defRPr/>
            </a:pPr>
            <a:endParaRPr lang="en-US">
              <a:solidFill>
                <a:prstClr val="black"/>
              </a:solidFill>
              <a:latin typeface="Arial"/>
            </a:endParaRPr>
          </a:p>
        </p:txBody>
      </p:sp>
      <p:sp>
        <p:nvSpPr>
          <p:cNvPr id="53" name="Freeform 299"/>
          <p:cNvSpPr>
            <a:spLocks/>
          </p:cNvSpPr>
          <p:nvPr/>
        </p:nvSpPr>
        <p:spPr bwMode="auto">
          <a:xfrm rot="7901537">
            <a:off x="7094861" y="1616059"/>
            <a:ext cx="576518" cy="280665"/>
          </a:xfrm>
          <a:custGeom>
            <a:avLst/>
            <a:gdLst>
              <a:gd name="T0" fmla="*/ 0 w 354"/>
              <a:gd name="T1" fmla="*/ 31 h 123"/>
              <a:gd name="T2" fmla="*/ 293 w 354"/>
              <a:gd name="T3" fmla="*/ 31 h 123"/>
              <a:gd name="T4" fmla="*/ 293 w 354"/>
              <a:gd name="T5" fmla="*/ 0 h 123"/>
              <a:gd name="T6" fmla="*/ 354 w 354"/>
              <a:gd name="T7" fmla="*/ 62 h 123"/>
              <a:gd name="T8" fmla="*/ 293 w 354"/>
              <a:gd name="T9" fmla="*/ 123 h 123"/>
              <a:gd name="T10" fmla="*/ 293 w 354"/>
              <a:gd name="T11" fmla="*/ 93 h 123"/>
              <a:gd name="T12" fmla="*/ 0 w 354"/>
              <a:gd name="T13" fmla="*/ 93 h 123"/>
              <a:gd name="T14" fmla="*/ 0 w 354"/>
              <a:gd name="T15" fmla="*/ 31 h 1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354" h="123">
                <a:moveTo>
                  <a:pt x="0" y="31"/>
                </a:moveTo>
                <a:lnTo>
                  <a:pt x="293" y="31"/>
                </a:lnTo>
                <a:lnTo>
                  <a:pt x="293" y="0"/>
                </a:lnTo>
                <a:lnTo>
                  <a:pt x="354" y="62"/>
                </a:lnTo>
                <a:lnTo>
                  <a:pt x="293" y="123"/>
                </a:lnTo>
                <a:lnTo>
                  <a:pt x="293" y="93"/>
                </a:lnTo>
                <a:lnTo>
                  <a:pt x="0" y="93"/>
                </a:lnTo>
                <a:lnTo>
                  <a:pt x="0" y="31"/>
                </a:lnTo>
                <a:close/>
              </a:path>
            </a:pathLst>
          </a:custGeom>
          <a:solidFill>
            <a:srgbClr val="4F622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defTabSz="457200">
              <a:defRPr/>
            </a:pPr>
            <a:endParaRPr lang="en-US">
              <a:solidFill>
                <a:prstClr val="black"/>
              </a:solidFill>
              <a:latin typeface="Arial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1616366" y="1752600"/>
            <a:ext cx="2650834" cy="369332"/>
          </a:xfrm>
          <a:prstGeom prst="rect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lvl="0"/>
            <a:r>
              <a:rPr lang="en-GB" dirty="0" err="1"/>
              <a:t>Département</a:t>
            </a:r>
            <a:r>
              <a:rPr lang="en-GB" dirty="0"/>
              <a:t> de </a:t>
            </a:r>
            <a:r>
              <a:rPr lang="en-GB" dirty="0" err="1"/>
              <a:t>l'énergie</a:t>
            </a:r>
            <a:endParaRPr lang="en-GB" dirty="0"/>
          </a:p>
        </p:txBody>
      </p:sp>
      <p:sp>
        <p:nvSpPr>
          <p:cNvPr id="54" name="TextBox 53"/>
          <p:cNvSpPr txBox="1"/>
          <p:nvPr/>
        </p:nvSpPr>
        <p:spPr>
          <a:xfrm>
            <a:off x="1752494" y="2209801"/>
            <a:ext cx="2413900" cy="646331"/>
          </a:xfrm>
          <a:prstGeom prst="rect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lvl="0"/>
            <a:r>
              <a:rPr lang="fr-FR" dirty="0"/>
              <a:t>Autorité de gestion des ressources en eau</a:t>
            </a:r>
            <a:endParaRPr lang="en-US" i="1" dirty="0">
              <a:solidFill>
                <a:prstClr val="white"/>
              </a:solidFill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1752494" y="2971801"/>
            <a:ext cx="2413900" cy="646331"/>
          </a:xfrm>
          <a:prstGeom prst="rect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lvl="0"/>
            <a:r>
              <a:rPr lang="fr-FR" dirty="0"/>
              <a:t>Département des affaires de l'eau</a:t>
            </a:r>
            <a:endParaRPr lang="en-GB" dirty="0"/>
          </a:p>
        </p:txBody>
      </p:sp>
      <p:sp>
        <p:nvSpPr>
          <p:cNvPr id="56" name="TextBox 55"/>
          <p:cNvSpPr txBox="1"/>
          <p:nvPr/>
        </p:nvSpPr>
        <p:spPr>
          <a:xfrm>
            <a:off x="1616366" y="990601"/>
            <a:ext cx="2550027" cy="646331"/>
          </a:xfrm>
          <a:prstGeom prst="rect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lvl="0"/>
            <a:r>
              <a:rPr lang="fr-FR" dirty="0"/>
              <a:t>Département des parcs nationaux et de la faune</a:t>
            </a:r>
            <a:endParaRPr lang="en-GB" dirty="0"/>
          </a:p>
        </p:txBody>
      </p:sp>
      <p:sp>
        <p:nvSpPr>
          <p:cNvPr id="57" name="TextBox 56"/>
          <p:cNvSpPr txBox="1"/>
          <p:nvPr/>
        </p:nvSpPr>
        <p:spPr>
          <a:xfrm>
            <a:off x="7980755" y="722533"/>
            <a:ext cx="3048314" cy="646331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/>
            <a:r>
              <a:rPr lang="fr-FR" dirty="0"/>
              <a:t>Ministère de l'égalité des sexes</a:t>
            </a:r>
            <a:endParaRPr lang="en-GB" dirty="0"/>
          </a:p>
        </p:txBody>
      </p:sp>
      <p:sp>
        <p:nvSpPr>
          <p:cNvPr id="58" name="TextBox 57"/>
          <p:cNvSpPr txBox="1"/>
          <p:nvPr/>
        </p:nvSpPr>
        <p:spPr>
          <a:xfrm>
            <a:off x="7980755" y="1447801"/>
            <a:ext cx="3048315" cy="646331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/>
            <a:r>
              <a:rPr lang="en-GB" dirty="0" err="1"/>
              <a:t>Ministère</a:t>
            </a:r>
            <a:r>
              <a:rPr lang="en-GB" dirty="0"/>
              <a:t> de </a:t>
            </a:r>
            <a:r>
              <a:rPr lang="en-GB" dirty="0" err="1"/>
              <a:t>l'administration</a:t>
            </a:r>
            <a:r>
              <a:rPr lang="en-GB" dirty="0"/>
              <a:t> locale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7980756" y="2094133"/>
            <a:ext cx="3048315" cy="646331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/>
            <a:r>
              <a:rPr lang="fr-FR" dirty="0"/>
              <a:t>Institutions de recherche et académiques</a:t>
            </a:r>
            <a:endParaRPr lang="en-GB" dirty="0"/>
          </a:p>
        </p:txBody>
      </p:sp>
      <p:sp>
        <p:nvSpPr>
          <p:cNvPr id="60" name="TextBox 59"/>
          <p:cNvSpPr txBox="1"/>
          <p:nvPr/>
        </p:nvSpPr>
        <p:spPr>
          <a:xfrm>
            <a:off x="7980754" y="2740464"/>
            <a:ext cx="3048313" cy="369332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/>
            <a:r>
              <a:rPr lang="en-GB" dirty="0"/>
              <a:t>Associations </a:t>
            </a:r>
            <a:r>
              <a:rPr lang="en-GB" dirty="0" err="1"/>
              <a:t>privées</a:t>
            </a:r>
            <a:endParaRPr lang="en-GB" dirty="0"/>
          </a:p>
        </p:txBody>
      </p:sp>
      <p:sp>
        <p:nvSpPr>
          <p:cNvPr id="61" name="TextBox 60"/>
          <p:cNvSpPr txBox="1"/>
          <p:nvPr/>
        </p:nvSpPr>
        <p:spPr>
          <a:xfrm>
            <a:off x="7980755" y="3156466"/>
            <a:ext cx="3048311" cy="646331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/>
            <a:r>
              <a:rPr lang="en-GB" dirty="0" err="1"/>
              <a:t>Syndicat</a:t>
            </a:r>
            <a:r>
              <a:rPr lang="en-GB" dirty="0"/>
              <a:t> des </a:t>
            </a:r>
            <a:r>
              <a:rPr lang="en-GB" dirty="0" err="1"/>
              <a:t>agriculteurs</a:t>
            </a:r>
            <a:r>
              <a:rPr lang="en-GB" dirty="0"/>
              <a:t> </a:t>
            </a:r>
            <a:r>
              <a:rPr lang="en-GB" dirty="0" err="1"/>
              <a:t>zambiens</a:t>
            </a:r>
            <a:endParaRPr lang="en-GB" dirty="0"/>
          </a:p>
        </p:txBody>
      </p:sp>
      <p:sp>
        <p:nvSpPr>
          <p:cNvPr id="62" name="TextBox 61"/>
          <p:cNvSpPr txBox="1"/>
          <p:nvPr/>
        </p:nvSpPr>
        <p:spPr>
          <a:xfrm>
            <a:off x="7980756" y="3802797"/>
            <a:ext cx="3048310" cy="369332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dirty="0" err="1"/>
              <a:t>Chambre</a:t>
            </a:r>
            <a:r>
              <a:rPr lang="en-US" dirty="0"/>
              <a:t> des mines</a:t>
            </a:r>
            <a:endParaRPr lang="en-US" b="1" dirty="0">
              <a:solidFill>
                <a:prstClr val="white"/>
              </a:solidFill>
            </a:endParaRPr>
          </a:p>
        </p:txBody>
      </p:sp>
      <p:sp>
        <p:nvSpPr>
          <p:cNvPr id="65" name="Freeform 299"/>
          <p:cNvSpPr>
            <a:spLocks/>
          </p:cNvSpPr>
          <p:nvPr/>
        </p:nvSpPr>
        <p:spPr bwMode="auto">
          <a:xfrm>
            <a:off x="4402684" y="2938978"/>
            <a:ext cx="449262" cy="217488"/>
          </a:xfrm>
          <a:custGeom>
            <a:avLst/>
            <a:gdLst>
              <a:gd name="T0" fmla="*/ 0 w 354"/>
              <a:gd name="T1" fmla="*/ 31 h 123"/>
              <a:gd name="T2" fmla="*/ 293 w 354"/>
              <a:gd name="T3" fmla="*/ 31 h 123"/>
              <a:gd name="T4" fmla="*/ 293 w 354"/>
              <a:gd name="T5" fmla="*/ 0 h 123"/>
              <a:gd name="T6" fmla="*/ 354 w 354"/>
              <a:gd name="T7" fmla="*/ 62 h 123"/>
              <a:gd name="T8" fmla="*/ 293 w 354"/>
              <a:gd name="T9" fmla="*/ 123 h 123"/>
              <a:gd name="T10" fmla="*/ 293 w 354"/>
              <a:gd name="T11" fmla="*/ 93 h 123"/>
              <a:gd name="T12" fmla="*/ 0 w 354"/>
              <a:gd name="T13" fmla="*/ 93 h 123"/>
              <a:gd name="T14" fmla="*/ 0 w 354"/>
              <a:gd name="T15" fmla="*/ 31 h 1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354" h="123">
                <a:moveTo>
                  <a:pt x="0" y="31"/>
                </a:moveTo>
                <a:lnTo>
                  <a:pt x="293" y="31"/>
                </a:lnTo>
                <a:lnTo>
                  <a:pt x="293" y="0"/>
                </a:lnTo>
                <a:lnTo>
                  <a:pt x="354" y="62"/>
                </a:lnTo>
                <a:lnTo>
                  <a:pt x="293" y="123"/>
                </a:lnTo>
                <a:lnTo>
                  <a:pt x="293" y="93"/>
                </a:lnTo>
                <a:lnTo>
                  <a:pt x="0" y="93"/>
                </a:lnTo>
                <a:lnTo>
                  <a:pt x="0" y="31"/>
                </a:lnTo>
                <a:close/>
              </a:path>
            </a:pathLst>
          </a:custGeom>
          <a:solidFill>
            <a:srgbClr val="4F622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defTabSz="457200">
              <a:defRPr/>
            </a:pPr>
            <a:endParaRPr lang="en-US">
              <a:solidFill>
                <a:prstClr val="black"/>
              </a:solidFill>
              <a:latin typeface="Arial"/>
            </a:endParaRPr>
          </a:p>
        </p:txBody>
      </p:sp>
      <p:grpSp>
        <p:nvGrpSpPr>
          <p:cNvPr id="38" name="Group 23"/>
          <p:cNvGrpSpPr>
            <a:grpSpLocks/>
          </p:cNvGrpSpPr>
          <p:nvPr/>
        </p:nvGrpSpPr>
        <p:grpSpPr bwMode="auto">
          <a:xfrm>
            <a:off x="4643734" y="5690046"/>
            <a:ext cx="2658565" cy="1062670"/>
            <a:chOff x="5442" y="-2217"/>
            <a:chExt cx="3252" cy="2008"/>
          </a:xfrm>
          <a:solidFill>
            <a:srgbClr val="009900"/>
          </a:solidFill>
        </p:grpSpPr>
        <p:sp>
          <p:nvSpPr>
            <p:cNvPr id="43" name="Freeform 24"/>
            <p:cNvSpPr>
              <a:spLocks/>
            </p:cNvSpPr>
            <p:nvPr/>
          </p:nvSpPr>
          <p:spPr bwMode="auto">
            <a:xfrm>
              <a:off x="5442" y="-2217"/>
              <a:ext cx="3252" cy="2008"/>
            </a:xfrm>
            <a:custGeom>
              <a:avLst/>
              <a:gdLst>
                <a:gd name="T0" fmla="+- 0 5365 2397"/>
                <a:gd name="T1" fmla="*/ T0 w 3227"/>
                <a:gd name="T2" fmla="+- 0 20 20"/>
                <a:gd name="T3" fmla="*/ 20 h 2582"/>
                <a:gd name="T4" fmla="+- 0 2649 2397"/>
                <a:gd name="T5" fmla="*/ T4 w 3227"/>
                <a:gd name="T6" fmla="+- 0 20 20"/>
                <a:gd name="T7" fmla="*/ 20 h 2582"/>
                <a:gd name="T8" fmla="+- 0 2582 2397"/>
                <a:gd name="T9" fmla="*/ T8 w 3227"/>
                <a:gd name="T10" fmla="+- 0 31 20"/>
                <a:gd name="T11" fmla="*/ 31 h 2582"/>
                <a:gd name="T12" fmla="+- 0 2521 2397"/>
                <a:gd name="T13" fmla="*/ T12 w 3227"/>
                <a:gd name="T14" fmla="+- 0 57 20"/>
                <a:gd name="T15" fmla="*/ 57 h 2582"/>
                <a:gd name="T16" fmla="+- 0 2470 2397"/>
                <a:gd name="T17" fmla="*/ T16 w 3227"/>
                <a:gd name="T18" fmla="+- 0 98 20"/>
                <a:gd name="T19" fmla="*/ 98 h 2582"/>
                <a:gd name="T20" fmla="+- 0 2431 2397"/>
                <a:gd name="T21" fmla="*/ T20 w 3227"/>
                <a:gd name="T22" fmla="+- 0 150 20"/>
                <a:gd name="T23" fmla="*/ 150 h 2582"/>
                <a:gd name="T24" fmla="+- 0 2406 2397"/>
                <a:gd name="T25" fmla="*/ T24 w 3227"/>
                <a:gd name="T26" fmla="+- 0 210 20"/>
                <a:gd name="T27" fmla="*/ 210 h 2582"/>
                <a:gd name="T28" fmla="+- 0 2397 2397"/>
                <a:gd name="T29" fmla="*/ T28 w 3227"/>
                <a:gd name="T30" fmla="+- 0 272 20"/>
                <a:gd name="T31" fmla="*/ 272 h 2582"/>
                <a:gd name="T32" fmla="+- 0 2397 2397"/>
                <a:gd name="T33" fmla="*/ T32 w 3227"/>
                <a:gd name="T34" fmla="+- 0 2349 20"/>
                <a:gd name="T35" fmla="*/ 2349 h 2582"/>
                <a:gd name="T36" fmla="+- 0 2398 2397"/>
                <a:gd name="T37" fmla="*/ T36 w 3227"/>
                <a:gd name="T38" fmla="+- 0 2372 20"/>
                <a:gd name="T39" fmla="*/ 2372 h 2582"/>
                <a:gd name="T40" fmla="+- 0 2415 2397"/>
                <a:gd name="T41" fmla="*/ T40 w 3227"/>
                <a:gd name="T42" fmla="+- 0 2437 20"/>
                <a:gd name="T43" fmla="*/ 2437 h 2582"/>
                <a:gd name="T44" fmla="+- 0 2446 2397"/>
                <a:gd name="T45" fmla="*/ T44 w 3227"/>
                <a:gd name="T46" fmla="+- 0 2495 20"/>
                <a:gd name="T47" fmla="*/ 2495 h 2582"/>
                <a:gd name="T48" fmla="+- 0 2491 2397"/>
                <a:gd name="T49" fmla="*/ T48 w 3227"/>
                <a:gd name="T50" fmla="+- 0 2542 20"/>
                <a:gd name="T51" fmla="*/ 2542 h 2582"/>
                <a:gd name="T52" fmla="+- 0 2546 2397"/>
                <a:gd name="T53" fmla="*/ T52 w 3227"/>
                <a:gd name="T54" fmla="+- 0 2577 20"/>
                <a:gd name="T55" fmla="*/ 2577 h 2582"/>
                <a:gd name="T56" fmla="+- 0 2609 2397"/>
                <a:gd name="T57" fmla="*/ T56 w 3227"/>
                <a:gd name="T58" fmla="+- 0 2597 20"/>
                <a:gd name="T59" fmla="*/ 2597 h 2582"/>
                <a:gd name="T60" fmla="+- 0 2655 2397"/>
                <a:gd name="T61" fmla="*/ T60 w 3227"/>
                <a:gd name="T62" fmla="+- 0 2601 20"/>
                <a:gd name="T63" fmla="*/ 2601 h 2582"/>
                <a:gd name="T64" fmla="+- 0 5371 2397"/>
                <a:gd name="T65" fmla="*/ T64 w 3227"/>
                <a:gd name="T66" fmla="+- 0 2601 20"/>
                <a:gd name="T67" fmla="*/ 2601 h 2582"/>
                <a:gd name="T68" fmla="+- 0 5438 2397"/>
                <a:gd name="T69" fmla="*/ T68 w 3227"/>
                <a:gd name="T70" fmla="+- 0 2591 20"/>
                <a:gd name="T71" fmla="*/ 2591 h 2582"/>
                <a:gd name="T72" fmla="+- 0 5499 2397"/>
                <a:gd name="T73" fmla="*/ T72 w 3227"/>
                <a:gd name="T74" fmla="+- 0 2564 20"/>
                <a:gd name="T75" fmla="*/ 2564 h 2582"/>
                <a:gd name="T76" fmla="+- 0 5550 2397"/>
                <a:gd name="T77" fmla="*/ T76 w 3227"/>
                <a:gd name="T78" fmla="+- 0 2524 20"/>
                <a:gd name="T79" fmla="*/ 2524 h 2582"/>
                <a:gd name="T80" fmla="+- 0 5589 2397"/>
                <a:gd name="T81" fmla="*/ T80 w 3227"/>
                <a:gd name="T82" fmla="+- 0 2472 20"/>
                <a:gd name="T83" fmla="*/ 2472 h 2582"/>
                <a:gd name="T84" fmla="+- 0 5614 2397"/>
                <a:gd name="T85" fmla="*/ T84 w 3227"/>
                <a:gd name="T86" fmla="+- 0 2411 20"/>
                <a:gd name="T87" fmla="*/ 2411 h 2582"/>
                <a:gd name="T88" fmla="+- 0 5623 2397"/>
                <a:gd name="T89" fmla="*/ T88 w 3227"/>
                <a:gd name="T90" fmla="+- 0 2343 20"/>
                <a:gd name="T91" fmla="*/ 2343 h 2582"/>
                <a:gd name="T92" fmla="+- 0 5623 2397"/>
                <a:gd name="T93" fmla="*/ T92 w 3227"/>
                <a:gd name="T94" fmla="+- 0 272 20"/>
                <a:gd name="T95" fmla="*/ 272 h 2582"/>
                <a:gd name="T96" fmla="+- 0 5613 2397"/>
                <a:gd name="T97" fmla="*/ T96 w 3227"/>
                <a:gd name="T98" fmla="+- 0 205 20"/>
                <a:gd name="T99" fmla="*/ 205 h 2582"/>
                <a:gd name="T100" fmla="+- 0 5586 2397"/>
                <a:gd name="T101" fmla="*/ T100 w 3227"/>
                <a:gd name="T102" fmla="+- 0 145 20"/>
                <a:gd name="T103" fmla="*/ 145 h 2582"/>
                <a:gd name="T104" fmla="+- 0 5546 2397"/>
                <a:gd name="T105" fmla="*/ T104 w 3227"/>
                <a:gd name="T106" fmla="+- 0 94 20"/>
                <a:gd name="T107" fmla="*/ 94 h 2582"/>
                <a:gd name="T108" fmla="+- 0 5494 2397"/>
                <a:gd name="T109" fmla="*/ T108 w 3227"/>
                <a:gd name="T110" fmla="+- 0 54 20"/>
                <a:gd name="T111" fmla="*/ 54 h 2582"/>
                <a:gd name="T112" fmla="+- 0 5433 2397"/>
                <a:gd name="T113" fmla="*/ T112 w 3227"/>
                <a:gd name="T114" fmla="+- 0 29 20"/>
                <a:gd name="T115" fmla="*/ 29 h 2582"/>
                <a:gd name="T116" fmla="+- 0 5365 2397"/>
                <a:gd name="T117" fmla="*/ T116 w 3227"/>
                <a:gd name="T118" fmla="+- 0 20 20"/>
                <a:gd name="T119" fmla="*/ 20 h 2582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  <a:cxn ang="0">
                  <a:pos x="T49" y="T51"/>
                </a:cxn>
                <a:cxn ang="0">
                  <a:pos x="T53" y="T55"/>
                </a:cxn>
                <a:cxn ang="0">
                  <a:pos x="T57" y="T59"/>
                </a:cxn>
                <a:cxn ang="0">
                  <a:pos x="T61" y="T63"/>
                </a:cxn>
                <a:cxn ang="0">
                  <a:pos x="T65" y="T67"/>
                </a:cxn>
                <a:cxn ang="0">
                  <a:pos x="T69" y="T71"/>
                </a:cxn>
                <a:cxn ang="0">
                  <a:pos x="T73" y="T75"/>
                </a:cxn>
                <a:cxn ang="0">
                  <a:pos x="T77" y="T79"/>
                </a:cxn>
                <a:cxn ang="0">
                  <a:pos x="T81" y="T83"/>
                </a:cxn>
                <a:cxn ang="0">
                  <a:pos x="T85" y="T87"/>
                </a:cxn>
                <a:cxn ang="0">
                  <a:pos x="T89" y="T91"/>
                </a:cxn>
                <a:cxn ang="0">
                  <a:pos x="T93" y="T95"/>
                </a:cxn>
                <a:cxn ang="0">
                  <a:pos x="T97" y="T99"/>
                </a:cxn>
                <a:cxn ang="0">
                  <a:pos x="T101" y="T103"/>
                </a:cxn>
                <a:cxn ang="0">
                  <a:pos x="T105" y="T107"/>
                </a:cxn>
                <a:cxn ang="0">
                  <a:pos x="T109" y="T111"/>
                </a:cxn>
                <a:cxn ang="0">
                  <a:pos x="T113" y="T115"/>
                </a:cxn>
                <a:cxn ang="0">
                  <a:pos x="T117" y="T119"/>
                </a:cxn>
              </a:cxnLst>
              <a:rect l="0" t="0" r="r" b="b"/>
              <a:pathLst>
                <a:path w="3227" h="2582">
                  <a:moveTo>
                    <a:pt x="2968" y="0"/>
                  </a:moveTo>
                  <a:lnTo>
                    <a:pt x="252" y="0"/>
                  </a:lnTo>
                  <a:lnTo>
                    <a:pt x="185" y="11"/>
                  </a:lnTo>
                  <a:lnTo>
                    <a:pt x="124" y="37"/>
                  </a:lnTo>
                  <a:lnTo>
                    <a:pt x="73" y="78"/>
                  </a:lnTo>
                  <a:lnTo>
                    <a:pt x="34" y="130"/>
                  </a:lnTo>
                  <a:lnTo>
                    <a:pt x="9" y="190"/>
                  </a:lnTo>
                  <a:lnTo>
                    <a:pt x="0" y="252"/>
                  </a:lnTo>
                  <a:lnTo>
                    <a:pt x="0" y="2329"/>
                  </a:lnTo>
                  <a:lnTo>
                    <a:pt x="1" y="2352"/>
                  </a:lnTo>
                  <a:lnTo>
                    <a:pt x="18" y="2417"/>
                  </a:lnTo>
                  <a:lnTo>
                    <a:pt x="49" y="2475"/>
                  </a:lnTo>
                  <a:lnTo>
                    <a:pt x="94" y="2522"/>
                  </a:lnTo>
                  <a:lnTo>
                    <a:pt x="149" y="2557"/>
                  </a:lnTo>
                  <a:lnTo>
                    <a:pt x="212" y="2577"/>
                  </a:lnTo>
                  <a:lnTo>
                    <a:pt x="258" y="2581"/>
                  </a:lnTo>
                  <a:lnTo>
                    <a:pt x="2974" y="2581"/>
                  </a:lnTo>
                  <a:lnTo>
                    <a:pt x="3041" y="2571"/>
                  </a:lnTo>
                  <a:lnTo>
                    <a:pt x="3102" y="2544"/>
                  </a:lnTo>
                  <a:lnTo>
                    <a:pt x="3153" y="2504"/>
                  </a:lnTo>
                  <a:lnTo>
                    <a:pt x="3192" y="2452"/>
                  </a:lnTo>
                  <a:lnTo>
                    <a:pt x="3217" y="2391"/>
                  </a:lnTo>
                  <a:lnTo>
                    <a:pt x="3226" y="2323"/>
                  </a:lnTo>
                  <a:lnTo>
                    <a:pt x="3226" y="252"/>
                  </a:lnTo>
                  <a:lnTo>
                    <a:pt x="3216" y="185"/>
                  </a:lnTo>
                  <a:lnTo>
                    <a:pt x="3189" y="125"/>
                  </a:lnTo>
                  <a:lnTo>
                    <a:pt x="3149" y="74"/>
                  </a:lnTo>
                  <a:lnTo>
                    <a:pt x="3097" y="34"/>
                  </a:lnTo>
                  <a:lnTo>
                    <a:pt x="3036" y="9"/>
                  </a:lnTo>
                  <a:lnTo>
                    <a:pt x="2968" y="0"/>
                  </a:lnTo>
                  <a:close/>
                </a:path>
              </a:pathLst>
            </a:custGeom>
            <a:ln/>
            <a:extLst/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r>
                <a:rPr lang="en-US" b="1" dirty="0" err="1">
                  <a:solidFill>
                    <a:schemeClr val="bg1"/>
                  </a:solidFill>
                  <a:latin typeface="Myriad Pro"/>
                </a:rPr>
                <a:t>Ministère</a:t>
              </a:r>
              <a:r>
                <a:rPr lang="en-US" b="1" dirty="0">
                  <a:solidFill>
                    <a:schemeClr val="bg1"/>
                  </a:solidFill>
                  <a:latin typeface="Myriad Pro"/>
                </a:rPr>
                <a:t> des Finances</a:t>
              </a:r>
              <a:r>
                <a:rPr lang="en-US" dirty="0">
                  <a:solidFill>
                    <a:schemeClr val="bg1"/>
                  </a:solidFill>
                  <a:latin typeface="Myriad Pro"/>
                </a:rPr>
                <a:t>)</a:t>
              </a:r>
            </a:p>
            <a:p>
              <a:pPr marL="285750" indent="-285750" algn="ctr">
                <a:buFontTx/>
                <a:buChar char="-"/>
              </a:pPr>
              <a:r>
                <a:rPr lang="en-US" sz="1600" dirty="0" err="1">
                  <a:solidFill>
                    <a:schemeClr val="bg1"/>
                  </a:solidFill>
                  <a:latin typeface="Myriad Pro"/>
                  <a:cs typeface="Times New Roman" pitchFamily="18" charset="0"/>
                </a:rPr>
                <a:t>Financement</a:t>
              </a:r>
              <a:r>
                <a:rPr lang="en-US" sz="1600" dirty="0">
                  <a:solidFill>
                    <a:schemeClr val="bg1"/>
                  </a:solidFill>
                  <a:latin typeface="Myriad Pro"/>
                  <a:cs typeface="Times New Roman" pitchFamily="18" charset="0"/>
                </a:rPr>
                <a:t> des </a:t>
              </a:r>
              <a:r>
                <a:rPr lang="en-US" sz="1600" dirty="0" err="1">
                  <a:solidFill>
                    <a:schemeClr val="bg1"/>
                  </a:solidFill>
                  <a:latin typeface="Myriad Pro"/>
                  <a:cs typeface="Times New Roman" pitchFamily="18" charset="0"/>
                </a:rPr>
                <a:t>coûts</a:t>
              </a:r>
              <a:r>
                <a:rPr lang="en-US" sz="1600" dirty="0">
                  <a:solidFill>
                    <a:schemeClr val="bg1"/>
                  </a:solidFill>
                  <a:latin typeface="Myriad Pro"/>
                  <a:cs typeface="Times New Roman" pitchFamily="18" charset="0"/>
                </a:rPr>
                <a:t> </a:t>
              </a:r>
              <a:r>
                <a:rPr lang="en-US" sz="1600" dirty="0" err="1">
                  <a:solidFill>
                    <a:schemeClr val="bg1"/>
                  </a:solidFill>
                  <a:latin typeface="Myriad Pro"/>
                  <a:cs typeface="Times New Roman" pitchFamily="18" charset="0"/>
                </a:rPr>
                <a:t>d'exploitation</a:t>
              </a:r>
              <a:endParaRPr lang="en-US" sz="1600" dirty="0">
                <a:solidFill>
                  <a:schemeClr val="bg1"/>
                </a:solidFill>
                <a:latin typeface="Myriad Pro"/>
                <a:cs typeface="Times New Roman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7886898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695739" y="2230582"/>
            <a:ext cx="9972261" cy="3816626"/>
          </a:xfrm>
        </p:spPr>
        <p:txBody>
          <a:bodyPr>
            <a:normAutofit fontScale="85000" lnSpcReduction="20000"/>
          </a:bodyPr>
          <a:lstStyle/>
          <a:p>
            <a:pPr marL="342900" indent="-342900" algn="l">
              <a:buFont typeface="Arial" charset="0"/>
              <a:buChar char="•"/>
            </a:pPr>
            <a:r>
              <a:rPr lang="fr-FR" dirty="0" smtClean="0"/>
              <a:t>Une participation multipartite a soutenu le processus</a:t>
            </a:r>
          </a:p>
          <a:p>
            <a:pPr marL="342900" indent="-342900" algn="l">
              <a:buFont typeface="Arial" charset="0"/>
              <a:buChar char="•"/>
            </a:pPr>
            <a:endParaRPr lang="fr-FR" dirty="0" smtClean="0"/>
          </a:p>
          <a:p>
            <a:pPr marL="342900" indent="-342900" algn="l">
              <a:buFont typeface="Arial" charset="0"/>
              <a:buChar char="•"/>
            </a:pPr>
            <a:r>
              <a:rPr lang="fr-FR" dirty="0" smtClean="0"/>
              <a:t>Les réunions du Groupe Technique de Travail sur les sauvegardes on permis au processus d’évaluation et validation</a:t>
            </a:r>
          </a:p>
          <a:p>
            <a:pPr marL="342900" indent="-342900" algn="l">
              <a:buFont typeface="Arial" charset="0"/>
              <a:buChar char="•"/>
            </a:pPr>
            <a:endParaRPr lang="fr-FR" dirty="0" smtClean="0"/>
          </a:p>
          <a:p>
            <a:pPr marL="342900" indent="-342900" algn="l">
              <a:buFont typeface="Arial" charset="0"/>
              <a:buChar char="•"/>
            </a:pPr>
            <a:r>
              <a:rPr lang="fr-FR" dirty="0" smtClean="0"/>
              <a:t>Des conseillers techniques de l’équipe Afrique et Mondiale étaient disponibles lors de la plupart des sessions </a:t>
            </a:r>
          </a:p>
          <a:p>
            <a:pPr marL="342900" indent="-342900" algn="l">
              <a:buFont typeface="Arial" charset="0"/>
              <a:buChar char="•"/>
            </a:pPr>
            <a:endParaRPr lang="fr-FR" dirty="0" smtClean="0"/>
          </a:p>
          <a:p>
            <a:pPr marL="342900" indent="-342900" algn="l">
              <a:buFont typeface="Arial" charset="0"/>
              <a:buChar char="•"/>
            </a:pPr>
            <a:r>
              <a:rPr lang="fr-FR" dirty="0" smtClean="0"/>
              <a:t>Les budgets en terme de capital et de couts opérationnels ont été définis dans le Plan National d’Investissement pour la REDD+</a:t>
            </a:r>
          </a:p>
          <a:p>
            <a:pPr marL="342900" indent="-342900" algn="l">
              <a:buFont typeface="Arial" charset="0"/>
              <a:buChar char="•"/>
            </a:pPr>
            <a:endParaRPr lang="fr-FR" dirty="0" smtClean="0"/>
          </a:p>
          <a:p>
            <a:pPr marL="342900" indent="-342900" algn="l">
              <a:buFont typeface="Arial" charset="0"/>
              <a:buChar char="•"/>
            </a:pPr>
            <a:r>
              <a:rPr lang="fr-FR" dirty="0" smtClean="0"/>
              <a:t>Coopération entre les partenaires PNUE (SIS) et BM (ESS-CGES)</a:t>
            </a:r>
            <a:endParaRPr lang="fr-FR" dirty="0" smtClean="0"/>
          </a:p>
          <a:p>
            <a:pPr marL="342900" indent="-342900" algn="l">
              <a:buFont typeface="Arial" charset="0"/>
              <a:buChar char="•"/>
            </a:pPr>
            <a:endParaRPr lang="fr-FR" dirty="0" smtClean="0"/>
          </a:p>
          <a:p>
            <a:pPr marL="800100" lvl="1" indent="-342900" algn="l">
              <a:buFont typeface="Arial" charset="0"/>
              <a:buChar char="•"/>
            </a:pPr>
            <a:endParaRPr lang="en-GB" dirty="0"/>
          </a:p>
          <a:p>
            <a:pPr marL="800100" lvl="1" indent="-342900" algn="l">
              <a:buFont typeface="Arial" charset="0"/>
              <a:buChar char="•"/>
            </a:pPr>
            <a:endParaRPr lang="en-GB" dirty="0"/>
          </a:p>
          <a:p>
            <a:pPr marL="800100" lvl="1" indent="-342900" algn="l">
              <a:buFont typeface="Arial" charset="0"/>
              <a:buChar char="•"/>
            </a:pP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1524000" y="588818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fr-FR" dirty="0"/>
              <a:t>Points forts et opportunités : ce qui a fonctionné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0878979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695739" y="1828800"/>
            <a:ext cx="9972261" cy="3816626"/>
          </a:xfrm>
        </p:spPr>
        <p:txBody>
          <a:bodyPr>
            <a:normAutofit fontScale="92500" lnSpcReduction="10000"/>
          </a:bodyPr>
          <a:lstStyle/>
          <a:p>
            <a:pPr marL="342900" indent="-342900" algn="l">
              <a:buFont typeface="Arial" charset="0"/>
              <a:buChar char="•"/>
            </a:pPr>
            <a:endParaRPr lang="en-US" dirty="0"/>
          </a:p>
          <a:p>
            <a:pPr marL="800100" lvl="1" indent="-342900" algn="l">
              <a:buFont typeface="Arial" charset="0"/>
              <a:buChar char="•"/>
            </a:pPr>
            <a:endParaRPr lang="en-US" dirty="0"/>
          </a:p>
          <a:p>
            <a:pPr marL="800100" lvl="1" indent="-342900" algn="l">
              <a:buFont typeface="Arial" charset="0"/>
              <a:buChar char="•"/>
            </a:pPr>
            <a:r>
              <a:rPr lang="fr-FR" dirty="0" smtClean="0"/>
              <a:t>Elaboration du SIS avant d’avoir défini les mesures de la REDD+ (processus parallèle au Plan d’Investissement National de la REDD+) </a:t>
            </a:r>
          </a:p>
          <a:p>
            <a:pPr marL="800100" lvl="1" indent="-342900" algn="l">
              <a:buFont typeface="Arial" charset="0"/>
              <a:buChar char="•"/>
            </a:pPr>
            <a:endParaRPr lang="fr-FR" dirty="0" smtClean="0"/>
          </a:p>
          <a:p>
            <a:pPr marL="800100" lvl="1" indent="-342900" algn="l">
              <a:buFont typeface="Arial" charset="0"/>
              <a:buChar char="•"/>
            </a:pPr>
            <a:r>
              <a:rPr lang="fr-FR" dirty="0" smtClean="0"/>
              <a:t>Capacité institutionnelle limitée au sein des agences du gouvernement (toujours mené par les partenaires au développement)  </a:t>
            </a:r>
          </a:p>
          <a:p>
            <a:pPr marL="800100" lvl="1" indent="-342900" algn="l">
              <a:buFont typeface="Arial" charset="0"/>
              <a:buChar char="•"/>
            </a:pPr>
            <a:endParaRPr lang="fr-FR" dirty="0" smtClean="0"/>
          </a:p>
          <a:p>
            <a:pPr marL="800100" lvl="1" indent="-342900" algn="l">
              <a:buFont typeface="Arial" charset="0"/>
              <a:buChar char="•"/>
            </a:pPr>
            <a:r>
              <a:rPr lang="fr-FR" dirty="0" smtClean="0"/>
              <a:t>La mise en œuvre de la REDD+ a plusieurs échelles</a:t>
            </a:r>
            <a:r>
              <a:rPr lang="fr-FR" dirty="0" smtClean="0"/>
              <a:t>: nationale (Cancun); infranationale (BM) projet (CCBS)</a:t>
            </a:r>
            <a:r>
              <a:rPr lang="fr-FR" dirty="0" smtClean="0"/>
              <a:t>.</a:t>
            </a:r>
          </a:p>
          <a:p>
            <a:pPr marL="800100" lvl="1" indent="-342900" algn="l">
              <a:buFont typeface="Arial" charset="0"/>
              <a:buChar char="•"/>
            </a:pPr>
            <a:endParaRPr lang="fr-FR" dirty="0" smtClean="0"/>
          </a:p>
          <a:p>
            <a:pPr marL="800100" lvl="1" indent="-342900" algn="l">
              <a:buFont typeface="Arial" charset="0"/>
              <a:buChar char="•"/>
            </a:pPr>
            <a:r>
              <a:rPr lang="fr-FR" dirty="0" smtClean="0"/>
              <a:t>Aucune ressource consacrée a une analyse exhaustive des PRL existantes, ainsi que des institutions chargées de les mettre en œuvre </a:t>
            </a:r>
            <a:endParaRPr lang="en-GB" dirty="0"/>
          </a:p>
          <a:p>
            <a:pPr marL="800100" lvl="1" indent="-342900" algn="l">
              <a:buFont typeface="Arial" charset="0"/>
              <a:buChar char="•"/>
            </a:pPr>
            <a:endParaRPr lang="en-GB" dirty="0"/>
          </a:p>
          <a:p>
            <a:pPr lvl="1" algn="l"/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1524000" y="796637"/>
            <a:ext cx="9144000" cy="1143000"/>
          </a:xfrm>
        </p:spPr>
        <p:txBody>
          <a:bodyPr>
            <a:noAutofit/>
          </a:bodyPr>
          <a:lstStyle/>
          <a:p>
            <a:r>
              <a:rPr lang="fr-FR" sz="5400" dirty="0"/>
              <a:t>Points faibles et difficultés : ce qui n'a pas fonctionné</a:t>
            </a:r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7213666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695739" y="1828800"/>
            <a:ext cx="9972261" cy="3816626"/>
          </a:xfrm>
        </p:spPr>
        <p:txBody>
          <a:bodyPr>
            <a:normAutofit fontScale="92500" lnSpcReduction="10000"/>
          </a:bodyPr>
          <a:lstStyle/>
          <a:p>
            <a:pPr marL="514350" indent="-514350" algn="l">
              <a:buFont typeface="+mj-lt"/>
              <a:buAutoNum type="arabicPeriod"/>
            </a:pPr>
            <a:r>
              <a:rPr lang="fr-FR" sz="2800" dirty="0" smtClean="0"/>
              <a:t>Si c’</a:t>
            </a:r>
            <a:r>
              <a:rPr lang="fr-FR" sz="2800" dirty="0" smtClean="0">
                <a:sym typeface="Wingdings"/>
              </a:rPr>
              <a:t> é</a:t>
            </a:r>
            <a:r>
              <a:rPr lang="fr-FR" sz="2800" dirty="0" smtClean="0"/>
              <a:t>tait a refaire…</a:t>
            </a:r>
          </a:p>
          <a:p>
            <a:pPr marL="971550" lvl="1" indent="-514350" algn="l">
              <a:buFont typeface="+mj-lt"/>
              <a:buAutoNum type="alphaLcParenR"/>
            </a:pPr>
            <a:r>
              <a:rPr lang="fr-FR" dirty="0" smtClean="0"/>
              <a:t>Identification des mesures de la REDD+ </a:t>
            </a:r>
            <a:r>
              <a:rPr lang="fr-FR" dirty="0" smtClean="0">
                <a:sym typeface="Wingdings"/>
              </a:rPr>
              <a:t></a:t>
            </a:r>
          </a:p>
          <a:p>
            <a:pPr marL="971550" lvl="1" indent="-514350" algn="l">
              <a:buFont typeface="+mj-lt"/>
              <a:buAutoNum type="alphaLcParenR"/>
            </a:pPr>
            <a:r>
              <a:rPr lang="fr-FR" dirty="0" smtClean="0">
                <a:sym typeface="Wingdings"/>
              </a:rPr>
              <a:t>Analyse des risques/avantages sociaux/</a:t>
            </a:r>
            <a:r>
              <a:rPr lang="fr-FR" dirty="0" err="1" smtClean="0">
                <a:sym typeface="Wingdings"/>
              </a:rPr>
              <a:t>env</a:t>
            </a:r>
            <a:r>
              <a:rPr lang="fr-FR" dirty="0" smtClean="0">
                <a:sym typeface="Wingdings"/>
              </a:rPr>
              <a:t>  </a:t>
            </a:r>
          </a:p>
          <a:p>
            <a:pPr marL="971550" lvl="1" indent="-514350" algn="l">
              <a:buFont typeface="+mj-lt"/>
              <a:buAutoNum type="alphaLcParenR"/>
            </a:pPr>
            <a:r>
              <a:rPr lang="fr-FR" dirty="0" smtClean="0">
                <a:sym typeface="Wingdings"/>
              </a:rPr>
              <a:t>Interprétation des garanties de Cancun conformément au contexte national  </a:t>
            </a:r>
          </a:p>
          <a:p>
            <a:pPr marL="971550" lvl="1" indent="-514350" algn="l">
              <a:buFont typeface="+mj-lt"/>
              <a:buAutoNum type="alphaLcParenR"/>
            </a:pPr>
            <a:r>
              <a:rPr lang="fr-FR" dirty="0" smtClean="0">
                <a:sym typeface="Wingdings"/>
              </a:rPr>
              <a:t>Identification des besoins en information/structure/sources liées aux sauvegardes </a:t>
            </a:r>
          </a:p>
          <a:p>
            <a:pPr marL="971550" lvl="1" indent="-514350" algn="l">
              <a:buFont typeface="+mj-lt"/>
              <a:buAutoNum type="alphaLcParenR"/>
            </a:pPr>
            <a:r>
              <a:rPr lang="fr-FR" dirty="0" smtClean="0">
                <a:sym typeface="Wingdings"/>
              </a:rPr>
              <a:t>Elaboration du SIS</a:t>
            </a:r>
          </a:p>
          <a:p>
            <a:pPr marL="971550" lvl="1" indent="-514350" algn="l">
              <a:buFont typeface="+mj-lt"/>
              <a:buAutoNum type="alphaLcParenR"/>
            </a:pPr>
            <a:endParaRPr lang="fr-FR" dirty="0" smtClean="0">
              <a:sym typeface="Wingdings"/>
            </a:endParaRPr>
          </a:p>
          <a:p>
            <a:pPr marL="514350" indent="-514350" algn="l">
              <a:buFont typeface="+mj-lt"/>
              <a:buAutoNum type="arabicPeriod"/>
            </a:pPr>
            <a:r>
              <a:rPr lang="fr-FR" dirty="0" smtClean="0"/>
              <a:t>Nous avons eu besoin de revisiter la conception pour rajouter de la ‘viande’ (contenu de l’information) sur les ‘os’ (dispositifs institutionnels)</a:t>
            </a:r>
          </a:p>
          <a:p>
            <a:pPr marL="514350" indent="-514350" algn="l">
              <a:buFont typeface="+mj-lt"/>
              <a:buAutoNum type="arabicPeriod"/>
            </a:pPr>
            <a:r>
              <a:rPr lang="fr-FR" dirty="0" smtClean="0"/>
              <a:t>Les Groupes de Travail Technique peuvent mener le processus technique mais ne peuvent pas renforcer les </a:t>
            </a:r>
            <a:r>
              <a:rPr lang="fr-FR" smtClean="0"/>
              <a:t>capacités institutionnelles </a:t>
            </a:r>
            <a:r>
              <a:rPr lang="fr-FR" dirty="0" smtClean="0"/>
              <a:t>du SIS (a tous niveaux)</a:t>
            </a:r>
            <a:endParaRPr lang="fr-FR" dirty="0" smtClean="0"/>
          </a:p>
          <a:p>
            <a:pPr marL="800100" lvl="1" indent="-342900" algn="l">
              <a:buFont typeface="Arial" charset="0"/>
              <a:buChar char="•"/>
            </a:pPr>
            <a:endParaRPr lang="en-GB" sz="2400" dirty="0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1524000" y="394855"/>
            <a:ext cx="9144000" cy="1143000"/>
          </a:xfrm>
        </p:spPr>
        <p:txBody>
          <a:bodyPr>
            <a:noAutofit/>
          </a:bodyPr>
          <a:lstStyle/>
          <a:p>
            <a:r>
              <a:rPr lang="fr-FR" sz="5400" dirty="0" smtClean="0"/>
              <a:t/>
            </a:r>
            <a:br>
              <a:rPr lang="fr-FR" sz="5400" dirty="0" smtClean="0"/>
            </a:br>
            <a:r>
              <a:rPr lang="fr-FR" sz="5400" dirty="0" smtClean="0"/>
              <a:t>Leçons tirées</a:t>
            </a:r>
            <a:endParaRPr lang="fr-FR" sz="5400" dirty="0"/>
          </a:p>
        </p:txBody>
      </p:sp>
    </p:spTree>
    <p:extLst>
      <p:ext uri="{BB962C8B-B14F-4D97-AF65-F5344CB8AC3E}">
        <p14:creationId xmlns:p14="http://schemas.microsoft.com/office/powerpoint/2010/main" val="904303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D77D88A-3982-4563-94F2-8C87801B20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                         </a:t>
            </a:r>
            <a:r>
              <a:rPr lang="en-US" sz="9600" b="1" dirty="0"/>
              <a:t>FIN !!</a:t>
            </a:r>
            <a:endParaRPr lang="x-none" sz="9600" b="1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DC1BBB90-09E0-4FD3-9611-261FCC8163A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8335797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2718</TotalTime>
  <Words>682</Words>
  <Application>Microsoft Macintosh PowerPoint</Application>
  <PresentationFormat>Widescreen</PresentationFormat>
  <Paragraphs>143</Paragraphs>
  <Slides>7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Calibri</vt:lpstr>
      <vt:lpstr>Calibri Light</vt:lpstr>
      <vt:lpstr>Myriad Pro</vt:lpstr>
      <vt:lpstr>Times New Roman</vt:lpstr>
      <vt:lpstr>Wingdings</vt:lpstr>
      <vt:lpstr>Arial</vt:lpstr>
      <vt:lpstr>Office Theme</vt:lpstr>
      <vt:lpstr>Conception d'un système d'information sur les sauvegardes</vt:lpstr>
      <vt:lpstr> Processus : ce que nous avons fait</vt:lpstr>
      <vt:lpstr>PowerPoint Presentation</vt:lpstr>
      <vt:lpstr>Points forts et opportunités : ce qui a fonctionné</vt:lpstr>
      <vt:lpstr>Points faibles et difficultés : ce qui n'a pas fonctionné</vt:lpstr>
      <vt:lpstr> Leçons tirées</vt:lpstr>
      <vt:lpstr>                         FIN !!</vt:lpstr>
    </vt:vector>
  </TitlesOfParts>
  <LinksUpToDate>false</LinksUpToDate>
  <SharedDoc>false</SharedDoc>
  <HyperlinksChanged>false</HyperlinksChanged>
  <AppVersion>15.0032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sebastien</dc:creator>
  <cp:lastModifiedBy>sebastien</cp:lastModifiedBy>
  <cp:revision>64</cp:revision>
  <dcterms:created xsi:type="dcterms:W3CDTF">2018-05-09T06:06:00Z</dcterms:created>
  <dcterms:modified xsi:type="dcterms:W3CDTF">2018-06-13T09:24:39Z</dcterms:modified>
</cp:coreProperties>
</file>