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9" r:id="rId3"/>
    <p:sldId id="290" r:id="rId4"/>
    <p:sldId id="283" r:id="rId5"/>
    <p:sldId id="263" r:id="rId6"/>
    <p:sldId id="292" r:id="rId7"/>
    <p:sldId id="265" r:id="rId8"/>
    <p:sldId id="272" r:id="rId9"/>
    <p:sldId id="273" r:id="rId10"/>
    <p:sldId id="274" r:id="rId11"/>
    <p:sldId id="275" r:id="rId12"/>
    <p:sldId id="276" r:id="rId13"/>
    <p:sldId id="277" r:id="rId14"/>
    <p:sldId id="285" r:id="rId15"/>
    <p:sldId id="286" r:id="rId16"/>
    <p:sldId id="293" r:id="rId17"/>
    <p:sldId id="279" r:id="rId18"/>
    <p:sldId id="280" r:id="rId19"/>
    <p:sldId id="281" r:id="rId20"/>
    <p:sldId id="291" r:id="rId21"/>
    <p:sldId id="271" r:id="rId22"/>
    <p:sldId id="294" r:id="rId23"/>
    <p:sldId id="288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99FF"/>
    <a:srgbClr val="FF66FF"/>
    <a:srgbClr val="66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nda\Documents\Project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41318698799017"/>
          <c:y val="6.3779117454068238E-2"/>
          <c:w val="0.74077588931693072"/>
          <c:h val="0.740249753937007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-2.77354251173148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 b="1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="1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b="1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percentage"/>
            <c:noEndCap val="0"/>
            <c:val val="5"/>
          </c:errBars>
          <c:cat>
            <c:strRef>
              <c:f>ARA!$H$19:$J$19</c:f>
              <c:strCache>
                <c:ptCount val="3"/>
                <c:pt idx="0">
                  <c:v> Microbial biofilm </c:v>
                </c:pt>
                <c:pt idx="1">
                  <c:v>Nutrient solution </c:v>
                </c:pt>
                <c:pt idx="2">
                  <c:v>Distilled water</c:v>
                </c:pt>
              </c:strCache>
            </c:strRef>
          </c:cat>
          <c:val>
            <c:numRef>
              <c:f>ARA!$J$13:$J$15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65936"/>
        <c:axId val="105770416"/>
      </c:barChart>
      <c:catAx>
        <c:axId val="10576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5770416"/>
        <c:crosses val="autoZero"/>
        <c:auto val="1"/>
        <c:lblAlgn val="ctr"/>
        <c:lblOffset val="100"/>
        <c:noMultiLvlLbl val="0"/>
      </c:catAx>
      <c:valAx>
        <c:axId val="1057704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sz="18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Diazotropic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species richness</a:t>
                </a:r>
              </a:p>
            </c:rich>
          </c:tx>
          <c:layout>
            <c:manualLayout>
              <c:xMode val="edge"/>
              <c:yMode val="edge"/>
              <c:x val="1.0988228744134255E-2"/>
              <c:y val="0.100344898293963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/>
            </a:pPr>
            <a:endParaRPr lang="en-US"/>
          </a:p>
        </c:txPr>
        <c:crossAx val="10576593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9129483814544"/>
          <c:y val="0.12228226658389722"/>
          <c:w val="0.50296981627296589"/>
          <c:h val="0.691350344692390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Sheet1!$E$61:$E$62</c:f>
              <c:strCache>
                <c:ptCount val="1"/>
                <c:pt idx="0">
                  <c:v>BFBF + 1/2 CF Hard</c:v>
                </c:pt>
              </c:strCache>
            </c:strRef>
          </c:tx>
          <c:spPr>
            <a:ln w="44450" cmpd="sng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Sheet1!$D$63:$D$67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Sheet1!$E$63:$E$67</c:f>
              <c:numCache>
                <c:formatCode>General</c:formatCode>
                <c:ptCount val="5"/>
                <c:pt idx="0">
                  <c:v>0</c:v>
                </c:pt>
                <c:pt idx="1">
                  <c:v>22</c:v>
                </c:pt>
                <c:pt idx="2">
                  <c:v>10</c:v>
                </c:pt>
                <c:pt idx="3">
                  <c:v>2</c:v>
                </c:pt>
                <c:pt idx="4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Sheet1!$F$61:$F$62</c:f>
              <c:strCache>
                <c:ptCount val="1"/>
                <c:pt idx="0">
                  <c:v>BFBF + 1/2 CF Soft</c:v>
                </c:pt>
              </c:strCache>
            </c:strRef>
          </c:tx>
          <c:spPr>
            <a:ln w="44450">
              <a:solidFill>
                <a:schemeClr val="accent3">
                  <a:lumMod val="50000"/>
                </a:schemeClr>
              </a:solidFill>
              <a:prstDash val="solid"/>
            </a:ln>
          </c:spPr>
          <c:marker>
            <c:spPr>
              <a:solidFill>
                <a:schemeClr val="accent3">
                  <a:lumMod val="50000"/>
                </a:schemeClr>
              </a:solidFill>
            </c:spPr>
          </c:marker>
          <c:xVal>
            <c:numRef>
              <c:f>Sheet1!$D$63:$D$67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Sheet1!$F$63:$F$67</c:f>
              <c:numCache>
                <c:formatCode>General</c:formatCode>
                <c:ptCount val="5"/>
                <c:pt idx="0">
                  <c:v>0</c:v>
                </c:pt>
                <c:pt idx="1">
                  <c:v>13</c:v>
                </c:pt>
                <c:pt idx="2">
                  <c:v>20</c:v>
                </c:pt>
                <c:pt idx="3">
                  <c:v>20</c:v>
                </c:pt>
                <c:pt idx="4">
                  <c:v>21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Sheet1!$G$61:$G$62</c:f>
              <c:strCache>
                <c:ptCount val="1"/>
                <c:pt idx="0">
                  <c:v>CF only Hard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ot"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Sheet1!$D$63:$D$67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Sheet1!$G$63:$G$67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14</c:v>
                </c:pt>
                <c:pt idx="3">
                  <c:v>14</c:v>
                </c:pt>
                <c:pt idx="4">
                  <c:v>17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Sheet1!$H$61:$H$62</c:f>
              <c:strCache>
                <c:ptCount val="1"/>
                <c:pt idx="0">
                  <c:v>CF only Soft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ysDash"/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Sheet1!$D$63:$D$67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Sheet1!$H$63:$H$67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13</c:v>
                </c:pt>
                <c:pt idx="3">
                  <c:v>6</c:v>
                </c:pt>
                <c:pt idx="4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22672"/>
        <c:axId val="145831248"/>
      </c:scatterChart>
      <c:valAx>
        <c:axId val="145822672"/>
        <c:scaling>
          <c:orientation val="minMax"/>
          <c:max val="8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 (months)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5831248"/>
        <c:crosses val="autoZero"/>
        <c:crossBetween val="midCat"/>
      </c:valAx>
      <c:valAx>
        <c:axId val="145831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Weed 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58226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161259356469365"/>
          <c:y val="0.21893130809951394"/>
          <c:w val="0.26912814717604788"/>
          <c:h val="0.38255107255627147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1C005-82B8-428F-B365-8AF28A3EDBF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ED363-6E5D-4406-BAA1-BF0C99086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6200"/>
            <a:ext cx="91439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Biofilm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biofertilizers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(BFBFs) for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incorporating biodiversity benefits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reducing environmentally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harmful subsidies in agriculture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953154"/>
            <a:ext cx="8229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err="1" smtClean="0"/>
              <a:t>Gamini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Seneviratne</a:t>
            </a:r>
            <a:r>
              <a:rPr lang="en-US" sz="2200" b="1" dirty="0" smtClean="0"/>
              <a:t> &amp; P</a:t>
            </a:r>
            <a:r>
              <a:rPr lang="en-US" sz="2200" b="1" dirty="0"/>
              <a:t>. C. </a:t>
            </a:r>
            <a:r>
              <a:rPr lang="en-US" sz="2200" b="1" dirty="0" err="1" smtClean="0"/>
              <a:t>Wijepala</a:t>
            </a:r>
            <a:endParaRPr lang="en-US" sz="2200" b="1" dirty="0" smtClean="0"/>
          </a:p>
          <a:p>
            <a:pPr algn="ctr">
              <a:spcBef>
                <a:spcPts val="0"/>
              </a:spcBef>
            </a:pPr>
            <a:r>
              <a:rPr lang="en-US" sz="2200" b="1" dirty="0" smtClean="0"/>
              <a:t>Senior Research Professor in Microbial Biotechnology &amp; 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/>
              <a:t>Research Assistant, National Institute of Fundamental Studies (NIFS), </a:t>
            </a:r>
            <a:r>
              <a:rPr lang="en-US" sz="2200" b="1" dirty="0" err="1" smtClean="0"/>
              <a:t>Hantana</a:t>
            </a:r>
            <a:r>
              <a:rPr lang="en-US" sz="2200" b="1" dirty="0" smtClean="0"/>
              <a:t> Road, Kandy, Sri Lanka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FF"/>
                </a:solidFill>
              </a:rPr>
              <a:t>Ministry of Science, Technology &amp; Research</a:t>
            </a:r>
            <a:endParaRPr lang="en-US" sz="2200" dirty="0">
              <a:solidFill>
                <a:srgbClr val="FF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2743200"/>
            <a:ext cx="7848600" cy="2171170"/>
            <a:chOff x="457200" y="2819400"/>
            <a:chExt cx="7848600" cy="2171170"/>
          </a:xfrm>
        </p:grpSpPr>
        <p:pic>
          <p:nvPicPr>
            <p:cNvPr id="4" name="Picture 2" descr="C:\Users\ATIV BOOK 7\Desktop\Bogowanthalawa\IMG_0999 (1280x960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819400"/>
              <a:ext cx="1905000" cy="217117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hp\Desktop\P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00" y="2819400"/>
              <a:ext cx="1905000" cy="2133600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1026" name="Picture 2" descr="D:\poster malabe\81989350.jpg"/>
            <p:cNvPicPr>
              <a:picLocks noChangeAspect="1" noChangeArrowheads="1"/>
            </p:cNvPicPr>
            <p:nvPr/>
          </p:nvPicPr>
          <p:blipFill>
            <a:blip r:embed="rId4"/>
            <a:srcRect r="49656"/>
            <a:stretch>
              <a:fillRect/>
            </a:stretch>
          </p:blipFill>
          <p:spPr bwMode="auto">
            <a:xfrm>
              <a:off x="6400800" y="2819400"/>
              <a:ext cx="1905000" cy="2133600"/>
            </a:xfrm>
            <a:prstGeom prst="rect">
              <a:avLst/>
            </a:prstGeom>
            <a:noFill/>
            <a:ln w="38100">
              <a:noFill/>
            </a:ln>
          </p:spPr>
        </p:pic>
        <p:pic>
          <p:nvPicPr>
            <p:cNvPr id="8" name="Picture 2" descr="C:\Users\BFBF\Desktop\New folder (2)\20160616_15091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2819400"/>
              <a:ext cx="1905000" cy="2133600"/>
            </a:xfrm>
            <a:prstGeom prst="rect">
              <a:avLst/>
            </a:prstGeom>
            <a:noFill/>
            <a:ln w="3810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Crop yield improvements &amp; drought tolerance with BFBFs </a:t>
            </a:r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781800" cy="50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99" y="228600"/>
            <a:ext cx="830404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/>
          <p:nvPr/>
        </p:nvPicPr>
        <p:blipFill>
          <a:blip r:embed="rId3">
            <a:lum bright="5000" contrast="43000"/>
          </a:blip>
          <a:srcRect/>
          <a:stretch>
            <a:fillRect/>
          </a:stretch>
        </p:blipFill>
        <p:spPr bwMode="auto">
          <a:xfrm>
            <a:off x="3124200" y="3429000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Biofilm-R applied at </a:t>
            </a:r>
            <a:r>
              <a:rPr lang="en-US" sz="3600" b="1" dirty="0" err="1" smtClean="0"/>
              <a:t>Polonnaruwa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Yala</a:t>
            </a:r>
            <a:r>
              <a:rPr lang="en-US" sz="3600" b="1" dirty="0" smtClean="0"/>
              <a:t> 2016) </a:t>
            </a:r>
            <a:endParaRPr lang="en-US" sz="3600" b="1" dirty="0"/>
          </a:p>
        </p:txBody>
      </p:sp>
      <p:pic>
        <p:nvPicPr>
          <p:cNvPr id="1026" name="Picture 2" descr="C:\Users\bnf\Desktop\Farmer Plot 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199" y="4267200"/>
            <a:ext cx="1600199" cy="233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/>
              <a:t>Hard and soft weed count on a tea estate in </a:t>
            </a:r>
            <a:r>
              <a:rPr lang="en-US" sz="2400" b="1" dirty="0" err="1" smtClean="0"/>
              <a:t>Ratnapura</a:t>
            </a:r>
            <a:r>
              <a:rPr lang="en-US" sz="2400" b="1" dirty="0" smtClean="0"/>
              <a:t>. This clearly shows early seed dormancy breaking and exhaustion of hard weed seed bank in the BFBF + ½ CF treatment with continued weed control. This is an ideal way of weed control with the BFBF application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8839200" cy="6477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Shot hole borer (SHB) infestation in tea plants treated with BFBFs and CFs </a:t>
            </a:r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2343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52400"/>
            <a:ext cx="8839200" cy="6477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endParaRPr lang="en-US" b="1" dirty="0"/>
          </a:p>
        </p:txBody>
      </p:sp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Investigating rhizoremediation with BFBFs to reduce heavy metal (cadmium) uptake by plants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532507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b="1" dirty="0" smtClean="0"/>
              <a:t>Cadmium in tomato plant in the pot experiment of different treatments. Different letters on the columns show significant differences at 5% probability level. Vertical bars on the columns show standard errors.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077200" cy="548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7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828800"/>
            <a:ext cx="8458200" cy="449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90525" lvl="2" indent="-342900" algn="ctr"/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9568"/>
            <a:ext cx="8744808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dirty="0"/>
              <a:t>c</a:t>
            </a:r>
            <a:r>
              <a:rPr lang="en-US" sz="2800" b="1" dirty="0" smtClean="0"/>
              <a:t>ase study- Cost saving from BFBF applied to Rice in </a:t>
            </a:r>
            <a:r>
              <a:rPr lang="en-US" sz="2800" b="1" dirty="0" err="1" smtClean="0"/>
              <a:t>Mahaweli</a:t>
            </a:r>
            <a:r>
              <a:rPr lang="en-US" sz="2800" b="1" dirty="0" smtClean="0"/>
              <a:t> System B- Direct cost 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2328"/>
            <a:ext cx="8458200" cy="4843272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endParaRPr lang="en-US" dirty="0">
              <a:latin typeface="+mj-lt"/>
            </a:endParaRPr>
          </a:p>
          <a:p>
            <a:pPr marL="114300" indent="0">
              <a:buNone/>
            </a:pPr>
            <a:r>
              <a:rPr lang="en-US" dirty="0" smtClean="0">
                <a:latin typeface="+mj-lt"/>
              </a:rPr>
              <a:t>Thus, normal cost per acre </a:t>
            </a:r>
            <a:r>
              <a:rPr lang="en-US" dirty="0" smtClean="0">
                <a:latin typeface="+mj-lt"/>
                <a:sym typeface="Wingdings" pitchFamily="2" charset="2"/>
              </a:rPr>
              <a:t> 	</a:t>
            </a:r>
            <a:r>
              <a:rPr lang="en-US" dirty="0" err="1" smtClean="0">
                <a:latin typeface="+mj-lt"/>
                <a:sym typeface="Wingdings" pitchFamily="2" charset="2"/>
              </a:rPr>
              <a:t>Rs</a:t>
            </a:r>
            <a:r>
              <a:rPr lang="en-US" dirty="0" smtClean="0">
                <a:latin typeface="+mj-lt"/>
                <a:sym typeface="Wingdings" pitchFamily="2" charset="2"/>
              </a:rPr>
              <a:t>. 2,560 x 4 bags = 	</a:t>
            </a:r>
            <a:r>
              <a:rPr lang="en-US" dirty="0" err="1" smtClean="0">
                <a:latin typeface="+mj-lt"/>
                <a:sym typeface="Wingdings" pitchFamily="2" charset="2"/>
              </a:rPr>
              <a:t>Rs</a:t>
            </a:r>
            <a:r>
              <a:rPr lang="en-US" dirty="0" smtClean="0">
                <a:latin typeface="+mj-lt"/>
                <a:sym typeface="Wingdings" pitchFamily="2" charset="2"/>
              </a:rPr>
              <a:t>. 10,240/-</a:t>
            </a:r>
            <a:r>
              <a:rPr lang="en-US" dirty="0" smtClean="0">
                <a:latin typeface="+mj-lt"/>
              </a:rPr>
              <a:t>   </a:t>
            </a:r>
          </a:p>
          <a:p>
            <a:pPr marL="114300" indent="0">
              <a:buNone/>
            </a:pPr>
            <a:endParaRPr lang="en-US" dirty="0" smtClean="0">
              <a:latin typeface="+mj-lt"/>
            </a:endParaRPr>
          </a:p>
          <a:p>
            <a:pPr marL="114300" indent="0">
              <a:buNone/>
            </a:pPr>
            <a:r>
              <a:rPr lang="en-US" dirty="0" smtClean="0">
                <a:latin typeface="+mj-lt"/>
              </a:rPr>
              <a:t>Cost of 50% CF </a:t>
            </a:r>
            <a:r>
              <a:rPr lang="en-US" dirty="0" smtClean="0">
                <a:latin typeface="+mj-lt"/>
                <a:sym typeface="Wingdings" pitchFamily="2" charset="2"/>
              </a:rPr>
              <a:t> 					</a:t>
            </a:r>
            <a:r>
              <a:rPr lang="en-US" dirty="0" err="1" smtClean="0">
                <a:latin typeface="+mj-lt"/>
                <a:sym typeface="Wingdings" pitchFamily="2" charset="2"/>
              </a:rPr>
              <a:t>Rs</a:t>
            </a:r>
            <a:r>
              <a:rPr lang="en-US" dirty="0" smtClean="0">
                <a:latin typeface="+mj-lt"/>
                <a:sym typeface="Wingdings" pitchFamily="2" charset="2"/>
              </a:rPr>
              <a:t>. 5,120/-</a:t>
            </a:r>
            <a:endParaRPr lang="en-US" dirty="0">
              <a:latin typeface="+mj-lt"/>
            </a:endParaRPr>
          </a:p>
          <a:p>
            <a:pPr marL="114300" indent="0">
              <a:buNone/>
            </a:pPr>
            <a:endParaRPr lang="en-US" dirty="0" smtClean="0">
              <a:latin typeface="+mj-lt"/>
            </a:endParaRPr>
          </a:p>
          <a:p>
            <a:pPr marL="114300" indent="0">
              <a:buNone/>
            </a:pPr>
            <a:r>
              <a:rPr lang="en-US" dirty="0" smtClean="0">
                <a:latin typeface="+mj-lt"/>
              </a:rPr>
              <a:t>Cost of BIOFILM per/acre </a:t>
            </a:r>
            <a:r>
              <a:rPr lang="en-US" dirty="0" smtClean="0">
                <a:latin typeface="+mj-lt"/>
                <a:sym typeface="Wingdings" pitchFamily="2" charset="2"/>
              </a:rPr>
              <a:t>	</a:t>
            </a:r>
            <a:r>
              <a:rPr lang="en-US" dirty="0" err="1" smtClean="0">
                <a:latin typeface="+mj-lt"/>
                <a:sym typeface="Wingdings" pitchFamily="2" charset="2"/>
              </a:rPr>
              <a:t>Rs</a:t>
            </a:r>
            <a:r>
              <a:rPr lang="en-US" dirty="0" smtClean="0">
                <a:latin typeface="+mj-lt"/>
                <a:sym typeface="Wingdings" pitchFamily="2" charset="2"/>
              </a:rPr>
              <a:t>. 630 x 2 = 		</a:t>
            </a:r>
            <a:r>
              <a:rPr lang="en-US" dirty="0" err="1" smtClean="0">
                <a:latin typeface="+mj-lt"/>
                <a:sym typeface="Wingdings" pitchFamily="2" charset="2"/>
              </a:rPr>
              <a:t>Rs</a:t>
            </a:r>
            <a:r>
              <a:rPr lang="en-US" dirty="0" smtClean="0">
                <a:latin typeface="+mj-lt"/>
                <a:sym typeface="Wingdings" pitchFamily="2" charset="2"/>
              </a:rPr>
              <a:t>. 1,260/-</a:t>
            </a:r>
            <a:r>
              <a:rPr lang="en-US" dirty="0" smtClean="0">
                <a:latin typeface="+mj-lt"/>
              </a:rPr>
              <a:t>         </a:t>
            </a:r>
          </a:p>
          <a:p>
            <a:pPr marL="114300" indent="0">
              <a:buNone/>
            </a:pPr>
            <a:endParaRPr lang="en-US" dirty="0" smtClean="0">
              <a:latin typeface="+mj-lt"/>
            </a:endParaRPr>
          </a:p>
          <a:p>
            <a:pPr marL="114300" indent="0">
              <a:buNone/>
            </a:pPr>
            <a:r>
              <a:rPr lang="en-US" dirty="0" smtClean="0">
                <a:latin typeface="+mj-lt"/>
              </a:rPr>
              <a:t>Total Cost with 50% CF + Biofilm </a:t>
            </a:r>
            <a:r>
              <a:rPr lang="en-US" dirty="0" smtClean="0">
                <a:latin typeface="+mj-lt"/>
                <a:sym typeface="Wingdings" pitchFamily="2" charset="2"/>
              </a:rPr>
              <a:t>			</a:t>
            </a:r>
            <a:r>
              <a:rPr lang="en-US" dirty="0" err="1" smtClean="0">
                <a:latin typeface="+mj-lt"/>
                <a:sym typeface="Wingdings" pitchFamily="2" charset="2"/>
              </a:rPr>
              <a:t>Rs</a:t>
            </a:r>
            <a:r>
              <a:rPr lang="en-US" dirty="0" smtClean="0">
                <a:latin typeface="+mj-lt"/>
                <a:sym typeface="Wingdings" pitchFamily="2" charset="2"/>
              </a:rPr>
              <a:t>. 6,380/-</a:t>
            </a:r>
            <a:endParaRPr lang="en-US" dirty="0" smtClean="0">
              <a:latin typeface="+mj-lt"/>
            </a:endParaRPr>
          </a:p>
          <a:p>
            <a:pPr marL="114300" indent="0">
              <a:buNone/>
            </a:pPr>
            <a:endParaRPr lang="en-US" dirty="0" smtClean="0">
              <a:latin typeface="+mj-lt"/>
            </a:endParaRPr>
          </a:p>
          <a:p>
            <a:pPr marL="114300" indent="0">
              <a:buNone/>
            </a:pPr>
            <a:r>
              <a:rPr lang="en-US" dirty="0" smtClean="0">
                <a:latin typeface="+mj-lt"/>
              </a:rPr>
              <a:t>Total saving per acre </a:t>
            </a:r>
            <a:r>
              <a:rPr lang="en-US" dirty="0" smtClean="0">
                <a:latin typeface="+mj-lt"/>
                <a:sym typeface="Wingdings" pitchFamily="2" charset="2"/>
              </a:rPr>
              <a:t> 	10,240 – 6,380 = 	</a:t>
            </a:r>
            <a:r>
              <a:rPr lang="en-US" b="1" dirty="0" smtClean="0">
                <a:latin typeface="+mj-lt"/>
                <a:sym typeface="Wingdings" pitchFamily="2" charset="2"/>
              </a:rPr>
              <a:t>Rs. 3,860/- </a:t>
            </a:r>
          </a:p>
          <a:p>
            <a:pPr marL="114300" indent="0">
              <a:buNone/>
            </a:pPr>
            <a:endParaRPr lang="en-US" dirty="0" smtClean="0">
              <a:latin typeface="+mj-lt"/>
            </a:endParaRPr>
          </a:p>
          <a:p>
            <a:pPr marL="114300" indent="0">
              <a:buNone/>
            </a:pPr>
            <a:r>
              <a:rPr lang="en-US" b="1" dirty="0" smtClean="0">
                <a:latin typeface="+mj-lt"/>
              </a:rPr>
              <a:t>Total saving per Ha </a:t>
            </a:r>
            <a:r>
              <a:rPr lang="en-US" b="1" dirty="0" smtClean="0">
                <a:latin typeface="+mj-lt"/>
                <a:sym typeface="Wingdings" pitchFamily="2" charset="2"/>
              </a:rPr>
              <a:t>		</a:t>
            </a:r>
            <a:r>
              <a:rPr lang="en-US" b="1" dirty="0" err="1" smtClean="0">
                <a:latin typeface="+mj-lt"/>
                <a:sym typeface="Wingdings" pitchFamily="2" charset="2"/>
              </a:rPr>
              <a:t>Rs</a:t>
            </a:r>
            <a:r>
              <a:rPr lang="en-US" b="1" dirty="0" smtClean="0">
                <a:latin typeface="+mj-lt"/>
                <a:sym typeface="Wingdings" pitchFamily="2" charset="2"/>
              </a:rPr>
              <a:t>. 3,860 x 2.47 = 	</a:t>
            </a:r>
            <a:r>
              <a:rPr lang="en-US" sz="3000" b="1" dirty="0" err="1" smtClean="0">
                <a:latin typeface="+mj-lt"/>
                <a:sym typeface="Wingdings" pitchFamily="2" charset="2"/>
              </a:rPr>
              <a:t>Rs</a:t>
            </a:r>
            <a:r>
              <a:rPr lang="en-US" sz="3000" b="1" dirty="0" smtClean="0">
                <a:latin typeface="+mj-lt"/>
                <a:sym typeface="Wingdings" pitchFamily="2" charset="2"/>
              </a:rPr>
              <a:t>. 9,534/-</a:t>
            </a:r>
          </a:p>
          <a:p>
            <a:pPr marL="114300" indent="0">
              <a:buNone/>
            </a:pPr>
            <a:r>
              <a:rPr lang="en-US" dirty="0" smtClean="0">
                <a:latin typeface="+mj-lt"/>
              </a:rPr>
              <a:t> </a:t>
            </a:r>
          </a:p>
          <a:p>
            <a:endParaRPr lang="en-US" dirty="0"/>
          </a:p>
        </p:txBody>
      </p:sp>
      <p:sp>
        <p:nvSpPr>
          <p:cNvPr id="4" name="Folded Corner 3"/>
          <p:cNvSpPr/>
          <p:nvPr/>
        </p:nvSpPr>
        <p:spPr bwMode="auto">
          <a:xfrm>
            <a:off x="304800" y="1078176"/>
            <a:ext cx="5715000" cy="762000"/>
          </a:xfrm>
          <a:prstGeom prst="foldedCorner">
            <a:avLst/>
          </a:prstGeom>
          <a:solidFill>
            <a:srgbClr val="DCE6A8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11430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Normal practice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2</a:t>
            </a:r>
            <a:r>
              <a:rPr lang="en-US" sz="2000" b="1" dirty="0" smtClean="0">
                <a:solidFill>
                  <a:srgbClr val="FF0000"/>
                </a:solidFill>
              </a:rPr>
              <a:t>00 kg of CF </a:t>
            </a:r>
            <a:r>
              <a:rPr lang="en-US" sz="2000" b="1" dirty="0" smtClean="0">
                <a:solidFill>
                  <a:srgbClr val="FF0000"/>
                </a:solidFill>
              </a:rPr>
              <a:t>per acre/season</a:t>
            </a:r>
            <a:r>
              <a:rPr lang="en-US" sz="2000" b="1" dirty="0" smtClean="0"/>
              <a:t>                                 </a:t>
            </a:r>
            <a:endParaRPr lang="en-US" sz="2000" b="1" dirty="0" smtClean="0"/>
          </a:p>
        </p:txBody>
      </p:sp>
      <p:sp>
        <p:nvSpPr>
          <p:cNvPr id="6" name="Oval 5"/>
          <p:cNvSpPr/>
          <p:nvPr/>
        </p:nvSpPr>
        <p:spPr>
          <a:xfrm>
            <a:off x="6781800" y="5334000"/>
            <a:ext cx="1524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828800"/>
            <a:ext cx="8458200" cy="21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90525" lvl="2" indent="-342900" algn="ctr"/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Cost saving to </a:t>
            </a:r>
            <a:r>
              <a:rPr lang="en-US" sz="3600" b="1" dirty="0" err="1" smtClean="0"/>
              <a:t>Mahaweli</a:t>
            </a:r>
            <a:r>
              <a:rPr lang="en-US" sz="3600" b="1" dirty="0" smtClean="0"/>
              <a:t> System-B  farmers </a:t>
            </a:r>
            <a:br>
              <a:rPr lang="en-US" sz="3600" b="1" dirty="0" smtClean="0"/>
            </a:br>
            <a:r>
              <a:rPr lang="en-US" sz="2800" b="1" dirty="0" err="1" smtClean="0"/>
              <a:t>Yala</a:t>
            </a:r>
            <a:r>
              <a:rPr lang="en-US" sz="2800" b="1" dirty="0" smtClean="0"/>
              <a:t> 2016 season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pPr marL="114300" indent="0">
              <a:buNone/>
            </a:pPr>
            <a:endParaRPr lang="en-US" dirty="0" smtClean="0">
              <a:latin typeface="+mj-lt"/>
            </a:endParaRPr>
          </a:p>
          <a:p>
            <a:pPr marL="114300" indent="0">
              <a:buNone/>
            </a:pPr>
            <a:r>
              <a:rPr lang="en-US" dirty="0" smtClean="0">
                <a:latin typeface="+mj-lt"/>
              </a:rPr>
              <a:t>Extent Biofilm used – 	783 acres</a:t>
            </a:r>
          </a:p>
          <a:p>
            <a:pPr marL="114300" indent="0">
              <a:buNone/>
            </a:pPr>
            <a:r>
              <a:rPr lang="en-US" dirty="0" smtClean="0">
                <a:latin typeface="+mj-lt"/>
              </a:rPr>
              <a:t>Cost saving per acre –	3,860/2 = </a:t>
            </a:r>
            <a:r>
              <a:rPr lang="en-US" dirty="0" err="1" smtClean="0">
                <a:latin typeface="+mj-lt"/>
              </a:rPr>
              <a:t>Rs</a:t>
            </a:r>
            <a:r>
              <a:rPr lang="en-US" dirty="0" smtClean="0">
                <a:latin typeface="+mj-lt"/>
              </a:rPr>
              <a:t>. 1980 (for one application)</a:t>
            </a:r>
          </a:p>
          <a:p>
            <a:pPr marL="114300" indent="0">
              <a:buNone/>
            </a:pPr>
            <a:endParaRPr lang="en-US" dirty="0">
              <a:latin typeface="+mj-lt"/>
            </a:endParaRPr>
          </a:p>
          <a:p>
            <a:pPr marL="114300" indent="0">
              <a:buNone/>
            </a:pPr>
            <a:endParaRPr lang="en-US" dirty="0">
              <a:latin typeface="+mj-lt"/>
            </a:endParaRPr>
          </a:p>
          <a:p>
            <a:pPr marL="114300" indent="0">
              <a:buNone/>
            </a:pP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71800" y="4191000"/>
            <a:ext cx="3276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US" sz="2800" dirty="0" smtClean="0">
                <a:solidFill>
                  <a:schemeClr val="tx1"/>
                </a:solidFill>
              </a:rPr>
              <a:t>Thus, saving;</a:t>
            </a:r>
          </a:p>
          <a:p>
            <a:pPr marL="11430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Rs. 1,550,340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828800"/>
            <a:ext cx="8458200" cy="1752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Total Extent – 		17,000 Ha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Cost saving per Ha –	Rs. 9,534/-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Total future potential savings to System-B  farmers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524000" y="39624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800" dirty="0" smtClean="0"/>
              <a:t>Thus, total potential saving per season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4724400"/>
            <a:ext cx="2868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Rs. 162,078,000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2971800" y="4495800"/>
            <a:ext cx="3429000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003" y="152400"/>
            <a:ext cx="9178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How to create plant diversity in natural forests </a:t>
            </a:r>
            <a:endParaRPr lang="en-US" sz="3600" dirty="0"/>
          </a:p>
        </p:txBody>
      </p:sp>
      <p:pic>
        <p:nvPicPr>
          <p:cNvPr id="7" name="Content Placeholder 4" descr="http://www.hubbardbrook.org/w6_tour/tree-stop/sugar-maple/maple-lvs-400.jpg"/>
          <p:cNvPicPr>
            <a:picLocks/>
          </p:cNvPicPr>
          <p:nvPr/>
        </p:nvPicPr>
        <p:blipFill>
          <a:blip r:embed="rId2">
            <a:lum bright="-32000" contrast="39000"/>
          </a:blip>
          <a:srcRect/>
          <a:stretch>
            <a:fillRect/>
          </a:stretch>
        </p:blipFill>
        <p:spPr bwMode="auto">
          <a:xfrm>
            <a:off x="5334000" y="990600"/>
            <a:ext cx="35051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ecologyandsociety.org/vol12/iss2/art1/figure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505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own Arrow 8"/>
          <p:cNvSpPr/>
          <p:nvPr/>
        </p:nvSpPr>
        <p:spPr>
          <a:xfrm>
            <a:off x="2506639" y="2976687"/>
            <a:ext cx="304800" cy="30480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506639" y="4729287"/>
            <a:ext cx="304800" cy="30480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7200" y="791907"/>
            <a:ext cx="4572000" cy="21847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Thinning of tree seedlings of the same species growing at high densities on the forest floor, via consumption by some microbes and fauna (insects) feeding on plants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3788" y="3281487"/>
            <a:ext cx="4572000" cy="1447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Open up gaps on the forest floor for tree seedling of other species too to emerge in the same manner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3788" y="5006790"/>
            <a:ext cx="4572000" cy="18239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Diversity &amp; stratifications in the forest ecosystem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Bagchi</a:t>
            </a:r>
            <a:r>
              <a:rPr lang="en-US" sz="2400" dirty="0">
                <a:solidFill>
                  <a:schemeClr val="tx1"/>
                </a:solidFill>
              </a:rPr>
              <a:t> et al., 2014, Nature 506, </a:t>
            </a:r>
            <a:r>
              <a:rPr lang="en-US" sz="2400" dirty="0" smtClean="0">
                <a:solidFill>
                  <a:schemeClr val="tx1"/>
                </a:solidFill>
              </a:rPr>
              <a:t>85-88). Those microbes &amp; insects, considered as forest-creating Engineers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58858" y="60899"/>
            <a:ext cx="8686800" cy="6077317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1383" y="744071"/>
            <a:ext cx="1828800" cy="1447800"/>
            <a:chOff x="1600200" y="3276600"/>
            <a:chExt cx="2202872" cy="1828800"/>
          </a:xfrm>
        </p:grpSpPr>
        <p:pic>
          <p:nvPicPr>
            <p:cNvPr id="4" name="Picture 2" descr="Image result for biofilm t bott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0200" y="3276600"/>
              <a:ext cx="1034321" cy="1828800"/>
            </a:xfrm>
            <a:prstGeom prst="rect">
              <a:avLst/>
            </a:prstGeom>
            <a:noFill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 l="5087" t="6250" r="3347" b="6250"/>
            <a:stretch>
              <a:fillRect/>
            </a:stretch>
          </p:blipFill>
          <p:spPr>
            <a:xfrm>
              <a:off x="2057399" y="4038600"/>
              <a:ext cx="1745673" cy="10668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0" y="75976"/>
            <a:ext cx="8727600" cy="5688265"/>
            <a:chOff x="-102092" y="-258170"/>
            <a:chExt cx="9998608" cy="6900521"/>
          </a:xfrm>
        </p:grpSpPr>
        <p:sp>
          <p:nvSpPr>
            <p:cNvPr id="13" name="Rounded Rectangle 12"/>
            <p:cNvSpPr/>
            <p:nvPr/>
          </p:nvSpPr>
          <p:spPr>
            <a:xfrm>
              <a:off x="6304669" y="1604422"/>
              <a:ext cx="3491346" cy="111533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CFs cut down up to 50% </a:t>
              </a:r>
              <a:endParaRPr lang="en-US" sz="2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9143" y="3316194"/>
              <a:ext cx="2877589" cy="103679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Natural pests and pathogens control</a:t>
              </a:r>
              <a:endParaRPr lang="en-US" sz="2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075680" y="4523757"/>
              <a:ext cx="1942730" cy="111534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SOM buildup</a:t>
              </a:r>
              <a:endParaRPr lang="en-US" sz="2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107934" y="5722950"/>
              <a:ext cx="2362199" cy="91940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Reduced GHG emission</a:t>
              </a:r>
              <a:endParaRPr lang="en-US" sz="2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46596" y="4431533"/>
              <a:ext cx="3047999" cy="210675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Low heavy metal (e.g. </a:t>
              </a:r>
              <a:r>
                <a:rPr lang="en-US" sz="2400" dirty="0" err="1" smtClean="0"/>
                <a:t>Cd</a:t>
              </a:r>
              <a:r>
                <a:rPr lang="en-US" sz="2400" dirty="0" smtClean="0"/>
                <a:t>) uptake &amp; accumulation in ground water</a:t>
              </a:r>
              <a:endParaRPr lang="en-US" sz="2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65013" y="23256"/>
              <a:ext cx="3965849" cy="1115339"/>
            </a:xfrm>
            <a:prstGeom prst="roundRect">
              <a:avLst/>
            </a:prstGeom>
            <a:solidFill>
              <a:srgbClr val="FF99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Soil seed bank dormancy breaking</a:t>
              </a:r>
              <a:endParaRPr lang="en-US" sz="24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669699" y="3316194"/>
              <a:ext cx="2226817" cy="11153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Natural weed control</a:t>
              </a:r>
              <a:endParaRPr lang="en-US" sz="2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-102092" y="-258170"/>
              <a:ext cx="3428999" cy="3200401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284840" y="1083107"/>
              <a:ext cx="3047999" cy="919401"/>
            </a:xfrm>
            <a:prstGeom prst="roundRect">
              <a:avLst/>
            </a:prstGeom>
            <a:solidFill>
              <a:srgbClr val="FF99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Reinstating lost biodiversity</a:t>
              </a:r>
              <a:endParaRPr lang="en-US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510" y="5976966"/>
            <a:ext cx="54864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Lead to ecosystem sustainability &amp; saving agric., Environ. &amp; health costs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rot="21293371">
            <a:off x="1071498" y="5376265"/>
            <a:ext cx="685800" cy="1391391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783954" y="1980450"/>
            <a:ext cx="797446" cy="1001015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0"/>
          </p:cNvCxnSpPr>
          <p:nvPr/>
        </p:nvCxnSpPr>
        <p:spPr>
          <a:xfrm flipH="1">
            <a:off x="3118533" y="1980450"/>
            <a:ext cx="615268" cy="1961361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44868" y="1980450"/>
            <a:ext cx="1114779" cy="2929489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47843" y="1955646"/>
            <a:ext cx="1352714" cy="2062187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15850" y="1980450"/>
            <a:ext cx="2068003" cy="1501661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88171" y="2016094"/>
            <a:ext cx="490524" cy="304800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8" y="75945"/>
            <a:ext cx="2821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Dir./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Indir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cost savings with BFBF use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 bwMode="auto">
          <a:xfrm>
            <a:off x="609600" y="228600"/>
            <a:ext cx="8001000" cy="2057400"/>
          </a:xfrm>
          <a:prstGeom prst="foldedCorner">
            <a:avLst/>
          </a:prstGeom>
          <a:solidFill>
            <a:srgbClr val="FFF316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73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81400" y="2209800"/>
            <a:ext cx="5410200" cy="4419600"/>
            <a:chOff x="2971800" y="533400"/>
            <a:chExt cx="6019800" cy="5334000"/>
          </a:xfrm>
        </p:grpSpPr>
        <p:sp>
          <p:nvSpPr>
            <p:cNvPr id="10" name="Oval 9"/>
            <p:cNvSpPr/>
            <p:nvPr/>
          </p:nvSpPr>
          <p:spPr>
            <a:xfrm>
              <a:off x="2971800" y="533400"/>
              <a:ext cx="6019800" cy="53340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57600" y="685800"/>
              <a:ext cx="4724400" cy="4267200"/>
              <a:chOff x="2590800" y="762000"/>
              <a:chExt cx="4724400" cy="42672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 l="6236" t="4005" r="11031" b="3873"/>
              <a:stretch>
                <a:fillRect/>
              </a:stretch>
            </p:blipFill>
            <p:spPr bwMode="auto">
              <a:xfrm>
                <a:off x="2590800" y="2971800"/>
                <a:ext cx="2057400" cy="205740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 l="11429" t="3355" r="8571" b="6055"/>
              <a:stretch>
                <a:fillRect/>
              </a:stretch>
            </p:blipFill>
            <p:spPr bwMode="auto">
              <a:xfrm>
                <a:off x="5257800" y="2895600"/>
                <a:ext cx="2057400" cy="205740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0" name="Picture 6" descr="C:\Users\iyumi\Pictures\bge.png"/>
              <p:cNvPicPr>
                <a:picLocks noChangeAspect="1" noChangeArrowheads="1"/>
              </p:cNvPicPr>
              <p:nvPr/>
            </p:nvPicPr>
            <p:blipFill>
              <a:blip r:embed="rId4"/>
              <a:srcRect l="11821" t="2516" r="11344" b="1887"/>
              <a:stretch>
                <a:fillRect/>
              </a:stretch>
            </p:blipFill>
            <p:spPr bwMode="auto">
              <a:xfrm>
                <a:off x="3886200" y="762000"/>
                <a:ext cx="1981200" cy="2057400"/>
              </a:xfrm>
              <a:prstGeom prst="roundRect">
                <a:avLst/>
              </a:prstGeom>
              <a:noFill/>
            </p:spPr>
          </p:pic>
        </p:grpSp>
      </p:grpSp>
      <p:sp>
        <p:nvSpPr>
          <p:cNvPr id="9" name="Rectangle 8"/>
          <p:cNvSpPr/>
          <p:nvPr/>
        </p:nvSpPr>
        <p:spPr>
          <a:xfrm>
            <a:off x="685800" y="417493"/>
            <a:ext cx="7696200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In conclusion, a historical mistake in conventional agriculture can be rectified by BFBFs application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438400"/>
            <a:ext cx="342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/>
          </a:p>
          <a:p>
            <a:r>
              <a:rPr lang="en-US" sz="3200" dirty="0" smtClean="0"/>
              <a:t>This contributes to a more </a:t>
            </a:r>
            <a:r>
              <a:rPr lang="en-US" sz="3200" dirty="0" smtClean="0">
                <a:solidFill>
                  <a:srgbClr val="FF0000"/>
                </a:solidFill>
              </a:rPr>
              <a:t>eco-friendly agriculture </a:t>
            </a:r>
            <a:r>
              <a:rPr lang="en-US" sz="3200" dirty="0" smtClean="0"/>
              <a:t>with an array of benefits to </a:t>
            </a:r>
            <a:r>
              <a:rPr lang="en-US" sz="3200" dirty="0" smtClean="0">
                <a:solidFill>
                  <a:srgbClr val="FF0000"/>
                </a:solidFill>
              </a:rPr>
              <a:t>health, economics </a:t>
            </a:r>
            <a:r>
              <a:rPr lang="en-US" sz="3200" dirty="0" smtClean="0"/>
              <a:t>and the </a:t>
            </a:r>
            <a:r>
              <a:rPr lang="en-US" sz="3200" dirty="0" smtClean="0">
                <a:solidFill>
                  <a:srgbClr val="FF0000"/>
                </a:solidFill>
              </a:rPr>
              <a:t>environment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Adopt BFBFs Biotechnology in Agriculture &amp; Plantation sectors in the country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Start awareness programs on this technology, island-wide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Provide financial support for the awareness, as well as production &amp; distribution of the BFBFs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Collaborators &amp; Funding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800" b="1" dirty="0" smtClean="0"/>
              <a:t>TRI, RRDI, RRISL, SRI, KPL, NBG, HORDI, </a:t>
            </a:r>
          </a:p>
          <a:p>
            <a:pPr>
              <a:lnSpc>
                <a:spcPct val="110000"/>
              </a:lnSpc>
              <a:buNone/>
            </a:pPr>
            <a:r>
              <a:rPr lang="en-US" sz="2800" b="1" dirty="0" smtClean="0"/>
              <a:t>     Plenty Foods, University of Sydney (Australia), Local Universities (</a:t>
            </a:r>
            <a:r>
              <a:rPr lang="en-US" sz="2800" b="1" dirty="0" err="1" smtClean="0"/>
              <a:t>Peradeniya</a:t>
            </a:r>
            <a:r>
              <a:rPr lang="en-US" sz="2800" b="1" dirty="0" smtClean="0"/>
              <a:t>, Colombo, </a:t>
            </a:r>
            <a:r>
              <a:rPr lang="en-US" sz="2800" b="1" dirty="0" err="1" smtClean="0"/>
              <a:t>Rajarata</a:t>
            </a:r>
            <a:r>
              <a:rPr lang="en-US" sz="2800" b="1" dirty="0" smtClean="0"/>
              <a:t>, </a:t>
            </a:r>
          </a:p>
          <a:p>
            <a:pPr>
              <a:lnSpc>
                <a:spcPct val="110000"/>
              </a:lnSpc>
              <a:buNone/>
            </a:pPr>
            <a:r>
              <a:rPr lang="en-US" sz="2800" b="1" dirty="0" smtClean="0"/>
              <a:t>     </a:t>
            </a:r>
            <a:r>
              <a:rPr lang="en-US" sz="2800" b="1" dirty="0" err="1" smtClean="0"/>
              <a:t>Sabaragamuwa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Wellassa</a:t>
            </a:r>
            <a:r>
              <a:rPr lang="en-US" sz="2800" b="1" dirty="0" smtClean="0"/>
              <a:t>, South Eastern, </a:t>
            </a:r>
          </a:p>
          <a:p>
            <a:pPr>
              <a:lnSpc>
                <a:spcPct val="110000"/>
              </a:lnSpc>
              <a:buNone/>
            </a:pPr>
            <a:r>
              <a:rPr lang="en-US" sz="2800" b="1" dirty="0" smtClean="0"/>
              <a:t>     </a:t>
            </a:r>
            <a:r>
              <a:rPr lang="en-US" sz="2800" b="1" dirty="0" err="1" smtClean="0"/>
              <a:t>Ruhuna</a:t>
            </a:r>
            <a:r>
              <a:rPr lang="en-US" sz="2800" b="1" dirty="0" smtClean="0"/>
              <a:t>), SARD</a:t>
            </a:r>
          </a:p>
          <a:p>
            <a:pPr>
              <a:lnSpc>
                <a:spcPct val="110000"/>
              </a:lnSpc>
              <a:buNone/>
            </a:pPr>
            <a:endParaRPr lang="en-US" sz="1200" b="1" dirty="0" smtClean="0"/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800" b="1" dirty="0" smtClean="0"/>
              <a:t>NIFS, TRI, NSF, NRC, </a:t>
            </a:r>
            <a:r>
              <a:rPr lang="en-US" sz="2800" b="1" dirty="0" err="1" smtClean="0"/>
              <a:t>AusAID</a:t>
            </a:r>
            <a:r>
              <a:rPr lang="en-US" sz="2800" b="1" dirty="0" smtClean="0"/>
              <a:t> (Australia), </a:t>
            </a:r>
          </a:p>
          <a:p>
            <a:pPr>
              <a:lnSpc>
                <a:spcPct val="110000"/>
              </a:lnSpc>
              <a:buNone/>
            </a:pPr>
            <a:r>
              <a:rPr lang="en-US" sz="2800" b="1" dirty="0" smtClean="0"/>
              <a:t>    RRDI, RRISL, SRI, KPL, NBG, HORDI, </a:t>
            </a:r>
          </a:p>
          <a:p>
            <a:pPr>
              <a:lnSpc>
                <a:spcPct val="110000"/>
              </a:lnSpc>
              <a:buNone/>
            </a:pPr>
            <a:r>
              <a:rPr lang="en-US" sz="2800" b="1" dirty="0" smtClean="0"/>
              <a:t>    Plenty Foods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hand-writes-the-word-thank-you_fyUln5H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9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Forest conversion to agriculture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" y="990171"/>
            <a:ext cx="5181600" cy="2743629"/>
            <a:chOff x="76200" y="990171"/>
            <a:chExt cx="5181600" cy="3212675"/>
          </a:xfrm>
        </p:grpSpPr>
        <p:sp>
          <p:nvSpPr>
            <p:cNvPr id="4" name="Oval 3"/>
            <p:cNvSpPr/>
            <p:nvPr/>
          </p:nvSpPr>
          <p:spPr>
            <a:xfrm>
              <a:off x="2514600" y="1295400"/>
              <a:ext cx="2743200" cy="2438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Reduce biodiversity of functional flora, fauna and microbes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557296">
              <a:off x="94629" y="990171"/>
              <a:ext cx="2743200" cy="92416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Forest clearing</a:t>
              </a:r>
              <a:endParaRPr lang="en-US" sz="24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76200" y="2057400"/>
              <a:ext cx="2362200" cy="8382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Tillage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20343190">
              <a:off x="151562" y="3266100"/>
              <a:ext cx="2664643" cy="93674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Chemical inputs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4000" y="762000"/>
            <a:ext cx="3582194" cy="3354388"/>
            <a:chOff x="5410200" y="990600"/>
            <a:chExt cx="3582194" cy="3201988"/>
          </a:xfrm>
        </p:grpSpPr>
        <p:cxnSp>
          <p:nvCxnSpPr>
            <p:cNvPr id="16" name="Straight Connector 15"/>
            <p:cNvCxnSpPr/>
            <p:nvPr/>
          </p:nvCxnSpPr>
          <p:spPr>
            <a:xfrm rot="10800000" flipH="1">
              <a:off x="5410200" y="990601"/>
              <a:ext cx="762000" cy="1600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H="1" flipV="1">
              <a:off x="5410200" y="2590800"/>
              <a:ext cx="762000" cy="1600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172200" y="990600"/>
              <a:ext cx="2819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172200" y="4191000"/>
              <a:ext cx="2819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7391400" y="2590800"/>
              <a:ext cx="3200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6019800" y="762000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Because, </a:t>
            </a:r>
            <a:r>
              <a:rPr lang="en-US" dirty="0"/>
              <a:t>t</a:t>
            </a:r>
            <a:r>
              <a:rPr lang="en-US" dirty="0" smtClean="0"/>
              <a:t>hey enter into an inactive or dormant phase to bypass the stress factors, by forming ‘seeds’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Then, those remnant forest diversity/stratification creating microbes and insects in the </a:t>
            </a:r>
            <a:r>
              <a:rPr lang="en-US" dirty="0" err="1" smtClean="0"/>
              <a:t>agroecosystems</a:t>
            </a:r>
            <a:r>
              <a:rPr lang="en-US" dirty="0" smtClean="0"/>
              <a:t> start feeding on our crops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Then, we call them pathogens and pests attacking our crops</a:t>
            </a:r>
            <a:endParaRPr lang="en-US" dirty="0"/>
          </a:p>
        </p:txBody>
      </p:sp>
      <p:sp>
        <p:nvSpPr>
          <p:cNvPr id="27" name="Up Arrow Callout 26"/>
          <p:cNvSpPr/>
          <p:nvPr/>
        </p:nvSpPr>
        <p:spPr>
          <a:xfrm>
            <a:off x="4343400" y="4191000"/>
            <a:ext cx="4648200" cy="2590800"/>
          </a:xfrm>
          <a:prstGeom prst="upArrowCallout">
            <a:avLst>
              <a:gd name="adj1" fmla="val 24020"/>
              <a:gd name="adj2" fmla="val 19732"/>
              <a:gd name="adj3" fmla="val 25000"/>
              <a:gd name="adj4" fmla="val 6802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We address above issues by killing pests and pathogens using agrochemicals, and by further increasing  chemical fertilizer use with yield decline, which contribute to further depletion of the biodiversity &amp; aggravate the issues.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5396805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Thus, we are wrong in the current approach of conventional agriculture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209800" cy="177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1981200" y="4191000"/>
            <a:ext cx="914400" cy="609600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2209800" cy="145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3508318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A transformation is needed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" y="762000"/>
            <a:ext cx="84582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R</a:t>
            </a:r>
            <a:r>
              <a:rPr lang="en-US" sz="3600" b="1" i="1" dirty="0" smtClean="0">
                <a:solidFill>
                  <a:srgbClr val="FF0000"/>
                </a:solidFill>
              </a:rPr>
              <a:t>apidly overheating climate, degraded soil, depleted water resources – contribute to further biodiversity loss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to reinstate the lost </a:t>
            </a:r>
            <a:r>
              <a:rPr lang="en-US" b="1" dirty="0" smtClean="0"/>
              <a:t>biodiversity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sz="3600" b="1" dirty="0" smtClean="0"/>
              <a:t>Conventional approach)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3276600" y="2805565"/>
            <a:ext cx="2590800" cy="21336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Mainly to increase microbial diversity &amp; soil fertility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754499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rop rotation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4308764"/>
            <a:ext cx="2438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Agroforestry </a:t>
            </a:r>
            <a:r>
              <a:rPr lang="en-US" b="1" dirty="0"/>
              <a:t>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553791"/>
            <a:ext cx="3505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Organic </a:t>
            </a:r>
            <a:r>
              <a:rPr lang="en-US" b="1" dirty="0" err="1" smtClean="0"/>
              <a:t>fertilisers</a:t>
            </a:r>
            <a:r>
              <a:rPr lang="en-US" b="1" dirty="0" smtClean="0"/>
              <a:t> (compost etc.)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447800"/>
            <a:ext cx="51331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Application of mono </a:t>
            </a:r>
            <a:r>
              <a:rPr lang="en-US" b="1" dirty="0"/>
              <a:t>or mixed cultures of microbial </a:t>
            </a:r>
            <a:r>
              <a:rPr lang="en-US" b="1" dirty="0" err="1"/>
              <a:t>biofertilisers</a:t>
            </a:r>
            <a:r>
              <a:rPr lang="en-US" b="1" dirty="0"/>
              <a:t>, </a:t>
            </a:r>
            <a:r>
              <a:rPr lang="en-US" b="1" dirty="0" err="1"/>
              <a:t>biocontrol</a:t>
            </a:r>
            <a:r>
              <a:rPr lang="en-US" b="1" dirty="0"/>
              <a:t> agents (e.g. nitrogen fixers, P </a:t>
            </a:r>
            <a:r>
              <a:rPr lang="en-US" b="1" dirty="0" err="1"/>
              <a:t>solubilizers</a:t>
            </a:r>
            <a:r>
              <a:rPr lang="en-US" b="1" dirty="0"/>
              <a:t>, Bacillus spp., Pseudomonas spp. etc</a:t>
            </a:r>
            <a:r>
              <a:rPr lang="en-US" b="1" dirty="0" smtClean="0"/>
              <a:t>.)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24100" y="2923123"/>
            <a:ext cx="1295400" cy="381000"/>
          </a:xfrm>
          <a:prstGeom prst="straightConnector1">
            <a:avLst/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65655" y="4391894"/>
            <a:ext cx="1295400" cy="369332"/>
          </a:xfrm>
          <a:prstGeom prst="straightConnector1">
            <a:avLst/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728850" y="3872365"/>
            <a:ext cx="1219200" cy="436399"/>
          </a:xfrm>
          <a:prstGeom prst="straightConnector1">
            <a:avLst/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57800" y="2341435"/>
            <a:ext cx="914400" cy="879558"/>
          </a:xfrm>
          <a:prstGeom prst="straightConnector1">
            <a:avLst/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74166" y="5410200"/>
            <a:ext cx="2340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Long term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282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biofilm approach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1371600"/>
            <a:ext cx="4343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Developed microbial biofilms (surface-attached microbial communities) secrete a wider range of environmentally important compounds than mono or mixed cultures of microbes without surface attachment, some of which break dormancy of soil seed banks of flora, fauna &amp; microbes, thus reinstating lost biodiversity (</a:t>
            </a:r>
            <a:r>
              <a:rPr lang="en-US" sz="3200" b="1" dirty="0">
                <a:solidFill>
                  <a:prstClr val="black"/>
                </a:solidFill>
              </a:rPr>
              <a:t>short term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235672"/>
              </p:ext>
            </p:extLst>
          </p:nvPr>
        </p:nvGraphicFramePr>
        <p:xfrm>
          <a:off x="20782" y="1676400"/>
          <a:ext cx="5029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8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In 2003, we introduced the concept of </a:t>
            </a:r>
            <a:r>
              <a:rPr lang="en-US" dirty="0" err="1" smtClean="0"/>
              <a:t>biofilm</a:t>
            </a:r>
            <a:r>
              <a:rPr lang="en-US" dirty="0" smtClean="0"/>
              <a:t>-based </a:t>
            </a:r>
            <a:r>
              <a:rPr lang="en-US" dirty="0" err="1" smtClean="0"/>
              <a:t>biofertilizers</a:t>
            </a:r>
            <a:r>
              <a:rPr lang="en-US" dirty="0" smtClean="0"/>
              <a:t> (</a:t>
            </a:r>
            <a:r>
              <a:rPr lang="en-US" i="1" dirty="0" err="1" smtClean="0"/>
              <a:t>Seneviratne</a:t>
            </a:r>
            <a:r>
              <a:rPr lang="en-US" i="1" dirty="0" smtClean="0"/>
              <a:t>, 2003, </a:t>
            </a:r>
            <a:r>
              <a:rPr lang="en-US" i="1" dirty="0" err="1" smtClean="0"/>
              <a:t>Curr</a:t>
            </a:r>
            <a:r>
              <a:rPr lang="en-US" i="1" dirty="0" smtClean="0"/>
              <a:t>. Sci. 85, 1395-1396</a:t>
            </a:r>
            <a:r>
              <a:rPr lang="en-US" dirty="0" smtClean="0"/>
              <a:t>), with the name </a:t>
            </a:r>
            <a:r>
              <a:rPr lang="en-US" b="1" dirty="0" err="1" smtClean="0"/>
              <a:t>Biofilmed</a:t>
            </a:r>
            <a:r>
              <a:rPr lang="en-US" b="1" dirty="0" smtClean="0"/>
              <a:t> </a:t>
            </a:r>
            <a:r>
              <a:rPr lang="en-US" b="1" dirty="0" err="1" smtClean="0"/>
              <a:t>biofertilizers</a:t>
            </a:r>
            <a:r>
              <a:rPr lang="en-US" dirty="0" smtClean="0"/>
              <a:t> (</a:t>
            </a:r>
            <a:r>
              <a:rPr lang="en-US" b="1" dirty="0" smtClean="0"/>
              <a:t>BFBFs</a:t>
            </a:r>
            <a:r>
              <a:rPr lang="en-US" dirty="0" smtClean="0"/>
              <a:t>, a patented biotechnology)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29000" y="2514600"/>
            <a:ext cx="3557587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334000"/>
            <a:ext cx="518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Fungal-bacterial </a:t>
            </a:r>
            <a:r>
              <a:rPr lang="en-US" sz="2800" b="1" dirty="0" err="1" smtClean="0"/>
              <a:t>biofilms</a:t>
            </a:r>
            <a:r>
              <a:rPr lang="en-US" sz="2800" b="1" dirty="0" smtClean="0"/>
              <a:t> (FBBs) used for developing BFBFs</a:t>
            </a:r>
            <a:r>
              <a:rPr lang="en-US" sz="3200" b="1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Locations (25) and crops (12) of field experiments conducted with </a:t>
            </a:r>
            <a:r>
              <a:rPr lang="en-US" sz="2800" b="1" dirty="0" err="1" smtClean="0"/>
              <a:t>biofilm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biofertlizers</a:t>
            </a:r>
            <a:r>
              <a:rPr lang="en-US" sz="2800" b="1" dirty="0" smtClean="0"/>
              <a:t> (BFBF) in different districts (12) of Sri Lanka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8227" y="1600200"/>
            <a:ext cx="475077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800" b="1" dirty="0" smtClean="0"/>
              <a:t>Table 1. Mean crop yields following application of </a:t>
            </a:r>
            <a:r>
              <a:rPr lang="en-US" sz="1800" b="1" dirty="0" err="1" smtClean="0"/>
              <a:t>biofilmed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biofertilizer</a:t>
            </a:r>
            <a:r>
              <a:rPr lang="en-US" sz="1800" b="1" dirty="0" smtClean="0"/>
              <a:t> (BFBF, lab formulation) combined with 50% of the recommended rate of chemical fertilizer (50% CF) compared with application of the recommended rate of chemical fertilizer (100% CF) in field experiments conducted in different </a:t>
            </a:r>
            <a:r>
              <a:rPr lang="en-US" sz="1800" b="1" dirty="0" err="1" smtClean="0"/>
              <a:t>agroecological</a:t>
            </a:r>
            <a:r>
              <a:rPr lang="en-US" sz="1800" b="1" dirty="0" smtClean="0"/>
              <a:t> regions of Sri Lanka until 2014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944</Words>
  <Application>Microsoft Office PowerPoint</Application>
  <PresentationFormat>On-screen Show (4:3)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How to reinstate the lost biodiversity (Conventional approach)</vt:lpstr>
      <vt:lpstr>New biofilm approach</vt:lpstr>
      <vt:lpstr>PowerPoint Presentation</vt:lpstr>
      <vt:lpstr>Locations (25) and crops (12) of field experiments conducted with biofilm biofertlizers (BFBF) in different districts (12) of Sri Lanka</vt:lpstr>
      <vt:lpstr>Table 1. Mean crop yields following application of biofilmed biofertilizer (BFBF, lab formulation) combined with 50% of the recommended rate of chemical fertilizer (50% CF) compared with application of the recommended rate of chemical fertilizer (100% CF) in field experiments conducted in different agroecological regions of Sri Lanka until 2014</vt:lpstr>
      <vt:lpstr>Crop yield improvements &amp; drought tolerance with BFBFs </vt:lpstr>
      <vt:lpstr>PowerPoint Presentation</vt:lpstr>
      <vt:lpstr>Biofilm-R applied at Polonnaruwa  (Yala 2016) </vt:lpstr>
      <vt:lpstr>Hard and soft weed count on a tea estate in Ratnapura. This clearly shows early seed dormancy breaking and exhaustion of hard weed seed bank in the BFBF + ½ CF treatment with continued weed control. This is an ideal way of weed control with the BFBF application</vt:lpstr>
      <vt:lpstr>Shot hole borer (SHB) infestation in tea plants treated with BFBFs and CFs </vt:lpstr>
      <vt:lpstr>Investigating rhizoremediation with BFBFs to reduce heavy metal (cadmium) uptake by plants</vt:lpstr>
      <vt:lpstr>PowerPoint Presentation</vt:lpstr>
      <vt:lpstr>A case study- Cost saving from BFBF applied to Rice in Mahaweli System B- Direct cost </vt:lpstr>
      <vt:lpstr>Cost saving to Mahaweli System-B  farmers  Yala 2016 season</vt:lpstr>
      <vt:lpstr>Total future potential savings to System-B  farmers</vt:lpstr>
      <vt:lpstr>PowerPoint Presentation</vt:lpstr>
      <vt:lpstr>PowerPoint Presentation</vt:lpstr>
      <vt:lpstr>Recommendations</vt:lpstr>
      <vt:lpstr>Collaborators &amp; Funding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iyumi</dc:creator>
  <cp:lastModifiedBy>IFS</cp:lastModifiedBy>
  <cp:revision>118</cp:revision>
  <dcterms:created xsi:type="dcterms:W3CDTF">2016-10-03T03:30:48Z</dcterms:created>
  <dcterms:modified xsi:type="dcterms:W3CDTF">2016-10-18T05:10:55Z</dcterms:modified>
</cp:coreProperties>
</file>