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sldIdLst>
    <p:sldId id="256" r:id="rId2"/>
    <p:sldId id="626" r:id="rId3"/>
    <p:sldId id="535" r:id="rId4"/>
    <p:sldId id="536" r:id="rId5"/>
    <p:sldId id="537" r:id="rId6"/>
    <p:sldId id="538" r:id="rId7"/>
    <p:sldId id="548" r:id="rId8"/>
    <p:sldId id="485" r:id="rId9"/>
    <p:sldId id="486" r:id="rId10"/>
    <p:sldId id="551" r:id="rId11"/>
    <p:sldId id="550" r:id="rId12"/>
    <p:sldId id="561" r:id="rId13"/>
    <p:sldId id="599" r:id="rId14"/>
    <p:sldId id="601" r:id="rId15"/>
    <p:sldId id="600" r:id="rId16"/>
    <p:sldId id="603" r:id="rId17"/>
    <p:sldId id="604" r:id="rId18"/>
    <p:sldId id="605" r:id="rId19"/>
    <p:sldId id="555" r:id="rId20"/>
    <p:sldId id="556" r:id="rId21"/>
    <p:sldId id="557" r:id="rId22"/>
    <p:sldId id="606" r:id="rId23"/>
    <p:sldId id="607" r:id="rId24"/>
    <p:sldId id="562" r:id="rId25"/>
    <p:sldId id="612" r:id="rId26"/>
    <p:sldId id="613" r:id="rId27"/>
    <p:sldId id="614" r:id="rId28"/>
    <p:sldId id="619" r:id="rId29"/>
    <p:sldId id="620" r:id="rId30"/>
    <p:sldId id="615" r:id="rId31"/>
    <p:sldId id="616" r:id="rId32"/>
    <p:sldId id="621" r:id="rId33"/>
    <p:sldId id="587" r:id="rId34"/>
    <p:sldId id="623" r:id="rId35"/>
    <p:sldId id="624" r:id="rId36"/>
    <p:sldId id="625" r:id="rId37"/>
    <p:sldId id="565" r:id="rId38"/>
    <p:sldId id="566" r:id="rId39"/>
    <p:sldId id="567" r:id="rId40"/>
    <p:sldId id="570" r:id="rId41"/>
    <p:sldId id="571" r:id="rId42"/>
    <p:sldId id="572" r:id="rId43"/>
    <p:sldId id="573" r:id="rId44"/>
    <p:sldId id="574" r:id="rId45"/>
    <p:sldId id="575" r:id="rId46"/>
    <p:sldId id="576" r:id="rId47"/>
    <p:sldId id="579" r:id="rId48"/>
    <p:sldId id="583" r:id="rId49"/>
    <p:sldId id="627" r:id="rId50"/>
    <p:sldId id="585" r:id="rId51"/>
    <p:sldId id="628" r:id="rId52"/>
    <p:sldId id="586" r:id="rId53"/>
    <p:sldId id="589" r:id="rId54"/>
    <p:sldId id="594" r:id="rId55"/>
    <p:sldId id="597" r:id="rId56"/>
    <p:sldId id="630" r:id="rId57"/>
    <p:sldId id="629" r:id="rId58"/>
    <p:sldId id="622"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hu"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p:cViewPr varScale="1">
        <p:scale>
          <a:sx n="74" d="100"/>
          <a:sy n="74" d="100"/>
        </p:scale>
        <p:origin x="1290"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99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hp\My%20Documents\Dropbox\CESM\Ongoing%20Projects\14th%20FC\Data\FinalCopyMay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IN"/>
            </a:pPr>
            <a:r>
              <a:rPr lang="en-US" dirty="0" smtClean="0"/>
              <a:t>HCVF Index</a:t>
            </a:r>
            <a:endParaRPr lang="en-US" dirty="0"/>
          </a:p>
        </c:rich>
      </c:tx>
      <c:overlay val="0"/>
    </c:title>
    <c:autoTitleDeleted val="0"/>
    <c:plotArea>
      <c:layout/>
      <c:barChart>
        <c:barDir val="col"/>
        <c:grouping val="clustered"/>
        <c:varyColors val="0"/>
        <c:ser>
          <c:idx val="0"/>
          <c:order val="0"/>
          <c:tx>
            <c:strRef>
              <c:f>Index!$Q$2</c:f>
              <c:strCache>
                <c:ptCount val="1"/>
                <c:pt idx="0">
                  <c:v>Index</c:v>
                </c:pt>
              </c:strCache>
            </c:strRef>
          </c:tx>
          <c:invertIfNegative val="0"/>
          <c:cat>
            <c:strRef>
              <c:f>Index!$P$3:$P$30</c:f>
              <c:strCache>
                <c:ptCount val="28"/>
                <c:pt idx="0">
                  <c:v>Andhra Pradesh</c:v>
                </c:pt>
                <c:pt idx="1">
                  <c:v>Arunachal Pradesh</c:v>
                </c:pt>
                <c:pt idx="2">
                  <c:v>Assam</c:v>
                </c:pt>
                <c:pt idx="3">
                  <c:v>Bihar</c:v>
                </c:pt>
                <c:pt idx="4">
                  <c:v>Chhattisgarh</c:v>
                </c:pt>
                <c:pt idx="5">
                  <c:v>Goa</c:v>
                </c:pt>
                <c:pt idx="6">
                  <c:v>Gujarat</c:v>
                </c:pt>
                <c:pt idx="7">
                  <c:v>Haryana</c:v>
                </c:pt>
                <c:pt idx="8">
                  <c:v>Himachal Pradesh</c:v>
                </c:pt>
                <c:pt idx="9">
                  <c:v>Jammu and Kashmir</c:v>
                </c:pt>
                <c:pt idx="10">
                  <c:v>Jharkhand</c:v>
                </c:pt>
                <c:pt idx="11">
                  <c:v>Karnataka</c:v>
                </c:pt>
                <c:pt idx="12">
                  <c:v>Kerala</c:v>
                </c:pt>
                <c:pt idx="13">
                  <c:v>Madhya Pradesh</c:v>
                </c:pt>
                <c:pt idx="14">
                  <c:v>Maharashtra</c:v>
                </c:pt>
                <c:pt idx="15">
                  <c:v>Manipur</c:v>
                </c:pt>
                <c:pt idx="16">
                  <c:v>Meghalaya</c:v>
                </c:pt>
                <c:pt idx="17">
                  <c:v>Mizoram</c:v>
                </c:pt>
                <c:pt idx="18">
                  <c:v>Nagaland</c:v>
                </c:pt>
                <c:pt idx="19">
                  <c:v>Orissa</c:v>
                </c:pt>
                <c:pt idx="20">
                  <c:v>Punjab</c:v>
                </c:pt>
                <c:pt idx="21">
                  <c:v>Rajasthan</c:v>
                </c:pt>
                <c:pt idx="22">
                  <c:v>Sikkim</c:v>
                </c:pt>
                <c:pt idx="23">
                  <c:v>Tamil Nadu</c:v>
                </c:pt>
                <c:pt idx="24">
                  <c:v>Tripura</c:v>
                </c:pt>
                <c:pt idx="25">
                  <c:v>Uttar Pradesh</c:v>
                </c:pt>
                <c:pt idx="26">
                  <c:v>Uttarakhand</c:v>
                </c:pt>
                <c:pt idx="27">
                  <c:v>West Bengal</c:v>
                </c:pt>
              </c:strCache>
            </c:strRef>
          </c:cat>
          <c:val>
            <c:numRef>
              <c:f>Index!$Q$3:$Q$30</c:f>
              <c:numCache>
                <c:formatCode>0</c:formatCode>
                <c:ptCount val="28"/>
                <c:pt idx="0">
                  <c:v>21</c:v>
                </c:pt>
                <c:pt idx="1">
                  <c:v>28</c:v>
                </c:pt>
                <c:pt idx="2">
                  <c:v>19</c:v>
                </c:pt>
                <c:pt idx="3">
                  <c:v>18</c:v>
                </c:pt>
                <c:pt idx="4">
                  <c:v>25</c:v>
                </c:pt>
                <c:pt idx="5">
                  <c:v>18</c:v>
                </c:pt>
                <c:pt idx="6">
                  <c:v>21</c:v>
                </c:pt>
                <c:pt idx="7">
                  <c:v>9</c:v>
                </c:pt>
                <c:pt idx="8">
                  <c:v>23</c:v>
                </c:pt>
                <c:pt idx="9">
                  <c:v>27</c:v>
                </c:pt>
                <c:pt idx="10">
                  <c:v>19</c:v>
                </c:pt>
                <c:pt idx="11">
                  <c:v>20</c:v>
                </c:pt>
                <c:pt idx="12">
                  <c:v>20</c:v>
                </c:pt>
                <c:pt idx="13">
                  <c:v>22</c:v>
                </c:pt>
                <c:pt idx="14">
                  <c:v>22</c:v>
                </c:pt>
                <c:pt idx="15">
                  <c:v>22</c:v>
                </c:pt>
                <c:pt idx="16">
                  <c:v>18</c:v>
                </c:pt>
                <c:pt idx="17">
                  <c:v>19</c:v>
                </c:pt>
                <c:pt idx="18">
                  <c:v>21</c:v>
                </c:pt>
                <c:pt idx="19">
                  <c:v>20</c:v>
                </c:pt>
                <c:pt idx="20">
                  <c:v>10</c:v>
                </c:pt>
                <c:pt idx="21">
                  <c:v>17</c:v>
                </c:pt>
                <c:pt idx="22">
                  <c:v>22</c:v>
                </c:pt>
                <c:pt idx="23">
                  <c:v>25</c:v>
                </c:pt>
                <c:pt idx="24">
                  <c:v>15</c:v>
                </c:pt>
                <c:pt idx="25">
                  <c:v>16</c:v>
                </c:pt>
                <c:pt idx="26">
                  <c:v>26</c:v>
                </c:pt>
                <c:pt idx="27">
                  <c:v>21</c:v>
                </c:pt>
              </c:numCache>
            </c:numRef>
          </c:val>
          <c:extLst xmlns:c16r2="http://schemas.microsoft.com/office/drawing/2015/06/chart">
            <c:ext xmlns:c16="http://schemas.microsoft.com/office/drawing/2014/chart" uri="{C3380CC4-5D6E-409C-BE32-E72D297353CC}">
              <c16:uniqueId val="{00000000-D6A8-451A-B1CC-DDC5167D48F0}"/>
            </c:ext>
          </c:extLst>
        </c:ser>
        <c:dLbls>
          <c:showLegendKey val="0"/>
          <c:showVal val="0"/>
          <c:showCatName val="0"/>
          <c:showSerName val="0"/>
          <c:showPercent val="0"/>
          <c:showBubbleSize val="0"/>
        </c:dLbls>
        <c:gapWidth val="150"/>
        <c:axId val="673929864"/>
        <c:axId val="673930256"/>
      </c:barChart>
      <c:catAx>
        <c:axId val="673929864"/>
        <c:scaling>
          <c:orientation val="minMax"/>
        </c:scaling>
        <c:delete val="0"/>
        <c:axPos val="b"/>
        <c:numFmt formatCode="General" sourceLinked="0"/>
        <c:majorTickMark val="out"/>
        <c:minorTickMark val="none"/>
        <c:tickLblPos val="nextTo"/>
        <c:txPr>
          <a:bodyPr/>
          <a:lstStyle/>
          <a:p>
            <a:pPr>
              <a:defRPr lang="en-IN" sz="1600"/>
            </a:pPr>
            <a:endParaRPr lang="en-US"/>
          </a:p>
        </c:txPr>
        <c:crossAx val="673930256"/>
        <c:crosses val="autoZero"/>
        <c:auto val="1"/>
        <c:lblAlgn val="ctr"/>
        <c:lblOffset val="100"/>
        <c:noMultiLvlLbl val="0"/>
      </c:catAx>
      <c:valAx>
        <c:axId val="673930256"/>
        <c:scaling>
          <c:orientation val="minMax"/>
        </c:scaling>
        <c:delete val="0"/>
        <c:axPos val="l"/>
        <c:majorGridlines/>
        <c:numFmt formatCode="0" sourceLinked="1"/>
        <c:majorTickMark val="out"/>
        <c:minorTickMark val="none"/>
        <c:tickLblPos val="nextTo"/>
        <c:txPr>
          <a:bodyPr/>
          <a:lstStyle/>
          <a:p>
            <a:pPr>
              <a:defRPr lang="en-IN" sz="1600"/>
            </a:pPr>
            <a:endParaRPr lang="en-US"/>
          </a:p>
        </c:txPr>
        <c:crossAx val="67392986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BDBE51-CF72-427D-9F54-18DB8F385C50}" type="datetimeFigureOut">
              <a:rPr lang="en-US" smtClean="0"/>
              <a:pPr/>
              <a:t>10/18/2016</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B73A0F-CF29-4A7B-8157-03A1D9AD414A}" type="slidenum">
              <a:rPr lang="en-IN" smtClean="0"/>
              <a:pPr/>
              <a:t>‹#›</a:t>
            </a:fld>
            <a:endParaRPr lang="en-IN"/>
          </a:p>
        </p:txBody>
      </p:sp>
    </p:spTree>
    <p:extLst>
      <p:ext uri="{BB962C8B-B14F-4D97-AF65-F5344CB8AC3E}">
        <p14:creationId xmlns:p14="http://schemas.microsoft.com/office/powerpoint/2010/main" val="133546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IFM Title">
    <p:spTree>
      <p:nvGrpSpPr>
        <p:cNvPr id="1" name=""/>
        <p:cNvGrpSpPr/>
        <p:nvPr/>
      </p:nvGrpSpPr>
      <p:grpSpPr>
        <a:xfrm>
          <a:off x="0" y="0"/>
          <a:ext cx="0" cy="0"/>
          <a:chOff x="0" y="0"/>
          <a:chExt cx="0" cy="0"/>
        </a:xfrm>
      </p:grpSpPr>
      <p:pic>
        <p:nvPicPr>
          <p:cNvPr id="5" name="Picture 4" descr="ppt3.pn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438400" y="304800"/>
            <a:ext cx="6172200" cy="2819400"/>
          </a:xfrm>
        </p:spPr>
        <p:txBody>
          <a:bodyPr>
            <a:noAutofit/>
          </a:bodyPr>
          <a:lstStyle>
            <a:lvl1pPr algn="r">
              <a:defRPr sz="4800" b="0">
                <a:solidFill>
                  <a:schemeClr val="accent6">
                    <a:lumMod val="50000"/>
                  </a:schemeClr>
                </a:solidFill>
                <a:effectLst/>
                <a:latin typeface="Calisto MT" panose="02040603050505030304" pitchFamily="18" charset="0"/>
                <a:cs typeface="Lucida Sans Unicode" pitchFamily="34"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438400" y="3657600"/>
            <a:ext cx="6172200" cy="914400"/>
          </a:xfrm>
        </p:spPr>
        <p:txBody>
          <a:bodyPr>
            <a:normAutofit/>
          </a:bodyPr>
          <a:lstStyle>
            <a:lvl1pPr marL="0" indent="0" algn="r">
              <a:buNone/>
              <a:defRPr sz="2400" b="1">
                <a:solidFill>
                  <a:schemeClr val="tx1"/>
                </a:solidFill>
                <a:effectLst>
                  <a:outerShdw blurRad="38100" dist="38100" dir="2700000" algn="tl">
                    <a:srgbClr val="000000">
                      <a:alpha val="43137"/>
                    </a:srgbClr>
                  </a:outerShdw>
                </a:effectLst>
                <a:latin typeface="Calisto MT" panose="02040603050505030304" pitchFamily="18"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2C10C89-CFC1-415A-822C-6551E6C8A9E9}" type="slidenum">
              <a:rPr lang="en-US" altLang="en-US"/>
              <a:pPr/>
              <a:t>‹#›</a:t>
            </a:fld>
            <a:endParaRPr lang="en-US" altLang="en-US"/>
          </a:p>
        </p:txBody>
      </p:sp>
    </p:spTree>
    <p:extLst>
      <p:ext uri="{BB962C8B-B14F-4D97-AF65-F5344CB8AC3E}">
        <p14:creationId xmlns:p14="http://schemas.microsoft.com/office/powerpoint/2010/main" val="482089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hasCustomPrompt="1"/>
          </p:nvPr>
        </p:nvSpPr>
        <p:spPr>
          <a:xfrm>
            <a:off x="435895" y="729658"/>
            <a:ext cx="8272212" cy="988332"/>
          </a:xfrm>
        </p:spPr>
        <p:txBody>
          <a:bodyPr>
            <a:normAutofit/>
          </a:bodyPr>
          <a:lstStyle>
            <a:lvl1pPr>
              <a:defRPr sz="270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665415" y="2250893"/>
            <a:ext cx="3815306" cy="536005"/>
          </a:xfrm>
        </p:spPr>
        <p:txBody>
          <a:bodyPr anchor="b">
            <a:noAutofit/>
          </a:bodyPr>
          <a:lstStyle>
            <a:lvl1pPr marL="0" indent="0">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35896" y="2926053"/>
            <a:ext cx="4044825" cy="2934999"/>
          </a:xfrm>
        </p:spPr>
        <p:txBody>
          <a:bodyPr anchor="t">
            <a:normAutofit/>
          </a:bodyPr>
          <a:lstStyle>
            <a:lvl1pPr>
              <a:defRPr sz="1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92802" y="2250893"/>
            <a:ext cx="3815305" cy="553373"/>
          </a:xfrm>
        </p:spPr>
        <p:txBody>
          <a:bodyPr anchor="b">
            <a:noAutofit/>
          </a:bodyPr>
          <a:lstStyle>
            <a:lvl1pPr marL="0" indent="0">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282" y="2926053"/>
            <a:ext cx="4044825" cy="2934999"/>
          </a:xfrm>
        </p:spPr>
        <p:txBody>
          <a:bodyPr anchor="t">
            <a:normAutofit/>
          </a:bodyPr>
          <a:lstStyle>
            <a:lvl1pPr>
              <a:defRPr sz="1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029803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232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IFM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A556FE-E9B3-4C63-959B-6A52F462AD3D}" type="datetime3">
              <a:rPr lang="en-US" smtClean="0"/>
              <a:pPr/>
              <a:t>18 October 2016</a:t>
            </a:fld>
            <a:endParaRPr lang="en-US" dirty="0"/>
          </a:p>
        </p:txBody>
      </p:sp>
      <p:sp>
        <p:nvSpPr>
          <p:cNvPr id="4" name="Footer Placeholder 3"/>
          <p:cNvSpPr>
            <a:spLocks noGrp="1"/>
          </p:cNvSpPr>
          <p:nvPr>
            <p:ph type="ftr" sz="quarter" idx="11"/>
          </p:nvPr>
        </p:nvSpPr>
        <p:spPr/>
        <p:txBody>
          <a:bodyPr/>
          <a:lstStyle/>
          <a:p>
            <a:r>
              <a:rPr lang="en-US" dirty="0" smtClean="0"/>
              <a:t>Indian Institute of Forest Management, Bhopal</a:t>
            </a:r>
            <a:endParaRPr lang="en-US" dirty="0"/>
          </a:p>
        </p:txBody>
      </p:sp>
      <p:sp>
        <p:nvSpPr>
          <p:cNvPr id="5" name="Slide Number Placeholder 4"/>
          <p:cNvSpPr>
            <a:spLocks noGrp="1"/>
          </p:cNvSpPr>
          <p:nvPr>
            <p:ph type="sldNum" sz="quarter" idx="12"/>
          </p:nvPr>
        </p:nvSpPr>
        <p:spPr/>
        <p:txBody>
          <a:bodyPr/>
          <a:lstStyle/>
          <a:p>
            <a:fld id="{9817CA3E-9AE2-435A-93A7-845572575AF1}" type="slidenum">
              <a:rPr lang="en-US" smtClean="0"/>
              <a:pPr/>
              <a:t>‹#›</a:t>
            </a:fld>
            <a:endParaRPr lang="en-US"/>
          </a:p>
        </p:txBody>
      </p:sp>
      <p:sp>
        <p:nvSpPr>
          <p:cNvPr id="7" name="Text Placeholder 6"/>
          <p:cNvSpPr>
            <a:spLocks noGrp="1"/>
          </p:cNvSpPr>
          <p:nvPr>
            <p:ph type="body" sz="quarter" idx="13"/>
          </p:nvPr>
        </p:nvSpPr>
        <p:spPr>
          <a:xfrm>
            <a:off x="1371600" y="1600200"/>
            <a:ext cx="746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IFM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20B94F-E5FB-44FF-99D4-719F1D088162}" type="datetime3">
              <a:rPr lang="en-US" smtClean="0"/>
              <a:pPr/>
              <a:t>18 October 2016</a:t>
            </a:fld>
            <a:endParaRPr lang="en-US"/>
          </a:p>
        </p:txBody>
      </p:sp>
      <p:sp>
        <p:nvSpPr>
          <p:cNvPr id="4" name="Footer Placeholder 3"/>
          <p:cNvSpPr>
            <a:spLocks noGrp="1"/>
          </p:cNvSpPr>
          <p:nvPr>
            <p:ph type="ftr" sz="quarter" idx="11"/>
          </p:nvPr>
        </p:nvSpPr>
        <p:spPr/>
        <p:txBody>
          <a:bodyPr/>
          <a:lstStyle/>
          <a:p>
            <a:r>
              <a:rPr lang="en-IN" smtClean="0"/>
              <a:t>Indian Institute of Forest Management, Bhopal</a:t>
            </a:r>
            <a:endParaRPr lang="en-US"/>
          </a:p>
        </p:txBody>
      </p:sp>
      <p:sp>
        <p:nvSpPr>
          <p:cNvPr id="5" name="Slide Number Placeholder 4"/>
          <p:cNvSpPr>
            <a:spLocks noGrp="1"/>
          </p:cNvSpPr>
          <p:nvPr>
            <p:ph type="sldNum" sz="quarter" idx="12"/>
          </p:nvPr>
        </p:nvSpPr>
        <p:spPr/>
        <p:txBody>
          <a:bodyPr/>
          <a:lstStyle/>
          <a:p>
            <a:fld id="{9817CA3E-9AE2-435A-93A7-845572575AF1}" type="slidenum">
              <a:rPr lang="en-US" smtClean="0"/>
              <a:pPr/>
              <a:t>‹#›</a:t>
            </a:fld>
            <a:endParaRPr lang="en-US"/>
          </a:p>
        </p:txBody>
      </p:sp>
      <p:sp>
        <p:nvSpPr>
          <p:cNvPr id="7" name="Picture Placeholder 6"/>
          <p:cNvSpPr>
            <a:spLocks noGrp="1"/>
          </p:cNvSpPr>
          <p:nvPr>
            <p:ph type="pic" sz="quarter" idx="13"/>
          </p:nvPr>
        </p:nvSpPr>
        <p:spPr>
          <a:xfrm>
            <a:off x="1371600" y="1600200"/>
            <a:ext cx="7391400" cy="4648200"/>
          </a:xfrm>
        </p:spPr>
        <p:txBody>
          <a:bodyPr/>
          <a:lstStyle/>
          <a:p>
            <a:r>
              <a:rPr lang="en-US" smtClean="0"/>
              <a:t>Click icon to add picture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IFM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4617EE-DB1A-4A1D-95FE-9427B6BEAABA}" type="datetime3">
              <a:rPr lang="en-US" smtClean="0"/>
              <a:pPr/>
              <a:t>18 October 2016</a:t>
            </a:fld>
            <a:endParaRPr lang="en-US"/>
          </a:p>
        </p:txBody>
      </p:sp>
      <p:sp>
        <p:nvSpPr>
          <p:cNvPr id="4" name="Footer Placeholder 3"/>
          <p:cNvSpPr>
            <a:spLocks noGrp="1"/>
          </p:cNvSpPr>
          <p:nvPr>
            <p:ph type="ftr" sz="quarter" idx="11"/>
          </p:nvPr>
        </p:nvSpPr>
        <p:spPr/>
        <p:txBody>
          <a:bodyPr/>
          <a:lstStyle/>
          <a:p>
            <a:r>
              <a:rPr lang="en-IN" smtClean="0"/>
              <a:t>Indian Institute of Forest Management, Bhopal</a:t>
            </a:r>
            <a:endParaRPr lang="en-US"/>
          </a:p>
        </p:txBody>
      </p:sp>
      <p:sp>
        <p:nvSpPr>
          <p:cNvPr id="5" name="Slide Number Placeholder 4"/>
          <p:cNvSpPr>
            <a:spLocks noGrp="1"/>
          </p:cNvSpPr>
          <p:nvPr>
            <p:ph type="sldNum" sz="quarter" idx="12"/>
          </p:nvPr>
        </p:nvSpPr>
        <p:spPr/>
        <p:txBody>
          <a:bodyPr/>
          <a:lstStyle/>
          <a:p>
            <a:fld id="{9817CA3E-9AE2-435A-93A7-845572575AF1}" type="slidenum">
              <a:rPr lang="en-US" smtClean="0"/>
              <a:pPr/>
              <a:t>‹#›</a:t>
            </a:fld>
            <a:endParaRPr lang="en-US"/>
          </a:p>
        </p:txBody>
      </p:sp>
      <p:sp>
        <p:nvSpPr>
          <p:cNvPr id="7" name="Chart Placeholder 6"/>
          <p:cNvSpPr>
            <a:spLocks noGrp="1"/>
          </p:cNvSpPr>
          <p:nvPr>
            <p:ph type="chart" sz="quarter" idx="13"/>
          </p:nvPr>
        </p:nvSpPr>
        <p:spPr>
          <a:xfrm>
            <a:off x="1371600" y="1600200"/>
            <a:ext cx="7467600" cy="4648200"/>
          </a:xfrm>
        </p:spPr>
        <p:txBody>
          <a:bodyPr/>
          <a:lstStyle/>
          <a:p>
            <a:r>
              <a:rPr lang="en-US" smtClean="0"/>
              <a:t>Click icon to add chart</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IFM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530F79-914C-4E70-862F-1347E7239892}" type="datetime3">
              <a:rPr lang="en-US" smtClean="0"/>
              <a:pPr/>
              <a:t>18 October 2016</a:t>
            </a:fld>
            <a:endParaRPr lang="en-US"/>
          </a:p>
        </p:txBody>
      </p:sp>
      <p:sp>
        <p:nvSpPr>
          <p:cNvPr id="4" name="Footer Placeholder 3"/>
          <p:cNvSpPr>
            <a:spLocks noGrp="1"/>
          </p:cNvSpPr>
          <p:nvPr>
            <p:ph type="ftr" sz="quarter" idx="11"/>
          </p:nvPr>
        </p:nvSpPr>
        <p:spPr/>
        <p:txBody>
          <a:bodyPr/>
          <a:lstStyle/>
          <a:p>
            <a:r>
              <a:rPr lang="en-IN" smtClean="0"/>
              <a:t>Indian Institute of Forest Management, Bhopal</a:t>
            </a:r>
            <a:endParaRPr lang="en-US"/>
          </a:p>
        </p:txBody>
      </p:sp>
      <p:sp>
        <p:nvSpPr>
          <p:cNvPr id="5" name="Slide Number Placeholder 4"/>
          <p:cNvSpPr>
            <a:spLocks noGrp="1"/>
          </p:cNvSpPr>
          <p:nvPr>
            <p:ph type="sldNum" sz="quarter" idx="12"/>
          </p:nvPr>
        </p:nvSpPr>
        <p:spPr/>
        <p:txBody>
          <a:bodyPr/>
          <a:lstStyle/>
          <a:p>
            <a:fld id="{9817CA3E-9AE2-435A-93A7-845572575AF1}" type="slidenum">
              <a:rPr lang="en-US" smtClean="0"/>
              <a:pPr/>
              <a:t>‹#›</a:t>
            </a:fld>
            <a:endParaRPr lang="en-US"/>
          </a:p>
        </p:txBody>
      </p:sp>
      <p:sp>
        <p:nvSpPr>
          <p:cNvPr id="7" name="Table Placeholder 6"/>
          <p:cNvSpPr>
            <a:spLocks noGrp="1"/>
          </p:cNvSpPr>
          <p:nvPr>
            <p:ph type="tbl" sz="quarter" idx="13"/>
          </p:nvPr>
        </p:nvSpPr>
        <p:spPr>
          <a:xfrm>
            <a:off x="1371600" y="1600200"/>
            <a:ext cx="7467600" cy="4572000"/>
          </a:xfrm>
        </p:spPr>
        <p:txBody>
          <a:bodyPr/>
          <a:lstStyle/>
          <a:p>
            <a:r>
              <a:rPr lang="en-US" smtClean="0"/>
              <a:t>Click icon to add table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IFM Smart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B37ABE-BCD8-4DA6-8931-9FAAFDA0C666}" type="datetime3">
              <a:rPr lang="en-US" smtClean="0"/>
              <a:pPr/>
              <a:t>18 October 2016</a:t>
            </a:fld>
            <a:endParaRPr lang="en-US"/>
          </a:p>
        </p:txBody>
      </p:sp>
      <p:sp>
        <p:nvSpPr>
          <p:cNvPr id="4" name="Footer Placeholder 3"/>
          <p:cNvSpPr>
            <a:spLocks noGrp="1"/>
          </p:cNvSpPr>
          <p:nvPr>
            <p:ph type="ftr" sz="quarter" idx="11"/>
          </p:nvPr>
        </p:nvSpPr>
        <p:spPr/>
        <p:txBody>
          <a:bodyPr/>
          <a:lstStyle/>
          <a:p>
            <a:r>
              <a:rPr lang="en-IN" smtClean="0"/>
              <a:t>Indian Institute of Forest Management, Bhopal</a:t>
            </a:r>
            <a:endParaRPr lang="en-US"/>
          </a:p>
        </p:txBody>
      </p:sp>
      <p:sp>
        <p:nvSpPr>
          <p:cNvPr id="5" name="Slide Number Placeholder 4"/>
          <p:cNvSpPr>
            <a:spLocks noGrp="1"/>
          </p:cNvSpPr>
          <p:nvPr>
            <p:ph type="sldNum" sz="quarter" idx="12"/>
          </p:nvPr>
        </p:nvSpPr>
        <p:spPr/>
        <p:txBody>
          <a:bodyPr/>
          <a:lstStyle/>
          <a:p>
            <a:fld id="{9817CA3E-9AE2-435A-93A7-845572575AF1}" type="slidenum">
              <a:rPr lang="en-US" smtClean="0"/>
              <a:pPr/>
              <a:t>‹#›</a:t>
            </a:fld>
            <a:endParaRPr lang="en-US"/>
          </a:p>
        </p:txBody>
      </p:sp>
      <p:sp>
        <p:nvSpPr>
          <p:cNvPr id="7" name="SmartArt Placeholder 6"/>
          <p:cNvSpPr>
            <a:spLocks noGrp="1"/>
          </p:cNvSpPr>
          <p:nvPr>
            <p:ph type="dgm" sz="quarter" idx="13"/>
          </p:nvPr>
        </p:nvSpPr>
        <p:spPr>
          <a:xfrm>
            <a:off x="1371600" y="1600200"/>
            <a:ext cx="7467600" cy="4572000"/>
          </a:xfrm>
        </p:spPr>
        <p:txBody>
          <a:bodyPr/>
          <a:lstStyle/>
          <a:p>
            <a:r>
              <a:rPr lang="en-US" smtClean="0"/>
              <a:t>Click icon to add SmartArt graphic</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IFM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FE8A7-2E08-4A57-A13D-5651A4206E4D}" type="datetime3">
              <a:rPr lang="en-US" smtClean="0"/>
              <a:pPr/>
              <a:t>18 October 2016</a:t>
            </a:fld>
            <a:endParaRPr lang="en-US"/>
          </a:p>
        </p:txBody>
      </p:sp>
      <p:sp>
        <p:nvSpPr>
          <p:cNvPr id="4" name="Footer Placeholder 3"/>
          <p:cNvSpPr>
            <a:spLocks noGrp="1"/>
          </p:cNvSpPr>
          <p:nvPr>
            <p:ph type="ftr" sz="quarter" idx="11"/>
          </p:nvPr>
        </p:nvSpPr>
        <p:spPr/>
        <p:txBody>
          <a:bodyPr/>
          <a:lstStyle/>
          <a:p>
            <a:r>
              <a:rPr lang="en-IN" smtClean="0"/>
              <a:t>Indian Institute of Forest Management, Bhopal</a:t>
            </a:r>
            <a:endParaRPr lang="en-US"/>
          </a:p>
        </p:txBody>
      </p:sp>
      <p:sp>
        <p:nvSpPr>
          <p:cNvPr id="5" name="Slide Number Placeholder 4"/>
          <p:cNvSpPr>
            <a:spLocks noGrp="1"/>
          </p:cNvSpPr>
          <p:nvPr>
            <p:ph type="sldNum" sz="quarter" idx="12"/>
          </p:nvPr>
        </p:nvSpPr>
        <p:spPr/>
        <p:txBody>
          <a:bodyPr/>
          <a:lstStyle/>
          <a:p>
            <a:fld id="{9817CA3E-9AE2-435A-93A7-845572575AF1}" type="slidenum">
              <a:rPr lang="en-US" smtClean="0"/>
              <a:pPr/>
              <a:t>‹#›</a:t>
            </a:fld>
            <a:endParaRPr lang="en-US"/>
          </a:p>
        </p:txBody>
      </p:sp>
      <p:sp>
        <p:nvSpPr>
          <p:cNvPr id="7" name="Media Placeholder 6"/>
          <p:cNvSpPr>
            <a:spLocks noGrp="1"/>
          </p:cNvSpPr>
          <p:nvPr>
            <p:ph type="media" sz="quarter" idx="13"/>
          </p:nvPr>
        </p:nvSpPr>
        <p:spPr>
          <a:xfrm>
            <a:off x="1371600" y="1600200"/>
            <a:ext cx="7467600" cy="4572000"/>
          </a:xfrm>
        </p:spPr>
        <p:txBody>
          <a:bodyPr/>
          <a:lstStyle/>
          <a:p>
            <a:r>
              <a:rPr lang="en-US" smtClean="0"/>
              <a:t>Click icon to add media</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IFM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3067FE-0867-4F33-B180-8E14B2DDD79B}" type="datetime3">
              <a:rPr lang="en-US" smtClean="0"/>
              <a:pPr/>
              <a:t>18 October 2016</a:t>
            </a:fld>
            <a:endParaRPr lang="en-US"/>
          </a:p>
        </p:txBody>
      </p:sp>
      <p:sp>
        <p:nvSpPr>
          <p:cNvPr id="4" name="Footer Placeholder 3"/>
          <p:cNvSpPr>
            <a:spLocks noGrp="1"/>
          </p:cNvSpPr>
          <p:nvPr>
            <p:ph type="ftr" sz="quarter" idx="11"/>
          </p:nvPr>
        </p:nvSpPr>
        <p:spPr/>
        <p:txBody>
          <a:bodyPr/>
          <a:lstStyle/>
          <a:p>
            <a:r>
              <a:rPr lang="en-IN" smtClean="0"/>
              <a:t>Indian Institute of Forest Management, Bhopal</a:t>
            </a:r>
            <a:endParaRPr lang="en-US"/>
          </a:p>
        </p:txBody>
      </p:sp>
      <p:sp>
        <p:nvSpPr>
          <p:cNvPr id="5" name="Slide Number Placeholder 4"/>
          <p:cNvSpPr>
            <a:spLocks noGrp="1"/>
          </p:cNvSpPr>
          <p:nvPr>
            <p:ph type="sldNum" sz="quarter" idx="12"/>
          </p:nvPr>
        </p:nvSpPr>
        <p:spPr/>
        <p:txBody>
          <a:bodyPr/>
          <a:lstStyle/>
          <a:p>
            <a:fld id="{9817CA3E-9AE2-435A-93A7-845572575AF1}" type="slidenum">
              <a:rPr lang="en-US" smtClean="0"/>
              <a:pPr/>
              <a:t>‹#›</a:t>
            </a:fld>
            <a:endParaRPr lang="en-US"/>
          </a:p>
        </p:txBody>
      </p:sp>
      <p:sp>
        <p:nvSpPr>
          <p:cNvPr id="7" name="Text Placeholder 6"/>
          <p:cNvSpPr>
            <a:spLocks noGrp="1"/>
          </p:cNvSpPr>
          <p:nvPr>
            <p:ph type="body" sz="quarter" idx="13"/>
          </p:nvPr>
        </p:nvSpPr>
        <p:spPr>
          <a:xfrm>
            <a:off x="1371600" y="1600200"/>
            <a:ext cx="3733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8"/>
          <p:cNvSpPr>
            <a:spLocks noGrp="1"/>
          </p:cNvSpPr>
          <p:nvPr>
            <p:ph sz="quarter" idx="14"/>
          </p:nvPr>
        </p:nvSpPr>
        <p:spPr>
          <a:xfrm>
            <a:off x="5181600" y="1600200"/>
            <a:ext cx="3657600" cy="4572000"/>
          </a:xfrm>
        </p:spPr>
        <p:txBody>
          <a:body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4796D6BA-470A-45EF-8AE1-C41D8E2DDE8B}" type="datetimeFigureOut">
              <a:rPr lang="en-US" smtClean="0"/>
              <a:pPr/>
              <a:t>10/18/2016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1D50CD8-7241-49B5-A1DF-791544A311F2}" type="slidenum">
              <a:rPr lang="en-IN" smtClean="0"/>
              <a:pPr/>
              <a:t>‹#›</a:t>
            </a:fld>
            <a:endParaRPr lang="en-IN"/>
          </a:p>
        </p:txBody>
      </p:sp>
    </p:spTree>
    <p:extLst>
      <p:ext uri="{BB962C8B-B14F-4D97-AF65-F5344CB8AC3E}">
        <p14:creationId xmlns:p14="http://schemas.microsoft.com/office/powerpoint/2010/main" val="39667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ppt31.png"/>
          <p:cNvPicPr>
            <a:picLocks noChangeAspect="1"/>
          </p:cNvPicPr>
          <p:nvPr userDrawn="1"/>
        </p:nvPicPr>
        <p:blipFill>
          <a:blip r:embed="rId14"/>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274638"/>
            <a:ext cx="7467600" cy="10207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1600200"/>
            <a:ext cx="7467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52400" y="6356350"/>
            <a:ext cx="1524000" cy="365125"/>
          </a:xfrm>
          <a:prstGeom prst="rect">
            <a:avLst/>
          </a:prstGeom>
        </p:spPr>
        <p:txBody>
          <a:bodyPr vert="horz" lIns="91440" tIns="45720" rIns="91440" bIns="45720" rtlCol="0" anchor="ctr"/>
          <a:lstStyle>
            <a:lvl1pPr algn="l">
              <a:defRPr sz="1200" b="1">
                <a:solidFill>
                  <a:schemeClr val="tx1"/>
                </a:solidFill>
                <a:latin typeface="Calisto MT" panose="02040603050505030304" pitchFamily="18" charset="0"/>
              </a:defRPr>
            </a:lvl1pPr>
          </a:lstStyle>
          <a:p>
            <a:fld id="{17EC7FB0-A446-4AB0-A0D8-E9362C9DF968}" type="datetime3">
              <a:rPr lang="en-US" smtClean="0"/>
              <a:pPr/>
              <a:t>18 October 2016</a:t>
            </a:fld>
            <a:endParaRPr lang="en-US" dirty="0"/>
          </a:p>
        </p:txBody>
      </p:sp>
      <p:sp>
        <p:nvSpPr>
          <p:cNvPr id="5" name="Footer Placeholder 4"/>
          <p:cNvSpPr>
            <a:spLocks noGrp="1"/>
          </p:cNvSpPr>
          <p:nvPr>
            <p:ph type="ftr" sz="quarter" idx="3"/>
          </p:nvPr>
        </p:nvSpPr>
        <p:spPr>
          <a:xfrm>
            <a:off x="1828800" y="6356350"/>
            <a:ext cx="5715000" cy="365125"/>
          </a:xfrm>
          <a:prstGeom prst="rect">
            <a:avLst/>
          </a:prstGeom>
        </p:spPr>
        <p:txBody>
          <a:bodyPr vert="horz" lIns="91440" tIns="45720" rIns="91440" bIns="45720" rtlCol="0" anchor="ctr"/>
          <a:lstStyle>
            <a:lvl1pPr algn="ctr">
              <a:defRPr sz="1200" b="1">
                <a:solidFill>
                  <a:srgbClr val="00B050"/>
                </a:solidFill>
                <a:latin typeface="Calisto MT" panose="02040603050505030304" pitchFamily="18" charset="0"/>
              </a:defRPr>
            </a:lvl1pPr>
          </a:lstStyle>
          <a:p>
            <a:r>
              <a:rPr lang="en-US" smtClean="0"/>
              <a:t>Indian Institute of Forest Management, Bhopal</a:t>
            </a:r>
            <a:endParaRPr lang="en-US" dirty="0"/>
          </a:p>
        </p:txBody>
      </p:sp>
      <p:sp>
        <p:nvSpPr>
          <p:cNvPr id="6" name="Slide Number Placeholder 5"/>
          <p:cNvSpPr>
            <a:spLocks noGrp="1"/>
          </p:cNvSpPr>
          <p:nvPr>
            <p:ph type="sldNum" sz="quarter" idx="4"/>
          </p:nvPr>
        </p:nvSpPr>
        <p:spPr>
          <a:xfrm>
            <a:off x="7696200" y="6356350"/>
            <a:ext cx="1143000" cy="365125"/>
          </a:xfrm>
          <a:prstGeom prst="rect">
            <a:avLst/>
          </a:prstGeom>
        </p:spPr>
        <p:txBody>
          <a:bodyPr vert="horz" lIns="91440" tIns="45720" rIns="91440" bIns="45720" rtlCol="0" anchor="ctr"/>
          <a:lstStyle>
            <a:lvl1pPr algn="r">
              <a:defRPr sz="1200" b="1">
                <a:solidFill>
                  <a:schemeClr val="accent2">
                    <a:lumMod val="75000"/>
                  </a:schemeClr>
                </a:solidFill>
                <a:latin typeface="Calisto MT" panose="02040603050505030304" pitchFamily="18" charset="0"/>
              </a:defRPr>
            </a:lvl1pPr>
          </a:lstStyle>
          <a:p>
            <a:fld id="{9817CA3E-9AE2-435A-93A7-845572575AF1}" type="slidenum">
              <a:rPr lang="en-US" smtClean="0"/>
              <a:pPr/>
              <a:t>‹#›</a:t>
            </a:fld>
            <a:endParaRPr lang="en-US" dirty="0"/>
          </a:p>
        </p:txBody>
      </p:sp>
      <p:cxnSp>
        <p:nvCxnSpPr>
          <p:cNvPr id="11" name="Straight Connector 10"/>
          <p:cNvCxnSpPr/>
          <p:nvPr/>
        </p:nvCxnSpPr>
        <p:spPr>
          <a:xfrm>
            <a:off x="1143000" y="1295400"/>
            <a:ext cx="8001000" cy="158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3" r:id="rId6"/>
    <p:sldLayoutId id="2147483654" r:id="rId7"/>
    <p:sldLayoutId id="2147483655" r:id="rId8"/>
    <p:sldLayoutId id="2147483658" r:id="rId9"/>
    <p:sldLayoutId id="2147483659" r:id="rId10"/>
    <p:sldLayoutId id="2147483663" r:id="rId11"/>
    <p:sldLayoutId id="2147483665" r:id="rId12"/>
  </p:sldLayoutIdLst>
  <p:hf sldNum="0" hdr="0" ftr="0" dt="0"/>
  <p:txStyles>
    <p:titleStyle>
      <a:lvl1pPr algn="l" defTabSz="914400" rtl="0" eaLnBrk="1" latinLnBrk="0" hangingPunct="1">
        <a:spcBef>
          <a:spcPct val="0"/>
        </a:spcBef>
        <a:buNone/>
        <a:defRPr sz="3200" kern="1200">
          <a:solidFill>
            <a:srgbClr val="006600"/>
          </a:solidFill>
          <a:latin typeface="Calisto MT" panose="02040603050505030304" pitchFamily="18" charset="0"/>
          <a:ea typeface="+mj-ea"/>
          <a:cs typeface="+mj-cs"/>
        </a:defRPr>
      </a:lvl1pPr>
    </p:titleStyle>
    <p:bodyStyle>
      <a:lvl1pPr marL="576263" indent="-576263" algn="l" defTabSz="914400" rtl="0" eaLnBrk="1" latinLnBrk="0" hangingPunct="1">
        <a:spcBef>
          <a:spcPct val="20000"/>
        </a:spcBef>
        <a:buClr>
          <a:srgbClr val="006600"/>
        </a:buClr>
        <a:buFont typeface="Wingdings 3" pitchFamily="18" charset="2"/>
        <a:buChar char="u"/>
        <a:defRPr sz="2800" b="1" kern="1200">
          <a:solidFill>
            <a:schemeClr val="tx1"/>
          </a:solidFill>
          <a:latin typeface="Calisto MT" panose="02040603050505030304" pitchFamily="18" charset="0"/>
          <a:ea typeface="+mn-ea"/>
          <a:cs typeface="Arial" pitchFamily="34" charset="0"/>
        </a:defRPr>
      </a:lvl1pPr>
      <a:lvl2pPr marL="1139825" indent="-563563" algn="l" defTabSz="914400" rtl="0" eaLnBrk="1" latinLnBrk="0" hangingPunct="1">
        <a:spcBef>
          <a:spcPct val="20000"/>
        </a:spcBef>
        <a:buClr>
          <a:srgbClr val="006600"/>
        </a:buClr>
        <a:buFont typeface="Wingdings" pitchFamily="2" charset="2"/>
        <a:buChar char=""/>
        <a:defRPr sz="2400" b="1" kern="1200">
          <a:solidFill>
            <a:schemeClr val="tx1"/>
          </a:solidFill>
          <a:latin typeface="Calisto MT" panose="02040603050505030304" pitchFamily="18" charset="0"/>
          <a:ea typeface="+mn-ea"/>
          <a:cs typeface="Arial" pitchFamily="34" charset="0"/>
        </a:defRPr>
      </a:lvl2pPr>
      <a:lvl3pPr marL="1428750" indent="-288925" algn="l" defTabSz="914400" rtl="0" eaLnBrk="1" latinLnBrk="0" hangingPunct="1">
        <a:spcBef>
          <a:spcPct val="20000"/>
        </a:spcBef>
        <a:buClr>
          <a:srgbClr val="006600"/>
        </a:buClr>
        <a:buFont typeface="Courier New" pitchFamily="49" charset="0"/>
        <a:buChar char="o"/>
        <a:defRPr sz="2000" b="1" kern="1200">
          <a:solidFill>
            <a:schemeClr val="tx1"/>
          </a:solidFill>
          <a:latin typeface="Calisto MT" panose="02040603050505030304" pitchFamily="18" charset="0"/>
          <a:ea typeface="+mn-ea"/>
          <a:cs typeface="Arial" pitchFamily="34" charset="0"/>
        </a:defRPr>
      </a:lvl3pPr>
      <a:lvl4pPr marL="1766888" indent="-338138" algn="l" defTabSz="914400" rtl="0" eaLnBrk="1" latinLnBrk="0" hangingPunct="1">
        <a:spcBef>
          <a:spcPct val="20000"/>
        </a:spcBef>
        <a:buClr>
          <a:srgbClr val="006600"/>
        </a:buClr>
        <a:buFont typeface="Arial" pitchFamily="34" charset="0"/>
        <a:buChar char="–"/>
        <a:defRPr sz="1800" b="1" kern="1200">
          <a:solidFill>
            <a:schemeClr val="tx1"/>
          </a:solidFill>
          <a:latin typeface="Calisto MT" panose="02040603050505030304" pitchFamily="18" charset="0"/>
          <a:ea typeface="+mn-ea"/>
          <a:cs typeface="Arial" pitchFamily="34" charset="0"/>
        </a:defRPr>
      </a:lvl4pPr>
      <a:lvl5pPr marL="2166938" indent="-400050" algn="l" defTabSz="914400" rtl="0" eaLnBrk="1" latinLnBrk="0" hangingPunct="1">
        <a:spcBef>
          <a:spcPct val="20000"/>
        </a:spcBef>
        <a:buClr>
          <a:srgbClr val="006600"/>
        </a:buClr>
        <a:buFont typeface="Arial" pitchFamily="34" charset="0"/>
        <a:buChar char="»"/>
        <a:defRPr sz="1800" b="1" kern="1200">
          <a:solidFill>
            <a:schemeClr val="tx1"/>
          </a:solidFill>
          <a:latin typeface="Calisto MT" panose="02040603050505030304"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iifm.ac.in/ces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mailto:mverma@iifm.ac.i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9712" y="205408"/>
            <a:ext cx="6382072" cy="1927448"/>
          </a:xfrm>
        </p:spPr>
        <p:txBody>
          <a:bodyPr/>
          <a:lstStyle/>
          <a:p>
            <a:pPr algn="ctr"/>
            <a:r>
              <a:rPr lang="en-US" sz="2400" b="1" dirty="0">
                <a:solidFill>
                  <a:srgbClr val="006600"/>
                </a:solidFill>
              </a:rPr>
              <a:t>Incorporating Ecosystem Services and Biodiversity Benefits into Decision Making Through Economic Incentives </a:t>
            </a:r>
            <a:r>
              <a:rPr lang="en-US" sz="2400" b="1" dirty="0" smtClean="0">
                <a:solidFill>
                  <a:srgbClr val="006600"/>
                </a:solidFill>
              </a:rPr>
              <a:t/>
            </a:r>
            <a:br>
              <a:rPr lang="en-US" sz="2400" b="1" dirty="0" smtClean="0">
                <a:solidFill>
                  <a:srgbClr val="006600"/>
                </a:solidFill>
              </a:rPr>
            </a:br>
            <a:r>
              <a:rPr lang="en-US" sz="2400" b="1" dirty="0" smtClean="0">
                <a:solidFill>
                  <a:srgbClr val="006600"/>
                </a:solidFill>
              </a:rPr>
              <a:t>&amp; </a:t>
            </a:r>
            <a:br>
              <a:rPr lang="en-US" sz="2400" b="1" dirty="0" smtClean="0">
                <a:solidFill>
                  <a:srgbClr val="006600"/>
                </a:solidFill>
              </a:rPr>
            </a:br>
            <a:r>
              <a:rPr lang="en-US" sz="2400" b="1" dirty="0" smtClean="0">
                <a:solidFill>
                  <a:srgbClr val="006600"/>
                </a:solidFill>
              </a:rPr>
              <a:t>Reducing </a:t>
            </a:r>
            <a:r>
              <a:rPr lang="en-US" sz="2400" b="1" dirty="0">
                <a:solidFill>
                  <a:srgbClr val="006600"/>
                </a:solidFill>
              </a:rPr>
              <a:t>Environmentally Harmful Subsidies due to Governmental or Institutional Inaction</a:t>
            </a:r>
            <a:endParaRPr lang="en-US" sz="2400" dirty="0">
              <a:solidFill>
                <a:srgbClr val="006600"/>
              </a:solidFill>
            </a:endParaRPr>
          </a:p>
        </p:txBody>
      </p:sp>
      <p:sp>
        <p:nvSpPr>
          <p:cNvPr id="3" name="Subtitle 2"/>
          <p:cNvSpPr>
            <a:spLocks noGrp="1"/>
          </p:cNvSpPr>
          <p:nvPr>
            <p:ph type="subTitle" idx="1"/>
          </p:nvPr>
        </p:nvSpPr>
        <p:spPr>
          <a:xfrm>
            <a:off x="4133800" y="5898976"/>
            <a:ext cx="2958480" cy="914400"/>
          </a:xfrm>
        </p:spPr>
        <p:txBody>
          <a:bodyPr>
            <a:normAutofit/>
          </a:bodyPr>
          <a:lstStyle/>
          <a:p>
            <a:r>
              <a:rPr lang="en-US" sz="2000" dirty="0" smtClean="0">
                <a:solidFill>
                  <a:srgbClr val="006600"/>
                </a:solidFill>
                <a:effectLst/>
              </a:rPr>
              <a:t>Madhu </a:t>
            </a:r>
            <a:r>
              <a:rPr lang="en-US" sz="2000" dirty="0" err="1" smtClean="0">
                <a:solidFill>
                  <a:srgbClr val="006600"/>
                </a:solidFill>
                <a:effectLst/>
              </a:rPr>
              <a:t>Verma</a:t>
            </a:r>
            <a:r>
              <a:rPr lang="en-US" sz="2000" dirty="0" smtClean="0">
                <a:solidFill>
                  <a:srgbClr val="006600"/>
                </a:solidFill>
                <a:effectLst/>
              </a:rPr>
              <a:t> </a:t>
            </a:r>
          </a:p>
        </p:txBody>
      </p:sp>
      <p:sp>
        <p:nvSpPr>
          <p:cNvPr id="5" name="TextBox 4"/>
          <p:cNvSpPr txBox="1"/>
          <p:nvPr/>
        </p:nvSpPr>
        <p:spPr>
          <a:xfrm>
            <a:off x="2195736" y="2601486"/>
            <a:ext cx="6768753" cy="2123658"/>
          </a:xfrm>
          <a:prstGeom prst="rect">
            <a:avLst/>
          </a:prstGeom>
          <a:noFill/>
        </p:spPr>
        <p:txBody>
          <a:bodyPr wrap="square" rtlCol="0">
            <a:spAutoFit/>
          </a:bodyPr>
          <a:lstStyle/>
          <a:p>
            <a:pPr algn="just"/>
            <a:r>
              <a:rPr lang="en-US" sz="2000" b="1" dirty="0" smtClean="0">
                <a:solidFill>
                  <a:schemeClr val="accent3">
                    <a:lumMod val="50000"/>
                  </a:schemeClr>
                </a:solidFill>
              </a:rPr>
              <a:t>International Research Symposium on Valuation of Forest Ecosystems &amp; their  Services , 18</a:t>
            </a:r>
            <a:r>
              <a:rPr lang="en-US" sz="2000" b="1" baseline="30000" dirty="0" smtClean="0">
                <a:solidFill>
                  <a:schemeClr val="accent3">
                    <a:lumMod val="50000"/>
                  </a:schemeClr>
                </a:solidFill>
              </a:rPr>
              <a:t>th</a:t>
            </a:r>
            <a:r>
              <a:rPr lang="en-US" sz="2000" b="1" dirty="0" smtClean="0">
                <a:solidFill>
                  <a:schemeClr val="accent3">
                    <a:lumMod val="50000"/>
                  </a:schemeClr>
                </a:solidFill>
              </a:rPr>
              <a:t> October 2016</a:t>
            </a:r>
          </a:p>
          <a:p>
            <a:pPr algn="just"/>
            <a:r>
              <a:rPr lang="en-US" sz="1600" b="1" i="1" dirty="0" smtClean="0"/>
              <a:t>			during</a:t>
            </a:r>
          </a:p>
          <a:p>
            <a:pPr algn="just"/>
            <a:r>
              <a:rPr lang="en-US" sz="2000" b="1" dirty="0" smtClean="0"/>
              <a:t>Sri Lanka Next - A </a:t>
            </a:r>
            <a:r>
              <a:rPr lang="en-US" sz="2000" b="1" dirty="0" smtClean="0">
                <a:solidFill>
                  <a:srgbClr val="0070C0"/>
                </a:solidFill>
              </a:rPr>
              <a:t>Blue </a:t>
            </a:r>
            <a:r>
              <a:rPr lang="en-US" sz="2000" b="1" dirty="0" smtClean="0">
                <a:solidFill>
                  <a:srgbClr val="006600"/>
                </a:solidFill>
              </a:rPr>
              <a:t>Green</a:t>
            </a:r>
            <a:r>
              <a:rPr lang="en-US" sz="2000" b="1" dirty="0" smtClean="0"/>
              <a:t> Era Conference, 17th-19</a:t>
            </a:r>
            <a:r>
              <a:rPr lang="en-US" sz="2000" b="1" baseline="30000" dirty="0" smtClean="0"/>
              <a:t>th</a:t>
            </a:r>
            <a:r>
              <a:rPr lang="en-US" sz="2000" b="1" dirty="0" smtClean="0"/>
              <a:t> October 2016</a:t>
            </a:r>
          </a:p>
          <a:p>
            <a:endParaRPr lang="en-US" b="1" dirty="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Capitals Connectedness, Ecosystem Services, Human Wellbeing (MA, 2005)</a:t>
            </a:r>
            <a:endParaRPr lang="en-US" dirty="0"/>
          </a:p>
        </p:txBody>
      </p:sp>
      <p:pic>
        <p:nvPicPr>
          <p:cNvPr id="4" name="Picture 3"/>
          <p:cNvPicPr/>
          <p:nvPr/>
        </p:nvPicPr>
        <p:blipFill>
          <a:blip r:embed="rId2"/>
          <a:stretch>
            <a:fillRect/>
          </a:stretch>
        </p:blipFill>
        <p:spPr>
          <a:xfrm>
            <a:off x="1466532" y="1903094"/>
            <a:ext cx="6921892" cy="4118193"/>
          </a:xfrm>
          <a:prstGeom prst="rect">
            <a:avLst/>
          </a:prstGeom>
        </p:spPr>
      </p:pic>
    </p:spTree>
    <p:extLst>
      <p:ext uri="{BB962C8B-B14F-4D97-AF65-F5344CB8AC3E}">
        <p14:creationId xmlns:p14="http://schemas.microsoft.com/office/powerpoint/2010/main" val="498814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1560" y="188640"/>
            <a:ext cx="8424936" cy="576064"/>
          </a:xfrm>
        </p:spPr>
        <p:txBody>
          <a:bodyPr>
            <a:noAutofit/>
          </a:bodyPr>
          <a:lstStyle/>
          <a:p>
            <a:r>
              <a:rPr lang="en-US" sz="2000" b="1" i="1" dirty="0" smtClean="0">
                <a:solidFill>
                  <a:schemeClr val="accent3">
                    <a:lumMod val="50000"/>
                  </a:schemeClr>
                </a:solidFill>
              </a:rPr>
              <a:t>Capturing </a:t>
            </a:r>
            <a:r>
              <a:rPr lang="en-US" sz="2000" b="1" i="1" dirty="0"/>
              <a:t>Values </a:t>
            </a:r>
            <a:r>
              <a:rPr lang="en-US" sz="2000" b="1" i="1" dirty="0" smtClean="0"/>
              <a:t>…. Recent Influential Cases from India conducted by IIFM</a:t>
            </a:r>
            <a:r>
              <a:rPr lang="en-US" b="1" i="1" dirty="0"/>
              <a:t/>
            </a:r>
            <a:br>
              <a:rPr lang="en-US" b="1" i="1" dirty="0"/>
            </a:br>
            <a:endParaRPr lang="en-US" b="1" dirty="0"/>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3303659838"/>
              </p:ext>
            </p:extLst>
          </p:nvPr>
        </p:nvGraphicFramePr>
        <p:xfrm>
          <a:off x="395536" y="476672"/>
          <a:ext cx="8496944" cy="6450748"/>
        </p:xfrm>
        <a:graphic>
          <a:graphicData uri="http://schemas.openxmlformats.org/drawingml/2006/table">
            <a:tbl>
              <a:tblPr firstRow="1" bandRow="1">
                <a:tableStyleId>{5C22544A-7EE6-4342-B048-85BDC9FD1C3A}</a:tableStyleId>
              </a:tblPr>
              <a:tblGrid>
                <a:gridCol w="1948511">
                  <a:extLst>
                    <a:ext uri="{9D8B030D-6E8A-4147-A177-3AD203B41FA5}">
                      <a16:colId xmlns:a16="http://schemas.microsoft.com/office/drawing/2014/main" xmlns="" val="3451755047"/>
                    </a:ext>
                  </a:extLst>
                </a:gridCol>
                <a:gridCol w="1715066">
                  <a:extLst>
                    <a:ext uri="{9D8B030D-6E8A-4147-A177-3AD203B41FA5}">
                      <a16:colId xmlns:a16="http://schemas.microsoft.com/office/drawing/2014/main" xmlns="" val="394204871"/>
                    </a:ext>
                  </a:extLst>
                </a:gridCol>
                <a:gridCol w="2494642">
                  <a:extLst>
                    <a:ext uri="{9D8B030D-6E8A-4147-A177-3AD203B41FA5}">
                      <a16:colId xmlns:a16="http://schemas.microsoft.com/office/drawing/2014/main" xmlns="" val="3890666078"/>
                    </a:ext>
                  </a:extLst>
                </a:gridCol>
                <a:gridCol w="2338725">
                  <a:extLst>
                    <a:ext uri="{9D8B030D-6E8A-4147-A177-3AD203B41FA5}">
                      <a16:colId xmlns:a16="http://schemas.microsoft.com/office/drawing/2014/main" xmlns="" val="2946740331"/>
                    </a:ext>
                  </a:extLst>
                </a:gridCol>
              </a:tblGrid>
              <a:tr h="432048">
                <a:tc>
                  <a:txBody>
                    <a:bodyPr/>
                    <a:lstStyle/>
                    <a:p>
                      <a:r>
                        <a:rPr lang="en-US" b="1" dirty="0" smtClean="0">
                          <a:solidFill>
                            <a:schemeClr val="tx1"/>
                          </a:solidFill>
                        </a:rPr>
                        <a:t>Case</a:t>
                      </a:r>
                      <a:endParaRPr lang="en-US" b="1" dirty="0">
                        <a:solidFill>
                          <a:schemeClr val="tx1"/>
                        </a:solidFill>
                      </a:endParaRPr>
                    </a:p>
                  </a:txBody>
                  <a:tcPr/>
                </a:tc>
                <a:tc>
                  <a:txBody>
                    <a:bodyPr/>
                    <a:lstStyle/>
                    <a:p>
                      <a:r>
                        <a:rPr lang="en-US" b="1" dirty="0" err="1" smtClean="0">
                          <a:solidFill>
                            <a:schemeClr val="tx1"/>
                          </a:solidFill>
                        </a:rPr>
                        <a:t>Organisation</a:t>
                      </a:r>
                      <a:endParaRPr lang="en-US"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Valuation outcome</a:t>
                      </a:r>
                    </a:p>
                    <a:p>
                      <a:endParaRPr lang="en-US" b="1" dirty="0">
                        <a:solidFill>
                          <a:schemeClr val="tx1"/>
                        </a:solidFill>
                      </a:endParaRPr>
                    </a:p>
                  </a:txBody>
                  <a:tcPr/>
                </a:tc>
                <a:tc>
                  <a:txBody>
                    <a:bodyPr/>
                    <a:lstStyle/>
                    <a:p>
                      <a:r>
                        <a:rPr lang="en-US" b="1" dirty="0" smtClean="0">
                          <a:solidFill>
                            <a:schemeClr val="tx1"/>
                          </a:solidFill>
                        </a:rPr>
                        <a:t>Proposed Instrument</a:t>
                      </a:r>
                      <a:endParaRPr lang="en-US" b="1" dirty="0">
                        <a:solidFill>
                          <a:schemeClr val="tx1"/>
                        </a:solidFill>
                      </a:endParaRPr>
                    </a:p>
                  </a:txBody>
                  <a:tcPr/>
                </a:tc>
                <a:extLst>
                  <a:ext uri="{0D108BD9-81ED-4DB2-BD59-A6C34878D82A}">
                    <a16:rowId xmlns:a16="http://schemas.microsoft.com/office/drawing/2014/main" xmlns="" val="3955167382"/>
                  </a:ext>
                </a:extLst>
              </a:tr>
              <a:tr h="1960643">
                <a:tc>
                  <a:txBody>
                    <a:bodyPr/>
                    <a:lstStyle/>
                    <a:p>
                      <a:r>
                        <a:rPr lang="en-US" sz="1800" b="1" kern="1200" dirty="0" smtClean="0">
                          <a:solidFill>
                            <a:schemeClr val="dk1"/>
                          </a:solidFill>
                          <a:effectLst/>
                          <a:latin typeface="+mn-lt"/>
                          <a:ea typeface="+mn-ea"/>
                          <a:cs typeface="+mn-cs"/>
                        </a:rPr>
                        <a:t>Net Present Value (NPV) of forests diversion </a:t>
                      </a:r>
                    </a:p>
                    <a:p>
                      <a:r>
                        <a:rPr lang="en-US" sz="1800" b="1" kern="1200" dirty="0" smtClean="0">
                          <a:solidFill>
                            <a:schemeClr val="dk1"/>
                          </a:solidFill>
                          <a:effectLst/>
                          <a:latin typeface="+mn-lt"/>
                          <a:ea typeface="+mn-ea"/>
                          <a:cs typeface="+mn-cs"/>
                        </a:rPr>
                        <a:t>(2014)</a:t>
                      </a:r>
                      <a:endParaRPr lang="en-US" b="1" dirty="0"/>
                    </a:p>
                  </a:txBody>
                  <a:tcPr/>
                </a:tc>
                <a:tc>
                  <a:txBody>
                    <a:bodyPr/>
                    <a:lstStyle/>
                    <a:p>
                      <a:r>
                        <a:rPr lang="en-US" dirty="0" smtClean="0"/>
                        <a:t>Ministry of Environment, Forests &amp; Climate Change </a:t>
                      </a:r>
                    </a:p>
                    <a:p>
                      <a:r>
                        <a:rPr lang="en-US" dirty="0" smtClean="0"/>
                        <a:t>(</a:t>
                      </a:r>
                      <a:r>
                        <a:rPr lang="en-US" dirty="0" err="1" smtClean="0"/>
                        <a:t>MoEFCC</a:t>
                      </a:r>
                      <a:r>
                        <a:rPr lang="en-US" dirty="0" smtClean="0"/>
                        <a:t>), </a:t>
                      </a:r>
                      <a:r>
                        <a:rPr lang="en-US" dirty="0" err="1" smtClean="0"/>
                        <a:t>GoI</a:t>
                      </a:r>
                      <a:endParaRPr lang="en-US" dirty="0"/>
                    </a:p>
                  </a:txBody>
                  <a:tcPr/>
                </a:tc>
                <a:tc>
                  <a:txBody>
                    <a:bodyPr/>
                    <a:lstStyle/>
                    <a:p>
                      <a:r>
                        <a:rPr lang="en-US" dirty="0" smtClean="0"/>
                        <a:t>Values in the range of </a:t>
                      </a:r>
                      <a:r>
                        <a:rPr lang="en-US" dirty="0" err="1" smtClean="0"/>
                        <a:t>Rs</a:t>
                      </a:r>
                      <a:r>
                        <a:rPr lang="en-US" dirty="0" smtClean="0"/>
                        <a:t>. 5.6 to </a:t>
                      </a:r>
                      <a:r>
                        <a:rPr lang="en-US" dirty="0" err="1" smtClean="0"/>
                        <a:t>Rs</a:t>
                      </a:r>
                      <a:r>
                        <a:rPr lang="en-US" dirty="0" smtClean="0"/>
                        <a:t>. 55.6  Lakh per  Ha </a:t>
                      </a:r>
                      <a:endParaRPr lang="en-US" dirty="0"/>
                    </a:p>
                  </a:txBody>
                  <a:tcPr/>
                </a:tc>
                <a:tc>
                  <a:txBody>
                    <a:bodyPr/>
                    <a:lstStyle/>
                    <a:p>
                      <a:r>
                        <a:rPr lang="en-US" b="1" dirty="0" smtClean="0"/>
                        <a:t>Charge</a:t>
                      </a:r>
                      <a:r>
                        <a:rPr lang="en-US" b="1" baseline="0" dirty="0" smtClean="0"/>
                        <a:t> for Forest Diversion: </a:t>
                      </a:r>
                      <a:r>
                        <a:rPr lang="en-US" dirty="0" smtClean="0"/>
                        <a:t>NPV, Possession Value of land, Premium Value for Hill areas, National Parks, sanctuaries, ESZs, Compensation to All affected Stakeholders</a:t>
                      </a:r>
                      <a:endParaRPr lang="en-US" dirty="0"/>
                    </a:p>
                  </a:txBody>
                  <a:tcPr/>
                </a:tc>
                <a:extLst>
                  <a:ext uri="{0D108BD9-81ED-4DB2-BD59-A6C34878D82A}">
                    <a16:rowId xmlns:a16="http://schemas.microsoft.com/office/drawing/2014/main" xmlns="" val="4202067671"/>
                  </a:ext>
                </a:extLst>
              </a:tr>
              <a:tr h="1103554">
                <a:tc>
                  <a:txBody>
                    <a:bodyPr/>
                    <a:lstStyle/>
                    <a:p>
                      <a:r>
                        <a:rPr lang="en-US" sz="1800" b="1" kern="1200" dirty="0" smtClean="0">
                          <a:solidFill>
                            <a:schemeClr val="dk1"/>
                          </a:solidFill>
                          <a:effectLst/>
                          <a:latin typeface="+mn-lt"/>
                          <a:ea typeface="+mn-ea"/>
                          <a:cs typeface="+mn-cs"/>
                        </a:rPr>
                        <a:t>Forest Fiscal Federalism</a:t>
                      </a:r>
                    </a:p>
                    <a:p>
                      <a:r>
                        <a:rPr lang="en-US" sz="1800" b="1" kern="1200" dirty="0" smtClean="0">
                          <a:solidFill>
                            <a:schemeClr val="dk1"/>
                          </a:solidFill>
                          <a:effectLst/>
                          <a:latin typeface="+mn-lt"/>
                          <a:ea typeface="+mn-ea"/>
                          <a:cs typeface="+mn-cs"/>
                        </a:rPr>
                        <a:t>(2014)</a:t>
                      </a:r>
                    </a:p>
                    <a:p>
                      <a:r>
                        <a:rPr lang="en-US" sz="1800" b="1" kern="1200" dirty="0" smtClean="0">
                          <a:solidFill>
                            <a:schemeClr val="dk1"/>
                          </a:solidFill>
                          <a:effectLst/>
                          <a:latin typeface="+mn-lt"/>
                          <a:ea typeface="+mn-ea"/>
                          <a:cs typeface="+mn-cs"/>
                        </a:rPr>
                        <a:t> </a:t>
                      </a:r>
                      <a:endParaRPr lang="en-US" dirty="0"/>
                    </a:p>
                  </a:txBody>
                  <a:tcPr/>
                </a:tc>
                <a:tc>
                  <a:txBody>
                    <a:bodyPr/>
                    <a:lstStyle/>
                    <a:p>
                      <a:r>
                        <a:rPr lang="en-US" dirty="0" smtClean="0"/>
                        <a:t>14</a:t>
                      </a:r>
                      <a:r>
                        <a:rPr lang="en-US" baseline="30000" dirty="0" smtClean="0"/>
                        <a:t>th</a:t>
                      </a:r>
                      <a:r>
                        <a:rPr lang="en-US" dirty="0" smtClean="0"/>
                        <a:t> Finance Commission of India</a:t>
                      </a:r>
                      <a:endParaRPr lang="en-US" dirty="0"/>
                    </a:p>
                  </a:txBody>
                  <a:tcPr/>
                </a:tc>
                <a:tc>
                  <a:txBody>
                    <a:bodyPr/>
                    <a:lstStyle/>
                    <a:p>
                      <a:r>
                        <a:rPr lang="en-US" dirty="0" smtClean="0"/>
                        <a:t>Allocation Formula for states conserving Forests</a:t>
                      </a:r>
                      <a:endParaRPr lang="en-US" dirty="0"/>
                    </a:p>
                  </a:txBody>
                  <a:tcPr/>
                </a:tc>
                <a:tc>
                  <a:txBody>
                    <a:bodyPr/>
                    <a:lstStyle/>
                    <a:p>
                      <a:r>
                        <a:rPr lang="en-US" b="1" dirty="0" smtClean="0"/>
                        <a:t>Incentivising Conservation  : </a:t>
                      </a:r>
                      <a:r>
                        <a:rPr lang="en-US" dirty="0" smtClean="0"/>
                        <a:t>Allocation</a:t>
                      </a:r>
                      <a:r>
                        <a:rPr lang="en-US" baseline="0" dirty="0" smtClean="0"/>
                        <a:t> of Grant</a:t>
                      </a:r>
                      <a:endParaRPr lang="en-US" dirty="0"/>
                    </a:p>
                  </a:txBody>
                  <a:tcPr/>
                </a:tc>
                <a:extLst>
                  <a:ext uri="{0D108BD9-81ED-4DB2-BD59-A6C34878D82A}">
                    <a16:rowId xmlns:a16="http://schemas.microsoft.com/office/drawing/2014/main" xmlns="" val="4262448942"/>
                  </a:ext>
                </a:extLst>
              </a:tr>
              <a:tr h="1358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Economic Valuation of Tiger Reserves in India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(2015)</a:t>
                      </a:r>
                    </a:p>
                    <a:p>
                      <a:endParaRPr lang="en-US" dirty="0"/>
                    </a:p>
                  </a:txBody>
                  <a:tcPr/>
                </a:tc>
                <a:tc>
                  <a:txBody>
                    <a:bodyPr/>
                    <a:lstStyle/>
                    <a:p>
                      <a:r>
                        <a:rPr lang="en-US" dirty="0" smtClean="0"/>
                        <a:t>National Tiger conservation Authority (NTCA)</a:t>
                      </a:r>
                      <a:endParaRPr lang="en-US" dirty="0"/>
                    </a:p>
                  </a:txBody>
                  <a:tcPr/>
                </a:tc>
                <a:tc>
                  <a:txBody>
                    <a:bodyPr/>
                    <a:lstStyle/>
                    <a:p>
                      <a:r>
                        <a:rPr lang="en-US" sz="1800" b="0" kern="1200" dirty="0" smtClean="0">
                          <a:solidFill>
                            <a:schemeClr val="dk1"/>
                          </a:solidFill>
                          <a:effectLst/>
                          <a:latin typeface="+mn-lt"/>
                          <a:ea typeface="+mn-ea"/>
                          <a:cs typeface="+mn-cs"/>
                        </a:rPr>
                        <a:t>TEV, Tangible and Intangible Values, Stock and Flow values, Multiplier Effect Value</a:t>
                      </a:r>
                      <a:endParaRPr lang="en-US"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Sustainable</a:t>
                      </a:r>
                      <a:r>
                        <a:rPr lang="en-US" sz="1800" b="1" kern="1200" baseline="0" dirty="0" smtClean="0">
                          <a:solidFill>
                            <a:schemeClr val="dk1"/>
                          </a:solidFill>
                          <a:effectLst/>
                          <a:latin typeface="+mn-lt"/>
                          <a:ea typeface="+mn-ea"/>
                          <a:cs typeface="+mn-cs"/>
                        </a:rPr>
                        <a:t> Financing : </a:t>
                      </a:r>
                      <a:r>
                        <a:rPr lang="en-US" sz="1800" b="0" kern="1200" dirty="0" smtClean="0">
                          <a:solidFill>
                            <a:schemeClr val="dk1"/>
                          </a:solidFill>
                          <a:effectLst/>
                          <a:latin typeface="+mn-lt"/>
                          <a:ea typeface="+mn-ea"/>
                          <a:cs typeface="+mn-cs"/>
                        </a:rPr>
                        <a:t>Investment in natural capital Incentive for Conservation </a:t>
                      </a:r>
                      <a:endParaRPr lang="en-US" b="0" dirty="0" smtClean="0"/>
                    </a:p>
                    <a:p>
                      <a:endParaRPr lang="en-US" dirty="0"/>
                    </a:p>
                  </a:txBody>
                  <a:tcPr/>
                </a:tc>
                <a:extLst>
                  <a:ext uri="{0D108BD9-81ED-4DB2-BD59-A6C34878D82A}">
                    <a16:rowId xmlns:a16="http://schemas.microsoft.com/office/drawing/2014/main" xmlns="" val="780206475"/>
                  </a:ext>
                </a:extLst>
              </a:tr>
              <a:tr h="598588">
                <a:tc gridSpan="4">
                  <a:txBody>
                    <a:bodyPr/>
                    <a:lstStyle/>
                    <a:p>
                      <a:r>
                        <a:rPr lang="en-US" dirty="0" smtClean="0"/>
                        <a:t>One USD = 66 INR; I Million</a:t>
                      </a:r>
                      <a:r>
                        <a:rPr lang="en-US" baseline="0" dirty="0" smtClean="0"/>
                        <a:t>  INR = 10 Lakh INR</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3297065345"/>
                  </a:ext>
                </a:extLst>
              </a:tr>
            </a:tbl>
          </a:graphicData>
        </a:graphic>
      </p:graphicFrame>
    </p:spTree>
    <p:extLst>
      <p:ext uri="{BB962C8B-B14F-4D97-AF65-F5344CB8AC3E}">
        <p14:creationId xmlns:p14="http://schemas.microsoft.com/office/powerpoint/2010/main" val="1453722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Net Present Value of Forest Diversion in India (2014) </a:t>
            </a:r>
          </a:p>
          <a:p>
            <a:pPr marL="0" indent="0">
              <a:buNone/>
            </a:pPr>
            <a:endParaRPr lang="en-US" dirty="0"/>
          </a:p>
          <a:p>
            <a:pPr marL="0" indent="0">
              <a:buNone/>
            </a:pPr>
            <a:endParaRPr lang="en-US" dirty="0" smtClean="0"/>
          </a:p>
          <a:p>
            <a:pPr marL="0" indent="0">
              <a:buNone/>
            </a:pPr>
            <a:r>
              <a:rPr lang="en-US" i="1" dirty="0" smtClean="0">
                <a:solidFill>
                  <a:schemeClr val="accent3">
                    <a:lumMod val="75000"/>
                  </a:schemeClr>
                </a:solidFill>
              </a:rPr>
              <a:t>(Charging for Diversion)</a:t>
            </a:r>
          </a:p>
          <a:p>
            <a:pPr marL="0" indent="0">
              <a:buNone/>
            </a:pPr>
            <a:endParaRPr lang="en-US" sz="1800" i="1" dirty="0" smtClean="0">
              <a:solidFill>
                <a:srgbClr val="FF0000"/>
              </a:solidFill>
            </a:endParaRPr>
          </a:p>
          <a:p>
            <a:pPr marL="0" indent="0">
              <a:buNone/>
            </a:pPr>
            <a:endParaRPr lang="en-US" sz="1800" i="1" dirty="0">
              <a:solidFill>
                <a:srgbClr val="FF0000"/>
              </a:solidFill>
            </a:endParaRPr>
          </a:p>
          <a:p>
            <a:pPr marL="0" indent="0">
              <a:buNone/>
            </a:pPr>
            <a:endParaRPr lang="en-US" sz="1800" i="1" dirty="0" smtClean="0">
              <a:solidFill>
                <a:srgbClr val="FF0000"/>
              </a:solidFill>
            </a:endParaRPr>
          </a:p>
          <a:p>
            <a:pPr marL="0" indent="0">
              <a:buNone/>
            </a:pPr>
            <a:endParaRPr lang="en-US" sz="1800" i="1" dirty="0">
              <a:solidFill>
                <a:srgbClr val="FF0000"/>
              </a:solidFill>
            </a:endParaRPr>
          </a:p>
          <a:p>
            <a:pPr marL="0" indent="0">
              <a:buNone/>
            </a:pPr>
            <a:endParaRPr lang="en-US" sz="1800" i="1" dirty="0" smtClean="0">
              <a:solidFill>
                <a:srgbClr val="FF0000"/>
              </a:solidFill>
            </a:endParaRPr>
          </a:p>
          <a:p>
            <a:pPr marL="0" indent="0">
              <a:buNone/>
            </a:pPr>
            <a:endParaRPr lang="en-US" sz="1800" i="1" dirty="0" smtClean="0">
              <a:solidFill>
                <a:srgbClr val="FF0000"/>
              </a:solidFill>
            </a:endParaRPr>
          </a:p>
          <a:p>
            <a:pPr marL="0" indent="0">
              <a:buNone/>
            </a:pPr>
            <a:endParaRPr lang="en-US" sz="1800" i="1" dirty="0">
              <a:solidFill>
                <a:srgbClr val="FF0000"/>
              </a:solidFill>
            </a:endParaRPr>
          </a:p>
          <a:p>
            <a:pPr marL="0" indent="0">
              <a:buNone/>
            </a:pPr>
            <a:r>
              <a:rPr lang="en-US" sz="1400" i="1" dirty="0" smtClean="0"/>
              <a:t>Citation </a:t>
            </a:r>
            <a:r>
              <a:rPr lang="en-US" sz="1400" i="1" dirty="0"/>
              <a:t>: </a:t>
            </a:r>
            <a:r>
              <a:rPr lang="en-US" sz="1400" i="1" dirty="0" err="1"/>
              <a:t>Verma</a:t>
            </a:r>
            <a:r>
              <a:rPr lang="en-US" sz="1400" i="1" dirty="0"/>
              <a:t> M, </a:t>
            </a:r>
            <a:r>
              <a:rPr lang="en-US" sz="1400" i="1" dirty="0" err="1"/>
              <a:t>Negandhi</a:t>
            </a:r>
            <a:r>
              <a:rPr lang="en-US" sz="1400" i="1" dirty="0"/>
              <a:t> D, </a:t>
            </a:r>
            <a:r>
              <a:rPr lang="en-US" sz="1400" i="1" dirty="0" err="1"/>
              <a:t>Wahal</a:t>
            </a:r>
            <a:r>
              <a:rPr lang="en-US" sz="1400" i="1" dirty="0"/>
              <a:t> AK, Kumar R, </a:t>
            </a:r>
            <a:r>
              <a:rPr lang="en-US" sz="1400" i="1" dirty="0" err="1"/>
              <a:t>Kinhal</a:t>
            </a:r>
            <a:r>
              <a:rPr lang="en-US" sz="1400" i="1" dirty="0"/>
              <a:t>, G. A., and Kumar, A. Revision of rates of NPV applicable for different class/category of forests. Indian Institute of Forest Management. Bhopal, India. November 2014. </a:t>
            </a:r>
          </a:p>
        </p:txBody>
      </p:sp>
      <p:pic>
        <p:nvPicPr>
          <p:cNvPr id="4" name="Picture 2" descr="C:\Dropbox\dnegandhi.org\Images\NPV_CoverPage_low.png"/>
          <p:cNvPicPr>
            <a:picLocks noChangeAspect="1" noChangeArrowheads="1"/>
          </p:cNvPicPr>
          <p:nvPr/>
        </p:nvPicPr>
        <p:blipFill>
          <a:blip r:embed="rId2" cstate="print"/>
          <a:srcRect/>
          <a:stretch>
            <a:fillRect/>
          </a:stretch>
        </p:blipFill>
        <p:spPr bwMode="auto">
          <a:xfrm>
            <a:off x="5220072" y="2276872"/>
            <a:ext cx="2077262" cy="2935574"/>
          </a:xfrm>
          <a:prstGeom prst="rect">
            <a:avLst/>
          </a:prstGeom>
          <a:noFill/>
          <a:ln>
            <a:solidFill>
              <a:schemeClr val="tx1"/>
            </a:solidFill>
          </a:ln>
        </p:spPr>
      </p:pic>
    </p:spTree>
    <p:extLst>
      <p:ext uri="{BB962C8B-B14F-4D97-AF65-F5344CB8AC3E}">
        <p14:creationId xmlns:p14="http://schemas.microsoft.com/office/powerpoint/2010/main" val="641838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Why is NPV charged?</a:t>
            </a:r>
            <a:endParaRPr lang="en-IN" dirty="0"/>
          </a:p>
        </p:txBody>
      </p:sp>
      <p:sp>
        <p:nvSpPr>
          <p:cNvPr id="3" name="Content Placeholder 2"/>
          <p:cNvSpPr>
            <a:spLocks noGrp="1"/>
          </p:cNvSpPr>
          <p:nvPr>
            <p:ph type="body" sz="quarter" idx="13"/>
          </p:nvPr>
        </p:nvSpPr>
        <p:spPr/>
        <p:txBody>
          <a:bodyPr>
            <a:normAutofit/>
          </a:bodyPr>
          <a:lstStyle/>
          <a:p>
            <a:r>
              <a:rPr lang="en-US" dirty="0" smtClean="0"/>
              <a:t>Diversion leads to loss of an array of ecosystem services</a:t>
            </a:r>
          </a:p>
          <a:p>
            <a:r>
              <a:rPr lang="en-US" dirty="0" smtClean="0"/>
              <a:t>Not immediately accounted for by CA</a:t>
            </a:r>
          </a:p>
          <a:p>
            <a:r>
              <a:rPr lang="en-US" dirty="0" smtClean="0"/>
              <a:t>Plantations replaces limited ESs lost by diversion of natural forests</a:t>
            </a:r>
          </a:p>
          <a:p>
            <a:r>
              <a:rPr lang="en-US" dirty="0" smtClean="0"/>
              <a:t>Benefits from CA increase slowly</a:t>
            </a:r>
          </a:p>
          <a:p>
            <a:r>
              <a:rPr lang="en-US" dirty="0" smtClean="0"/>
              <a:t>NPV to account for this loss of services</a:t>
            </a:r>
          </a:p>
          <a:p>
            <a:r>
              <a:rPr lang="en-US" dirty="0" smtClean="0"/>
              <a:t>Should be charged for appropriate length of diversion activity</a:t>
            </a:r>
          </a:p>
        </p:txBody>
      </p:sp>
    </p:spTree>
    <p:extLst>
      <p:ext uri="{BB962C8B-B14F-4D97-AF65-F5344CB8AC3E}">
        <p14:creationId xmlns:p14="http://schemas.microsoft.com/office/powerpoint/2010/main" val="165073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Rationale</a:t>
            </a:r>
            <a:endParaRPr lang="en-IN" dirty="0"/>
          </a:p>
        </p:txBody>
      </p:sp>
      <p:pic>
        <p:nvPicPr>
          <p:cNvPr id="5" name="Picture 2" descr="C:\Dropbox\CESM\Ongoing Projects\NPV Project\Report\NPV Rationale.png"/>
          <p:cNvPicPr>
            <a:picLocks noChangeAspect="1" noChangeArrowheads="1"/>
          </p:cNvPicPr>
          <p:nvPr/>
        </p:nvPicPr>
        <p:blipFill>
          <a:blip r:embed="rId2" cstate="print"/>
          <a:srcRect l="2267" t="4089" r="1671"/>
          <a:stretch>
            <a:fillRect/>
          </a:stretch>
        </p:blipFill>
        <p:spPr bwMode="auto">
          <a:xfrm>
            <a:off x="228600" y="2057400"/>
            <a:ext cx="8763000" cy="3574761"/>
          </a:xfrm>
          <a:prstGeom prst="rect">
            <a:avLst/>
          </a:prstGeom>
          <a:noFill/>
          <a:ln>
            <a:solidFill>
              <a:schemeClr val="tx1"/>
            </a:solidFill>
          </a:ln>
        </p:spPr>
      </p:pic>
    </p:spTree>
    <p:extLst>
      <p:ext uri="{BB962C8B-B14F-4D97-AF65-F5344CB8AC3E}">
        <p14:creationId xmlns:p14="http://schemas.microsoft.com/office/powerpoint/2010/main" val="2940527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NPV Expert Committee (2006)</a:t>
            </a:r>
            <a:endParaRPr lang="en-IN" dirty="0"/>
          </a:p>
        </p:txBody>
      </p:sp>
      <p:sp>
        <p:nvSpPr>
          <p:cNvPr id="3" name="Content Placeholder 2"/>
          <p:cNvSpPr>
            <a:spLocks noGrp="1"/>
          </p:cNvSpPr>
          <p:nvPr>
            <p:ph type="body" sz="quarter" idx="13"/>
          </p:nvPr>
        </p:nvSpPr>
        <p:spPr/>
        <p:txBody>
          <a:bodyPr>
            <a:normAutofit/>
          </a:bodyPr>
          <a:lstStyle/>
          <a:p>
            <a:r>
              <a:rPr lang="en-IN" dirty="0" smtClean="0"/>
              <a:t>Valued timber, fuel wood, fodder, NTFP, Ecotourism, Carbon storage, Watershed services and Biodiversity + Ground Rent</a:t>
            </a:r>
          </a:p>
          <a:p>
            <a:r>
              <a:rPr lang="en-IN" dirty="0" smtClean="0"/>
              <a:t>Estimated benefits (flow of goods and services) for 20 years at 5% discount rate</a:t>
            </a:r>
          </a:p>
          <a:p>
            <a:r>
              <a:rPr lang="en-IN" dirty="0" smtClean="0"/>
              <a:t>Site specific estimation recommended</a:t>
            </a:r>
          </a:p>
          <a:p>
            <a:r>
              <a:rPr lang="en-IN" dirty="0" smtClean="0"/>
              <a:t>Collection amount to be deposited in three funds at local, state and national level</a:t>
            </a:r>
          </a:p>
        </p:txBody>
      </p:sp>
    </p:spTree>
    <p:extLst>
      <p:ext uri="{BB962C8B-B14F-4D97-AF65-F5344CB8AC3E}">
        <p14:creationId xmlns:p14="http://schemas.microsoft.com/office/powerpoint/2010/main" val="37809230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Prevalent NPV Rates</a:t>
            </a:r>
            <a:endParaRPr lang="en-IN" dirty="0"/>
          </a:p>
        </p:txBody>
      </p:sp>
      <p:graphicFrame>
        <p:nvGraphicFramePr>
          <p:cNvPr id="4" name="Content Placeholder 3"/>
          <p:cNvGraphicFramePr>
            <a:graphicFrameLocks noGrp="1"/>
          </p:cNvGraphicFramePr>
          <p:nvPr>
            <p:ph idx="4294967295"/>
            <p:extLst/>
          </p:nvPr>
        </p:nvGraphicFramePr>
        <p:xfrm>
          <a:off x="1447800" y="1714500"/>
          <a:ext cx="7096172" cy="4598697"/>
        </p:xfrm>
        <a:graphic>
          <a:graphicData uri="http://schemas.openxmlformats.org/drawingml/2006/table">
            <a:tbl>
              <a:tblPr/>
              <a:tblGrid>
                <a:gridCol w="3024206">
                  <a:extLst>
                    <a:ext uri="{9D8B030D-6E8A-4147-A177-3AD203B41FA5}">
                      <a16:colId xmlns:a16="http://schemas.microsoft.com/office/drawing/2014/main" xmlns="" val="20000"/>
                    </a:ext>
                  </a:extLst>
                </a:gridCol>
                <a:gridCol w="1357322">
                  <a:extLst>
                    <a:ext uri="{9D8B030D-6E8A-4147-A177-3AD203B41FA5}">
                      <a16:colId xmlns:a16="http://schemas.microsoft.com/office/drawing/2014/main" xmlns="" val="20001"/>
                    </a:ext>
                  </a:extLst>
                </a:gridCol>
                <a:gridCol w="1357322">
                  <a:extLst>
                    <a:ext uri="{9D8B030D-6E8A-4147-A177-3AD203B41FA5}">
                      <a16:colId xmlns:a16="http://schemas.microsoft.com/office/drawing/2014/main" xmlns="" val="20002"/>
                    </a:ext>
                  </a:extLst>
                </a:gridCol>
                <a:gridCol w="1357322">
                  <a:extLst>
                    <a:ext uri="{9D8B030D-6E8A-4147-A177-3AD203B41FA5}">
                      <a16:colId xmlns:a16="http://schemas.microsoft.com/office/drawing/2014/main" xmlns="" val="20003"/>
                    </a:ext>
                  </a:extLst>
                </a:gridCol>
              </a:tblGrid>
              <a:tr h="642942">
                <a:tc>
                  <a:txBody>
                    <a:bodyPr/>
                    <a:lstStyle/>
                    <a:p>
                      <a:pPr algn="l" fontAlgn="b"/>
                      <a:r>
                        <a:rPr lang="en-IN" sz="2400" b="1" i="0" u="none" strike="noStrike" dirty="0">
                          <a:solidFill>
                            <a:srgbClr val="000000"/>
                          </a:solidFill>
                          <a:latin typeface="Calisto MT" panose="02040603050505030304" pitchFamily="18" charset="0"/>
                          <a:cs typeface="Arial" pitchFamily="34" charset="0"/>
                        </a:rPr>
                        <a:t>Current NPV Rates </a:t>
                      </a:r>
                      <a:r>
                        <a:rPr lang="en-IN" sz="2400" b="1" i="0" u="none" strike="noStrike" dirty="0" smtClean="0">
                          <a:solidFill>
                            <a:srgbClr val="000000"/>
                          </a:solidFill>
                          <a:latin typeface="Calisto MT" panose="02040603050505030304" pitchFamily="18" charset="0"/>
                          <a:cs typeface="Arial" pitchFamily="34" charset="0"/>
                        </a:rPr>
                        <a:t>(Rs. </a:t>
                      </a:r>
                      <a:r>
                        <a:rPr lang="en-IN" sz="2400" b="1" i="0" u="none" strike="noStrike" dirty="0">
                          <a:solidFill>
                            <a:srgbClr val="000000"/>
                          </a:solidFill>
                          <a:latin typeface="Calisto MT" panose="02040603050505030304" pitchFamily="18" charset="0"/>
                          <a:cs typeface="Arial" pitchFamily="34" charset="0"/>
                        </a:rPr>
                        <a:t>Lakhs/Ha)</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1" i="0" u="none" strike="noStrike" dirty="0">
                          <a:solidFill>
                            <a:srgbClr val="000000"/>
                          </a:solidFill>
                          <a:latin typeface="Calisto MT" panose="02040603050505030304" pitchFamily="18" charset="0"/>
                          <a:cs typeface="Arial" pitchFamily="34" charset="0"/>
                        </a:rPr>
                        <a:t>VDF</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1" i="0" u="none" strike="noStrike" dirty="0">
                          <a:solidFill>
                            <a:srgbClr val="000000"/>
                          </a:solidFill>
                          <a:latin typeface="Calisto MT" panose="02040603050505030304" pitchFamily="18" charset="0"/>
                          <a:cs typeface="Arial" pitchFamily="34" charset="0"/>
                        </a:rPr>
                        <a:t>MDF</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1" i="0" u="none" strike="noStrike" dirty="0">
                          <a:solidFill>
                            <a:srgbClr val="000000"/>
                          </a:solidFill>
                          <a:latin typeface="Calisto MT" panose="02040603050505030304" pitchFamily="18" charset="0"/>
                          <a:cs typeface="Arial" pitchFamily="34" charset="0"/>
                        </a:rPr>
                        <a:t>OF</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42942">
                <a:tc>
                  <a:txBody>
                    <a:bodyPr/>
                    <a:lstStyle/>
                    <a:p>
                      <a:pPr algn="l" fontAlgn="b"/>
                      <a:r>
                        <a:rPr lang="en-IN" sz="2400" b="0" i="0" u="none" strike="noStrike" dirty="0">
                          <a:solidFill>
                            <a:srgbClr val="000000"/>
                          </a:solidFill>
                          <a:latin typeface="Calisto MT" panose="02040603050505030304" pitchFamily="18" charset="0"/>
                          <a:cs typeface="Arial" pitchFamily="34" charset="0"/>
                        </a:rPr>
                        <a:t>Class I</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10.43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a:solidFill>
                            <a:srgbClr val="000000"/>
                          </a:solidFill>
                          <a:latin typeface="Calisto MT" panose="02040603050505030304" pitchFamily="18" charset="0"/>
                          <a:cs typeface="Arial" pitchFamily="34" charset="0"/>
                        </a:rPr>
                        <a:t>9.39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a:solidFill>
                            <a:srgbClr val="000000"/>
                          </a:solidFill>
                          <a:latin typeface="Calisto MT" panose="02040603050505030304" pitchFamily="18" charset="0"/>
                          <a:cs typeface="Arial" pitchFamily="34" charset="0"/>
                        </a:rPr>
                        <a:t>7.30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42942">
                <a:tc>
                  <a:txBody>
                    <a:bodyPr/>
                    <a:lstStyle/>
                    <a:p>
                      <a:pPr algn="l" fontAlgn="b"/>
                      <a:r>
                        <a:rPr lang="en-IN" sz="2400" b="0" i="0" u="none" strike="noStrike" dirty="0">
                          <a:solidFill>
                            <a:srgbClr val="000000"/>
                          </a:solidFill>
                          <a:latin typeface="Calisto MT" panose="02040603050505030304" pitchFamily="18" charset="0"/>
                          <a:cs typeface="Arial" pitchFamily="34" charset="0"/>
                        </a:rPr>
                        <a:t>Class II</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10.43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9.39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a:solidFill>
                            <a:srgbClr val="000000"/>
                          </a:solidFill>
                          <a:latin typeface="Calisto MT" panose="02040603050505030304" pitchFamily="18" charset="0"/>
                          <a:cs typeface="Arial" pitchFamily="34" charset="0"/>
                        </a:rPr>
                        <a:t>7.30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42942">
                <a:tc>
                  <a:txBody>
                    <a:bodyPr/>
                    <a:lstStyle/>
                    <a:p>
                      <a:pPr algn="l" fontAlgn="b"/>
                      <a:r>
                        <a:rPr lang="en-IN" sz="2400" b="0" i="0" u="none" strike="noStrike" dirty="0">
                          <a:solidFill>
                            <a:srgbClr val="000000"/>
                          </a:solidFill>
                          <a:latin typeface="Calisto MT" panose="02040603050505030304" pitchFamily="18" charset="0"/>
                          <a:cs typeface="Arial" pitchFamily="34" charset="0"/>
                        </a:rPr>
                        <a:t>Class III</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8.87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8.03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a:solidFill>
                            <a:srgbClr val="000000"/>
                          </a:solidFill>
                          <a:latin typeface="Calisto MT" panose="02040603050505030304" pitchFamily="18" charset="0"/>
                          <a:cs typeface="Arial" pitchFamily="34" charset="0"/>
                        </a:rPr>
                        <a:t>6.26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42942">
                <a:tc>
                  <a:txBody>
                    <a:bodyPr/>
                    <a:lstStyle/>
                    <a:p>
                      <a:pPr algn="l" fontAlgn="b"/>
                      <a:r>
                        <a:rPr lang="en-IN" sz="2400" b="0" i="0" u="none" strike="noStrike" dirty="0">
                          <a:solidFill>
                            <a:srgbClr val="000000"/>
                          </a:solidFill>
                          <a:latin typeface="Calisto MT" panose="02040603050505030304" pitchFamily="18" charset="0"/>
                          <a:cs typeface="Arial" pitchFamily="34" charset="0"/>
                        </a:rPr>
                        <a:t>Class IV</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a:solidFill>
                            <a:srgbClr val="000000"/>
                          </a:solidFill>
                          <a:latin typeface="Calisto MT" panose="02040603050505030304" pitchFamily="18" charset="0"/>
                          <a:cs typeface="Arial" pitchFamily="34" charset="0"/>
                        </a:rPr>
                        <a:t>6.26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5.63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4.38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42942">
                <a:tc>
                  <a:txBody>
                    <a:bodyPr/>
                    <a:lstStyle/>
                    <a:p>
                      <a:pPr algn="l" fontAlgn="b"/>
                      <a:r>
                        <a:rPr lang="en-IN" sz="2400" b="0" i="0" u="none" strike="noStrike" dirty="0">
                          <a:solidFill>
                            <a:srgbClr val="000000"/>
                          </a:solidFill>
                          <a:latin typeface="Calisto MT" panose="02040603050505030304" pitchFamily="18" charset="0"/>
                          <a:cs typeface="Arial" pitchFamily="34" charset="0"/>
                        </a:rPr>
                        <a:t>Class V</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a:solidFill>
                            <a:srgbClr val="000000"/>
                          </a:solidFill>
                          <a:latin typeface="Calisto MT" panose="02040603050505030304" pitchFamily="18" charset="0"/>
                          <a:cs typeface="Arial" pitchFamily="34" charset="0"/>
                        </a:rPr>
                        <a:t>9.39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8.45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6.57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42942">
                <a:tc>
                  <a:txBody>
                    <a:bodyPr/>
                    <a:lstStyle/>
                    <a:p>
                      <a:pPr algn="l" fontAlgn="b"/>
                      <a:r>
                        <a:rPr lang="en-IN" sz="2400" b="0" i="0" u="none" strike="noStrike" dirty="0">
                          <a:solidFill>
                            <a:srgbClr val="000000"/>
                          </a:solidFill>
                          <a:latin typeface="Calisto MT" panose="02040603050505030304" pitchFamily="18" charset="0"/>
                          <a:cs typeface="Arial" pitchFamily="34" charset="0"/>
                        </a:rPr>
                        <a:t>Class VI</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9.91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8.97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2400" b="0" i="0" u="none" strike="noStrike" dirty="0">
                          <a:solidFill>
                            <a:srgbClr val="000000"/>
                          </a:solidFill>
                          <a:latin typeface="Calisto MT" panose="02040603050505030304" pitchFamily="18" charset="0"/>
                          <a:cs typeface="Arial" pitchFamily="34" charset="0"/>
                        </a:rPr>
                        <a:t>6.99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804657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Forest classification</a:t>
            </a:r>
            <a:endParaRPr lang="en-IN" dirty="0"/>
          </a:p>
        </p:txBody>
      </p:sp>
      <p:pic>
        <p:nvPicPr>
          <p:cNvPr id="1026" name="Picture 2" descr="C:\Users\iifm\Desktop\Forest Type Groups.png"/>
          <p:cNvPicPr>
            <a:picLocks noChangeAspect="1" noChangeArrowheads="1"/>
          </p:cNvPicPr>
          <p:nvPr/>
        </p:nvPicPr>
        <p:blipFill>
          <a:blip r:embed="rId2" cstate="print"/>
          <a:srcRect/>
          <a:stretch>
            <a:fillRect/>
          </a:stretch>
        </p:blipFill>
        <p:spPr bwMode="auto">
          <a:xfrm>
            <a:off x="2709812" y="1285859"/>
            <a:ext cx="4687938" cy="5397515"/>
          </a:xfrm>
          <a:prstGeom prst="rect">
            <a:avLst/>
          </a:prstGeom>
          <a:noFill/>
        </p:spPr>
      </p:pic>
    </p:spTree>
    <p:extLst>
      <p:ext uri="{BB962C8B-B14F-4D97-AF65-F5344CB8AC3E}">
        <p14:creationId xmlns:p14="http://schemas.microsoft.com/office/powerpoint/2010/main" val="752554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Study framework (2013-14 Study)</a:t>
            </a:r>
            <a:endParaRPr lang="en-IN" dirty="0"/>
          </a:p>
        </p:txBody>
      </p:sp>
      <p:pic>
        <p:nvPicPr>
          <p:cNvPr id="1026" name="Picture 2" descr="C:\Dropbox\CESM\Ongoing Projects\NPV Project\Comments\StudyFramework.png"/>
          <p:cNvPicPr>
            <a:picLocks noChangeAspect="1" noChangeArrowheads="1"/>
          </p:cNvPicPr>
          <p:nvPr/>
        </p:nvPicPr>
        <p:blipFill>
          <a:blip r:embed="rId2" cstate="print"/>
          <a:srcRect/>
          <a:stretch>
            <a:fillRect/>
          </a:stretch>
        </p:blipFill>
        <p:spPr bwMode="auto">
          <a:xfrm>
            <a:off x="184926" y="1928802"/>
            <a:ext cx="8887668" cy="3929090"/>
          </a:xfrm>
          <a:prstGeom prst="rect">
            <a:avLst/>
          </a:prstGeom>
          <a:noFill/>
        </p:spPr>
      </p:pic>
    </p:spTree>
    <p:extLst>
      <p:ext uri="{BB962C8B-B14F-4D97-AF65-F5344CB8AC3E}">
        <p14:creationId xmlns:p14="http://schemas.microsoft.com/office/powerpoint/2010/main" val="3238919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088832" cy="1020762"/>
          </a:xfrm>
        </p:spPr>
        <p:txBody>
          <a:bodyPr>
            <a:normAutofit/>
          </a:bodyPr>
          <a:lstStyle/>
          <a:p>
            <a:r>
              <a:rPr lang="en-US" dirty="0" smtClean="0"/>
              <a:t>Major Findings….</a:t>
            </a:r>
            <a:endParaRPr lang="en-US" dirty="0"/>
          </a:p>
        </p:txBody>
      </p:sp>
      <p:sp>
        <p:nvSpPr>
          <p:cNvPr id="3" name="Text Placeholder 2"/>
          <p:cNvSpPr>
            <a:spLocks noGrp="1"/>
          </p:cNvSpPr>
          <p:nvPr>
            <p:ph type="body" sz="quarter" idx="13"/>
          </p:nvPr>
        </p:nvSpPr>
        <p:spPr/>
        <p:txBody>
          <a:bodyPr>
            <a:normAutofit fontScale="92500" lnSpcReduction="20000"/>
          </a:bodyPr>
          <a:lstStyle/>
          <a:p>
            <a:r>
              <a:rPr lang="en-US" dirty="0" smtClean="0"/>
              <a:t>12 Ecosystem Services</a:t>
            </a:r>
          </a:p>
          <a:p>
            <a:pPr lvl="1"/>
            <a:r>
              <a:rPr lang="en-US" dirty="0"/>
              <a:t>timber, bamboo, fodder, </a:t>
            </a:r>
            <a:r>
              <a:rPr lang="en-US" dirty="0" err="1"/>
              <a:t>fuelwood</a:t>
            </a:r>
            <a:r>
              <a:rPr lang="en-US" dirty="0"/>
              <a:t>, NWFP, gene-pool conservation, carbon sequestration, carbon storage, soil conservation, water recharge, pollination and seed dispersal, and water </a:t>
            </a:r>
            <a:r>
              <a:rPr lang="en-US" dirty="0" smtClean="0"/>
              <a:t>purification</a:t>
            </a:r>
          </a:p>
          <a:p>
            <a:r>
              <a:rPr lang="en-US" dirty="0" smtClean="0"/>
              <a:t>14 Forest Type Groups and 4 Canopy Cover Classes</a:t>
            </a:r>
          </a:p>
          <a:p>
            <a:r>
              <a:rPr lang="en-US" dirty="0" smtClean="0"/>
              <a:t>Premium value for Hill talukas, forested wetlands, National </a:t>
            </a:r>
            <a:r>
              <a:rPr lang="en-US" dirty="0"/>
              <a:t>parks, </a:t>
            </a:r>
            <a:r>
              <a:rPr lang="en-US" dirty="0" err="1" smtClean="0"/>
              <a:t>sancturies</a:t>
            </a:r>
            <a:r>
              <a:rPr lang="en-US" dirty="0" smtClean="0"/>
              <a:t>, Eco sensitive zones</a:t>
            </a:r>
          </a:p>
          <a:p>
            <a:r>
              <a:rPr lang="en-US" dirty="0" smtClean="0"/>
              <a:t>Possession value of land</a:t>
            </a:r>
          </a:p>
          <a:p>
            <a:r>
              <a:rPr lang="en-US" dirty="0" smtClean="0"/>
              <a:t>Standard </a:t>
            </a:r>
            <a:r>
              <a:rPr lang="en-US" dirty="0"/>
              <a:t>Compensatory Afforestation Restoration </a:t>
            </a:r>
            <a:r>
              <a:rPr lang="en-US" dirty="0" smtClean="0"/>
              <a:t>Factor (SCARF)</a:t>
            </a:r>
            <a:endParaRPr lang="en-US" dirty="0"/>
          </a:p>
        </p:txBody>
      </p:sp>
    </p:spTree>
    <p:extLst>
      <p:ext uri="{BB962C8B-B14F-4D97-AF65-F5344CB8AC3E}">
        <p14:creationId xmlns:p14="http://schemas.microsoft.com/office/powerpoint/2010/main" val="61864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Structure</a:t>
            </a:r>
            <a:endParaRPr lang="en-US" dirty="0"/>
          </a:p>
        </p:txBody>
      </p:sp>
      <p:sp>
        <p:nvSpPr>
          <p:cNvPr id="3" name="Text Placeholder 2"/>
          <p:cNvSpPr>
            <a:spLocks noGrp="1"/>
          </p:cNvSpPr>
          <p:nvPr>
            <p:ph type="body" sz="quarter" idx="13"/>
          </p:nvPr>
        </p:nvSpPr>
        <p:spPr/>
        <p:txBody>
          <a:bodyPr>
            <a:normAutofit lnSpcReduction="10000"/>
          </a:bodyPr>
          <a:lstStyle/>
          <a:p>
            <a:r>
              <a:rPr lang="en-US" i="1" dirty="0" smtClean="0"/>
              <a:t>About IIFM &amp; CESM</a:t>
            </a:r>
          </a:p>
          <a:p>
            <a:r>
              <a:rPr lang="en-US" i="1" dirty="0" smtClean="0"/>
              <a:t>TEEB’s RDC </a:t>
            </a:r>
            <a:r>
              <a:rPr lang="en-US" i="1" dirty="0" smtClean="0">
                <a:solidFill>
                  <a:schemeClr val="accent3">
                    <a:lumMod val="50000"/>
                  </a:schemeClr>
                </a:solidFill>
              </a:rPr>
              <a:t>approach…Measuring </a:t>
            </a:r>
            <a:r>
              <a:rPr lang="en-US" i="1" dirty="0">
                <a:solidFill>
                  <a:schemeClr val="accent3">
                    <a:lumMod val="50000"/>
                  </a:schemeClr>
                </a:solidFill>
              </a:rPr>
              <a:t>what we </a:t>
            </a:r>
            <a:r>
              <a:rPr lang="en-US" i="1" dirty="0" smtClean="0">
                <a:solidFill>
                  <a:schemeClr val="accent3">
                    <a:lumMod val="50000"/>
                  </a:schemeClr>
                </a:solidFill>
              </a:rPr>
              <a:t>Manage</a:t>
            </a:r>
          </a:p>
          <a:p>
            <a:r>
              <a:rPr lang="en-US" i="1" dirty="0" smtClean="0"/>
              <a:t>Ecosystem Services from Forests</a:t>
            </a:r>
          </a:p>
          <a:p>
            <a:r>
              <a:rPr lang="en-US" i="1" dirty="0" smtClean="0"/>
              <a:t>Connectedness of Capitals, Ecosystem Services and Human Wellbeing</a:t>
            </a:r>
          </a:p>
          <a:p>
            <a:r>
              <a:rPr lang="en-US" i="1" dirty="0" smtClean="0"/>
              <a:t>Influential Case Studies</a:t>
            </a:r>
          </a:p>
          <a:p>
            <a:r>
              <a:rPr lang="en-US" i="1" dirty="0" smtClean="0"/>
              <a:t>Ongoing work</a:t>
            </a:r>
          </a:p>
          <a:p>
            <a:r>
              <a:rPr lang="en-US" i="1" dirty="0" smtClean="0"/>
              <a:t>Policy Recommendations for Sri </a:t>
            </a:r>
            <a:r>
              <a:rPr lang="en-US" i="1" dirty="0" err="1" smtClean="0"/>
              <a:t>Lakan</a:t>
            </a:r>
            <a:r>
              <a:rPr lang="en-US" i="1" dirty="0" smtClean="0"/>
              <a:t> Forest Department </a:t>
            </a:r>
          </a:p>
          <a:p>
            <a:endParaRPr lang="en-US" dirty="0" smtClean="0"/>
          </a:p>
          <a:p>
            <a:endParaRPr lang="en-US" dirty="0"/>
          </a:p>
        </p:txBody>
      </p:sp>
    </p:spTree>
    <p:extLst>
      <p:ext uri="{BB962C8B-B14F-4D97-AF65-F5344CB8AC3E}">
        <p14:creationId xmlns:p14="http://schemas.microsoft.com/office/powerpoint/2010/main" val="255765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Total Economic Value</a:t>
            </a:r>
            <a:endParaRPr lang="en-IN" dirty="0"/>
          </a:p>
        </p:txBody>
      </p:sp>
      <p:sp>
        <p:nvSpPr>
          <p:cNvPr id="9" name="Content Placeholder 8"/>
          <p:cNvSpPr>
            <a:spLocks noGrp="1"/>
          </p:cNvSpPr>
          <p:nvPr>
            <p:ph type="body" sz="quarter" idx="13"/>
          </p:nvPr>
        </p:nvSpPr>
        <p:spPr/>
        <p:txBody>
          <a:bodyPr/>
          <a:lstStyle/>
          <a:p>
            <a:r>
              <a:rPr lang="en-IN" dirty="0" smtClean="0"/>
              <a:t>Discount rate: 4%</a:t>
            </a:r>
            <a:endParaRPr lang="en-IN" dirty="0"/>
          </a:p>
        </p:txBody>
      </p:sp>
      <p:graphicFrame>
        <p:nvGraphicFramePr>
          <p:cNvPr id="10" name="Content Placeholder 7"/>
          <p:cNvGraphicFramePr>
            <a:graphicFrameLocks/>
          </p:cNvGraphicFramePr>
          <p:nvPr/>
        </p:nvGraphicFramePr>
        <p:xfrm>
          <a:off x="1295400" y="2362200"/>
          <a:ext cx="7500909" cy="3962400"/>
        </p:xfrm>
        <a:graphic>
          <a:graphicData uri="http://schemas.openxmlformats.org/drawingml/2006/table">
            <a:tbl>
              <a:tblPr firstRow="1" bandRow="1">
                <a:tableStyleId>{ED083AE6-46FA-4A59-8FB0-9F97EB10719F}</a:tableStyleId>
              </a:tblPr>
              <a:tblGrid>
                <a:gridCol w="2500303">
                  <a:extLst>
                    <a:ext uri="{9D8B030D-6E8A-4147-A177-3AD203B41FA5}">
                      <a16:colId xmlns:a16="http://schemas.microsoft.com/office/drawing/2014/main" xmlns="" val="20000"/>
                    </a:ext>
                  </a:extLst>
                </a:gridCol>
                <a:gridCol w="2500303">
                  <a:extLst>
                    <a:ext uri="{9D8B030D-6E8A-4147-A177-3AD203B41FA5}">
                      <a16:colId xmlns:a16="http://schemas.microsoft.com/office/drawing/2014/main" xmlns="" val="20001"/>
                    </a:ext>
                  </a:extLst>
                </a:gridCol>
                <a:gridCol w="2500303">
                  <a:extLst>
                    <a:ext uri="{9D8B030D-6E8A-4147-A177-3AD203B41FA5}">
                      <a16:colId xmlns:a16="http://schemas.microsoft.com/office/drawing/2014/main" xmlns="" val="20002"/>
                    </a:ext>
                  </a:extLst>
                </a:gridCol>
              </a:tblGrid>
              <a:tr h="370840">
                <a:tc>
                  <a:txBody>
                    <a:bodyPr/>
                    <a:lstStyle/>
                    <a:p>
                      <a:pPr algn="ctr"/>
                      <a:r>
                        <a:rPr lang="en-IN" sz="2200" b="0" dirty="0" smtClean="0">
                          <a:latin typeface="Calisto MT" pitchFamily="18" charset="0"/>
                          <a:cs typeface="Arial" pitchFamily="34" charset="0"/>
                        </a:rPr>
                        <a:t>TEV</a:t>
                      </a:r>
                      <a:r>
                        <a:rPr lang="en-IN" sz="2200" b="0" baseline="0" dirty="0" smtClean="0">
                          <a:latin typeface="Calisto MT" pitchFamily="18" charset="0"/>
                          <a:cs typeface="Arial" pitchFamily="34" charset="0"/>
                        </a:rPr>
                        <a:t> Scenarios</a:t>
                      </a:r>
                      <a:endParaRPr lang="en-IN" sz="2200" b="0" dirty="0">
                        <a:latin typeface="Calisto MT" pitchFamily="18" charset="0"/>
                        <a:cs typeface="Arial" pitchFamily="34" charset="0"/>
                      </a:endParaRPr>
                    </a:p>
                  </a:txBody>
                  <a:tcPr anchor="ctr"/>
                </a:tc>
                <a:tc>
                  <a:txBody>
                    <a:bodyPr/>
                    <a:lstStyle/>
                    <a:p>
                      <a:r>
                        <a:rPr lang="en-IN" sz="2200" b="0" dirty="0" smtClean="0">
                          <a:latin typeface="Calisto MT" pitchFamily="18" charset="0"/>
                          <a:cs typeface="Arial" pitchFamily="34" charset="0"/>
                        </a:rPr>
                        <a:t>Complete</a:t>
                      </a:r>
                      <a:r>
                        <a:rPr lang="en-IN" sz="2200" b="0" baseline="0" dirty="0" smtClean="0">
                          <a:latin typeface="Calisto MT" pitchFamily="18" charset="0"/>
                          <a:cs typeface="Arial" pitchFamily="34" charset="0"/>
                        </a:rPr>
                        <a:t> summation of values of ecosystem services</a:t>
                      </a:r>
                      <a:endParaRPr lang="en-IN" sz="2200" b="0" dirty="0">
                        <a:latin typeface="Calisto MT" pitchFamily="18" charset="0"/>
                        <a:cs typeface="Arial" pitchFamily="34" charset="0"/>
                      </a:endParaRPr>
                    </a:p>
                  </a:txBody>
                  <a:tcPr/>
                </a:tc>
                <a:tc>
                  <a:txBody>
                    <a:bodyPr/>
                    <a:lstStyle/>
                    <a:p>
                      <a:r>
                        <a:rPr lang="en-IN" sz="2200" b="0" dirty="0" smtClean="0">
                          <a:latin typeface="Calisto MT" pitchFamily="18" charset="0"/>
                          <a:cs typeface="Arial" pitchFamily="34" charset="0"/>
                        </a:rPr>
                        <a:t>Relevant summation of values of ecosystem services considering trade-offs</a:t>
                      </a:r>
                      <a:endParaRPr lang="en-IN" sz="2200" b="0" dirty="0">
                        <a:latin typeface="Calisto MT" pitchFamily="18" charset="0"/>
                        <a:cs typeface="Arial" pitchFamily="34" charset="0"/>
                      </a:endParaRPr>
                    </a:p>
                  </a:txBody>
                  <a:tcPr/>
                </a:tc>
                <a:extLst>
                  <a:ext uri="{0D108BD9-81ED-4DB2-BD59-A6C34878D82A}">
                    <a16:rowId xmlns:a16="http://schemas.microsoft.com/office/drawing/2014/main" xmlns="" val="10000"/>
                  </a:ext>
                </a:extLst>
              </a:tr>
              <a:tr h="370840">
                <a:tc>
                  <a:txBody>
                    <a:bodyPr/>
                    <a:lstStyle/>
                    <a:p>
                      <a:r>
                        <a:rPr lang="en-IN" sz="2200" b="0" dirty="0" smtClean="0">
                          <a:latin typeface="Calisto MT" pitchFamily="18" charset="0"/>
                          <a:cs typeface="Arial" pitchFamily="34" charset="0"/>
                        </a:rPr>
                        <a:t>Forest Type Group specific</a:t>
                      </a:r>
                      <a:r>
                        <a:rPr lang="en-IN" sz="2200" b="0" baseline="0" dirty="0" smtClean="0">
                          <a:latin typeface="Calisto MT" pitchFamily="18" charset="0"/>
                          <a:cs typeface="Arial" pitchFamily="34" charset="0"/>
                        </a:rPr>
                        <a:t> rotation period</a:t>
                      </a:r>
                      <a:endParaRPr lang="en-IN" sz="2200" b="0" dirty="0">
                        <a:latin typeface="Calisto MT" pitchFamily="18" charset="0"/>
                        <a:cs typeface="Arial" pitchFamily="34" charset="0"/>
                      </a:endParaRPr>
                    </a:p>
                  </a:txBody>
                  <a:tcPr/>
                </a:tc>
                <a:tc>
                  <a:txBody>
                    <a:bodyPr/>
                    <a:lstStyle/>
                    <a:p>
                      <a:pPr algn="ctr"/>
                      <a:r>
                        <a:rPr lang="en-IN" sz="2200" b="0" dirty="0" smtClean="0">
                          <a:latin typeface="Calisto MT" pitchFamily="18" charset="0"/>
                          <a:cs typeface="Arial" pitchFamily="34" charset="0"/>
                        </a:rPr>
                        <a:t>Scenario</a:t>
                      </a:r>
                      <a:r>
                        <a:rPr lang="en-IN" sz="2200" b="0" baseline="0" dirty="0" smtClean="0">
                          <a:latin typeface="Calisto MT" pitchFamily="18" charset="0"/>
                          <a:cs typeface="Arial" pitchFamily="34" charset="0"/>
                        </a:rPr>
                        <a:t> 1</a:t>
                      </a:r>
                      <a:endParaRPr lang="en-IN" sz="2200" b="0" dirty="0">
                        <a:latin typeface="Calisto MT" pitchFamily="18" charset="0"/>
                        <a:cs typeface="Arial" pitchFamily="34" charset="0"/>
                      </a:endParaRPr>
                    </a:p>
                  </a:txBody>
                  <a:tcPr anchor="ctr"/>
                </a:tc>
                <a:tc>
                  <a:txBody>
                    <a:bodyPr/>
                    <a:lstStyle/>
                    <a:p>
                      <a:pPr algn="ctr"/>
                      <a:r>
                        <a:rPr lang="en-IN" sz="2200" b="0" dirty="0" smtClean="0">
                          <a:solidFill>
                            <a:schemeClr val="accent2">
                              <a:lumMod val="75000"/>
                            </a:schemeClr>
                          </a:solidFill>
                          <a:latin typeface="Calisto MT" pitchFamily="18" charset="0"/>
                          <a:cs typeface="Arial" pitchFamily="34" charset="0"/>
                        </a:rPr>
                        <a:t>Scenario</a:t>
                      </a:r>
                      <a:r>
                        <a:rPr lang="en-IN" sz="2200" b="0" baseline="0" dirty="0" smtClean="0">
                          <a:solidFill>
                            <a:schemeClr val="accent2">
                              <a:lumMod val="75000"/>
                            </a:schemeClr>
                          </a:solidFill>
                          <a:latin typeface="Calisto MT" pitchFamily="18" charset="0"/>
                          <a:cs typeface="Arial" pitchFamily="34" charset="0"/>
                        </a:rPr>
                        <a:t> 2</a:t>
                      </a:r>
                    </a:p>
                    <a:p>
                      <a:pPr algn="ctr"/>
                      <a:r>
                        <a:rPr lang="en-IN" sz="2200" b="0" baseline="0" dirty="0" smtClean="0">
                          <a:solidFill>
                            <a:schemeClr val="accent2">
                              <a:lumMod val="75000"/>
                            </a:schemeClr>
                          </a:solidFill>
                          <a:latin typeface="Calisto MT" pitchFamily="18" charset="0"/>
                          <a:cs typeface="Arial" pitchFamily="34" charset="0"/>
                        </a:rPr>
                        <a:t>(recommended)</a:t>
                      </a:r>
                      <a:endParaRPr lang="en-IN" sz="2200" b="0" dirty="0">
                        <a:solidFill>
                          <a:schemeClr val="accent2">
                            <a:lumMod val="75000"/>
                          </a:schemeClr>
                        </a:solidFill>
                        <a:latin typeface="Calisto MT" pitchFamily="18" charset="0"/>
                        <a:cs typeface="Arial" pitchFamily="34" charset="0"/>
                      </a:endParaRPr>
                    </a:p>
                  </a:txBody>
                  <a:tcPr anchor="ctr"/>
                </a:tc>
                <a:extLst>
                  <a:ext uri="{0D108BD9-81ED-4DB2-BD59-A6C34878D82A}">
                    <a16:rowId xmlns:a16="http://schemas.microsoft.com/office/drawing/2014/main" xmlns="" val="10001"/>
                  </a:ext>
                </a:extLst>
              </a:tr>
              <a:tr h="370840">
                <a:tc>
                  <a:txBody>
                    <a:bodyPr/>
                    <a:lstStyle/>
                    <a:p>
                      <a:r>
                        <a:rPr lang="en-IN" sz="2200" b="0" dirty="0" smtClean="0">
                          <a:latin typeface="Calisto MT" pitchFamily="18" charset="0"/>
                          <a:cs typeface="Arial" pitchFamily="34" charset="0"/>
                        </a:rPr>
                        <a:t>A blanket rotation period of 60 years</a:t>
                      </a:r>
                      <a:endParaRPr lang="en-IN" sz="2200" b="0" dirty="0">
                        <a:latin typeface="Calisto MT" pitchFamily="18" charset="0"/>
                        <a:cs typeface="Arial" pitchFamily="34" charset="0"/>
                      </a:endParaRPr>
                    </a:p>
                  </a:txBody>
                  <a:tcPr/>
                </a:tc>
                <a:tc>
                  <a:txBody>
                    <a:bodyPr/>
                    <a:lstStyle/>
                    <a:p>
                      <a:pPr algn="ctr"/>
                      <a:r>
                        <a:rPr lang="en-IN" sz="2200" b="0" dirty="0" smtClean="0">
                          <a:latin typeface="Calisto MT" pitchFamily="18" charset="0"/>
                          <a:cs typeface="Arial" pitchFamily="34" charset="0"/>
                        </a:rPr>
                        <a:t>Scenario 3</a:t>
                      </a:r>
                      <a:endParaRPr lang="en-IN" sz="2200" b="0" dirty="0">
                        <a:latin typeface="Calisto MT" pitchFamily="18" charset="0"/>
                        <a:cs typeface="Arial" pitchFamily="34" charset="0"/>
                      </a:endParaRPr>
                    </a:p>
                  </a:txBody>
                  <a:tcPr anchor="ctr"/>
                </a:tc>
                <a:tc>
                  <a:txBody>
                    <a:bodyPr/>
                    <a:lstStyle/>
                    <a:p>
                      <a:pPr algn="ctr"/>
                      <a:r>
                        <a:rPr lang="en-IN" sz="2200" b="0" dirty="0" smtClean="0">
                          <a:latin typeface="Calisto MT" pitchFamily="18" charset="0"/>
                          <a:cs typeface="Arial" pitchFamily="34" charset="0"/>
                        </a:rPr>
                        <a:t>Scenario 4</a:t>
                      </a:r>
                      <a:endParaRPr lang="en-IN" sz="2200" b="0" dirty="0">
                        <a:latin typeface="Calisto MT" pitchFamily="18" charset="0"/>
                        <a:cs typeface="Arial" pitchFamily="34" charset="0"/>
                      </a:endParaRPr>
                    </a:p>
                  </a:txBody>
                  <a:tcPr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031110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NPV Rates (2014)</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698652657"/>
              </p:ext>
            </p:extLst>
          </p:nvPr>
        </p:nvGraphicFramePr>
        <p:xfrm>
          <a:off x="1219200" y="1371600"/>
          <a:ext cx="7759700" cy="4297680"/>
        </p:xfrm>
        <a:graphic>
          <a:graphicData uri="http://schemas.openxmlformats.org/drawingml/2006/table">
            <a:tbl>
              <a:tblPr/>
              <a:tblGrid>
                <a:gridCol w="4648200">
                  <a:extLst>
                    <a:ext uri="{9D8B030D-6E8A-4147-A177-3AD203B41FA5}">
                      <a16:colId xmlns:a16="http://schemas.microsoft.com/office/drawing/2014/main" xmlns="" val="20000"/>
                    </a:ext>
                  </a:extLst>
                </a:gridCol>
                <a:gridCol w="777875">
                  <a:extLst>
                    <a:ext uri="{9D8B030D-6E8A-4147-A177-3AD203B41FA5}">
                      <a16:colId xmlns:a16="http://schemas.microsoft.com/office/drawing/2014/main" xmlns="" val="20001"/>
                    </a:ext>
                  </a:extLst>
                </a:gridCol>
                <a:gridCol w="777875">
                  <a:extLst>
                    <a:ext uri="{9D8B030D-6E8A-4147-A177-3AD203B41FA5}">
                      <a16:colId xmlns:a16="http://schemas.microsoft.com/office/drawing/2014/main" xmlns="" val="20002"/>
                    </a:ext>
                  </a:extLst>
                </a:gridCol>
                <a:gridCol w="777875">
                  <a:extLst>
                    <a:ext uri="{9D8B030D-6E8A-4147-A177-3AD203B41FA5}">
                      <a16:colId xmlns:a16="http://schemas.microsoft.com/office/drawing/2014/main" xmlns="" val="20003"/>
                    </a:ext>
                  </a:extLst>
                </a:gridCol>
                <a:gridCol w="777875">
                  <a:extLst>
                    <a:ext uri="{9D8B030D-6E8A-4147-A177-3AD203B41FA5}">
                      <a16:colId xmlns:a16="http://schemas.microsoft.com/office/drawing/2014/main" xmlns="" val="20004"/>
                    </a:ext>
                  </a:extLst>
                </a:gridCol>
              </a:tblGrid>
              <a:tr h="190500">
                <a:tc>
                  <a:txBody>
                    <a:bodyPr/>
                    <a:lstStyle/>
                    <a:p>
                      <a:pPr algn="l" fontAlgn="b"/>
                      <a:r>
                        <a:rPr lang="en-US" sz="1600" b="1" i="0" u="none" strike="noStrike" dirty="0">
                          <a:solidFill>
                            <a:srgbClr val="006600"/>
                          </a:solidFill>
                          <a:latin typeface="Calisto MT" panose="02040603050505030304" pitchFamily="18" charset="0"/>
                          <a:cs typeface="Arial" pitchFamily="34" charset="0"/>
                        </a:rPr>
                        <a:t>NPV Relevant summation, 4% Discount Rate and different rotation periods</a:t>
                      </a:r>
                      <a:r>
                        <a:rPr lang="en-US" sz="1600" b="1" i="0" u="none" strike="noStrike" dirty="0" smtClean="0">
                          <a:solidFill>
                            <a:srgbClr val="006600"/>
                          </a:solidFill>
                          <a:latin typeface="Calisto MT" panose="02040603050505030304" pitchFamily="18" charset="0"/>
                          <a:cs typeface="Arial" pitchFamily="34" charset="0"/>
                        </a:rPr>
                        <a:t>) (Rs. </a:t>
                      </a:r>
                      <a:r>
                        <a:rPr lang="en-US" sz="1600" b="1" i="0" u="none" strike="noStrike" dirty="0" err="1" smtClean="0">
                          <a:solidFill>
                            <a:srgbClr val="006600"/>
                          </a:solidFill>
                          <a:latin typeface="Calisto MT" panose="02040603050505030304" pitchFamily="18" charset="0"/>
                          <a:cs typeface="Arial" pitchFamily="34" charset="0"/>
                        </a:rPr>
                        <a:t>Lakh</a:t>
                      </a:r>
                      <a:r>
                        <a:rPr lang="en-US" sz="1600" b="1" i="0" u="none" strike="noStrike" dirty="0" smtClean="0">
                          <a:solidFill>
                            <a:srgbClr val="006600"/>
                          </a:solidFill>
                          <a:latin typeface="Calisto MT" panose="02040603050505030304" pitchFamily="18" charset="0"/>
                          <a:cs typeface="Arial" pitchFamily="34" charset="0"/>
                        </a:rPr>
                        <a:t> / Hectare)</a:t>
                      </a:r>
                      <a:endParaRPr lang="en-US" sz="1600" b="1" i="0" u="none" strike="noStrike" dirty="0">
                        <a:solidFill>
                          <a:srgbClr val="0066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1" i="0" u="none" strike="noStrike">
                          <a:solidFill>
                            <a:srgbClr val="006600"/>
                          </a:solidFill>
                          <a:latin typeface="Calisto MT" panose="02040603050505030304" pitchFamily="18" charset="0"/>
                          <a:cs typeface="Arial" pitchFamily="34" charset="0"/>
                        </a:rPr>
                        <a:t>VDF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6600"/>
                          </a:solidFill>
                          <a:latin typeface="Calisto MT" panose="02040603050505030304" pitchFamily="18" charset="0"/>
                          <a:cs typeface="Arial" pitchFamily="34" charset="0"/>
                        </a:rPr>
                        <a:t>MDF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6600"/>
                          </a:solidFill>
                          <a:latin typeface="Calisto MT" panose="02040603050505030304" pitchFamily="18" charset="0"/>
                          <a:cs typeface="Arial" pitchFamily="34" charset="0"/>
                        </a:rPr>
                        <a:t>OF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smtClean="0">
                          <a:solidFill>
                            <a:srgbClr val="006600"/>
                          </a:solidFill>
                          <a:latin typeface="Calisto MT" panose="02040603050505030304" pitchFamily="18" charset="0"/>
                          <a:cs typeface="Arial" pitchFamily="34" charset="0"/>
                        </a:rPr>
                        <a:t>LDF</a:t>
                      </a:r>
                      <a:endParaRPr lang="en-US" sz="1600" b="1" i="0" u="none" strike="noStrike" dirty="0">
                        <a:solidFill>
                          <a:srgbClr val="0066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90500">
                <a:tc>
                  <a:txBody>
                    <a:bodyPr/>
                    <a:lstStyle/>
                    <a:p>
                      <a:pPr algn="l" fontAlgn="b"/>
                      <a:r>
                        <a:rPr lang="en-US" sz="1600" b="0" i="0" u="none" strike="noStrike" dirty="0">
                          <a:solidFill>
                            <a:srgbClr val="000000"/>
                          </a:solidFill>
                          <a:latin typeface="Calisto MT" panose="02040603050505030304" pitchFamily="18" charset="0"/>
                          <a:cs typeface="Arial" pitchFamily="34" charset="0"/>
                        </a:rPr>
                        <a:t>Tropical Wet Evergreen Forests – North East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38.9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21.3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19.0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7.5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0500">
                <a:tc>
                  <a:txBody>
                    <a:bodyPr/>
                    <a:lstStyle/>
                    <a:p>
                      <a:pPr algn="l" fontAlgn="b"/>
                      <a:r>
                        <a:rPr lang="en-US" sz="1600" b="0" i="0" u="none" strike="noStrike" dirty="0">
                          <a:solidFill>
                            <a:srgbClr val="000000"/>
                          </a:solidFill>
                          <a:latin typeface="Calisto MT" panose="02040603050505030304" pitchFamily="18" charset="0"/>
                          <a:cs typeface="Arial" pitchFamily="34" charset="0"/>
                        </a:rPr>
                        <a:t>Tropical Wet Evergreen Forests – Western Ghats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43.3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31.3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14.2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9.0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Tropical Semi Evergreen Forests - North East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23.6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17.8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9.9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6.5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Tropical Semi Evergreen Forests - Eastern Deccan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55.6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45.7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27.0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24.9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Tropical Semi Evergreen Forests - Western Ghats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33.9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23.7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15.4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10.1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Tropical Moist Deciduous Forests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30.3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22.3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13.5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7.6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Littoral &amp; Swamp Forests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49.0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35.1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22.6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17.5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Tropical Dry Deciduous Forests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25.1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18.6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11.2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7.7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Tropical Thorn Forests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14.4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13.4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10.6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7.8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Tropical &amp; Subtropical Dry Evergreen Forests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28.4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21.4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13.2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7.5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Subtropical Pine/Broadleaved Hill Forests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22.7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18.0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11.6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6.6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Montane &amp; Moist Temperate Forest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30.1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23.8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13.5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6.9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Sub Alpine &amp; Dry Temperate Forest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25.3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20.1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11.3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5.6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Alpine Scrub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27.2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19.1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10.7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6.8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90500">
                <a:tc>
                  <a:txBody>
                    <a:bodyPr/>
                    <a:lstStyle/>
                    <a:p>
                      <a:pPr algn="l" fontAlgn="b"/>
                      <a:r>
                        <a:rPr lang="en-US" sz="1600" b="0" i="0" u="none" strike="noStrike">
                          <a:solidFill>
                            <a:srgbClr val="000000"/>
                          </a:solidFill>
                          <a:latin typeface="Calisto MT" panose="02040603050505030304" pitchFamily="18" charset="0"/>
                          <a:cs typeface="Arial"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32.0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23.7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14.6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Calisto MT" panose="02040603050505030304" pitchFamily="18" charset="0"/>
                          <a:cs typeface="Arial" pitchFamily="34" charset="0"/>
                        </a:rPr>
                        <a:t> 9.4 </a:t>
                      </a:r>
                      <a:endParaRPr lang="en-US" sz="1600" b="0" i="0" u="none" strike="noStrike" dirty="0">
                        <a:solidFill>
                          <a:srgbClr val="000000"/>
                        </a:solidFill>
                        <a:latin typeface="Calisto MT" panose="02040603050505030304" pitchFamily="18"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3050465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Add-on Factors</a:t>
            </a:r>
            <a:endParaRPr lang="en-IN" dirty="0"/>
          </a:p>
        </p:txBody>
      </p:sp>
      <p:sp>
        <p:nvSpPr>
          <p:cNvPr id="3" name="Content Placeholder 2"/>
          <p:cNvSpPr>
            <a:spLocks noGrp="1"/>
          </p:cNvSpPr>
          <p:nvPr>
            <p:ph type="body" sz="quarter" idx="13"/>
          </p:nvPr>
        </p:nvSpPr>
        <p:spPr/>
        <p:txBody>
          <a:bodyPr/>
          <a:lstStyle/>
          <a:p>
            <a:r>
              <a:rPr lang="en-IN" dirty="0" smtClean="0"/>
              <a:t>Hill talukas – 20% premium</a:t>
            </a:r>
          </a:p>
          <a:p>
            <a:r>
              <a:rPr lang="en-IN" dirty="0" smtClean="0"/>
              <a:t>Forested wetlands – 20% premium</a:t>
            </a:r>
          </a:p>
          <a:p>
            <a:r>
              <a:rPr lang="en-IN" dirty="0" smtClean="0"/>
              <a:t>Protected areas</a:t>
            </a:r>
          </a:p>
          <a:p>
            <a:pPr lvl="1"/>
            <a:r>
              <a:rPr lang="en-IN" dirty="0" smtClean="0"/>
              <a:t>10 times in National Parks and 5 times in Sanctuaries</a:t>
            </a:r>
          </a:p>
          <a:p>
            <a:pPr lvl="1"/>
            <a:r>
              <a:rPr lang="en-IN" dirty="0" smtClean="0"/>
              <a:t>5 times in Eco-sensitive zones around National Parks and 3 times around Sanctuaries</a:t>
            </a:r>
            <a:endParaRPr lang="en-IN" dirty="0"/>
          </a:p>
        </p:txBody>
      </p:sp>
    </p:spTree>
    <p:extLst>
      <p:ext uri="{BB962C8B-B14F-4D97-AF65-F5344CB8AC3E}">
        <p14:creationId xmlns:p14="http://schemas.microsoft.com/office/powerpoint/2010/main" val="2058756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Possession value of land</a:t>
            </a:r>
            <a:endParaRPr lang="en-IN" dirty="0"/>
          </a:p>
        </p:txBody>
      </p:sp>
      <p:sp>
        <p:nvSpPr>
          <p:cNvPr id="3" name="Content Placeholder 2"/>
          <p:cNvSpPr>
            <a:spLocks noGrp="1"/>
          </p:cNvSpPr>
          <p:nvPr>
            <p:ph type="body" sz="quarter" idx="13"/>
          </p:nvPr>
        </p:nvSpPr>
        <p:spPr/>
        <p:txBody>
          <a:bodyPr anchor="ctr" anchorCtr="1">
            <a:normAutofit/>
          </a:bodyPr>
          <a:lstStyle/>
          <a:p>
            <a:pPr marL="90488" indent="19050" algn="ctr">
              <a:buNone/>
            </a:pPr>
            <a:r>
              <a:rPr lang="en-IN" i="1" dirty="0" smtClean="0"/>
              <a:t>"possession value" of land may be charged in urban and peri- urban areas, as a one-time payment, either as (</a:t>
            </a:r>
            <a:r>
              <a:rPr lang="en-IN" i="1" dirty="0" err="1" smtClean="0"/>
              <a:t>i</a:t>
            </a:r>
            <a:r>
              <a:rPr lang="en-IN" i="1" dirty="0" smtClean="0"/>
              <a:t>) 50% of the collector rate or value as assessed by the local authority in absence of the collector rate plus the applicable NPV or (ii) prevalent market rate for acquiring forest land (specially where NPV may be negligible), whichever is higher.</a:t>
            </a:r>
            <a:endParaRPr lang="en-IN" i="1" dirty="0"/>
          </a:p>
        </p:txBody>
      </p:sp>
    </p:spTree>
    <p:extLst>
      <p:ext uri="{BB962C8B-B14F-4D97-AF65-F5344CB8AC3E}">
        <p14:creationId xmlns:p14="http://schemas.microsoft.com/office/powerpoint/2010/main" val="1735968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Text Placeholder 2"/>
          <p:cNvSpPr>
            <a:spLocks noGrp="1"/>
          </p:cNvSpPr>
          <p:nvPr>
            <p:ph type="body" sz="quarter" idx="13"/>
          </p:nvPr>
        </p:nvSpPr>
        <p:spPr>
          <a:xfrm>
            <a:off x="1115616" y="1412776"/>
            <a:ext cx="7539608" cy="5112568"/>
          </a:xfrm>
        </p:spPr>
        <p:txBody>
          <a:bodyPr>
            <a:normAutofit fontScale="62500" lnSpcReduction="20000"/>
          </a:bodyPr>
          <a:lstStyle/>
          <a:p>
            <a:pPr marL="0" indent="0">
              <a:buNone/>
            </a:pPr>
            <a:r>
              <a:rPr lang="en-US" sz="3800" dirty="0" smtClean="0"/>
              <a:t>High Conservation Value Forests (2014)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IN" sz="3800" i="1" dirty="0">
                <a:solidFill>
                  <a:srgbClr val="006600"/>
                </a:solidFill>
              </a:rPr>
              <a:t>(Incentivising Conservation</a:t>
            </a:r>
            <a:r>
              <a:rPr lang="en-IN" sz="3800" i="1" dirty="0" smtClean="0">
                <a:solidFill>
                  <a:srgbClr val="006600"/>
                </a:solidFill>
              </a:rPr>
              <a:t>)</a:t>
            </a:r>
          </a:p>
          <a:p>
            <a:pPr marL="0" indent="0" algn="ctr">
              <a:buNone/>
            </a:pPr>
            <a:endParaRPr lang="en-IN" i="1" dirty="0">
              <a:solidFill>
                <a:srgbClr val="006600"/>
              </a:solidFill>
            </a:endParaRPr>
          </a:p>
          <a:p>
            <a:pPr marL="0" indent="0" algn="ctr">
              <a:buNone/>
            </a:pPr>
            <a:endParaRPr lang="en-IN" i="1" dirty="0" smtClean="0">
              <a:solidFill>
                <a:srgbClr val="006600"/>
              </a:solidFill>
            </a:endParaRPr>
          </a:p>
          <a:p>
            <a:pPr marL="0" indent="0" algn="ctr">
              <a:buNone/>
            </a:pPr>
            <a:endParaRPr lang="en-IN" i="1" dirty="0">
              <a:solidFill>
                <a:srgbClr val="006600"/>
              </a:solidFill>
            </a:endParaRPr>
          </a:p>
          <a:p>
            <a:pPr marL="0" indent="0" algn="ctr">
              <a:buNone/>
            </a:pPr>
            <a:endParaRPr lang="en-IN" i="1" dirty="0" smtClean="0">
              <a:solidFill>
                <a:srgbClr val="006600"/>
              </a:solidFill>
            </a:endParaRPr>
          </a:p>
          <a:p>
            <a:pPr marL="0" indent="0" algn="ctr">
              <a:buNone/>
            </a:pPr>
            <a:endParaRPr lang="en-IN" i="1" dirty="0" smtClean="0">
              <a:solidFill>
                <a:srgbClr val="006600"/>
              </a:solidFill>
            </a:endParaRPr>
          </a:p>
          <a:p>
            <a:pPr marL="0" indent="0" algn="ctr">
              <a:buNone/>
            </a:pPr>
            <a:endParaRPr lang="en-IN" i="1" dirty="0" smtClean="0">
              <a:solidFill>
                <a:srgbClr val="006600"/>
              </a:solidFill>
            </a:endParaRPr>
          </a:p>
          <a:p>
            <a:pPr marL="0" indent="0" algn="ctr">
              <a:buNone/>
            </a:pPr>
            <a:endParaRPr lang="en-IN" i="1" dirty="0">
              <a:solidFill>
                <a:srgbClr val="006600"/>
              </a:solidFill>
            </a:endParaRPr>
          </a:p>
          <a:p>
            <a:pPr marL="0" indent="0" algn="ctr">
              <a:buNone/>
            </a:pPr>
            <a:endParaRPr lang="en-IN" i="1" dirty="0">
              <a:solidFill>
                <a:srgbClr val="006600"/>
              </a:solidFill>
            </a:endParaRPr>
          </a:p>
          <a:p>
            <a:pPr marL="0" indent="0" algn="ctr">
              <a:buNone/>
            </a:pPr>
            <a:endParaRPr lang="en-IN" sz="4500" i="1" dirty="0" smtClean="0">
              <a:solidFill>
                <a:srgbClr val="006600"/>
              </a:solidFill>
            </a:endParaRPr>
          </a:p>
          <a:p>
            <a:pPr marL="0" indent="0">
              <a:buNone/>
            </a:pPr>
            <a:r>
              <a:rPr lang="en-US" sz="1900" i="1" dirty="0" smtClean="0"/>
              <a:t>Citation: </a:t>
            </a:r>
            <a:r>
              <a:rPr lang="en-US" sz="1900" i="1" dirty="0" err="1" smtClean="0"/>
              <a:t>Verma</a:t>
            </a:r>
            <a:r>
              <a:rPr lang="en-US" sz="1900" i="1" dirty="0"/>
              <a:t>, M., </a:t>
            </a:r>
            <a:r>
              <a:rPr lang="en-US" sz="1900" i="1" dirty="0" err="1"/>
              <a:t>Negandhi</a:t>
            </a:r>
            <a:r>
              <a:rPr lang="en-US" sz="1900" i="1" dirty="0"/>
              <a:t>, D., </a:t>
            </a:r>
            <a:r>
              <a:rPr lang="en-US" sz="1900" i="1" dirty="0" err="1"/>
              <a:t>Mehra</a:t>
            </a:r>
            <a:r>
              <a:rPr lang="en-US" sz="1900" i="1" dirty="0"/>
              <a:t>, S., Singh, R., Kumar, A. and Kumar, R. High Conservation Value Forests: An Instrument for Effective Forest Fiscal Federalism in India. Indian Institute of Forest Management. Bhopal, India. June 2014. </a:t>
            </a:r>
          </a:p>
        </p:txBody>
      </p:sp>
      <p:pic>
        <p:nvPicPr>
          <p:cNvPr id="4" name="Picture 2"/>
          <p:cNvPicPr>
            <a:picLocks noChangeAspect="1" noChangeArrowheads="1"/>
          </p:cNvPicPr>
          <p:nvPr/>
        </p:nvPicPr>
        <p:blipFill>
          <a:blip r:embed="rId2" cstate="print"/>
          <a:stretch>
            <a:fillRect/>
          </a:stretch>
        </p:blipFill>
        <p:spPr bwMode="auto">
          <a:xfrm>
            <a:off x="5220072" y="2348880"/>
            <a:ext cx="2142505" cy="302807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94028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4" y="332656"/>
            <a:ext cx="6683765" cy="960668"/>
          </a:xfrm>
        </p:spPr>
        <p:txBody>
          <a:bodyPr/>
          <a:lstStyle/>
          <a:p>
            <a:r>
              <a:rPr lang="en-US" dirty="0" smtClean="0"/>
              <a:t>General Terms of Reference</a:t>
            </a:r>
            <a:endParaRPr lang="en-US" dirty="0"/>
          </a:p>
        </p:txBody>
      </p:sp>
      <p:sp>
        <p:nvSpPr>
          <p:cNvPr id="3" name="Content Placeholder 2"/>
          <p:cNvSpPr>
            <a:spLocks noGrp="1"/>
          </p:cNvSpPr>
          <p:nvPr>
            <p:ph idx="1"/>
          </p:nvPr>
        </p:nvSpPr>
        <p:spPr>
          <a:xfrm>
            <a:off x="755576" y="1412776"/>
            <a:ext cx="8083624" cy="3561259"/>
          </a:xfrm>
        </p:spPr>
        <p:txBody>
          <a:bodyPr>
            <a:normAutofit/>
          </a:bodyPr>
          <a:lstStyle/>
          <a:p>
            <a:pPr marL="0" indent="0">
              <a:buNone/>
            </a:pPr>
            <a:r>
              <a:rPr lang="en-US" sz="2000" dirty="0"/>
              <a:t>“The need to balance management of Environment, Ecology and Climate Change consistent with Sustainable Economic Development</a:t>
            </a:r>
            <a:r>
              <a:rPr lang="en-US" sz="2000" dirty="0" smtClean="0"/>
              <a:t>”</a:t>
            </a:r>
          </a:p>
          <a:p>
            <a:pPr marL="0" indent="0">
              <a:buNone/>
            </a:pPr>
            <a:endParaRPr lang="en-US" sz="2700" dirty="0"/>
          </a:p>
        </p:txBody>
      </p:sp>
      <p:sp>
        <p:nvSpPr>
          <p:cNvPr id="4" name="Content Placeholder 2"/>
          <p:cNvSpPr txBox="1">
            <a:spLocks/>
          </p:cNvSpPr>
          <p:nvPr/>
        </p:nvSpPr>
        <p:spPr>
          <a:xfrm>
            <a:off x="1331640" y="2276872"/>
            <a:ext cx="7296819" cy="4176464"/>
          </a:xfrm>
          <a:prstGeom prst="rect">
            <a:avLst/>
          </a:prstGeom>
        </p:spPr>
        <p:txBody>
          <a:bodyPr vert="horz" lIns="91440" tIns="45720" rIns="91440" bIns="45720" rtlCol="0">
            <a:noAutofit/>
          </a:bodyPr>
          <a:lstStyle>
            <a:lvl1pPr marL="576263" indent="-576263" algn="l" defTabSz="914400" rtl="0" eaLnBrk="1" latinLnBrk="0" hangingPunct="1">
              <a:spcBef>
                <a:spcPct val="20000"/>
              </a:spcBef>
              <a:buClr>
                <a:srgbClr val="006600"/>
              </a:buClr>
              <a:buFont typeface="Wingdings 3" pitchFamily="18" charset="2"/>
              <a:buChar char="u"/>
              <a:defRPr sz="2800" b="1" kern="1200">
                <a:solidFill>
                  <a:schemeClr val="tx1"/>
                </a:solidFill>
                <a:latin typeface="Calisto MT" panose="02040603050505030304" pitchFamily="18" charset="0"/>
                <a:ea typeface="+mn-ea"/>
                <a:cs typeface="Arial" pitchFamily="34" charset="0"/>
              </a:defRPr>
            </a:lvl1pPr>
            <a:lvl2pPr marL="1139825" indent="-563563" algn="l" defTabSz="914400" rtl="0" eaLnBrk="1" latinLnBrk="0" hangingPunct="1">
              <a:spcBef>
                <a:spcPct val="20000"/>
              </a:spcBef>
              <a:buClr>
                <a:srgbClr val="006600"/>
              </a:buClr>
              <a:buFont typeface="Wingdings" pitchFamily="2" charset="2"/>
              <a:buChar char=""/>
              <a:defRPr sz="2400" b="1" kern="1200">
                <a:solidFill>
                  <a:schemeClr val="tx1"/>
                </a:solidFill>
                <a:latin typeface="Calisto MT" panose="02040603050505030304" pitchFamily="18" charset="0"/>
                <a:ea typeface="+mn-ea"/>
                <a:cs typeface="Arial" pitchFamily="34" charset="0"/>
              </a:defRPr>
            </a:lvl2pPr>
            <a:lvl3pPr marL="1428750" indent="-288925" algn="l" defTabSz="914400" rtl="0" eaLnBrk="1" latinLnBrk="0" hangingPunct="1">
              <a:spcBef>
                <a:spcPct val="20000"/>
              </a:spcBef>
              <a:buClr>
                <a:srgbClr val="006600"/>
              </a:buClr>
              <a:buFont typeface="Courier New" pitchFamily="49" charset="0"/>
              <a:buChar char="o"/>
              <a:defRPr sz="2000" b="1" kern="1200">
                <a:solidFill>
                  <a:schemeClr val="tx1"/>
                </a:solidFill>
                <a:latin typeface="Calisto MT" panose="02040603050505030304" pitchFamily="18" charset="0"/>
                <a:ea typeface="+mn-ea"/>
                <a:cs typeface="Arial" pitchFamily="34" charset="0"/>
              </a:defRPr>
            </a:lvl3pPr>
            <a:lvl4pPr marL="1766888" indent="-338138" algn="l" defTabSz="914400" rtl="0" eaLnBrk="1" latinLnBrk="0" hangingPunct="1">
              <a:spcBef>
                <a:spcPct val="20000"/>
              </a:spcBef>
              <a:buClr>
                <a:srgbClr val="006600"/>
              </a:buClr>
              <a:buFont typeface="Arial" pitchFamily="34" charset="0"/>
              <a:buChar char="–"/>
              <a:defRPr sz="1800" b="1" kern="1200">
                <a:solidFill>
                  <a:schemeClr val="tx1"/>
                </a:solidFill>
                <a:latin typeface="Calisto MT" panose="02040603050505030304" pitchFamily="18" charset="0"/>
                <a:ea typeface="+mn-ea"/>
                <a:cs typeface="Arial" pitchFamily="34" charset="0"/>
              </a:defRPr>
            </a:lvl4pPr>
            <a:lvl5pPr marL="2166938" indent="-400050" algn="l" defTabSz="914400" rtl="0" eaLnBrk="1" latinLnBrk="0" hangingPunct="1">
              <a:spcBef>
                <a:spcPct val="20000"/>
              </a:spcBef>
              <a:buClr>
                <a:srgbClr val="006600"/>
              </a:buClr>
              <a:buFont typeface="Arial" pitchFamily="34" charset="0"/>
              <a:buChar char="»"/>
              <a:defRPr sz="1800" b="1" kern="1200">
                <a:solidFill>
                  <a:schemeClr val="tx1"/>
                </a:solidFill>
                <a:latin typeface="Calisto MT" panose="02040603050505030304"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x-none" sz="1600" u="sng" dirty="0" smtClean="0"/>
              <a:t>General Objectives</a:t>
            </a:r>
            <a:endParaRPr lang="en-US" sz="1600" i="1" dirty="0" smtClean="0"/>
          </a:p>
          <a:p>
            <a:pPr marL="0" indent="0">
              <a:buFont typeface="Wingdings 3" pitchFamily="18" charset="2"/>
              <a:buNone/>
            </a:pPr>
            <a:endParaRPr lang="en-US" sz="1600" i="1" dirty="0" smtClean="0"/>
          </a:p>
          <a:p>
            <a:pPr marL="0" indent="0">
              <a:buFont typeface="Wingdings 3" pitchFamily="18" charset="2"/>
              <a:buNone/>
            </a:pPr>
            <a:r>
              <a:rPr lang="en-US" sz="1600" i="1" dirty="0" smtClean="0"/>
              <a:t>T</a:t>
            </a:r>
            <a:r>
              <a:rPr lang="x-none" sz="1600" i="1" dirty="0" smtClean="0"/>
              <a:t>o improve upon the allocation formula used by the XIII Finance Commission for sharing of grants-in-aid to states by including the parameter of high conservation value forests using objective and scientific parameters</a:t>
            </a:r>
            <a:endParaRPr lang="en-US" sz="1600" i="1" dirty="0" smtClean="0"/>
          </a:p>
          <a:p>
            <a:pPr marL="0" indent="0">
              <a:buFont typeface="Wingdings 3" pitchFamily="18" charset="2"/>
              <a:buNone/>
            </a:pPr>
            <a:endParaRPr lang="en-US" sz="1600" i="1" dirty="0" smtClean="0"/>
          </a:p>
          <a:p>
            <a:r>
              <a:rPr lang="x-none" sz="1600" u="sng" dirty="0" smtClean="0"/>
              <a:t>Specific Objectives</a:t>
            </a:r>
            <a:endParaRPr lang="en-US" sz="1600" i="1" dirty="0" smtClean="0"/>
          </a:p>
          <a:p>
            <a:pPr>
              <a:buFont typeface="Wingdings" panose="05000000000000000000" pitchFamily="2" charset="2"/>
              <a:buChar char="Ø"/>
            </a:pPr>
            <a:endParaRPr lang="en-US" sz="1600" dirty="0" smtClean="0"/>
          </a:p>
          <a:p>
            <a:pPr>
              <a:buFont typeface="Wingdings" panose="05000000000000000000" pitchFamily="2" charset="2"/>
              <a:buChar char="Ø"/>
            </a:pPr>
            <a:r>
              <a:rPr lang="en-US" sz="1600" dirty="0" smtClean="0"/>
              <a:t>Identify Nationally Appropriate High Conservation Value forests of India considering biological, social and economic contexts</a:t>
            </a:r>
          </a:p>
          <a:p>
            <a:pPr>
              <a:buFont typeface="Wingdings" panose="05000000000000000000" pitchFamily="2" charset="2"/>
              <a:buChar char="Ø"/>
            </a:pPr>
            <a:endParaRPr lang="en-US" sz="1600" dirty="0" smtClean="0"/>
          </a:p>
          <a:p>
            <a:pPr>
              <a:buFont typeface="Wingdings" panose="05000000000000000000" pitchFamily="2" charset="2"/>
              <a:buChar char="Ø"/>
            </a:pPr>
            <a:r>
              <a:rPr lang="en-US" sz="1600" dirty="0" smtClean="0"/>
              <a:t>Develop an allocation matrix for sharing of grants-in-aid to states based on area parameters along with high conservation value forests in each state </a:t>
            </a:r>
            <a:endParaRPr lang="en-US" sz="1600" dirty="0"/>
          </a:p>
        </p:txBody>
      </p:sp>
    </p:spTree>
    <p:extLst>
      <p:ext uri="{BB962C8B-B14F-4D97-AF65-F5344CB8AC3E}">
        <p14:creationId xmlns:p14="http://schemas.microsoft.com/office/powerpoint/2010/main" val="2878123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094" y="260648"/>
            <a:ext cx="6683765" cy="960668"/>
          </a:xfrm>
        </p:spPr>
        <p:txBody>
          <a:bodyPr/>
          <a:lstStyle/>
          <a:p>
            <a:r>
              <a:rPr lang="en-US" dirty="0" smtClean="0"/>
              <a:t>Process Methodology</a:t>
            </a:r>
            <a:endParaRPr lang="en-IN" dirty="0"/>
          </a:p>
        </p:txBody>
      </p:sp>
      <p:pic>
        <p:nvPicPr>
          <p:cNvPr id="4" name="Picture 3" descr="C:\Dropbox\CESM\Ongoing Projects\14th FC\Report\Draft\Graphs\Images\05.png"/>
          <p:cNvPicPr/>
          <p:nvPr/>
        </p:nvPicPr>
        <p:blipFill>
          <a:blip r:embed="rId2" cstate="print"/>
          <a:srcRect/>
          <a:stretch>
            <a:fillRect/>
          </a:stretch>
        </p:blipFill>
        <p:spPr bwMode="auto">
          <a:xfrm>
            <a:off x="3419475" y="2686174"/>
            <a:ext cx="4876800" cy="2628776"/>
          </a:xfrm>
          <a:prstGeom prst="rect">
            <a:avLst/>
          </a:prstGeom>
          <a:noFill/>
          <a:ln w="9525">
            <a:noFill/>
            <a:miter lim="800000"/>
            <a:headEnd/>
            <a:tailEnd/>
          </a:ln>
        </p:spPr>
      </p:pic>
      <p:sp>
        <p:nvSpPr>
          <p:cNvPr id="5" name="Line Callout 1 4"/>
          <p:cNvSpPr/>
          <p:nvPr/>
        </p:nvSpPr>
        <p:spPr>
          <a:xfrm>
            <a:off x="1719263" y="1905000"/>
            <a:ext cx="1190625" cy="904875"/>
          </a:xfrm>
          <a:prstGeom prst="borderCallout1">
            <a:avLst>
              <a:gd name="adj1" fmla="val 48438"/>
              <a:gd name="adj2" fmla="val 105717"/>
              <a:gd name="adj3" fmla="val 87061"/>
              <a:gd name="adj4" fmla="val 14646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MoEF</a:t>
            </a:r>
          </a:p>
          <a:p>
            <a:pPr algn="ctr"/>
            <a:r>
              <a:rPr lang="en-US" sz="1500" dirty="0">
                <a:solidFill>
                  <a:schemeClr val="tx1"/>
                </a:solidFill>
              </a:rPr>
              <a:t>States</a:t>
            </a:r>
          </a:p>
          <a:p>
            <a:pPr algn="ctr"/>
            <a:r>
              <a:rPr lang="en-US" sz="1500" dirty="0">
                <a:solidFill>
                  <a:schemeClr val="tx1"/>
                </a:solidFill>
              </a:rPr>
              <a:t>FSI</a:t>
            </a:r>
          </a:p>
          <a:p>
            <a:pPr algn="ctr"/>
            <a:r>
              <a:rPr lang="en-US" sz="1500" dirty="0">
                <a:solidFill>
                  <a:schemeClr val="tx1"/>
                </a:solidFill>
              </a:rPr>
              <a:t>Experts</a:t>
            </a:r>
            <a:endParaRPr lang="en-IN" sz="1500" dirty="0">
              <a:solidFill>
                <a:schemeClr val="tx1"/>
              </a:solidFill>
            </a:endParaRPr>
          </a:p>
        </p:txBody>
      </p:sp>
      <p:sp>
        <p:nvSpPr>
          <p:cNvPr id="6" name="Line Callout 1 5"/>
          <p:cNvSpPr/>
          <p:nvPr/>
        </p:nvSpPr>
        <p:spPr>
          <a:xfrm>
            <a:off x="1700213" y="3352800"/>
            <a:ext cx="1228725" cy="561975"/>
          </a:xfrm>
          <a:prstGeom prst="borderCallout1">
            <a:avLst>
              <a:gd name="adj1" fmla="val 49259"/>
              <a:gd name="adj2" fmla="val 104272"/>
              <a:gd name="adj3" fmla="val 48093"/>
              <a:gd name="adj4" fmla="val 16670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FSI</a:t>
            </a:r>
            <a:endParaRPr lang="en-IN" sz="1500" dirty="0">
              <a:solidFill>
                <a:schemeClr val="tx1"/>
              </a:solidFill>
            </a:endParaRPr>
          </a:p>
          <a:p>
            <a:pPr algn="ctr"/>
            <a:r>
              <a:rPr lang="en-US" sz="1500" dirty="0">
                <a:solidFill>
                  <a:schemeClr val="tx1"/>
                </a:solidFill>
              </a:rPr>
              <a:t>MoEF (NAEB)</a:t>
            </a:r>
          </a:p>
        </p:txBody>
      </p:sp>
      <p:sp>
        <p:nvSpPr>
          <p:cNvPr id="7" name="Line Callout 1 6"/>
          <p:cNvSpPr/>
          <p:nvPr/>
        </p:nvSpPr>
        <p:spPr>
          <a:xfrm>
            <a:off x="1462088" y="4524375"/>
            <a:ext cx="1704975" cy="1352550"/>
          </a:xfrm>
          <a:prstGeom prst="borderCallout1">
            <a:avLst>
              <a:gd name="adj1" fmla="val 49259"/>
              <a:gd name="adj2" fmla="val 104272"/>
              <a:gd name="adj3" fmla="val 52020"/>
              <a:gd name="adj4" fmla="val 14125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Toolkits</a:t>
            </a:r>
          </a:p>
          <a:p>
            <a:pPr algn="ctr"/>
            <a:r>
              <a:rPr lang="en-US" sz="1500" dirty="0">
                <a:solidFill>
                  <a:schemeClr val="tx1"/>
                </a:solidFill>
              </a:rPr>
              <a:t>FSI</a:t>
            </a:r>
          </a:p>
          <a:p>
            <a:pPr algn="ctr"/>
            <a:r>
              <a:rPr lang="en-US" sz="1500" dirty="0">
                <a:solidFill>
                  <a:schemeClr val="tx1"/>
                </a:solidFill>
              </a:rPr>
              <a:t>MoEF (NAEB, Economic Advisory, WL, EAP, FC, NTCA)</a:t>
            </a:r>
          </a:p>
          <a:p>
            <a:pPr algn="ctr"/>
            <a:r>
              <a:rPr lang="en-US" sz="1500" dirty="0">
                <a:solidFill>
                  <a:schemeClr val="tx1"/>
                </a:solidFill>
              </a:rPr>
              <a:t>Experts</a:t>
            </a:r>
            <a:endParaRPr lang="en-IN" sz="1500" dirty="0">
              <a:solidFill>
                <a:schemeClr val="tx1"/>
              </a:solidFill>
            </a:endParaRPr>
          </a:p>
        </p:txBody>
      </p:sp>
      <p:sp>
        <p:nvSpPr>
          <p:cNvPr id="8" name="Line Callout 1 7"/>
          <p:cNvSpPr/>
          <p:nvPr/>
        </p:nvSpPr>
        <p:spPr>
          <a:xfrm>
            <a:off x="6715125" y="2352675"/>
            <a:ext cx="2314575" cy="609600"/>
          </a:xfrm>
          <a:prstGeom prst="borderCallout1">
            <a:avLst>
              <a:gd name="adj1" fmla="val 112501"/>
              <a:gd name="adj2" fmla="val 48692"/>
              <a:gd name="adj3" fmla="val 233813"/>
              <a:gd name="adj4" fmla="val 4844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Consultations during 13</a:t>
            </a:r>
            <a:r>
              <a:rPr lang="en-US" sz="1500" baseline="30000" dirty="0">
                <a:solidFill>
                  <a:schemeClr val="tx1"/>
                </a:solidFill>
              </a:rPr>
              <a:t>th</a:t>
            </a:r>
            <a:r>
              <a:rPr lang="en-US" sz="1500" dirty="0">
                <a:solidFill>
                  <a:schemeClr val="tx1"/>
                </a:solidFill>
              </a:rPr>
              <a:t> FC</a:t>
            </a:r>
          </a:p>
          <a:p>
            <a:pPr algn="ctr"/>
            <a:r>
              <a:rPr lang="en-US" sz="1500" dirty="0">
                <a:solidFill>
                  <a:schemeClr val="tx1"/>
                </a:solidFill>
              </a:rPr>
              <a:t>Experts</a:t>
            </a:r>
            <a:endParaRPr lang="en-IN" sz="1500" dirty="0">
              <a:solidFill>
                <a:schemeClr val="tx1"/>
              </a:solidFill>
            </a:endParaRPr>
          </a:p>
        </p:txBody>
      </p:sp>
      <p:cxnSp>
        <p:nvCxnSpPr>
          <p:cNvPr id="10" name="Shape 9"/>
          <p:cNvCxnSpPr>
            <a:stCxn id="5" idx="1"/>
          </p:cNvCxnSpPr>
          <p:nvPr/>
        </p:nvCxnSpPr>
        <p:spPr>
          <a:xfrm rot="16200000" flipH="1">
            <a:off x="2743200" y="2381250"/>
            <a:ext cx="285750" cy="114300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2" name="Shape 11"/>
          <p:cNvCxnSpPr>
            <a:stCxn id="6" idx="1"/>
            <a:endCxn id="4" idx="1"/>
          </p:cNvCxnSpPr>
          <p:nvPr/>
        </p:nvCxnSpPr>
        <p:spPr>
          <a:xfrm rot="16200000" flipH="1">
            <a:off x="2824132" y="3405218"/>
            <a:ext cx="85787" cy="110490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4" name="Shape 13"/>
          <p:cNvCxnSpPr>
            <a:stCxn id="7" idx="3"/>
          </p:cNvCxnSpPr>
          <p:nvPr/>
        </p:nvCxnSpPr>
        <p:spPr>
          <a:xfrm rot="16200000" flipH="1">
            <a:off x="2724150" y="4114800"/>
            <a:ext cx="323850" cy="1143000"/>
          </a:xfrm>
          <a:prstGeom prst="bentConnector4">
            <a:avLst>
              <a:gd name="adj1" fmla="val -52941"/>
              <a:gd name="adj2" fmla="val 87292"/>
            </a:avLst>
          </a:prstGeom>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8" idx="1"/>
          </p:cNvCxnSpPr>
          <p:nvPr/>
        </p:nvCxnSpPr>
        <p:spPr>
          <a:xfrm rot="5400000">
            <a:off x="7369969" y="3307556"/>
            <a:ext cx="847725" cy="15716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8399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4" y="1134832"/>
            <a:ext cx="6683765" cy="960668"/>
          </a:xfrm>
        </p:spPr>
        <p:txBody>
          <a:bodyPr/>
          <a:lstStyle/>
          <a:p>
            <a:r>
              <a:rPr lang="en-US" dirty="0" smtClean="0"/>
              <a:t> Set of Indicators - HCVF</a:t>
            </a:r>
            <a:endParaRPr lang="en-IN" dirty="0"/>
          </a:p>
        </p:txBody>
      </p:sp>
      <p:graphicFrame>
        <p:nvGraphicFramePr>
          <p:cNvPr id="4" name="Content Placeholder 3"/>
          <p:cNvGraphicFramePr>
            <a:graphicFrameLocks noGrp="1"/>
          </p:cNvGraphicFramePr>
          <p:nvPr>
            <p:ph idx="1"/>
          </p:nvPr>
        </p:nvGraphicFramePr>
        <p:xfrm>
          <a:off x="1428750" y="1962147"/>
          <a:ext cx="7277100" cy="3905256"/>
        </p:xfrm>
        <a:graphic>
          <a:graphicData uri="http://schemas.openxmlformats.org/drawingml/2006/table">
            <a:tbl>
              <a:tblPr>
                <a:tableStyleId>{793D81CF-94F2-401A-BA57-92F5A7B2D0C5}</a:tableStyleId>
              </a:tblPr>
              <a:tblGrid>
                <a:gridCol w="600075">
                  <a:extLst>
                    <a:ext uri="{9D8B030D-6E8A-4147-A177-3AD203B41FA5}">
                      <a16:colId xmlns:a16="http://schemas.microsoft.com/office/drawing/2014/main" xmlns="" val="20000"/>
                    </a:ext>
                  </a:extLst>
                </a:gridCol>
                <a:gridCol w="5629275">
                  <a:extLst>
                    <a:ext uri="{9D8B030D-6E8A-4147-A177-3AD203B41FA5}">
                      <a16:colId xmlns:a16="http://schemas.microsoft.com/office/drawing/2014/main" xmlns="" val="20001"/>
                    </a:ext>
                  </a:extLst>
                </a:gridCol>
                <a:gridCol w="1047750">
                  <a:extLst>
                    <a:ext uri="{9D8B030D-6E8A-4147-A177-3AD203B41FA5}">
                      <a16:colId xmlns:a16="http://schemas.microsoft.com/office/drawing/2014/main" xmlns="" val="20002"/>
                    </a:ext>
                  </a:extLst>
                </a:gridCol>
              </a:tblGrid>
              <a:tr h="282261">
                <a:tc>
                  <a:txBody>
                    <a:bodyPr/>
                    <a:lstStyle/>
                    <a:p>
                      <a:pPr marL="0" marR="0" algn="just">
                        <a:lnSpc>
                          <a:spcPct val="115000"/>
                        </a:lnSpc>
                        <a:spcBef>
                          <a:spcPts val="0"/>
                        </a:spcBef>
                        <a:spcAft>
                          <a:spcPts val="0"/>
                        </a:spcAft>
                        <a:tabLst>
                          <a:tab pos="857250" algn="l"/>
                        </a:tabLst>
                      </a:pPr>
                      <a:r>
                        <a:rPr lang="en-IN" sz="1400" b="1" dirty="0" smtClean="0">
                          <a:solidFill>
                            <a:schemeClr val="bg1"/>
                          </a:solidFill>
                          <a:latin typeface="Georgia" pitchFamily="18" charset="0"/>
                        </a:rPr>
                        <a:t>S. No</a:t>
                      </a:r>
                      <a:endParaRPr lang="en-IN" sz="1400" b="1" dirty="0">
                        <a:solidFill>
                          <a:schemeClr val="bg1"/>
                        </a:solidFill>
                        <a:latin typeface="Georgia" pitchFamily="18" charset="0"/>
                        <a:ea typeface="Calibri"/>
                        <a:cs typeface="Shruti"/>
                      </a:endParaRPr>
                    </a:p>
                  </a:txBody>
                  <a:tcPr marL="37343" marR="37343" marT="0" marB="0">
                    <a:solidFill>
                      <a:schemeClr val="tx1"/>
                    </a:solidFill>
                  </a:tcPr>
                </a:tc>
                <a:tc>
                  <a:txBody>
                    <a:bodyPr/>
                    <a:lstStyle/>
                    <a:p>
                      <a:pPr marL="0" marR="0" algn="just">
                        <a:lnSpc>
                          <a:spcPct val="115000"/>
                        </a:lnSpc>
                        <a:spcBef>
                          <a:spcPts val="0"/>
                        </a:spcBef>
                        <a:spcAft>
                          <a:spcPts val="0"/>
                        </a:spcAft>
                        <a:tabLst>
                          <a:tab pos="857250" algn="l"/>
                        </a:tabLst>
                      </a:pPr>
                      <a:r>
                        <a:rPr lang="en-IN" sz="1400" b="1" dirty="0">
                          <a:solidFill>
                            <a:schemeClr val="bg1"/>
                          </a:solidFill>
                          <a:latin typeface="Georgia" pitchFamily="18" charset="0"/>
                        </a:rPr>
                        <a:t>Indicators</a:t>
                      </a:r>
                      <a:endParaRPr lang="en-IN" sz="1400" b="1" dirty="0">
                        <a:solidFill>
                          <a:schemeClr val="bg1"/>
                        </a:solidFill>
                        <a:latin typeface="Georgia" pitchFamily="18" charset="0"/>
                        <a:ea typeface="Calibri"/>
                        <a:cs typeface="Shruti"/>
                      </a:endParaRPr>
                    </a:p>
                  </a:txBody>
                  <a:tcPr marL="37343" marR="37343" marT="0" marB="0">
                    <a:solidFill>
                      <a:schemeClr val="tx1"/>
                    </a:solidFill>
                  </a:tcPr>
                </a:tc>
                <a:tc>
                  <a:txBody>
                    <a:bodyPr/>
                    <a:lstStyle/>
                    <a:p>
                      <a:pPr marL="0" marR="0" algn="ctr">
                        <a:lnSpc>
                          <a:spcPct val="115000"/>
                        </a:lnSpc>
                        <a:spcBef>
                          <a:spcPts val="0"/>
                        </a:spcBef>
                        <a:spcAft>
                          <a:spcPts val="0"/>
                        </a:spcAft>
                        <a:tabLst>
                          <a:tab pos="857250" algn="l"/>
                        </a:tabLst>
                      </a:pPr>
                      <a:r>
                        <a:rPr lang="en-US" sz="1400" b="1" dirty="0" smtClean="0">
                          <a:solidFill>
                            <a:schemeClr val="bg1"/>
                          </a:solidFill>
                          <a:latin typeface="Georgia" pitchFamily="18" charset="0"/>
                        </a:rPr>
                        <a:t>CODE</a:t>
                      </a:r>
                      <a:endParaRPr lang="en-IN" sz="1400" b="1" dirty="0">
                        <a:solidFill>
                          <a:schemeClr val="bg1"/>
                        </a:solidFill>
                        <a:latin typeface="Georgia" pitchFamily="18" charset="0"/>
                        <a:ea typeface="Calibri"/>
                        <a:cs typeface="Shruti"/>
                      </a:endParaRPr>
                    </a:p>
                  </a:txBody>
                  <a:tcPr marL="37343" marR="37343" marT="0" marB="0">
                    <a:solidFill>
                      <a:schemeClr val="tx1"/>
                    </a:solidFill>
                  </a:tcPr>
                </a:tc>
                <a:extLst>
                  <a:ext uri="{0D108BD9-81ED-4DB2-BD59-A6C34878D82A}">
                    <a16:rowId xmlns:a16="http://schemas.microsoft.com/office/drawing/2014/main" xmlns="" val="10000"/>
                  </a:ext>
                </a:extLst>
              </a:tr>
              <a:tr h="823584">
                <a:tc>
                  <a:txBody>
                    <a:bodyPr/>
                    <a:lstStyle/>
                    <a:p>
                      <a:pPr marL="0" marR="0" algn="just">
                        <a:lnSpc>
                          <a:spcPct val="115000"/>
                        </a:lnSpc>
                        <a:spcBef>
                          <a:spcPts val="0"/>
                        </a:spcBef>
                        <a:spcAft>
                          <a:spcPts val="0"/>
                        </a:spcAft>
                        <a:tabLst>
                          <a:tab pos="857250" algn="l"/>
                        </a:tabLst>
                      </a:pPr>
                      <a:r>
                        <a:rPr lang="en-IN" sz="1400" dirty="0">
                          <a:latin typeface="Georgia" pitchFamily="18" charset="0"/>
                          <a:ea typeface="Calibri"/>
                          <a:cs typeface="Shruti"/>
                        </a:rPr>
                        <a:t>1</a:t>
                      </a:r>
                    </a:p>
                  </a:txBody>
                  <a:tcPr marL="37343" marR="37343" marT="0" marB="0"/>
                </a:tc>
                <a:tc>
                  <a:txBody>
                    <a:bodyPr/>
                    <a:lstStyle/>
                    <a:p>
                      <a:pPr marL="0" marR="0" algn="just" defTabSz="914400" rtl="0" eaLnBrk="1" latinLnBrk="0" hangingPunct="1">
                        <a:lnSpc>
                          <a:spcPct val="115000"/>
                        </a:lnSpc>
                        <a:spcBef>
                          <a:spcPts val="0"/>
                        </a:spcBef>
                        <a:spcAft>
                          <a:spcPts val="0"/>
                        </a:spcAft>
                        <a:tabLst>
                          <a:tab pos="857250" algn="l"/>
                        </a:tabLst>
                      </a:pPr>
                      <a:r>
                        <a:rPr lang="en-IN" sz="1400" kern="1200" dirty="0">
                          <a:solidFill>
                            <a:schemeClr val="dk1"/>
                          </a:solidFill>
                          <a:latin typeface="Georgia" pitchFamily="18" charset="0"/>
                          <a:ea typeface="Calibri"/>
                          <a:cs typeface="Shruti"/>
                        </a:rPr>
                        <a:t>Protected Area (National Parks, Wildlife Sanctuaries, Community Reserves and Conservation Reserves) as a proportion of Recorded Forest Area in the State</a:t>
                      </a:r>
                      <a:endParaRPr lang="en-US" sz="1400" kern="1200" dirty="0">
                        <a:solidFill>
                          <a:schemeClr val="dk1"/>
                        </a:solidFill>
                        <a:latin typeface="Georgia" pitchFamily="18" charset="0"/>
                        <a:ea typeface="Calibri"/>
                        <a:cs typeface="Shruti"/>
                      </a:endParaRPr>
                    </a:p>
                  </a:txBody>
                  <a:tcPr marL="51435" marR="51435" marT="0" marB="0" anchor="ctr"/>
                </a:tc>
                <a:tc>
                  <a:txBody>
                    <a:bodyPr/>
                    <a:lstStyle/>
                    <a:p>
                      <a:pPr marL="0" marR="0" algn="ctr">
                        <a:lnSpc>
                          <a:spcPct val="115000"/>
                        </a:lnSpc>
                        <a:spcBef>
                          <a:spcPts val="0"/>
                        </a:spcBef>
                        <a:spcAft>
                          <a:spcPts val="0"/>
                        </a:spcAft>
                        <a:tabLst>
                          <a:tab pos="857250" algn="l"/>
                        </a:tabLst>
                      </a:pPr>
                      <a:r>
                        <a:rPr lang="en-US" sz="1400" dirty="0" smtClean="0">
                          <a:latin typeface="Georgia" pitchFamily="18" charset="0"/>
                        </a:rPr>
                        <a:t>PARF</a:t>
                      </a:r>
                      <a:endParaRPr lang="en-IN" sz="1400" dirty="0">
                        <a:latin typeface="Georgia" pitchFamily="18" charset="0"/>
                        <a:ea typeface="Calibri"/>
                        <a:cs typeface="Shruti"/>
                      </a:endParaRPr>
                    </a:p>
                  </a:txBody>
                  <a:tcPr marL="37343" marR="37343" marT="0" marB="0"/>
                </a:tc>
                <a:extLst>
                  <a:ext uri="{0D108BD9-81ED-4DB2-BD59-A6C34878D82A}">
                    <a16:rowId xmlns:a16="http://schemas.microsoft.com/office/drawing/2014/main" xmlns="" val="10001"/>
                  </a:ext>
                </a:extLst>
              </a:tr>
              <a:tr h="282261">
                <a:tc>
                  <a:txBody>
                    <a:bodyPr/>
                    <a:lstStyle/>
                    <a:p>
                      <a:pPr marL="0" marR="0" algn="just">
                        <a:lnSpc>
                          <a:spcPct val="115000"/>
                        </a:lnSpc>
                        <a:spcBef>
                          <a:spcPts val="0"/>
                        </a:spcBef>
                        <a:spcAft>
                          <a:spcPts val="0"/>
                        </a:spcAft>
                        <a:tabLst>
                          <a:tab pos="857250" algn="l"/>
                        </a:tabLst>
                      </a:pPr>
                      <a:r>
                        <a:rPr lang="en-IN" sz="1400" dirty="0">
                          <a:latin typeface="Georgia" pitchFamily="18" charset="0"/>
                          <a:ea typeface="Calibri"/>
                          <a:cs typeface="Shruti"/>
                        </a:rPr>
                        <a:t>2</a:t>
                      </a:r>
                    </a:p>
                  </a:txBody>
                  <a:tcPr marL="37343" marR="37343" marT="0" marB="0"/>
                </a:tc>
                <a:tc>
                  <a:txBody>
                    <a:bodyPr/>
                    <a:lstStyle/>
                    <a:p>
                      <a:pPr marL="0" marR="0" algn="just" defTabSz="914400" rtl="0" eaLnBrk="1" latinLnBrk="0" hangingPunct="1">
                        <a:lnSpc>
                          <a:spcPct val="115000"/>
                        </a:lnSpc>
                        <a:spcBef>
                          <a:spcPts val="0"/>
                        </a:spcBef>
                        <a:spcAft>
                          <a:spcPts val="0"/>
                        </a:spcAft>
                        <a:tabLst>
                          <a:tab pos="857250" algn="l"/>
                        </a:tabLst>
                      </a:pPr>
                      <a:r>
                        <a:rPr lang="en-IN" sz="1400" kern="1200" dirty="0">
                          <a:solidFill>
                            <a:schemeClr val="dk1"/>
                          </a:solidFill>
                          <a:latin typeface="Georgia" pitchFamily="18" charset="0"/>
                          <a:ea typeface="Calibri"/>
                          <a:cs typeface="Shruti"/>
                        </a:rPr>
                        <a:t>Growing Stock per hectare (in Forest) in the State</a:t>
                      </a:r>
                      <a:endParaRPr lang="en-US" sz="1400" kern="1200" dirty="0">
                        <a:solidFill>
                          <a:schemeClr val="dk1"/>
                        </a:solidFill>
                        <a:latin typeface="Georgia" pitchFamily="18" charset="0"/>
                        <a:ea typeface="Calibri"/>
                        <a:cs typeface="Shruti"/>
                      </a:endParaRPr>
                    </a:p>
                  </a:txBody>
                  <a:tcPr marL="51435" marR="51435" marT="0" marB="0" anchor="ctr"/>
                </a:tc>
                <a:tc>
                  <a:txBody>
                    <a:bodyPr/>
                    <a:lstStyle/>
                    <a:p>
                      <a:pPr marL="0" marR="0" algn="ctr">
                        <a:lnSpc>
                          <a:spcPct val="115000"/>
                        </a:lnSpc>
                        <a:spcBef>
                          <a:spcPts val="0"/>
                        </a:spcBef>
                        <a:spcAft>
                          <a:spcPts val="0"/>
                        </a:spcAft>
                        <a:tabLst>
                          <a:tab pos="857250" algn="l"/>
                        </a:tabLst>
                      </a:pPr>
                      <a:r>
                        <a:rPr lang="en-US" sz="1400" dirty="0" smtClean="0">
                          <a:latin typeface="Georgia" pitchFamily="18" charset="0"/>
                        </a:rPr>
                        <a:t>GS</a:t>
                      </a:r>
                      <a:endParaRPr lang="en-IN" sz="1400" dirty="0">
                        <a:latin typeface="Georgia" pitchFamily="18" charset="0"/>
                        <a:ea typeface="Calibri"/>
                        <a:cs typeface="Shruti"/>
                      </a:endParaRPr>
                    </a:p>
                  </a:txBody>
                  <a:tcPr marL="37343" marR="37343" marT="0" marB="0"/>
                </a:tc>
                <a:extLst>
                  <a:ext uri="{0D108BD9-81ED-4DB2-BD59-A6C34878D82A}">
                    <a16:rowId xmlns:a16="http://schemas.microsoft.com/office/drawing/2014/main" xmlns="" val="10002"/>
                  </a:ext>
                </a:extLst>
              </a:tr>
              <a:tr h="282261">
                <a:tc>
                  <a:txBody>
                    <a:bodyPr/>
                    <a:lstStyle/>
                    <a:p>
                      <a:pPr marL="0" marR="0" algn="just">
                        <a:lnSpc>
                          <a:spcPct val="115000"/>
                        </a:lnSpc>
                        <a:spcBef>
                          <a:spcPts val="0"/>
                        </a:spcBef>
                        <a:spcAft>
                          <a:spcPts val="0"/>
                        </a:spcAft>
                        <a:tabLst>
                          <a:tab pos="857250" algn="l"/>
                        </a:tabLst>
                      </a:pPr>
                      <a:r>
                        <a:rPr lang="en-IN" sz="1400" dirty="0">
                          <a:latin typeface="Georgia" pitchFamily="18" charset="0"/>
                          <a:ea typeface="Calibri"/>
                          <a:cs typeface="Shruti"/>
                        </a:rPr>
                        <a:t>3</a:t>
                      </a:r>
                    </a:p>
                  </a:txBody>
                  <a:tcPr marL="37343" marR="37343" marT="0" marB="0"/>
                </a:tc>
                <a:tc>
                  <a:txBody>
                    <a:bodyPr/>
                    <a:lstStyle/>
                    <a:p>
                      <a:pPr marL="0" marR="0" algn="just" defTabSz="914400" rtl="0" eaLnBrk="1" latinLnBrk="0" hangingPunct="1">
                        <a:lnSpc>
                          <a:spcPct val="115000"/>
                        </a:lnSpc>
                        <a:spcBef>
                          <a:spcPts val="0"/>
                        </a:spcBef>
                        <a:spcAft>
                          <a:spcPts val="0"/>
                        </a:spcAft>
                        <a:tabLst>
                          <a:tab pos="857250" algn="l"/>
                        </a:tabLst>
                      </a:pPr>
                      <a:r>
                        <a:rPr lang="en-IN" sz="1400" kern="1200" dirty="0">
                          <a:solidFill>
                            <a:schemeClr val="dk1"/>
                          </a:solidFill>
                          <a:latin typeface="Georgia" pitchFamily="18" charset="0"/>
                          <a:ea typeface="Calibri"/>
                          <a:cs typeface="Shruti"/>
                        </a:rPr>
                        <a:t>Ratio of Natural Forest to Recorded Forest Area in the State</a:t>
                      </a:r>
                      <a:endParaRPr lang="en-US" sz="1400" kern="1200" dirty="0">
                        <a:solidFill>
                          <a:schemeClr val="dk1"/>
                        </a:solidFill>
                        <a:latin typeface="Georgia" pitchFamily="18" charset="0"/>
                        <a:ea typeface="Calibri"/>
                        <a:cs typeface="Shruti"/>
                      </a:endParaRPr>
                    </a:p>
                  </a:txBody>
                  <a:tcPr marL="51435" marR="51435" marT="0" marB="0" anchor="ctr"/>
                </a:tc>
                <a:tc>
                  <a:txBody>
                    <a:bodyPr/>
                    <a:lstStyle/>
                    <a:p>
                      <a:pPr marL="0" marR="0" algn="ctr">
                        <a:lnSpc>
                          <a:spcPct val="115000"/>
                        </a:lnSpc>
                        <a:spcBef>
                          <a:spcPts val="0"/>
                        </a:spcBef>
                        <a:spcAft>
                          <a:spcPts val="0"/>
                        </a:spcAft>
                        <a:tabLst>
                          <a:tab pos="857250" algn="l"/>
                        </a:tabLst>
                      </a:pPr>
                      <a:r>
                        <a:rPr lang="en-US" sz="1400" dirty="0" smtClean="0">
                          <a:latin typeface="Georgia" pitchFamily="18" charset="0"/>
                        </a:rPr>
                        <a:t>NFRF</a:t>
                      </a:r>
                      <a:endParaRPr lang="en-IN" sz="1400" dirty="0">
                        <a:latin typeface="Georgia" pitchFamily="18" charset="0"/>
                        <a:ea typeface="Calibri"/>
                        <a:cs typeface="Shruti"/>
                      </a:endParaRPr>
                    </a:p>
                  </a:txBody>
                  <a:tcPr marL="37343" marR="37343" marT="0" marB="0"/>
                </a:tc>
                <a:extLst>
                  <a:ext uri="{0D108BD9-81ED-4DB2-BD59-A6C34878D82A}">
                    <a16:rowId xmlns:a16="http://schemas.microsoft.com/office/drawing/2014/main" xmlns="" val="10003"/>
                  </a:ext>
                </a:extLst>
              </a:tr>
              <a:tr h="282261">
                <a:tc>
                  <a:txBody>
                    <a:bodyPr/>
                    <a:lstStyle/>
                    <a:p>
                      <a:pPr marL="0" marR="0" algn="just">
                        <a:lnSpc>
                          <a:spcPct val="115000"/>
                        </a:lnSpc>
                        <a:spcBef>
                          <a:spcPts val="0"/>
                        </a:spcBef>
                        <a:spcAft>
                          <a:spcPts val="0"/>
                        </a:spcAft>
                        <a:tabLst>
                          <a:tab pos="857250" algn="l"/>
                        </a:tabLst>
                      </a:pPr>
                      <a:r>
                        <a:rPr lang="en-IN" sz="1400" dirty="0">
                          <a:latin typeface="Georgia" pitchFamily="18" charset="0"/>
                          <a:ea typeface="Calibri"/>
                          <a:cs typeface="Shruti"/>
                        </a:rPr>
                        <a:t>4</a:t>
                      </a:r>
                    </a:p>
                  </a:txBody>
                  <a:tcPr marL="37343" marR="37343" marT="0" marB="0"/>
                </a:tc>
                <a:tc>
                  <a:txBody>
                    <a:bodyPr/>
                    <a:lstStyle/>
                    <a:p>
                      <a:pPr marL="0" marR="0" algn="just" defTabSz="914400" rtl="0" eaLnBrk="1" latinLnBrk="0" hangingPunct="1">
                        <a:lnSpc>
                          <a:spcPct val="115000"/>
                        </a:lnSpc>
                        <a:spcBef>
                          <a:spcPts val="0"/>
                        </a:spcBef>
                        <a:spcAft>
                          <a:spcPts val="0"/>
                        </a:spcAft>
                        <a:tabLst>
                          <a:tab pos="857250" algn="l"/>
                        </a:tabLst>
                      </a:pPr>
                      <a:r>
                        <a:rPr lang="en-IN" sz="1400" kern="1200" dirty="0">
                          <a:solidFill>
                            <a:schemeClr val="dk1"/>
                          </a:solidFill>
                          <a:latin typeface="Georgia" pitchFamily="18" charset="0"/>
                          <a:ea typeface="Calibri"/>
                          <a:cs typeface="Shruti"/>
                        </a:rPr>
                        <a:t>High Altitude Forest (Forest Area above 2000 </a:t>
                      </a:r>
                      <a:r>
                        <a:rPr lang="en-IN" sz="1400" kern="1200" dirty="0" err="1">
                          <a:solidFill>
                            <a:schemeClr val="dk1"/>
                          </a:solidFill>
                          <a:latin typeface="Georgia" pitchFamily="18" charset="0"/>
                          <a:ea typeface="Calibri"/>
                          <a:cs typeface="Shruti"/>
                        </a:rPr>
                        <a:t>msl</a:t>
                      </a:r>
                      <a:r>
                        <a:rPr lang="en-IN" sz="1400" kern="1200" dirty="0">
                          <a:solidFill>
                            <a:schemeClr val="dk1"/>
                          </a:solidFill>
                          <a:latin typeface="Georgia" pitchFamily="18" charset="0"/>
                          <a:ea typeface="Calibri"/>
                          <a:cs typeface="Shruti"/>
                        </a:rPr>
                        <a:t>) in the State</a:t>
                      </a:r>
                      <a:endParaRPr lang="en-US" sz="1400" kern="1200" dirty="0">
                        <a:solidFill>
                          <a:schemeClr val="dk1"/>
                        </a:solidFill>
                        <a:latin typeface="Georgia" pitchFamily="18" charset="0"/>
                        <a:ea typeface="Calibri"/>
                        <a:cs typeface="Shruti"/>
                      </a:endParaRPr>
                    </a:p>
                  </a:txBody>
                  <a:tcPr marL="51435" marR="51435" marT="0" marB="0" anchor="ctr"/>
                </a:tc>
                <a:tc>
                  <a:txBody>
                    <a:bodyPr/>
                    <a:lstStyle/>
                    <a:p>
                      <a:pPr marL="0" marR="0" algn="ctr">
                        <a:lnSpc>
                          <a:spcPct val="115000"/>
                        </a:lnSpc>
                        <a:spcBef>
                          <a:spcPts val="0"/>
                        </a:spcBef>
                        <a:spcAft>
                          <a:spcPts val="0"/>
                        </a:spcAft>
                        <a:tabLst>
                          <a:tab pos="857250" algn="l"/>
                        </a:tabLst>
                      </a:pPr>
                      <a:r>
                        <a:rPr lang="en-US" sz="1400" dirty="0" smtClean="0">
                          <a:latin typeface="Georgia" pitchFamily="18" charset="0"/>
                        </a:rPr>
                        <a:t>HAF</a:t>
                      </a:r>
                      <a:endParaRPr lang="en-IN" sz="1400" dirty="0">
                        <a:latin typeface="Georgia" pitchFamily="18" charset="0"/>
                        <a:ea typeface="Calibri"/>
                        <a:cs typeface="Shruti"/>
                      </a:endParaRPr>
                    </a:p>
                  </a:txBody>
                  <a:tcPr marL="37343" marR="37343" marT="0" marB="0"/>
                </a:tc>
                <a:extLst>
                  <a:ext uri="{0D108BD9-81ED-4DB2-BD59-A6C34878D82A}">
                    <a16:rowId xmlns:a16="http://schemas.microsoft.com/office/drawing/2014/main" xmlns="" val="10004"/>
                  </a:ext>
                </a:extLst>
              </a:tr>
              <a:tr h="282261">
                <a:tc>
                  <a:txBody>
                    <a:bodyPr/>
                    <a:lstStyle/>
                    <a:p>
                      <a:pPr marL="0" marR="0" algn="just">
                        <a:lnSpc>
                          <a:spcPct val="115000"/>
                        </a:lnSpc>
                        <a:spcBef>
                          <a:spcPts val="0"/>
                        </a:spcBef>
                        <a:spcAft>
                          <a:spcPts val="0"/>
                        </a:spcAft>
                        <a:tabLst>
                          <a:tab pos="857250" algn="l"/>
                        </a:tabLst>
                      </a:pPr>
                      <a:r>
                        <a:rPr lang="en-IN" sz="1400" dirty="0">
                          <a:latin typeface="Georgia" pitchFamily="18" charset="0"/>
                          <a:ea typeface="Calibri"/>
                          <a:cs typeface="Shruti"/>
                        </a:rPr>
                        <a:t>5</a:t>
                      </a:r>
                    </a:p>
                  </a:txBody>
                  <a:tcPr marL="37343" marR="37343" marT="0" marB="0"/>
                </a:tc>
                <a:tc>
                  <a:txBody>
                    <a:bodyPr/>
                    <a:lstStyle/>
                    <a:p>
                      <a:pPr marL="0" marR="0" algn="just" defTabSz="914400" rtl="0" eaLnBrk="1" latinLnBrk="0" hangingPunct="1">
                        <a:lnSpc>
                          <a:spcPct val="115000"/>
                        </a:lnSpc>
                        <a:spcBef>
                          <a:spcPts val="0"/>
                        </a:spcBef>
                        <a:spcAft>
                          <a:spcPts val="0"/>
                        </a:spcAft>
                        <a:tabLst>
                          <a:tab pos="857250" algn="l"/>
                        </a:tabLst>
                      </a:pPr>
                      <a:r>
                        <a:rPr lang="en-IN" sz="1400" kern="1200" dirty="0">
                          <a:solidFill>
                            <a:schemeClr val="dk1"/>
                          </a:solidFill>
                          <a:latin typeface="Georgia" pitchFamily="18" charset="0"/>
                          <a:ea typeface="Calibri"/>
                          <a:cs typeface="Shruti"/>
                        </a:rPr>
                        <a:t>Intensity of regeneration in the State</a:t>
                      </a:r>
                      <a:endParaRPr lang="en-US" sz="1400" kern="1200" dirty="0">
                        <a:solidFill>
                          <a:schemeClr val="dk1"/>
                        </a:solidFill>
                        <a:latin typeface="Georgia" pitchFamily="18" charset="0"/>
                        <a:ea typeface="Calibri"/>
                        <a:cs typeface="Shruti"/>
                      </a:endParaRPr>
                    </a:p>
                  </a:txBody>
                  <a:tcPr marL="51435" marR="51435" marT="0" marB="0" anchor="ctr"/>
                </a:tc>
                <a:tc>
                  <a:txBody>
                    <a:bodyPr/>
                    <a:lstStyle/>
                    <a:p>
                      <a:pPr marL="0" marR="0" algn="ctr">
                        <a:lnSpc>
                          <a:spcPct val="115000"/>
                        </a:lnSpc>
                        <a:spcBef>
                          <a:spcPts val="0"/>
                        </a:spcBef>
                        <a:spcAft>
                          <a:spcPts val="0"/>
                        </a:spcAft>
                        <a:tabLst>
                          <a:tab pos="857250" algn="l"/>
                        </a:tabLst>
                      </a:pPr>
                      <a:r>
                        <a:rPr lang="en-US" sz="1400" dirty="0" smtClean="0">
                          <a:latin typeface="Georgia" pitchFamily="18" charset="0"/>
                        </a:rPr>
                        <a:t>REG</a:t>
                      </a:r>
                      <a:endParaRPr lang="en-IN" sz="1400" dirty="0">
                        <a:latin typeface="Georgia" pitchFamily="18" charset="0"/>
                        <a:ea typeface="Calibri"/>
                        <a:cs typeface="Shruti"/>
                      </a:endParaRPr>
                    </a:p>
                  </a:txBody>
                  <a:tcPr marL="37343" marR="37343" marT="0" marB="0"/>
                </a:tc>
                <a:extLst>
                  <a:ext uri="{0D108BD9-81ED-4DB2-BD59-A6C34878D82A}">
                    <a16:rowId xmlns:a16="http://schemas.microsoft.com/office/drawing/2014/main" xmlns="" val="10005"/>
                  </a:ext>
                </a:extLst>
              </a:tr>
              <a:tr h="541323">
                <a:tc>
                  <a:txBody>
                    <a:bodyPr/>
                    <a:lstStyle/>
                    <a:p>
                      <a:pPr marL="0" marR="0" algn="just">
                        <a:lnSpc>
                          <a:spcPct val="115000"/>
                        </a:lnSpc>
                        <a:spcBef>
                          <a:spcPts val="0"/>
                        </a:spcBef>
                        <a:spcAft>
                          <a:spcPts val="0"/>
                        </a:spcAft>
                        <a:tabLst>
                          <a:tab pos="857250" algn="l"/>
                        </a:tabLst>
                      </a:pPr>
                      <a:r>
                        <a:rPr lang="en-IN" sz="1400" dirty="0">
                          <a:latin typeface="Georgia" pitchFamily="18" charset="0"/>
                          <a:ea typeface="Calibri"/>
                          <a:cs typeface="Shruti"/>
                        </a:rPr>
                        <a:t>6</a:t>
                      </a:r>
                    </a:p>
                  </a:txBody>
                  <a:tcPr marL="37343" marR="37343" marT="0" marB="0"/>
                </a:tc>
                <a:tc>
                  <a:txBody>
                    <a:bodyPr/>
                    <a:lstStyle/>
                    <a:p>
                      <a:pPr marL="0" marR="0" algn="just" defTabSz="914400" rtl="0" eaLnBrk="1" latinLnBrk="0" hangingPunct="1">
                        <a:lnSpc>
                          <a:spcPct val="115000"/>
                        </a:lnSpc>
                        <a:spcBef>
                          <a:spcPts val="0"/>
                        </a:spcBef>
                        <a:spcAft>
                          <a:spcPts val="0"/>
                        </a:spcAft>
                        <a:tabLst>
                          <a:tab pos="857250" algn="l"/>
                        </a:tabLst>
                      </a:pPr>
                      <a:r>
                        <a:rPr lang="en-IN" sz="1400" kern="1200" dirty="0">
                          <a:solidFill>
                            <a:schemeClr val="dk1"/>
                          </a:solidFill>
                          <a:latin typeface="Georgia" pitchFamily="18" charset="0"/>
                          <a:ea typeface="Calibri"/>
                          <a:cs typeface="Shruti"/>
                        </a:rPr>
                        <a:t>Forest Area Diverted in the State excluding Regularization of Encroachments from 1980 to 2012</a:t>
                      </a:r>
                      <a:endParaRPr lang="en-US" sz="1400" kern="1200" dirty="0">
                        <a:solidFill>
                          <a:schemeClr val="dk1"/>
                        </a:solidFill>
                        <a:latin typeface="Georgia" pitchFamily="18" charset="0"/>
                        <a:ea typeface="Calibri"/>
                        <a:cs typeface="Shruti"/>
                      </a:endParaRPr>
                    </a:p>
                  </a:txBody>
                  <a:tcPr marL="51435" marR="51435" marT="0" marB="0" anchor="ctr"/>
                </a:tc>
                <a:tc>
                  <a:txBody>
                    <a:bodyPr/>
                    <a:lstStyle/>
                    <a:p>
                      <a:pPr marL="0" marR="0" algn="ctr">
                        <a:lnSpc>
                          <a:spcPct val="115000"/>
                        </a:lnSpc>
                        <a:spcBef>
                          <a:spcPts val="0"/>
                        </a:spcBef>
                        <a:spcAft>
                          <a:spcPts val="0"/>
                        </a:spcAft>
                        <a:tabLst>
                          <a:tab pos="857250" algn="l"/>
                        </a:tabLst>
                      </a:pPr>
                      <a:r>
                        <a:rPr lang="en-US" sz="1400" dirty="0" smtClean="0">
                          <a:latin typeface="Georgia" pitchFamily="18" charset="0"/>
                        </a:rPr>
                        <a:t>DIV</a:t>
                      </a:r>
                      <a:endParaRPr lang="en-IN" sz="1400" dirty="0">
                        <a:latin typeface="Georgia" pitchFamily="18" charset="0"/>
                        <a:ea typeface="Calibri"/>
                        <a:cs typeface="Shruti"/>
                      </a:endParaRPr>
                    </a:p>
                  </a:txBody>
                  <a:tcPr marL="37343" marR="37343" marT="0" marB="0"/>
                </a:tc>
                <a:extLst>
                  <a:ext uri="{0D108BD9-81ED-4DB2-BD59-A6C34878D82A}">
                    <a16:rowId xmlns:a16="http://schemas.microsoft.com/office/drawing/2014/main" xmlns="" val="10006"/>
                  </a:ext>
                </a:extLst>
              </a:tr>
              <a:tr h="282261">
                <a:tc>
                  <a:txBody>
                    <a:bodyPr/>
                    <a:lstStyle/>
                    <a:p>
                      <a:pPr marL="0" marR="0" algn="just">
                        <a:lnSpc>
                          <a:spcPct val="115000"/>
                        </a:lnSpc>
                        <a:spcBef>
                          <a:spcPts val="0"/>
                        </a:spcBef>
                        <a:spcAft>
                          <a:spcPts val="0"/>
                        </a:spcAft>
                        <a:tabLst>
                          <a:tab pos="857250" algn="l"/>
                        </a:tabLst>
                      </a:pPr>
                      <a:r>
                        <a:rPr lang="en-IN" sz="1400" dirty="0" smtClean="0">
                          <a:latin typeface="Georgia" pitchFamily="18" charset="0"/>
                          <a:ea typeface="Calibri"/>
                          <a:cs typeface="Shruti"/>
                        </a:rPr>
                        <a:t>7</a:t>
                      </a:r>
                      <a:endParaRPr lang="en-IN" sz="1400" dirty="0">
                        <a:latin typeface="Georgia" pitchFamily="18" charset="0"/>
                        <a:ea typeface="Calibri"/>
                        <a:cs typeface="Shruti"/>
                      </a:endParaRPr>
                    </a:p>
                  </a:txBody>
                  <a:tcPr marL="37343" marR="37343" marT="0" marB="0"/>
                </a:tc>
                <a:tc>
                  <a:txBody>
                    <a:bodyPr/>
                    <a:lstStyle/>
                    <a:p>
                      <a:pPr marL="0" marR="0" algn="just" defTabSz="914400" rtl="0" eaLnBrk="1" latinLnBrk="0" hangingPunct="1">
                        <a:lnSpc>
                          <a:spcPct val="115000"/>
                        </a:lnSpc>
                        <a:spcBef>
                          <a:spcPts val="0"/>
                        </a:spcBef>
                        <a:spcAft>
                          <a:spcPts val="0"/>
                        </a:spcAft>
                        <a:tabLst>
                          <a:tab pos="857250" algn="l"/>
                        </a:tabLst>
                      </a:pPr>
                      <a:r>
                        <a:rPr lang="en-IN" sz="1400" kern="1200" dirty="0">
                          <a:solidFill>
                            <a:schemeClr val="dk1"/>
                          </a:solidFill>
                          <a:latin typeface="Georgia" pitchFamily="18" charset="0"/>
                          <a:ea typeface="Calibri"/>
                          <a:cs typeface="Shruti"/>
                        </a:rPr>
                        <a:t>Total number of Endemic Floral Species found in the State</a:t>
                      </a:r>
                      <a:endParaRPr lang="en-US" sz="1400" kern="1200" dirty="0">
                        <a:solidFill>
                          <a:schemeClr val="dk1"/>
                        </a:solidFill>
                        <a:latin typeface="Georgia" pitchFamily="18" charset="0"/>
                        <a:ea typeface="Calibri"/>
                        <a:cs typeface="Shruti"/>
                      </a:endParaRPr>
                    </a:p>
                  </a:txBody>
                  <a:tcPr marL="51435" marR="51435" marT="0" marB="0" anchor="ctr"/>
                </a:tc>
                <a:tc>
                  <a:txBody>
                    <a:bodyPr/>
                    <a:lstStyle/>
                    <a:p>
                      <a:pPr marL="0" marR="0" algn="ctr">
                        <a:lnSpc>
                          <a:spcPct val="115000"/>
                        </a:lnSpc>
                        <a:spcBef>
                          <a:spcPts val="0"/>
                        </a:spcBef>
                        <a:spcAft>
                          <a:spcPts val="0"/>
                        </a:spcAft>
                        <a:tabLst>
                          <a:tab pos="857250" algn="l"/>
                        </a:tabLst>
                      </a:pPr>
                      <a:r>
                        <a:rPr lang="en-US" sz="1400" dirty="0" smtClean="0">
                          <a:latin typeface="Georgia" pitchFamily="18" charset="0"/>
                        </a:rPr>
                        <a:t>EMICFL</a:t>
                      </a:r>
                      <a:endParaRPr lang="en-IN" sz="1400" dirty="0">
                        <a:latin typeface="Georgia" pitchFamily="18" charset="0"/>
                        <a:ea typeface="Calibri"/>
                        <a:cs typeface="Shruti"/>
                      </a:endParaRPr>
                    </a:p>
                  </a:txBody>
                  <a:tcPr marL="37343" marR="37343" marT="0" marB="0"/>
                </a:tc>
                <a:extLst>
                  <a:ext uri="{0D108BD9-81ED-4DB2-BD59-A6C34878D82A}">
                    <a16:rowId xmlns:a16="http://schemas.microsoft.com/office/drawing/2014/main" xmlns="" val="10007"/>
                  </a:ext>
                </a:extLst>
              </a:tr>
              <a:tr h="282261">
                <a:tc>
                  <a:txBody>
                    <a:bodyPr/>
                    <a:lstStyle/>
                    <a:p>
                      <a:pPr marL="0" marR="0" algn="just">
                        <a:lnSpc>
                          <a:spcPct val="115000"/>
                        </a:lnSpc>
                        <a:spcBef>
                          <a:spcPts val="0"/>
                        </a:spcBef>
                        <a:spcAft>
                          <a:spcPts val="0"/>
                        </a:spcAft>
                        <a:tabLst>
                          <a:tab pos="857250" algn="l"/>
                        </a:tabLst>
                      </a:pPr>
                      <a:r>
                        <a:rPr lang="en-IN" sz="1400" dirty="0" smtClean="0">
                          <a:latin typeface="Georgia" pitchFamily="18" charset="0"/>
                          <a:ea typeface="Calibri"/>
                          <a:cs typeface="Shruti"/>
                        </a:rPr>
                        <a:t>8</a:t>
                      </a:r>
                      <a:endParaRPr lang="en-IN" sz="1400" dirty="0">
                        <a:latin typeface="Georgia" pitchFamily="18" charset="0"/>
                        <a:ea typeface="Calibri"/>
                        <a:cs typeface="Shruti"/>
                      </a:endParaRPr>
                    </a:p>
                  </a:txBody>
                  <a:tcPr marL="37343" marR="37343" marT="0" marB="0"/>
                </a:tc>
                <a:tc>
                  <a:txBody>
                    <a:bodyPr/>
                    <a:lstStyle/>
                    <a:p>
                      <a:pPr marL="0" marR="0" algn="just" defTabSz="914400" rtl="0" eaLnBrk="1" latinLnBrk="0" hangingPunct="1">
                        <a:lnSpc>
                          <a:spcPct val="115000"/>
                        </a:lnSpc>
                        <a:spcBef>
                          <a:spcPts val="0"/>
                        </a:spcBef>
                        <a:spcAft>
                          <a:spcPts val="0"/>
                        </a:spcAft>
                        <a:tabLst>
                          <a:tab pos="857250" algn="l"/>
                        </a:tabLst>
                      </a:pPr>
                      <a:r>
                        <a:rPr lang="en-IN" sz="1400" kern="1200" dirty="0">
                          <a:solidFill>
                            <a:schemeClr val="dk1"/>
                          </a:solidFill>
                          <a:latin typeface="Georgia" pitchFamily="18" charset="0"/>
                          <a:ea typeface="Calibri"/>
                          <a:cs typeface="Shruti"/>
                        </a:rPr>
                        <a:t>Area under Wildlife Corridors in the State</a:t>
                      </a:r>
                      <a:endParaRPr lang="en-US" sz="1400" kern="1200" dirty="0">
                        <a:solidFill>
                          <a:schemeClr val="dk1"/>
                        </a:solidFill>
                        <a:latin typeface="Georgia" pitchFamily="18" charset="0"/>
                        <a:ea typeface="Calibri"/>
                        <a:cs typeface="Shruti"/>
                      </a:endParaRPr>
                    </a:p>
                  </a:txBody>
                  <a:tcPr marL="51435" marR="51435" marT="0" marB="0" anchor="ctr"/>
                </a:tc>
                <a:tc>
                  <a:txBody>
                    <a:bodyPr/>
                    <a:lstStyle/>
                    <a:p>
                      <a:pPr marL="0" marR="0" algn="ctr">
                        <a:lnSpc>
                          <a:spcPct val="115000"/>
                        </a:lnSpc>
                        <a:spcBef>
                          <a:spcPts val="0"/>
                        </a:spcBef>
                        <a:spcAft>
                          <a:spcPts val="0"/>
                        </a:spcAft>
                        <a:tabLst>
                          <a:tab pos="857250" algn="l"/>
                        </a:tabLst>
                      </a:pPr>
                      <a:r>
                        <a:rPr lang="en-US" sz="1400" dirty="0" smtClean="0">
                          <a:latin typeface="Georgia" pitchFamily="18" charset="0"/>
                        </a:rPr>
                        <a:t>CORR</a:t>
                      </a:r>
                      <a:endParaRPr lang="en-IN" sz="1400" dirty="0">
                        <a:latin typeface="Georgia" pitchFamily="18" charset="0"/>
                        <a:ea typeface="Calibri"/>
                        <a:cs typeface="Shruti"/>
                      </a:endParaRPr>
                    </a:p>
                  </a:txBody>
                  <a:tcPr marL="37343" marR="37343" marT="0" marB="0"/>
                </a:tc>
                <a:extLst>
                  <a:ext uri="{0D108BD9-81ED-4DB2-BD59-A6C34878D82A}">
                    <a16:rowId xmlns:a16="http://schemas.microsoft.com/office/drawing/2014/main" xmlns="" val="10008"/>
                  </a:ext>
                </a:extLst>
              </a:tr>
              <a:tr h="282261">
                <a:tc>
                  <a:txBody>
                    <a:bodyPr/>
                    <a:lstStyle/>
                    <a:p>
                      <a:pPr marL="0" marR="0" algn="just">
                        <a:lnSpc>
                          <a:spcPct val="115000"/>
                        </a:lnSpc>
                        <a:spcBef>
                          <a:spcPts val="0"/>
                        </a:spcBef>
                        <a:spcAft>
                          <a:spcPts val="0"/>
                        </a:spcAft>
                        <a:tabLst>
                          <a:tab pos="857250" algn="l"/>
                        </a:tabLst>
                      </a:pPr>
                      <a:r>
                        <a:rPr lang="en-IN" sz="1400" dirty="0" smtClean="0">
                          <a:latin typeface="Georgia" pitchFamily="18" charset="0"/>
                          <a:ea typeface="Calibri"/>
                          <a:cs typeface="Shruti"/>
                        </a:rPr>
                        <a:t>9</a:t>
                      </a:r>
                      <a:endParaRPr lang="en-IN" sz="1400" dirty="0">
                        <a:latin typeface="Georgia" pitchFamily="18" charset="0"/>
                        <a:ea typeface="Calibri"/>
                        <a:cs typeface="Shruti"/>
                      </a:endParaRPr>
                    </a:p>
                  </a:txBody>
                  <a:tcPr marL="37343" marR="37343" marT="0" marB="0"/>
                </a:tc>
                <a:tc>
                  <a:txBody>
                    <a:bodyPr/>
                    <a:lstStyle/>
                    <a:p>
                      <a:pPr marL="0" marR="0" algn="just" defTabSz="914400" rtl="0" eaLnBrk="1" latinLnBrk="0" hangingPunct="1">
                        <a:lnSpc>
                          <a:spcPct val="115000"/>
                        </a:lnSpc>
                        <a:spcBef>
                          <a:spcPts val="0"/>
                        </a:spcBef>
                        <a:spcAft>
                          <a:spcPts val="0"/>
                        </a:spcAft>
                        <a:tabLst>
                          <a:tab pos="857250" algn="l"/>
                        </a:tabLst>
                      </a:pPr>
                      <a:r>
                        <a:rPr lang="en-IN" sz="1400" kern="1200" dirty="0">
                          <a:solidFill>
                            <a:schemeClr val="dk1"/>
                          </a:solidFill>
                          <a:latin typeface="Georgia" pitchFamily="18" charset="0"/>
                          <a:ea typeface="Calibri"/>
                          <a:cs typeface="Shruti"/>
                        </a:rPr>
                        <a:t>Area under Wetlands (In Forests) in the State</a:t>
                      </a:r>
                      <a:endParaRPr lang="en-US" sz="1400" kern="1200" dirty="0">
                        <a:solidFill>
                          <a:schemeClr val="dk1"/>
                        </a:solidFill>
                        <a:latin typeface="Georgia" pitchFamily="18" charset="0"/>
                        <a:ea typeface="Calibri"/>
                        <a:cs typeface="Shruti"/>
                      </a:endParaRPr>
                    </a:p>
                  </a:txBody>
                  <a:tcPr marL="51435" marR="51435" marT="0" marB="0" anchor="b"/>
                </a:tc>
                <a:tc>
                  <a:txBody>
                    <a:bodyPr/>
                    <a:lstStyle/>
                    <a:p>
                      <a:pPr marL="0" marR="0" algn="ctr">
                        <a:lnSpc>
                          <a:spcPct val="115000"/>
                        </a:lnSpc>
                        <a:spcBef>
                          <a:spcPts val="0"/>
                        </a:spcBef>
                        <a:spcAft>
                          <a:spcPts val="0"/>
                        </a:spcAft>
                        <a:tabLst>
                          <a:tab pos="857250" algn="l"/>
                        </a:tabLst>
                      </a:pPr>
                      <a:r>
                        <a:rPr lang="en-US" sz="1400" dirty="0" smtClean="0">
                          <a:latin typeface="Georgia" pitchFamily="18" charset="0"/>
                        </a:rPr>
                        <a:t>WET</a:t>
                      </a:r>
                      <a:endParaRPr lang="en-IN" sz="1400" dirty="0">
                        <a:latin typeface="Georgia" pitchFamily="18" charset="0"/>
                        <a:ea typeface="Calibri"/>
                        <a:cs typeface="Shruti"/>
                      </a:endParaRPr>
                    </a:p>
                  </a:txBody>
                  <a:tcPr marL="37343" marR="37343" marT="0" marB="0"/>
                </a:tc>
                <a:extLst>
                  <a:ext uri="{0D108BD9-81ED-4DB2-BD59-A6C34878D82A}">
                    <a16:rowId xmlns:a16="http://schemas.microsoft.com/office/drawing/2014/main" xmlns="" val="10009"/>
                  </a:ext>
                </a:extLst>
              </a:tr>
              <a:tr h="282261">
                <a:tc>
                  <a:txBody>
                    <a:bodyPr/>
                    <a:lstStyle/>
                    <a:p>
                      <a:pPr marL="0" marR="0" algn="just">
                        <a:lnSpc>
                          <a:spcPct val="115000"/>
                        </a:lnSpc>
                        <a:spcBef>
                          <a:spcPts val="0"/>
                        </a:spcBef>
                        <a:spcAft>
                          <a:spcPts val="0"/>
                        </a:spcAft>
                        <a:tabLst>
                          <a:tab pos="857250" algn="l"/>
                        </a:tabLst>
                      </a:pPr>
                      <a:r>
                        <a:rPr lang="en-IN" sz="1400" dirty="0" smtClean="0">
                          <a:latin typeface="Georgia" pitchFamily="18" charset="0"/>
                        </a:rPr>
                        <a:t>10</a:t>
                      </a:r>
                      <a:endParaRPr lang="en-IN" sz="1400" dirty="0">
                        <a:latin typeface="Georgia" pitchFamily="18" charset="0"/>
                        <a:ea typeface="Calibri"/>
                        <a:cs typeface="Shruti"/>
                      </a:endParaRPr>
                    </a:p>
                  </a:txBody>
                  <a:tcPr marL="37343" marR="37343" marT="0" marB="0"/>
                </a:tc>
                <a:tc>
                  <a:txBody>
                    <a:bodyPr/>
                    <a:lstStyle/>
                    <a:p>
                      <a:pPr marL="0" marR="0" algn="just" defTabSz="914400" rtl="0" eaLnBrk="1" latinLnBrk="0" hangingPunct="1">
                        <a:lnSpc>
                          <a:spcPct val="115000"/>
                        </a:lnSpc>
                        <a:spcBef>
                          <a:spcPts val="0"/>
                        </a:spcBef>
                        <a:spcAft>
                          <a:spcPts val="0"/>
                        </a:spcAft>
                        <a:tabLst>
                          <a:tab pos="857250" algn="l"/>
                        </a:tabLst>
                      </a:pPr>
                      <a:r>
                        <a:rPr lang="en-IN" sz="1400" kern="1200" dirty="0">
                          <a:solidFill>
                            <a:schemeClr val="dk1"/>
                          </a:solidFill>
                          <a:latin typeface="Georgia" pitchFamily="18" charset="0"/>
                          <a:ea typeface="Calibri"/>
                          <a:cs typeface="Shruti"/>
                        </a:rPr>
                        <a:t>Average Patch Size of Forests in the State</a:t>
                      </a:r>
                      <a:endParaRPr lang="en-US" sz="1400" kern="1200" dirty="0">
                        <a:solidFill>
                          <a:schemeClr val="dk1"/>
                        </a:solidFill>
                        <a:latin typeface="Georgia" pitchFamily="18" charset="0"/>
                        <a:ea typeface="Calibri"/>
                        <a:cs typeface="Shruti"/>
                      </a:endParaRPr>
                    </a:p>
                  </a:txBody>
                  <a:tcPr marL="51435" marR="51435" marT="0" marB="0" anchor="b"/>
                </a:tc>
                <a:tc>
                  <a:txBody>
                    <a:bodyPr/>
                    <a:lstStyle/>
                    <a:p>
                      <a:pPr marL="0" marR="0" algn="ctr">
                        <a:lnSpc>
                          <a:spcPct val="115000"/>
                        </a:lnSpc>
                        <a:spcBef>
                          <a:spcPts val="0"/>
                        </a:spcBef>
                        <a:spcAft>
                          <a:spcPts val="0"/>
                        </a:spcAft>
                        <a:tabLst>
                          <a:tab pos="2329180" algn="l"/>
                        </a:tabLst>
                      </a:pPr>
                      <a:r>
                        <a:rPr lang="en-US" sz="1400" dirty="0" smtClean="0">
                          <a:latin typeface="Georgia" pitchFamily="18" charset="0"/>
                        </a:rPr>
                        <a:t>PATCH</a:t>
                      </a:r>
                      <a:endParaRPr lang="en-IN" sz="1400" dirty="0">
                        <a:latin typeface="Georgia" pitchFamily="18" charset="0"/>
                        <a:ea typeface="Calibri"/>
                        <a:cs typeface="Shruti"/>
                      </a:endParaRPr>
                    </a:p>
                  </a:txBody>
                  <a:tcPr marL="37343" marR="37343"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286325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Indicator 1 - PAFC</a:t>
            </a:r>
            <a:endParaRPr lang="en-US" dirty="0"/>
          </a:p>
        </p:txBody>
      </p:sp>
      <p:pic>
        <p:nvPicPr>
          <p:cNvPr id="9" name="Picture 8" descr="C:\Dropbox\CESM\Ongoing Projects\14th FC\Report\Draft\Graphs\Images\08.png"/>
          <p:cNvPicPr/>
          <p:nvPr/>
        </p:nvPicPr>
        <p:blipFill>
          <a:blip r:embed="rId2" cstate="print">
            <a:clrChange>
              <a:clrFrom>
                <a:srgbClr val="FFFFFF"/>
              </a:clrFrom>
              <a:clrTo>
                <a:srgbClr val="FFFFFF">
                  <a:alpha val="0"/>
                </a:srgbClr>
              </a:clrTo>
            </a:clrChange>
          </a:blip>
          <a:srcRect/>
          <a:stretch>
            <a:fillRect/>
          </a:stretch>
        </p:blipFill>
        <p:spPr bwMode="auto">
          <a:xfrm>
            <a:off x="4632484" y="1976789"/>
            <a:ext cx="4298633" cy="2047172"/>
          </a:xfrm>
          <a:prstGeom prst="rect">
            <a:avLst/>
          </a:prstGeom>
          <a:noFill/>
          <a:ln w="9525">
            <a:noFill/>
            <a:miter lim="800000"/>
            <a:headEnd/>
            <a:tailEnd/>
          </a:ln>
        </p:spPr>
      </p:pic>
      <p:graphicFrame>
        <p:nvGraphicFramePr>
          <p:cNvPr id="10" name="Table 9"/>
          <p:cNvGraphicFramePr>
            <a:graphicFrameLocks noGrp="1"/>
          </p:cNvGraphicFramePr>
          <p:nvPr/>
        </p:nvGraphicFramePr>
        <p:xfrm>
          <a:off x="1333500" y="1979770"/>
          <a:ext cx="3276310" cy="2030256"/>
        </p:xfrm>
        <a:graphic>
          <a:graphicData uri="http://schemas.openxmlformats.org/drawingml/2006/table">
            <a:tbl>
              <a:tblPr/>
              <a:tblGrid>
                <a:gridCol w="1374244">
                  <a:extLst>
                    <a:ext uri="{9D8B030D-6E8A-4147-A177-3AD203B41FA5}">
                      <a16:colId xmlns:a16="http://schemas.microsoft.com/office/drawing/2014/main" xmlns="" val="20000"/>
                    </a:ext>
                  </a:extLst>
                </a:gridCol>
                <a:gridCol w="283107">
                  <a:extLst>
                    <a:ext uri="{9D8B030D-6E8A-4147-A177-3AD203B41FA5}">
                      <a16:colId xmlns:a16="http://schemas.microsoft.com/office/drawing/2014/main" xmlns="" val="20001"/>
                    </a:ext>
                  </a:extLst>
                </a:gridCol>
                <a:gridCol w="514350">
                  <a:extLst>
                    <a:ext uri="{9D8B030D-6E8A-4147-A177-3AD203B41FA5}">
                      <a16:colId xmlns:a16="http://schemas.microsoft.com/office/drawing/2014/main" xmlns="" val="20002"/>
                    </a:ext>
                  </a:extLst>
                </a:gridCol>
                <a:gridCol w="497712">
                  <a:extLst>
                    <a:ext uri="{9D8B030D-6E8A-4147-A177-3AD203B41FA5}">
                      <a16:colId xmlns:a16="http://schemas.microsoft.com/office/drawing/2014/main" xmlns="" val="20003"/>
                    </a:ext>
                  </a:extLst>
                </a:gridCol>
                <a:gridCol w="606897">
                  <a:extLst>
                    <a:ext uri="{9D8B030D-6E8A-4147-A177-3AD203B41FA5}">
                      <a16:colId xmlns:a16="http://schemas.microsoft.com/office/drawing/2014/main" xmlns="" val="20004"/>
                    </a:ext>
                  </a:extLst>
                </a:gridCol>
              </a:tblGrid>
              <a:tr h="225584">
                <a:tc gridSpan="2">
                  <a:txBody>
                    <a:bodyPr/>
                    <a:lstStyle/>
                    <a:p>
                      <a:pPr marL="0" marR="0" algn="just">
                        <a:lnSpc>
                          <a:spcPct val="150000"/>
                        </a:lnSpc>
                        <a:spcBef>
                          <a:spcPts val="0"/>
                        </a:spcBef>
                        <a:spcAft>
                          <a:spcPts val="0"/>
                        </a:spcAft>
                      </a:pPr>
                      <a:r>
                        <a:rPr lang="en-IN" sz="900" b="1" dirty="0">
                          <a:latin typeface="Tahoma"/>
                          <a:ea typeface="Calibri"/>
                          <a:cs typeface="Mangal"/>
                        </a:rPr>
                        <a:t>Indicator</a:t>
                      </a:r>
                      <a:endParaRPr lang="en-IN" sz="900" dirty="0">
                        <a:latin typeface="Tahoma"/>
                        <a:ea typeface="Calibri"/>
                        <a:cs typeface="Mangal"/>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IN"/>
                    </a:p>
                  </a:txBody>
                  <a:tcPr/>
                </a:tc>
                <a:tc gridSpan="2">
                  <a:txBody>
                    <a:bodyPr/>
                    <a:lstStyle/>
                    <a:p>
                      <a:pPr marL="0" marR="0" algn="just">
                        <a:lnSpc>
                          <a:spcPct val="150000"/>
                        </a:lnSpc>
                        <a:spcBef>
                          <a:spcPts val="0"/>
                        </a:spcBef>
                        <a:spcAft>
                          <a:spcPts val="0"/>
                        </a:spcAft>
                      </a:pPr>
                      <a:r>
                        <a:rPr lang="en-IN" sz="900" b="1">
                          <a:latin typeface="Tahoma"/>
                          <a:ea typeface="Calibri"/>
                          <a:cs typeface="Mangal"/>
                        </a:rPr>
                        <a:t>Range</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IN"/>
                    </a:p>
                  </a:txBody>
                  <a:tcPr/>
                </a:tc>
                <a:tc rowSpan="2">
                  <a:txBody>
                    <a:bodyPr/>
                    <a:lstStyle/>
                    <a:p>
                      <a:pPr marL="0" marR="0" algn="just">
                        <a:lnSpc>
                          <a:spcPct val="150000"/>
                        </a:lnSpc>
                        <a:spcBef>
                          <a:spcPts val="0"/>
                        </a:spcBef>
                        <a:spcAft>
                          <a:spcPts val="0"/>
                        </a:spcAft>
                      </a:pPr>
                      <a:r>
                        <a:rPr lang="en-IN" sz="900" b="1">
                          <a:latin typeface="Tahoma"/>
                          <a:ea typeface="Calibri"/>
                          <a:cs typeface="Mangal"/>
                        </a:rPr>
                        <a:t>Weights</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225584">
                <a:tc rowSpan="7" gridSpan="2">
                  <a:txBody>
                    <a:bodyPr/>
                    <a:lstStyle/>
                    <a:p>
                      <a:pPr marL="0" marR="0" algn="just">
                        <a:lnSpc>
                          <a:spcPct val="150000"/>
                        </a:lnSpc>
                        <a:spcBef>
                          <a:spcPts val="0"/>
                        </a:spcBef>
                        <a:spcAft>
                          <a:spcPts val="0"/>
                        </a:spcAft>
                      </a:pPr>
                      <a:endParaRPr lang="en-IN" sz="900" dirty="0">
                        <a:latin typeface="Tahoma"/>
                        <a:ea typeface="Calibri"/>
                        <a:cs typeface="Mangal"/>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hMerge="1">
                  <a:txBody>
                    <a:bodyPr/>
                    <a:lstStyle/>
                    <a:p>
                      <a:endParaRPr lang="en-IN"/>
                    </a:p>
                  </a:txBody>
                  <a:tcPr/>
                </a:tc>
                <a:tc>
                  <a:txBody>
                    <a:bodyPr/>
                    <a:lstStyle/>
                    <a:p>
                      <a:pPr marL="0" marR="0" algn="just">
                        <a:lnSpc>
                          <a:spcPct val="150000"/>
                        </a:lnSpc>
                        <a:spcBef>
                          <a:spcPts val="0"/>
                        </a:spcBef>
                        <a:spcAft>
                          <a:spcPts val="0"/>
                        </a:spcAft>
                      </a:pPr>
                      <a:r>
                        <a:rPr lang="en-IN" sz="900" b="1" dirty="0">
                          <a:latin typeface="Tahoma"/>
                          <a:ea typeface="Calibri"/>
                          <a:cs typeface="Mangal"/>
                        </a:rPr>
                        <a:t>From</a:t>
                      </a:r>
                      <a:endParaRPr lang="en-IN" sz="900" dirty="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just">
                        <a:lnSpc>
                          <a:spcPct val="150000"/>
                        </a:lnSpc>
                        <a:spcBef>
                          <a:spcPts val="0"/>
                        </a:spcBef>
                        <a:spcAft>
                          <a:spcPts val="0"/>
                        </a:spcAft>
                      </a:pPr>
                      <a:r>
                        <a:rPr lang="en-IN" sz="900" b="1">
                          <a:latin typeface="Tahoma"/>
                          <a:ea typeface="Calibri"/>
                          <a:cs typeface="Mangal"/>
                        </a:rPr>
                        <a:t>To</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vMerge="1">
                  <a:txBody>
                    <a:bodyPr/>
                    <a:lstStyle/>
                    <a:p>
                      <a:endParaRPr lang="en-IN"/>
                    </a:p>
                  </a:txBody>
                  <a:tcPr/>
                </a:tc>
                <a:extLst>
                  <a:ext uri="{0D108BD9-81ED-4DB2-BD59-A6C34878D82A}">
                    <a16:rowId xmlns:a16="http://schemas.microsoft.com/office/drawing/2014/main" xmlns="" val="10001"/>
                  </a:ext>
                </a:extLst>
              </a:tr>
              <a:tr h="225584">
                <a:tc gridSpan="2" vMerge="1">
                  <a:txBody>
                    <a:bodyPr/>
                    <a:lstStyle/>
                    <a:p>
                      <a:endParaRPr lang="en-IN"/>
                    </a:p>
                  </a:txBody>
                  <a:tcPr/>
                </a:tc>
                <a:tc hMerge="1" vMerge="1">
                  <a:txBody>
                    <a:bodyPr/>
                    <a:lstStyle/>
                    <a:p>
                      <a:endParaRPr lang="en-IN"/>
                    </a:p>
                  </a:txBody>
                  <a:tcPr/>
                </a:tc>
                <a:tc gridSpan="2">
                  <a:txBody>
                    <a:bodyPr/>
                    <a:lstStyle/>
                    <a:p>
                      <a:pPr marL="0" marR="0" algn="just">
                        <a:lnSpc>
                          <a:spcPct val="150000"/>
                        </a:lnSpc>
                        <a:spcBef>
                          <a:spcPts val="0"/>
                        </a:spcBef>
                        <a:spcAft>
                          <a:spcPts val="0"/>
                        </a:spcAft>
                      </a:pPr>
                      <a:r>
                        <a:rPr lang="en-IN" sz="900">
                          <a:latin typeface="Tahoma"/>
                          <a:ea typeface="Calibri"/>
                          <a:cs typeface="Tahoma"/>
                        </a:rPr>
                        <a:t>N. A.</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a:txBody>
                    <a:bodyPr/>
                    <a:lstStyle/>
                    <a:p>
                      <a:pPr marL="0" marR="0" algn="just">
                        <a:lnSpc>
                          <a:spcPct val="150000"/>
                        </a:lnSpc>
                        <a:spcBef>
                          <a:spcPts val="0"/>
                        </a:spcBef>
                        <a:spcAft>
                          <a:spcPts val="0"/>
                        </a:spcAft>
                      </a:pPr>
                      <a:r>
                        <a:rPr lang="en-IN" sz="900">
                          <a:solidFill>
                            <a:srgbClr val="000000"/>
                          </a:solidFill>
                          <a:latin typeface="Tahoma"/>
                          <a:ea typeface="Calibri"/>
                          <a:cs typeface="Tahoma"/>
                        </a:rPr>
                        <a:t>0</a:t>
                      </a:r>
                      <a:endParaRPr lang="en-IN" sz="900">
                        <a:latin typeface="Tahoma"/>
                        <a:ea typeface="Calibri"/>
                        <a:cs typeface="Mangal"/>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25584">
                <a:tc gridSpan="2" vMerge="1">
                  <a:txBody>
                    <a:bodyPr/>
                    <a:lstStyle/>
                    <a:p>
                      <a:endParaRPr lang="en-IN"/>
                    </a:p>
                  </a:txBody>
                  <a:tcPr/>
                </a:tc>
                <a:tc hMerge="1" vMerge="1">
                  <a:txBody>
                    <a:bodyPr/>
                    <a:lstStyle/>
                    <a:p>
                      <a:endParaRPr lang="en-IN"/>
                    </a:p>
                  </a:txBody>
                  <a:tcPr/>
                </a:tc>
                <a:tc>
                  <a:txBody>
                    <a:bodyPr/>
                    <a:lstStyle/>
                    <a:p>
                      <a:pPr marL="0" marR="0" algn="just">
                        <a:lnSpc>
                          <a:spcPct val="150000"/>
                        </a:lnSpc>
                        <a:spcBef>
                          <a:spcPts val="0"/>
                        </a:spcBef>
                        <a:spcAft>
                          <a:spcPts val="0"/>
                        </a:spcAft>
                      </a:pPr>
                      <a:r>
                        <a:rPr lang="en-IN" sz="900">
                          <a:latin typeface="Tahoma"/>
                          <a:ea typeface="Calibri"/>
                          <a:cs typeface="Tahoma"/>
                        </a:rPr>
                        <a:t>0.0%</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IN" sz="900">
                          <a:latin typeface="Tahoma"/>
                          <a:ea typeface="Calibri"/>
                          <a:cs typeface="Tahoma"/>
                        </a:rPr>
                        <a:t>22.0%</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IN" sz="900">
                          <a:solidFill>
                            <a:srgbClr val="000000"/>
                          </a:solidFill>
                          <a:latin typeface="Tahoma"/>
                          <a:ea typeface="Calibri"/>
                          <a:cs typeface="Tahoma"/>
                        </a:rPr>
                        <a:t>1</a:t>
                      </a:r>
                      <a:endParaRPr lang="en-IN" sz="900">
                        <a:latin typeface="Tahoma"/>
                        <a:ea typeface="Calibri"/>
                        <a:cs typeface="Mangal"/>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25584">
                <a:tc gridSpan="2" vMerge="1">
                  <a:txBody>
                    <a:bodyPr/>
                    <a:lstStyle/>
                    <a:p>
                      <a:endParaRPr lang="en-IN"/>
                    </a:p>
                  </a:txBody>
                  <a:tcPr/>
                </a:tc>
                <a:tc hMerge="1" vMerge="1">
                  <a:txBody>
                    <a:bodyPr/>
                    <a:lstStyle/>
                    <a:p>
                      <a:endParaRPr lang="en-IN"/>
                    </a:p>
                  </a:txBody>
                  <a:tcPr/>
                </a:tc>
                <a:tc>
                  <a:txBody>
                    <a:bodyPr/>
                    <a:lstStyle/>
                    <a:p>
                      <a:pPr marL="0" marR="0" algn="just">
                        <a:lnSpc>
                          <a:spcPct val="150000"/>
                        </a:lnSpc>
                        <a:spcBef>
                          <a:spcPts val="0"/>
                        </a:spcBef>
                        <a:spcAft>
                          <a:spcPts val="0"/>
                        </a:spcAft>
                      </a:pPr>
                      <a:r>
                        <a:rPr lang="en-IN" sz="900">
                          <a:latin typeface="Tahoma"/>
                          <a:ea typeface="Calibri"/>
                          <a:cs typeface="Tahoma"/>
                        </a:rPr>
                        <a:t>22.1%</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IN" sz="900">
                          <a:latin typeface="Tahoma"/>
                          <a:ea typeface="Calibri"/>
                          <a:cs typeface="Tahoma"/>
                        </a:rPr>
                        <a:t>44.0%</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IN" sz="900">
                          <a:solidFill>
                            <a:srgbClr val="000000"/>
                          </a:solidFill>
                          <a:latin typeface="Tahoma"/>
                          <a:ea typeface="Calibri"/>
                          <a:cs typeface="Tahoma"/>
                        </a:rPr>
                        <a:t>2</a:t>
                      </a:r>
                      <a:endParaRPr lang="en-IN" sz="900">
                        <a:latin typeface="Tahoma"/>
                        <a:ea typeface="Calibri"/>
                        <a:cs typeface="Mangal"/>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25584">
                <a:tc gridSpan="2" vMerge="1">
                  <a:txBody>
                    <a:bodyPr/>
                    <a:lstStyle/>
                    <a:p>
                      <a:endParaRPr lang="en-IN"/>
                    </a:p>
                  </a:txBody>
                  <a:tcPr/>
                </a:tc>
                <a:tc hMerge="1" vMerge="1">
                  <a:txBody>
                    <a:bodyPr/>
                    <a:lstStyle/>
                    <a:p>
                      <a:endParaRPr lang="en-IN"/>
                    </a:p>
                  </a:txBody>
                  <a:tcPr/>
                </a:tc>
                <a:tc>
                  <a:txBody>
                    <a:bodyPr/>
                    <a:lstStyle/>
                    <a:p>
                      <a:pPr marL="0" marR="0" algn="just">
                        <a:lnSpc>
                          <a:spcPct val="150000"/>
                        </a:lnSpc>
                        <a:spcBef>
                          <a:spcPts val="0"/>
                        </a:spcBef>
                        <a:spcAft>
                          <a:spcPts val="0"/>
                        </a:spcAft>
                      </a:pPr>
                      <a:r>
                        <a:rPr lang="en-IN" sz="900">
                          <a:latin typeface="Tahoma"/>
                          <a:ea typeface="Calibri"/>
                          <a:cs typeface="Tahoma"/>
                        </a:rPr>
                        <a:t>44.1%</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IN" sz="900">
                          <a:latin typeface="Tahoma"/>
                          <a:ea typeface="Calibri"/>
                          <a:cs typeface="Tahoma"/>
                        </a:rPr>
                        <a:t>66.0%</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IN" sz="900">
                          <a:solidFill>
                            <a:srgbClr val="000000"/>
                          </a:solidFill>
                          <a:latin typeface="Tahoma"/>
                          <a:ea typeface="Calibri"/>
                          <a:cs typeface="Tahoma"/>
                        </a:rPr>
                        <a:t>3</a:t>
                      </a:r>
                      <a:endParaRPr lang="en-IN" sz="900">
                        <a:latin typeface="Tahoma"/>
                        <a:ea typeface="Calibri"/>
                        <a:cs typeface="Mangal"/>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25584">
                <a:tc gridSpan="2" vMerge="1">
                  <a:txBody>
                    <a:bodyPr/>
                    <a:lstStyle/>
                    <a:p>
                      <a:endParaRPr lang="en-IN"/>
                    </a:p>
                  </a:txBody>
                  <a:tcPr/>
                </a:tc>
                <a:tc hMerge="1" vMerge="1">
                  <a:txBody>
                    <a:bodyPr/>
                    <a:lstStyle/>
                    <a:p>
                      <a:endParaRPr lang="en-IN"/>
                    </a:p>
                  </a:txBody>
                  <a:tcPr/>
                </a:tc>
                <a:tc>
                  <a:txBody>
                    <a:bodyPr/>
                    <a:lstStyle/>
                    <a:p>
                      <a:pPr marL="0" marR="0" algn="just">
                        <a:lnSpc>
                          <a:spcPct val="150000"/>
                        </a:lnSpc>
                        <a:spcBef>
                          <a:spcPts val="0"/>
                        </a:spcBef>
                        <a:spcAft>
                          <a:spcPts val="0"/>
                        </a:spcAft>
                      </a:pPr>
                      <a:r>
                        <a:rPr lang="en-IN" sz="900">
                          <a:latin typeface="Tahoma"/>
                          <a:ea typeface="Calibri"/>
                          <a:cs typeface="Tahoma"/>
                        </a:rPr>
                        <a:t>66.1%</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IN" sz="900">
                          <a:latin typeface="Tahoma"/>
                          <a:ea typeface="Calibri"/>
                          <a:cs typeface="Tahoma"/>
                        </a:rPr>
                        <a:t>88.0%</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IN" sz="900">
                          <a:solidFill>
                            <a:srgbClr val="000000"/>
                          </a:solidFill>
                          <a:latin typeface="Tahoma"/>
                          <a:ea typeface="Calibri"/>
                          <a:cs typeface="Tahoma"/>
                        </a:rPr>
                        <a:t>4</a:t>
                      </a:r>
                      <a:endParaRPr lang="en-IN" sz="900">
                        <a:latin typeface="Tahoma"/>
                        <a:ea typeface="Calibri"/>
                        <a:cs typeface="Mangal"/>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25584">
                <a:tc gridSpan="2" vMerge="1">
                  <a:txBody>
                    <a:bodyPr/>
                    <a:lstStyle/>
                    <a:p>
                      <a:endParaRPr lang="en-IN"/>
                    </a:p>
                  </a:txBody>
                  <a:tcPr/>
                </a:tc>
                <a:tc hMerge="1" vMerge="1">
                  <a:txBody>
                    <a:bodyPr/>
                    <a:lstStyle/>
                    <a:p>
                      <a:endParaRPr lang="en-IN"/>
                    </a:p>
                  </a:txBody>
                  <a:tcPr/>
                </a:tc>
                <a:tc>
                  <a:txBody>
                    <a:bodyPr/>
                    <a:lstStyle/>
                    <a:p>
                      <a:pPr marL="0" marR="0" algn="just">
                        <a:lnSpc>
                          <a:spcPct val="150000"/>
                        </a:lnSpc>
                        <a:spcBef>
                          <a:spcPts val="0"/>
                        </a:spcBef>
                        <a:spcAft>
                          <a:spcPts val="0"/>
                        </a:spcAft>
                      </a:pPr>
                      <a:r>
                        <a:rPr lang="en-IN" sz="900">
                          <a:latin typeface="Tahoma"/>
                          <a:ea typeface="Calibri"/>
                          <a:cs typeface="Tahoma"/>
                        </a:rPr>
                        <a:t>88.1%</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IN" sz="900">
                          <a:latin typeface="Tahoma"/>
                          <a:ea typeface="Calibri"/>
                          <a:cs typeface="Tahoma"/>
                        </a:rPr>
                        <a:t>100.0%</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IN" sz="900">
                          <a:solidFill>
                            <a:srgbClr val="000000"/>
                          </a:solidFill>
                          <a:latin typeface="Tahoma"/>
                          <a:ea typeface="Calibri"/>
                          <a:cs typeface="Tahoma"/>
                        </a:rPr>
                        <a:t>5</a:t>
                      </a:r>
                      <a:endParaRPr lang="en-IN" sz="900">
                        <a:latin typeface="Tahoma"/>
                        <a:ea typeface="Calibri"/>
                        <a:cs typeface="Mangal"/>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25584">
                <a:tc>
                  <a:txBody>
                    <a:bodyPr/>
                    <a:lstStyle/>
                    <a:p>
                      <a:pPr marL="0" marR="0" algn="just">
                        <a:lnSpc>
                          <a:spcPct val="150000"/>
                        </a:lnSpc>
                        <a:spcBef>
                          <a:spcPts val="0"/>
                        </a:spcBef>
                        <a:spcAft>
                          <a:spcPts val="0"/>
                        </a:spcAft>
                      </a:pPr>
                      <a:r>
                        <a:rPr lang="en-IN" sz="900">
                          <a:latin typeface="Tahoma"/>
                          <a:ea typeface="Calibri"/>
                          <a:cs typeface="Mangal"/>
                        </a:rPr>
                        <a:t>Mean () = 24%</a:t>
                      </a:r>
                    </a:p>
                  </a:txBody>
                  <a:tcPr marL="51435" marR="5143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gridSpan="4">
                  <a:txBody>
                    <a:bodyPr/>
                    <a:lstStyle/>
                    <a:p>
                      <a:pPr marL="0" marR="0" algn="just">
                        <a:lnSpc>
                          <a:spcPct val="150000"/>
                        </a:lnSpc>
                        <a:spcBef>
                          <a:spcPts val="0"/>
                        </a:spcBef>
                        <a:spcAft>
                          <a:spcPts val="0"/>
                        </a:spcAft>
                      </a:pPr>
                      <a:r>
                        <a:rPr lang="en-IN" sz="900" dirty="0">
                          <a:latin typeface="Tahoma"/>
                          <a:ea typeface="Calibri"/>
                          <a:cs typeface="Mangal"/>
                        </a:rPr>
                        <a:t>Standard Deviation () = 22%</a:t>
                      </a:r>
                    </a:p>
                  </a:txBody>
                  <a:tcPr marL="51435" marR="514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0008"/>
                  </a:ext>
                </a:extLst>
              </a:tr>
            </a:tbl>
          </a:graphicData>
        </a:graphic>
      </p:graphicFrame>
      <p:pic>
        <p:nvPicPr>
          <p:cNvPr id="44034"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857251"/>
            <a:ext cx="64294" cy="192881"/>
          </a:xfrm>
          <a:prstGeom prst="rect">
            <a:avLst/>
          </a:prstGeom>
          <a:noFill/>
        </p:spPr>
      </p:pic>
      <p:pic>
        <p:nvPicPr>
          <p:cNvPr id="44033"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857251"/>
            <a:ext cx="64294" cy="192881"/>
          </a:xfrm>
          <a:prstGeom prst="rect">
            <a:avLst/>
          </a:prstGeom>
          <a:noFill/>
        </p:spPr>
      </p:pic>
      <p:pic>
        <p:nvPicPr>
          <p:cNvPr id="8" name="Picture 7" descr="C:\Dropbox\CESM\Ongoing Projects\14th FC\Report\Draft\Graphs\Images\25-2.png"/>
          <p:cNvPicPr/>
          <p:nvPr/>
        </p:nvPicPr>
        <p:blipFill>
          <a:blip r:embed="rId5" cstate="print"/>
          <a:srcRect/>
          <a:stretch>
            <a:fillRect/>
          </a:stretch>
        </p:blipFill>
        <p:spPr bwMode="auto">
          <a:xfrm>
            <a:off x="1394221" y="2762250"/>
            <a:ext cx="1549004" cy="571500"/>
          </a:xfrm>
          <a:prstGeom prst="rect">
            <a:avLst/>
          </a:prstGeom>
          <a:noFill/>
          <a:ln w="9525">
            <a:noFill/>
            <a:miter lim="800000"/>
            <a:headEnd/>
            <a:tailEnd/>
          </a:ln>
        </p:spPr>
      </p:pic>
      <p:sp>
        <p:nvSpPr>
          <p:cNvPr id="11" name="TextBox 10"/>
          <p:cNvSpPr txBox="1"/>
          <p:nvPr/>
        </p:nvSpPr>
        <p:spPr>
          <a:xfrm>
            <a:off x="4905375" y="5524500"/>
            <a:ext cx="3629025" cy="300082"/>
          </a:xfrm>
          <a:prstGeom prst="rect">
            <a:avLst/>
          </a:prstGeom>
          <a:noFill/>
        </p:spPr>
        <p:txBody>
          <a:bodyPr wrap="square" rtlCol="0">
            <a:spAutoFit/>
          </a:bodyPr>
          <a:lstStyle/>
          <a:p>
            <a:r>
              <a:rPr lang="en-US" sz="1350" dirty="0"/>
              <a:t>Data Source: Ministry of Environment and Forest</a:t>
            </a:r>
            <a:endParaRPr lang="en-IN" sz="1350" dirty="0"/>
          </a:p>
        </p:txBody>
      </p:sp>
    </p:spTree>
    <p:extLst>
      <p:ext uri="{BB962C8B-B14F-4D97-AF65-F5344CB8AC3E}">
        <p14:creationId xmlns:p14="http://schemas.microsoft.com/office/powerpoint/2010/main" val="31666529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Indicator 2 - GS</a:t>
            </a:r>
            <a:endParaRPr lang="en-US" dirty="0"/>
          </a:p>
        </p:txBody>
      </p:sp>
      <p:pic>
        <p:nvPicPr>
          <p:cNvPr id="8" name="Picture 7" descr="C:\Dropbox\CESM\Ongoing Projects\14th FC\Report\Draft\Graphs\Images\09.png"/>
          <p:cNvPicPr/>
          <p:nvPr/>
        </p:nvPicPr>
        <p:blipFill>
          <a:blip r:embed="rId2">
            <a:clrChange>
              <a:clrFrom>
                <a:srgbClr val="FFFFFF"/>
              </a:clrFrom>
              <a:clrTo>
                <a:srgbClr val="FFFFFF">
                  <a:alpha val="0"/>
                </a:srgbClr>
              </a:clrTo>
            </a:clrChange>
          </a:blip>
          <a:srcRect/>
          <a:stretch>
            <a:fillRect/>
          </a:stretch>
        </p:blipFill>
        <p:spPr bwMode="auto">
          <a:xfrm>
            <a:off x="4661059" y="1995839"/>
            <a:ext cx="4298633" cy="2047172"/>
          </a:xfrm>
          <a:prstGeom prst="rect">
            <a:avLst/>
          </a:prstGeom>
          <a:noFill/>
          <a:ln w="9525">
            <a:noFill/>
            <a:miter lim="800000"/>
            <a:headEnd/>
            <a:tailEnd/>
          </a:ln>
        </p:spPr>
      </p:pic>
      <p:graphicFrame>
        <p:nvGraphicFramePr>
          <p:cNvPr id="9" name="Table 8"/>
          <p:cNvGraphicFramePr>
            <a:graphicFrameLocks noGrp="1"/>
          </p:cNvGraphicFramePr>
          <p:nvPr/>
        </p:nvGraphicFramePr>
        <p:xfrm>
          <a:off x="1323976" y="2005012"/>
          <a:ext cx="3305735" cy="2052638"/>
        </p:xfrm>
        <a:graphic>
          <a:graphicData uri="http://schemas.openxmlformats.org/drawingml/2006/table">
            <a:tbl>
              <a:tblPr/>
              <a:tblGrid>
                <a:gridCol w="1539874">
                  <a:extLst>
                    <a:ext uri="{9D8B030D-6E8A-4147-A177-3AD203B41FA5}">
                      <a16:colId xmlns:a16="http://schemas.microsoft.com/office/drawing/2014/main" xmlns="" val="20000"/>
                    </a:ext>
                  </a:extLst>
                </a:gridCol>
                <a:gridCol w="269876">
                  <a:extLst>
                    <a:ext uri="{9D8B030D-6E8A-4147-A177-3AD203B41FA5}">
                      <a16:colId xmlns:a16="http://schemas.microsoft.com/office/drawing/2014/main" xmlns="" val="20001"/>
                    </a:ext>
                  </a:extLst>
                </a:gridCol>
                <a:gridCol w="495300">
                  <a:extLst>
                    <a:ext uri="{9D8B030D-6E8A-4147-A177-3AD203B41FA5}">
                      <a16:colId xmlns:a16="http://schemas.microsoft.com/office/drawing/2014/main" xmlns="" val="20002"/>
                    </a:ext>
                  </a:extLst>
                </a:gridCol>
                <a:gridCol w="452585">
                  <a:extLst>
                    <a:ext uri="{9D8B030D-6E8A-4147-A177-3AD203B41FA5}">
                      <a16:colId xmlns:a16="http://schemas.microsoft.com/office/drawing/2014/main" xmlns="" val="20003"/>
                    </a:ext>
                  </a:extLst>
                </a:gridCol>
                <a:gridCol w="548100">
                  <a:extLst>
                    <a:ext uri="{9D8B030D-6E8A-4147-A177-3AD203B41FA5}">
                      <a16:colId xmlns:a16="http://schemas.microsoft.com/office/drawing/2014/main" xmlns="" val="20004"/>
                    </a:ext>
                  </a:extLst>
                </a:gridCol>
              </a:tblGrid>
              <a:tr h="203359">
                <a:tc gridSpan="2">
                  <a:txBody>
                    <a:bodyPr/>
                    <a:lstStyle/>
                    <a:p>
                      <a:pPr marL="0" marR="0" algn="just">
                        <a:lnSpc>
                          <a:spcPct val="150000"/>
                        </a:lnSpc>
                        <a:spcBef>
                          <a:spcPts val="0"/>
                        </a:spcBef>
                        <a:spcAft>
                          <a:spcPts val="0"/>
                        </a:spcAft>
                      </a:pPr>
                      <a:r>
                        <a:rPr lang="en-IN" sz="900" b="1" dirty="0">
                          <a:latin typeface="Tahoma"/>
                          <a:ea typeface="Calibri"/>
                          <a:cs typeface="Mangal"/>
                        </a:rPr>
                        <a:t>Indicator</a:t>
                      </a:r>
                      <a:endParaRPr lang="en-IN" sz="900" dirty="0">
                        <a:latin typeface="Tahoma"/>
                        <a:ea typeface="Calibri"/>
                        <a:cs typeface="Mangal"/>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IN"/>
                    </a:p>
                  </a:txBody>
                  <a:tcPr/>
                </a:tc>
                <a:tc gridSpan="2">
                  <a:txBody>
                    <a:bodyPr/>
                    <a:lstStyle/>
                    <a:p>
                      <a:pPr marL="0" marR="0" algn="just">
                        <a:lnSpc>
                          <a:spcPct val="150000"/>
                        </a:lnSpc>
                        <a:spcBef>
                          <a:spcPts val="0"/>
                        </a:spcBef>
                        <a:spcAft>
                          <a:spcPts val="0"/>
                        </a:spcAft>
                      </a:pPr>
                      <a:r>
                        <a:rPr lang="en-IN" sz="900" b="1">
                          <a:latin typeface="Tahoma"/>
                          <a:ea typeface="Calibri"/>
                          <a:cs typeface="Mangal"/>
                        </a:rPr>
                        <a:t>Range (%)</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IN"/>
                    </a:p>
                  </a:txBody>
                  <a:tcPr/>
                </a:tc>
                <a:tc rowSpan="2">
                  <a:txBody>
                    <a:bodyPr/>
                    <a:lstStyle/>
                    <a:p>
                      <a:pPr marL="0" marR="0" algn="just">
                        <a:lnSpc>
                          <a:spcPct val="150000"/>
                        </a:lnSpc>
                        <a:spcBef>
                          <a:spcPts val="0"/>
                        </a:spcBef>
                        <a:spcAft>
                          <a:spcPts val="0"/>
                        </a:spcAft>
                      </a:pPr>
                      <a:r>
                        <a:rPr lang="en-IN" sz="900" b="1">
                          <a:latin typeface="Tahoma"/>
                          <a:ea typeface="Calibri"/>
                          <a:cs typeface="Mangal"/>
                        </a:rPr>
                        <a:t>Weight</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203359">
                <a:tc rowSpan="7" gridSpan="2">
                  <a:txBody>
                    <a:bodyPr/>
                    <a:lstStyle/>
                    <a:p>
                      <a:pPr marL="0" marR="0" algn="just">
                        <a:lnSpc>
                          <a:spcPct val="150000"/>
                        </a:lnSpc>
                        <a:spcBef>
                          <a:spcPts val="0"/>
                        </a:spcBef>
                        <a:spcAft>
                          <a:spcPts val="0"/>
                        </a:spcAft>
                      </a:pPr>
                      <a:endParaRPr lang="en-IN" sz="900" dirty="0">
                        <a:latin typeface="Tahoma"/>
                        <a:ea typeface="Calibri"/>
                        <a:cs typeface="Mangal"/>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hMerge="1">
                  <a:txBody>
                    <a:bodyPr/>
                    <a:lstStyle/>
                    <a:p>
                      <a:endParaRPr lang="en-IN"/>
                    </a:p>
                  </a:txBody>
                  <a:tcPr/>
                </a:tc>
                <a:tc>
                  <a:txBody>
                    <a:bodyPr/>
                    <a:lstStyle/>
                    <a:p>
                      <a:pPr marL="0" marR="0" algn="just">
                        <a:lnSpc>
                          <a:spcPct val="150000"/>
                        </a:lnSpc>
                        <a:spcBef>
                          <a:spcPts val="0"/>
                        </a:spcBef>
                        <a:spcAft>
                          <a:spcPts val="0"/>
                        </a:spcAft>
                      </a:pPr>
                      <a:r>
                        <a:rPr lang="en-IN" sz="900" b="1">
                          <a:latin typeface="Tahoma"/>
                          <a:ea typeface="Calibri"/>
                          <a:cs typeface="Mangal"/>
                        </a:rPr>
                        <a:t>From</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just">
                        <a:lnSpc>
                          <a:spcPct val="150000"/>
                        </a:lnSpc>
                        <a:spcBef>
                          <a:spcPts val="0"/>
                        </a:spcBef>
                        <a:spcAft>
                          <a:spcPts val="0"/>
                        </a:spcAft>
                      </a:pPr>
                      <a:r>
                        <a:rPr lang="en-IN" sz="900" b="1">
                          <a:latin typeface="Tahoma"/>
                          <a:ea typeface="Calibri"/>
                          <a:cs typeface="Mangal"/>
                        </a:rPr>
                        <a:t>To</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vMerge="1">
                  <a:txBody>
                    <a:bodyPr/>
                    <a:lstStyle/>
                    <a:p>
                      <a:endParaRPr lang="en-IN"/>
                    </a:p>
                  </a:txBody>
                  <a:tcPr/>
                </a:tc>
                <a:extLst>
                  <a:ext uri="{0D108BD9-81ED-4DB2-BD59-A6C34878D82A}">
                    <a16:rowId xmlns:a16="http://schemas.microsoft.com/office/drawing/2014/main" xmlns="" val="10001"/>
                  </a:ext>
                </a:extLst>
              </a:tr>
              <a:tr h="203359">
                <a:tc gridSpan="2" vMerge="1">
                  <a:txBody>
                    <a:bodyPr/>
                    <a:lstStyle/>
                    <a:p>
                      <a:endParaRPr lang="en-IN"/>
                    </a:p>
                  </a:txBody>
                  <a:tcPr/>
                </a:tc>
                <a:tc hMerge="1" vMerge="1">
                  <a:txBody>
                    <a:bodyPr/>
                    <a:lstStyle/>
                    <a:p>
                      <a:endParaRPr lang="en-IN"/>
                    </a:p>
                  </a:txBody>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0.0</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16.0</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en-IN" sz="900">
                          <a:solidFill>
                            <a:srgbClr val="000000"/>
                          </a:solidFill>
                          <a:latin typeface="Tahoma"/>
                          <a:ea typeface="Calibri"/>
                          <a:cs typeface="Tahoma"/>
                        </a:rPr>
                        <a:t>0</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03359">
                <a:tc gridSpan="2" vMerge="1">
                  <a:txBody>
                    <a:bodyPr/>
                    <a:lstStyle/>
                    <a:p>
                      <a:endParaRPr lang="en-IN"/>
                    </a:p>
                  </a:txBody>
                  <a:tcPr/>
                </a:tc>
                <a:tc hMerge="1" vMerge="1">
                  <a:txBody>
                    <a:bodyPr/>
                    <a:lstStyle/>
                    <a:p>
                      <a:endParaRPr lang="en-IN"/>
                    </a:p>
                  </a:txBody>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16.1</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61.0</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en-IN" sz="900">
                          <a:solidFill>
                            <a:srgbClr val="000000"/>
                          </a:solidFill>
                          <a:latin typeface="Tahoma"/>
                          <a:ea typeface="Calibri"/>
                          <a:cs typeface="Tahoma"/>
                        </a:rPr>
                        <a:t>1</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03359">
                <a:tc gridSpan="2" vMerge="1">
                  <a:txBody>
                    <a:bodyPr/>
                    <a:lstStyle/>
                    <a:p>
                      <a:endParaRPr lang="en-IN"/>
                    </a:p>
                  </a:txBody>
                  <a:tcPr/>
                </a:tc>
                <a:tc hMerge="1" vMerge="1">
                  <a:txBody>
                    <a:bodyPr/>
                    <a:lstStyle/>
                    <a:p>
                      <a:endParaRPr lang="en-IN"/>
                    </a:p>
                  </a:txBody>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61.1</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106.0</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en-IN" sz="900">
                          <a:solidFill>
                            <a:srgbClr val="000000"/>
                          </a:solidFill>
                          <a:latin typeface="Tahoma"/>
                          <a:ea typeface="Calibri"/>
                          <a:cs typeface="Tahoma"/>
                        </a:rPr>
                        <a:t>2</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03359">
                <a:tc gridSpan="2" vMerge="1">
                  <a:txBody>
                    <a:bodyPr/>
                    <a:lstStyle/>
                    <a:p>
                      <a:endParaRPr lang="en-IN"/>
                    </a:p>
                  </a:txBody>
                  <a:tcPr/>
                </a:tc>
                <a:tc hMerge="1" vMerge="1">
                  <a:txBody>
                    <a:bodyPr/>
                    <a:lstStyle/>
                    <a:p>
                      <a:endParaRPr lang="en-IN"/>
                    </a:p>
                  </a:txBody>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106.1</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151.0</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en-IN" sz="900">
                          <a:solidFill>
                            <a:srgbClr val="000000"/>
                          </a:solidFill>
                          <a:latin typeface="Tahoma"/>
                          <a:ea typeface="Calibri"/>
                          <a:cs typeface="Tahoma"/>
                        </a:rPr>
                        <a:t>3</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03359">
                <a:tc gridSpan="2" vMerge="1">
                  <a:txBody>
                    <a:bodyPr/>
                    <a:lstStyle/>
                    <a:p>
                      <a:endParaRPr lang="en-IN"/>
                    </a:p>
                  </a:txBody>
                  <a:tcPr/>
                </a:tc>
                <a:tc hMerge="1" vMerge="1">
                  <a:txBody>
                    <a:bodyPr/>
                    <a:lstStyle/>
                    <a:p>
                      <a:endParaRPr lang="en-IN"/>
                    </a:p>
                  </a:txBody>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151.1</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196.0</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en-IN" sz="900">
                          <a:solidFill>
                            <a:srgbClr val="000000"/>
                          </a:solidFill>
                          <a:latin typeface="Tahoma"/>
                          <a:ea typeface="Calibri"/>
                          <a:cs typeface="Tahoma"/>
                        </a:rPr>
                        <a:t>4</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03359">
                <a:tc gridSpan="2" vMerge="1">
                  <a:txBody>
                    <a:bodyPr/>
                    <a:lstStyle/>
                    <a:p>
                      <a:endParaRPr lang="en-IN"/>
                    </a:p>
                  </a:txBody>
                  <a:tcPr/>
                </a:tc>
                <a:tc hMerge="1" vMerge="1">
                  <a:txBody>
                    <a:bodyPr/>
                    <a:lstStyle/>
                    <a:p>
                      <a:endParaRPr lang="en-IN"/>
                    </a:p>
                  </a:txBody>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196.1</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IN" sz="900">
                          <a:solidFill>
                            <a:srgbClr val="000000"/>
                          </a:solidFill>
                          <a:latin typeface="Tahoma"/>
                          <a:ea typeface="Calibri"/>
                          <a:cs typeface="Tahoma"/>
                        </a:rPr>
                        <a:t>241.0</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en-IN" sz="900">
                          <a:solidFill>
                            <a:srgbClr val="000000"/>
                          </a:solidFill>
                          <a:latin typeface="Tahoma"/>
                          <a:ea typeface="Calibri"/>
                          <a:cs typeface="Tahoma"/>
                        </a:rPr>
                        <a:t>5</a:t>
                      </a:r>
                      <a:endParaRPr lang="en-IN" sz="900">
                        <a:latin typeface="Tahoma"/>
                        <a:ea typeface="Calibri"/>
                        <a:cs typeface="Mangal"/>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06718">
                <a:tc>
                  <a:txBody>
                    <a:bodyPr/>
                    <a:lstStyle/>
                    <a:p>
                      <a:pPr marL="0" marR="0" algn="just">
                        <a:lnSpc>
                          <a:spcPct val="150000"/>
                        </a:lnSpc>
                        <a:spcBef>
                          <a:spcPts val="600"/>
                        </a:spcBef>
                        <a:spcAft>
                          <a:spcPts val="600"/>
                        </a:spcAft>
                      </a:pPr>
                      <a:r>
                        <a:rPr lang="en-IN" sz="900">
                          <a:solidFill>
                            <a:srgbClr val="000000"/>
                          </a:solidFill>
                          <a:latin typeface="Tahoma"/>
                          <a:ea typeface="Times New Roman"/>
                          <a:cs typeface="Tahoma"/>
                        </a:rPr>
                        <a:t>Trimmed Mean () = 60.9</a:t>
                      </a:r>
                      <a:endParaRPr lang="en-IN" sz="900">
                        <a:latin typeface="Tahoma"/>
                        <a:ea typeface="Calibri"/>
                        <a:cs typeface="Mangal"/>
                      </a:endParaRPr>
                    </a:p>
                  </a:txBody>
                  <a:tcPr marL="51435" marR="5143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gridSpan="4">
                  <a:txBody>
                    <a:bodyPr/>
                    <a:lstStyle/>
                    <a:p>
                      <a:pPr marL="0" marR="0" algn="l">
                        <a:lnSpc>
                          <a:spcPct val="150000"/>
                        </a:lnSpc>
                        <a:spcBef>
                          <a:spcPts val="0"/>
                        </a:spcBef>
                        <a:spcAft>
                          <a:spcPts val="0"/>
                        </a:spcAft>
                      </a:pPr>
                      <a:r>
                        <a:rPr lang="en-IN" sz="900" dirty="0">
                          <a:solidFill>
                            <a:srgbClr val="000000"/>
                          </a:solidFill>
                          <a:latin typeface="Tahoma"/>
                          <a:ea typeface="Calibri"/>
                          <a:cs typeface="Tahoma"/>
                        </a:rPr>
                        <a:t>Standard Deviation () = 44.8</a:t>
                      </a:r>
                      <a:endParaRPr lang="en-IN" sz="900" dirty="0">
                        <a:latin typeface="Tahoma"/>
                        <a:ea typeface="Calibri"/>
                        <a:cs typeface="Mangal"/>
                      </a:endParaRPr>
                    </a:p>
                  </a:txBody>
                  <a:tcPr marL="51435" marR="514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0008"/>
                  </a:ext>
                </a:extLst>
              </a:tr>
            </a:tbl>
          </a:graphicData>
        </a:graphic>
      </p:graphicFrame>
      <p:pic>
        <p:nvPicPr>
          <p:cNvPr id="43010"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857251"/>
            <a:ext cx="64294" cy="192881"/>
          </a:xfrm>
          <a:prstGeom prst="rect">
            <a:avLst/>
          </a:prstGeom>
          <a:noFill/>
        </p:spPr>
      </p:pic>
      <p:pic>
        <p:nvPicPr>
          <p:cNvPr id="43009"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857251"/>
            <a:ext cx="64294" cy="192881"/>
          </a:xfrm>
          <a:prstGeom prst="rect">
            <a:avLst/>
          </a:prstGeom>
          <a:noFill/>
        </p:spPr>
      </p:pic>
      <p:pic>
        <p:nvPicPr>
          <p:cNvPr id="7" name="Picture 6" descr="C:\Dropbox\CESM\Ongoing Projects\14th FC\Report\Draft\Graphs\Images\25-3.png"/>
          <p:cNvPicPr/>
          <p:nvPr/>
        </p:nvPicPr>
        <p:blipFill>
          <a:blip r:embed="rId5" cstate="print"/>
          <a:srcRect/>
          <a:stretch>
            <a:fillRect/>
          </a:stretch>
        </p:blipFill>
        <p:spPr bwMode="auto">
          <a:xfrm>
            <a:off x="1399222" y="2607231"/>
            <a:ext cx="1715453" cy="574120"/>
          </a:xfrm>
          <a:prstGeom prst="rect">
            <a:avLst/>
          </a:prstGeom>
          <a:noFill/>
          <a:ln w="9525">
            <a:noFill/>
            <a:miter lim="800000"/>
            <a:headEnd/>
            <a:tailEnd/>
          </a:ln>
        </p:spPr>
      </p:pic>
      <p:sp>
        <p:nvSpPr>
          <p:cNvPr id="10" name="TextBox 9"/>
          <p:cNvSpPr txBox="1"/>
          <p:nvPr/>
        </p:nvSpPr>
        <p:spPr>
          <a:xfrm>
            <a:off x="4905375" y="5524500"/>
            <a:ext cx="3343275" cy="300082"/>
          </a:xfrm>
          <a:prstGeom prst="rect">
            <a:avLst/>
          </a:prstGeom>
          <a:noFill/>
        </p:spPr>
        <p:txBody>
          <a:bodyPr wrap="square" rtlCol="0">
            <a:spAutoFit/>
          </a:bodyPr>
          <a:lstStyle/>
          <a:p>
            <a:r>
              <a:rPr lang="en-US" sz="1350" dirty="0"/>
              <a:t>Data Source: Forest Survey of India</a:t>
            </a:r>
            <a:endParaRPr lang="en-IN" sz="1350" dirty="0"/>
          </a:p>
        </p:txBody>
      </p:sp>
    </p:spTree>
    <p:extLst>
      <p:ext uri="{BB962C8B-B14F-4D97-AF65-F5344CB8AC3E}">
        <p14:creationId xmlns:p14="http://schemas.microsoft.com/office/powerpoint/2010/main" val="15166508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Indian Institute of Forest Management, Bhopal, India (www.iifm.ac.in)</a:t>
            </a:r>
            <a:endParaRPr lang="en-US" b="1" dirty="0"/>
          </a:p>
        </p:txBody>
      </p:sp>
      <p:sp>
        <p:nvSpPr>
          <p:cNvPr id="3" name="Text Placeholder 2"/>
          <p:cNvSpPr>
            <a:spLocks noGrp="1"/>
          </p:cNvSpPr>
          <p:nvPr>
            <p:ph type="body" sz="quarter" idx="13"/>
          </p:nvPr>
        </p:nvSpPr>
        <p:spPr>
          <a:xfrm>
            <a:off x="1371600" y="1600200"/>
            <a:ext cx="6728792" cy="1972816"/>
          </a:xfrm>
        </p:spPr>
        <p:txBody>
          <a:bodyPr>
            <a:normAutofit fontScale="85000" lnSpcReduction="20000"/>
          </a:bodyPr>
          <a:lstStyle/>
          <a:p>
            <a:r>
              <a:rPr lang="en-US" sz="2000" dirty="0" smtClean="0"/>
              <a:t>A sectoral management institute established in 1982 with </a:t>
            </a:r>
            <a:r>
              <a:rPr lang="en-US" sz="2000" dirty="0" err="1" smtClean="0"/>
              <a:t>MoEFCC</a:t>
            </a:r>
            <a:endParaRPr lang="en-US" sz="2000" dirty="0" smtClean="0"/>
          </a:p>
          <a:p>
            <a:endParaRPr lang="en-US" sz="2000" dirty="0" smtClean="0"/>
          </a:p>
          <a:p>
            <a:r>
              <a:rPr lang="en-US" sz="2000" b="1" dirty="0" smtClean="0"/>
              <a:t>Mission</a:t>
            </a:r>
            <a:r>
              <a:rPr lang="en-US" sz="2000" dirty="0" smtClean="0"/>
              <a:t>: </a:t>
            </a:r>
            <a:r>
              <a:rPr lang="en-US" sz="2000" i="1" dirty="0" smtClean="0"/>
              <a:t>To Provide Leadership in Professional Forestry Management Aimed at Environmental Conservation and Sustainable Development of Ecosystems</a:t>
            </a:r>
          </a:p>
          <a:p>
            <a:pPr marL="0" indent="0">
              <a:buNone/>
            </a:pPr>
            <a:endParaRPr lang="en-US" sz="2000" i="1" dirty="0" smtClean="0"/>
          </a:p>
          <a:p>
            <a:r>
              <a:rPr lang="en-US" sz="2000" dirty="0" smtClean="0"/>
              <a:t>Teaching, Training, Research &amp; Consulting Services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293096"/>
            <a:ext cx="7164288" cy="1929407"/>
          </a:xfrm>
          <a:prstGeom prst="rect">
            <a:avLst/>
          </a:prstGeom>
        </p:spPr>
      </p:pic>
    </p:spTree>
    <p:extLst>
      <p:ext uri="{BB962C8B-B14F-4D97-AF65-F5344CB8AC3E}">
        <p14:creationId xmlns:p14="http://schemas.microsoft.com/office/powerpoint/2010/main" val="593562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819" y="1134832"/>
            <a:ext cx="6683765" cy="960668"/>
          </a:xfrm>
        </p:spPr>
        <p:txBody>
          <a:bodyPr/>
          <a:lstStyle/>
          <a:p>
            <a:r>
              <a:rPr lang="en-US" dirty="0" smtClean="0"/>
              <a:t>Indexing Model</a:t>
            </a:r>
            <a:endParaRPr lang="en-US" dirty="0"/>
          </a:p>
        </p:txBody>
      </p:sp>
      <p:sp>
        <p:nvSpPr>
          <p:cNvPr id="9" name="Rounded Rectangle 8"/>
          <p:cNvSpPr/>
          <p:nvPr/>
        </p:nvSpPr>
        <p:spPr>
          <a:xfrm>
            <a:off x="2019300" y="2162175"/>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PARF</a:t>
            </a:r>
            <a:endParaRPr lang="en-IN" sz="1350" dirty="0"/>
          </a:p>
        </p:txBody>
      </p:sp>
      <p:sp>
        <p:nvSpPr>
          <p:cNvPr id="11" name="Rounded Rectangle 10"/>
          <p:cNvSpPr/>
          <p:nvPr/>
        </p:nvSpPr>
        <p:spPr>
          <a:xfrm>
            <a:off x="2019300" y="2486025"/>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GS</a:t>
            </a:r>
            <a:endParaRPr lang="en-IN" sz="1350" dirty="0"/>
          </a:p>
        </p:txBody>
      </p:sp>
      <p:sp>
        <p:nvSpPr>
          <p:cNvPr id="14" name="Rounded Rectangle 13"/>
          <p:cNvSpPr/>
          <p:nvPr/>
        </p:nvSpPr>
        <p:spPr>
          <a:xfrm>
            <a:off x="2019300" y="2819400"/>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NFRF</a:t>
            </a:r>
            <a:endParaRPr lang="en-IN" sz="1350" dirty="0"/>
          </a:p>
        </p:txBody>
      </p:sp>
      <p:sp>
        <p:nvSpPr>
          <p:cNvPr id="15" name="Rounded Rectangle 14"/>
          <p:cNvSpPr/>
          <p:nvPr/>
        </p:nvSpPr>
        <p:spPr>
          <a:xfrm>
            <a:off x="2019300" y="3162300"/>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HAF</a:t>
            </a:r>
            <a:endParaRPr lang="en-IN" sz="1350" dirty="0"/>
          </a:p>
        </p:txBody>
      </p:sp>
      <p:sp>
        <p:nvSpPr>
          <p:cNvPr id="20" name="Rounded Rectangle 19"/>
          <p:cNvSpPr/>
          <p:nvPr/>
        </p:nvSpPr>
        <p:spPr>
          <a:xfrm>
            <a:off x="2019300" y="3505200"/>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REG</a:t>
            </a:r>
            <a:endParaRPr lang="en-IN" sz="1350" dirty="0"/>
          </a:p>
        </p:txBody>
      </p:sp>
      <p:sp>
        <p:nvSpPr>
          <p:cNvPr id="22" name="Rounded Rectangle 21"/>
          <p:cNvSpPr/>
          <p:nvPr/>
        </p:nvSpPr>
        <p:spPr>
          <a:xfrm>
            <a:off x="2019300" y="3848100"/>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DIV</a:t>
            </a:r>
            <a:endParaRPr lang="en-IN" sz="1350" dirty="0"/>
          </a:p>
        </p:txBody>
      </p:sp>
      <p:sp>
        <p:nvSpPr>
          <p:cNvPr id="23" name="Rounded Rectangle 22"/>
          <p:cNvSpPr/>
          <p:nvPr/>
        </p:nvSpPr>
        <p:spPr>
          <a:xfrm>
            <a:off x="2009775" y="4181475"/>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EMICFL</a:t>
            </a:r>
            <a:endParaRPr lang="en-IN" sz="1350" dirty="0"/>
          </a:p>
        </p:txBody>
      </p:sp>
      <p:sp>
        <p:nvSpPr>
          <p:cNvPr id="24" name="Rounded Rectangle 23"/>
          <p:cNvSpPr/>
          <p:nvPr/>
        </p:nvSpPr>
        <p:spPr>
          <a:xfrm>
            <a:off x="4419600" y="3552825"/>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cxnSp>
        <p:nvCxnSpPr>
          <p:cNvPr id="34" name="Straight Arrow Connector 33"/>
          <p:cNvCxnSpPr>
            <a:stCxn id="9" idx="3"/>
            <a:endCxn id="24" idx="1"/>
          </p:cNvCxnSpPr>
          <p:nvPr/>
        </p:nvCxnSpPr>
        <p:spPr>
          <a:xfrm>
            <a:off x="2819400" y="2409825"/>
            <a:ext cx="1600200" cy="1390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1" idx="3"/>
            <a:endCxn id="24" idx="1"/>
          </p:cNvCxnSpPr>
          <p:nvPr/>
        </p:nvCxnSpPr>
        <p:spPr>
          <a:xfrm>
            <a:off x="2819400" y="2733675"/>
            <a:ext cx="1600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4" idx="3"/>
            <a:endCxn id="24" idx="1"/>
          </p:cNvCxnSpPr>
          <p:nvPr/>
        </p:nvCxnSpPr>
        <p:spPr>
          <a:xfrm>
            <a:off x="2819400" y="3067050"/>
            <a:ext cx="1600200" cy="733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5" idx="3"/>
            <a:endCxn id="24" idx="1"/>
          </p:cNvCxnSpPr>
          <p:nvPr/>
        </p:nvCxnSpPr>
        <p:spPr>
          <a:xfrm>
            <a:off x="2819400" y="3409950"/>
            <a:ext cx="1600200" cy="390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0" idx="3"/>
            <a:endCxn id="24" idx="1"/>
          </p:cNvCxnSpPr>
          <p:nvPr/>
        </p:nvCxnSpPr>
        <p:spPr>
          <a:xfrm>
            <a:off x="2819400" y="3752850"/>
            <a:ext cx="1600200" cy="47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22" idx="3"/>
            <a:endCxn id="24" idx="1"/>
          </p:cNvCxnSpPr>
          <p:nvPr/>
        </p:nvCxnSpPr>
        <p:spPr>
          <a:xfrm flipV="1">
            <a:off x="2819400" y="3800475"/>
            <a:ext cx="1600200" cy="295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3" idx="3"/>
            <a:endCxn id="24" idx="1"/>
          </p:cNvCxnSpPr>
          <p:nvPr/>
        </p:nvCxnSpPr>
        <p:spPr>
          <a:xfrm flipV="1">
            <a:off x="2809875" y="3800475"/>
            <a:ext cx="1609725" cy="628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009775" y="4505325"/>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CORR</a:t>
            </a:r>
            <a:endParaRPr lang="en-IN" sz="1350" dirty="0"/>
          </a:p>
        </p:txBody>
      </p:sp>
      <p:sp>
        <p:nvSpPr>
          <p:cNvPr id="10" name="Rounded Rectangle 9"/>
          <p:cNvSpPr/>
          <p:nvPr/>
        </p:nvSpPr>
        <p:spPr>
          <a:xfrm>
            <a:off x="2009775" y="4819650"/>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WET</a:t>
            </a:r>
            <a:endParaRPr lang="en-IN" sz="1350" dirty="0"/>
          </a:p>
        </p:txBody>
      </p:sp>
      <p:sp>
        <p:nvSpPr>
          <p:cNvPr id="8" name="Rounded Rectangle 7"/>
          <p:cNvSpPr/>
          <p:nvPr/>
        </p:nvSpPr>
        <p:spPr>
          <a:xfrm>
            <a:off x="2009775" y="5162550"/>
            <a:ext cx="800100" cy="495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PATCH</a:t>
            </a:r>
          </a:p>
        </p:txBody>
      </p:sp>
      <p:cxnSp>
        <p:nvCxnSpPr>
          <p:cNvPr id="98" name="Straight Arrow Connector 97"/>
          <p:cNvCxnSpPr>
            <a:stCxn id="12" idx="3"/>
            <a:endCxn id="24" idx="1"/>
          </p:cNvCxnSpPr>
          <p:nvPr/>
        </p:nvCxnSpPr>
        <p:spPr>
          <a:xfrm flipV="1">
            <a:off x="2809875" y="3800475"/>
            <a:ext cx="1609725" cy="952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10" idx="3"/>
            <a:endCxn id="24" idx="1"/>
          </p:cNvCxnSpPr>
          <p:nvPr/>
        </p:nvCxnSpPr>
        <p:spPr>
          <a:xfrm flipV="1">
            <a:off x="2809875" y="3800475"/>
            <a:ext cx="1609725" cy="1266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8" idx="3"/>
            <a:endCxn id="24" idx="1"/>
          </p:cNvCxnSpPr>
          <p:nvPr/>
        </p:nvCxnSpPr>
        <p:spPr>
          <a:xfrm flipV="1">
            <a:off x="2809875" y="3800475"/>
            <a:ext cx="1609725" cy="1609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6" descr="C:\Dropbox\CESM\Ongoing Projects\14th FC\Report\Draft\Graphs\Images\05.png"/>
          <p:cNvPicPr/>
          <p:nvPr/>
        </p:nvPicPr>
        <p:blipFill>
          <a:blip r:embed="rId2" cstate="print"/>
          <a:srcRect/>
          <a:stretch>
            <a:fillRect/>
          </a:stretch>
        </p:blipFill>
        <p:spPr bwMode="auto">
          <a:xfrm>
            <a:off x="4381501" y="2086099"/>
            <a:ext cx="4444841" cy="2143001"/>
          </a:xfrm>
          <a:prstGeom prst="rect">
            <a:avLst/>
          </a:prstGeom>
          <a:noFill/>
          <a:ln w="9525">
            <a:noFill/>
            <a:miter lim="800000"/>
            <a:headEnd/>
            <a:tailEnd/>
          </a:ln>
        </p:spPr>
      </p:pic>
    </p:spTree>
    <p:extLst>
      <p:ext uri="{BB962C8B-B14F-4D97-AF65-F5344CB8AC3E}">
        <p14:creationId xmlns:p14="http://schemas.microsoft.com/office/powerpoint/2010/main" val="3511585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XIII FC and Suggested XIV FC Allocation Formula</a:t>
            </a:r>
            <a:endParaRPr lang="en-US" dirty="0"/>
          </a:p>
        </p:txBody>
      </p:sp>
      <p:pic>
        <p:nvPicPr>
          <p:cNvPr id="1043" name="Picture 19"/>
          <p:cNvPicPr>
            <a:picLocks noChangeAspect="1" noChangeArrowheads="1"/>
          </p:cNvPicPr>
          <p:nvPr/>
        </p:nvPicPr>
        <p:blipFill>
          <a:blip r:embed="rId2"/>
          <a:srcRect/>
          <a:stretch>
            <a:fillRect/>
          </a:stretch>
        </p:blipFill>
        <p:spPr bwMode="auto">
          <a:xfrm>
            <a:off x="1343025" y="1959769"/>
            <a:ext cx="7600950" cy="3783807"/>
          </a:xfrm>
          <a:prstGeom prst="rect">
            <a:avLst/>
          </a:prstGeom>
          <a:noFill/>
          <a:ln w="9525">
            <a:noFill/>
            <a:miter lim="800000"/>
            <a:headEnd/>
            <a:tailEnd/>
          </a:ln>
          <a:effectLst/>
        </p:spPr>
      </p:pic>
    </p:spTree>
    <p:extLst>
      <p:ext uri="{BB962C8B-B14F-4D97-AF65-F5344CB8AC3E}">
        <p14:creationId xmlns:p14="http://schemas.microsoft.com/office/powerpoint/2010/main" val="4125916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 </a:t>
            </a:r>
            <a:r>
              <a:rPr lang="en-US" dirty="0" smtClean="0"/>
              <a:t>State HCVF Index </a:t>
            </a:r>
            <a:endParaRPr lang="en-US" dirty="0"/>
          </a:p>
        </p:txBody>
      </p:sp>
      <p:graphicFrame>
        <p:nvGraphicFramePr>
          <p:cNvPr id="5" name="Chart 4"/>
          <p:cNvGraphicFramePr/>
          <p:nvPr/>
        </p:nvGraphicFramePr>
        <p:xfrm>
          <a:off x="1280219" y="1924051"/>
          <a:ext cx="7720906" cy="37894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37576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3300" dirty="0"/>
              <a:t>Economic Valuation of Tiger Reserves in India (2015) </a:t>
            </a:r>
            <a:endParaRPr lang="en-US" sz="3300"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solidFill>
                  <a:srgbClr val="006600"/>
                </a:solidFill>
              </a:rPr>
              <a:t>(</a:t>
            </a:r>
            <a:r>
              <a:rPr lang="en-US" dirty="0">
                <a:solidFill>
                  <a:srgbClr val="006600"/>
                </a:solidFill>
              </a:rPr>
              <a:t>Sustainable Financing</a:t>
            </a:r>
            <a:r>
              <a:rPr lang="en-US" dirty="0" smtClean="0">
                <a:solidFill>
                  <a:srgbClr val="006600"/>
                </a:solidFill>
              </a:rPr>
              <a:t>)</a:t>
            </a:r>
          </a:p>
          <a:p>
            <a:pPr marL="0" indent="0">
              <a:buNone/>
            </a:pPr>
            <a:endParaRPr lang="en-US" i="1" dirty="0">
              <a:solidFill>
                <a:srgbClr val="FF0000"/>
              </a:solidFill>
            </a:endParaRPr>
          </a:p>
          <a:p>
            <a:pPr marL="0" indent="0">
              <a:buNone/>
            </a:pPr>
            <a:endParaRPr lang="en-US" i="1" dirty="0" smtClean="0">
              <a:solidFill>
                <a:srgbClr val="FF0000"/>
              </a:solidFill>
            </a:endParaRPr>
          </a:p>
          <a:p>
            <a:pPr marL="0" indent="0">
              <a:buNone/>
            </a:pPr>
            <a:endParaRPr lang="en-US" i="1" dirty="0">
              <a:solidFill>
                <a:srgbClr val="FF0000"/>
              </a:solidFill>
            </a:endParaRPr>
          </a:p>
          <a:p>
            <a:pPr marL="0" indent="0">
              <a:buNone/>
            </a:pPr>
            <a:endParaRPr lang="en-US" i="1" dirty="0" smtClean="0">
              <a:solidFill>
                <a:srgbClr val="FF0000"/>
              </a:solidFill>
            </a:endParaRPr>
          </a:p>
          <a:p>
            <a:pPr marL="0" indent="0">
              <a:buNone/>
            </a:pPr>
            <a:endParaRPr lang="en-US" i="1" smtClean="0">
              <a:solidFill>
                <a:srgbClr val="FF0000"/>
              </a:solidFill>
            </a:endParaRPr>
          </a:p>
          <a:p>
            <a:pPr marL="0" indent="0">
              <a:buNone/>
            </a:pPr>
            <a:endParaRPr lang="en-US" i="1" dirty="0" smtClean="0">
              <a:solidFill>
                <a:srgbClr val="FF0000"/>
              </a:solidFill>
            </a:endParaRPr>
          </a:p>
          <a:p>
            <a:pPr marL="0" indent="0">
              <a:buNone/>
            </a:pPr>
            <a:endParaRPr lang="en-US" sz="3400" i="1" dirty="0">
              <a:solidFill>
                <a:srgbClr val="FF0000"/>
              </a:solidFill>
            </a:endParaRPr>
          </a:p>
          <a:p>
            <a:pPr marL="0" indent="0">
              <a:buNone/>
            </a:pPr>
            <a:r>
              <a:rPr lang="en-US" sz="1700" i="1" dirty="0" err="1"/>
              <a:t>Verma</a:t>
            </a:r>
            <a:r>
              <a:rPr lang="en-US" sz="1700" i="1" dirty="0"/>
              <a:t>, M., </a:t>
            </a:r>
            <a:r>
              <a:rPr lang="en-US" sz="1700" i="1" dirty="0" err="1"/>
              <a:t>Negandhi</a:t>
            </a:r>
            <a:r>
              <a:rPr lang="en-US" sz="1700" i="1" dirty="0"/>
              <a:t>, D., Khanna, C., </a:t>
            </a:r>
            <a:r>
              <a:rPr lang="en-US" sz="1700" i="1" dirty="0" err="1"/>
              <a:t>Edgaonkar</a:t>
            </a:r>
            <a:r>
              <a:rPr lang="en-US" sz="1700" i="1" dirty="0"/>
              <a:t>, A., David, A., </a:t>
            </a:r>
            <a:r>
              <a:rPr lang="en-US" sz="1700" i="1" dirty="0" err="1"/>
              <a:t>Kadekodi</a:t>
            </a:r>
            <a:r>
              <a:rPr lang="en-US" sz="1700" i="1" dirty="0"/>
              <a:t>, G., </a:t>
            </a:r>
            <a:r>
              <a:rPr lang="en-US" sz="1700" i="1" dirty="0" err="1"/>
              <a:t>Costanza</a:t>
            </a:r>
            <a:r>
              <a:rPr lang="en-US" sz="1700" i="1" dirty="0"/>
              <a:t>, R., Singh, R. Economic Valuation of Tiger Reserves in India: A Value+ Approach. Indian Institute of Forest Management. Bhopal, India. January 2015.</a:t>
            </a:r>
          </a:p>
        </p:txBody>
      </p:sp>
      <p:pic>
        <p:nvPicPr>
          <p:cNvPr id="5" name="Picture 4" descr="C:\Users\pc\Downloads\NTCA_Report-page-001.jpg"/>
          <p:cNvPicPr>
            <a:picLocks noChangeAspect="1" noChangeArrowheads="1"/>
          </p:cNvPicPr>
          <p:nvPr/>
        </p:nvPicPr>
        <p:blipFill>
          <a:blip r:embed="rId2" cstate="print"/>
          <a:srcRect t="4675" b="4156"/>
          <a:stretch>
            <a:fillRect/>
          </a:stretch>
        </p:blipFill>
        <p:spPr bwMode="auto">
          <a:xfrm>
            <a:off x="4860032" y="2276872"/>
            <a:ext cx="2738330" cy="2917918"/>
          </a:xfrm>
          <a:prstGeom prst="rect">
            <a:avLst/>
          </a:prstGeom>
          <a:noFill/>
        </p:spPr>
      </p:pic>
    </p:spTree>
    <p:extLst>
      <p:ext uri="{BB962C8B-B14F-4D97-AF65-F5344CB8AC3E}">
        <p14:creationId xmlns:p14="http://schemas.microsoft.com/office/powerpoint/2010/main" val="3872667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026" name="Picture 2"/>
          <p:cNvPicPr>
            <a:picLocks noChangeAspect="1" noChangeArrowheads="1"/>
          </p:cNvPicPr>
          <p:nvPr/>
        </p:nvPicPr>
        <p:blipFill>
          <a:blip r:embed="rId2"/>
          <a:srcRect l="13177" t="11719" r="37408" b="5273"/>
          <a:stretch>
            <a:fillRect/>
          </a:stretch>
        </p:blipFill>
        <p:spPr bwMode="auto">
          <a:xfrm>
            <a:off x="18721" y="3140968"/>
            <a:ext cx="5247570" cy="3717032"/>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l="21962" t="7812" r="50036" b="17969"/>
          <a:stretch>
            <a:fillRect/>
          </a:stretch>
        </p:blipFill>
        <p:spPr bwMode="auto">
          <a:xfrm>
            <a:off x="5266291" y="2780928"/>
            <a:ext cx="3782705" cy="4227729"/>
          </a:xfrm>
          <a:prstGeom prst="rect">
            <a:avLst/>
          </a:prstGeom>
          <a:noFill/>
          <a:ln w="9525">
            <a:noFill/>
            <a:miter lim="800000"/>
            <a:headEnd/>
            <a:tailEnd/>
          </a:ln>
          <a:effectLst/>
        </p:spPr>
      </p:pic>
      <p:pic>
        <p:nvPicPr>
          <p:cNvPr id="6" name="Picture 3" descr="C:\Users\pc\Dropbox\CESM\Ongoing Projects\NTCA\100NCD90\DSC_5702.JPG"/>
          <p:cNvPicPr>
            <a:picLocks noChangeAspect="1" noChangeArrowheads="1"/>
          </p:cNvPicPr>
          <p:nvPr/>
        </p:nvPicPr>
        <p:blipFill>
          <a:blip r:embed="rId4" cstate="print">
            <a:duotone>
              <a:prstClr val="black"/>
              <a:schemeClr val="accent1">
                <a:tint val="45000"/>
                <a:satMod val="400000"/>
              </a:schemeClr>
            </a:duotone>
          </a:blip>
          <a:srcRect l="7724" t="23653" r="8469" b="28066"/>
          <a:stretch>
            <a:fillRect/>
          </a:stretch>
        </p:blipFill>
        <p:spPr bwMode="auto">
          <a:xfrm>
            <a:off x="27046" y="188640"/>
            <a:ext cx="9144000" cy="3143254"/>
          </a:xfrm>
          <a:prstGeom prst="rect">
            <a:avLst/>
          </a:prstGeom>
          <a:noFill/>
        </p:spPr>
      </p:pic>
    </p:spTree>
    <p:extLst>
      <p:ext uri="{BB962C8B-B14F-4D97-AF65-F5344CB8AC3E}">
        <p14:creationId xmlns:p14="http://schemas.microsoft.com/office/powerpoint/2010/main" val="40977308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a:p>
        </p:txBody>
      </p:sp>
      <p:pic>
        <p:nvPicPr>
          <p:cNvPr id="22530" name="Picture 2"/>
          <p:cNvPicPr>
            <a:picLocks noChangeAspect="1" noChangeArrowheads="1"/>
          </p:cNvPicPr>
          <p:nvPr/>
        </p:nvPicPr>
        <p:blipFill>
          <a:blip r:embed="rId2"/>
          <a:srcRect l="12628" t="6836" r="14348" b="4297"/>
          <a:stretch>
            <a:fillRect/>
          </a:stretch>
        </p:blipFill>
        <p:spPr bwMode="auto">
          <a:xfrm>
            <a:off x="0" y="1017968"/>
            <a:ext cx="9144000" cy="4692299"/>
          </a:xfrm>
          <a:prstGeom prst="rect">
            <a:avLst/>
          </a:prstGeom>
          <a:noFill/>
          <a:ln w="9525">
            <a:noFill/>
            <a:miter lim="800000"/>
            <a:headEnd/>
            <a:tailEnd/>
          </a:ln>
          <a:effectLst/>
        </p:spPr>
      </p:pic>
    </p:spTree>
    <p:extLst>
      <p:ext uri="{BB962C8B-B14F-4D97-AF65-F5344CB8AC3E}">
        <p14:creationId xmlns:p14="http://schemas.microsoft.com/office/powerpoint/2010/main" val="32219050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IN"/>
          </a:p>
        </p:txBody>
      </p:sp>
      <p:sp>
        <p:nvSpPr>
          <p:cNvPr id="2" name="Content Placeholder 1"/>
          <p:cNvSpPr>
            <a:spLocks noGrp="1"/>
          </p:cNvSpPr>
          <p:nvPr>
            <p:ph idx="1"/>
          </p:nvPr>
        </p:nvSpPr>
        <p:spPr/>
        <p:txBody>
          <a:bodyPr/>
          <a:lstStyle/>
          <a:p>
            <a:endParaRPr lang="en-IN"/>
          </a:p>
        </p:txBody>
      </p:sp>
      <p:pic>
        <p:nvPicPr>
          <p:cNvPr id="4" name="Picture 2" descr="https://scontent-b-ams.xx.fbcdn.net/hphotos-xpf1/v/t1.0-9/s720x720/1509837_10152703537893063_8416098925972769135_n.jpg?oh=308dc241fc998877143abb31e56b25b4&amp;oe=555F5163"/>
          <p:cNvPicPr>
            <a:picLocks noChangeAspect="1" noChangeArrowheads="1"/>
          </p:cNvPicPr>
          <p:nvPr/>
        </p:nvPicPr>
        <p:blipFill>
          <a:blip r:embed="rId2"/>
          <a:srcRect/>
          <a:stretch>
            <a:fillRect/>
          </a:stretch>
        </p:blipFill>
        <p:spPr bwMode="auto">
          <a:xfrm>
            <a:off x="1" y="1125124"/>
            <a:ext cx="9361201" cy="4875626"/>
          </a:xfrm>
          <a:prstGeom prst="rect">
            <a:avLst/>
          </a:prstGeom>
          <a:noFill/>
        </p:spPr>
      </p:pic>
    </p:spTree>
    <p:extLst>
      <p:ext uri="{BB962C8B-B14F-4D97-AF65-F5344CB8AC3E}">
        <p14:creationId xmlns:p14="http://schemas.microsoft.com/office/powerpoint/2010/main" val="3815904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Study Rationale</a:t>
            </a:r>
            <a:endParaRPr lang="en-IN" dirty="0"/>
          </a:p>
        </p:txBody>
      </p:sp>
      <p:sp>
        <p:nvSpPr>
          <p:cNvPr id="3" name="Content Placeholder 2"/>
          <p:cNvSpPr>
            <a:spLocks noGrp="1"/>
          </p:cNvSpPr>
          <p:nvPr>
            <p:ph idx="1"/>
          </p:nvPr>
        </p:nvSpPr>
        <p:spPr/>
        <p:txBody>
          <a:bodyPr>
            <a:normAutofit/>
          </a:bodyPr>
          <a:lstStyle/>
          <a:p>
            <a:r>
              <a:rPr lang="en-IN" dirty="0" smtClean="0"/>
              <a:t>Tigers vital for regulating and perpetuating ecological processes</a:t>
            </a:r>
          </a:p>
          <a:p>
            <a:r>
              <a:rPr lang="en-IN" dirty="0" smtClean="0"/>
              <a:t>Umbrella species</a:t>
            </a:r>
          </a:p>
          <a:p>
            <a:r>
              <a:rPr lang="en-IN" dirty="0" smtClean="0"/>
              <a:t>Continuity of natural evolutionary processes</a:t>
            </a:r>
          </a:p>
          <a:p>
            <a:r>
              <a:rPr lang="en-IN" dirty="0" smtClean="0"/>
              <a:t>Tiger reserves provide a range of ecosystem services</a:t>
            </a:r>
          </a:p>
          <a:p>
            <a:r>
              <a:rPr lang="en-IN" dirty="0" smtClean="0"/>
              <a:t>Economic valuation can help in </a:t>
            </a:r>
          </a:p>
          <a:p>
            <a:pPr lvl="1"/>
            <a:r>
              <a:rPr lang="en-IN" dirty="0" smtClean="0"/>
              <a:t>communicate the value of natural capital</a:t>
            </a:r>
          </a:p>
          <a:p>
            <a:pPr lvl="1"/>
            <a:r>
              <a:rPr lang="en-IN" dirty="0" smtClean="0"/>
              <a:t>provide reasons for enhanced investment</a:t>
            </a:r>
            <a:endParaRPr lang="en-IN" dirty="0"/>
          </a:p>
        </p:txBody>
      </p:sp>
    </p:spTree>
    <p:extLst>
      <p:ext uri="{BB962C8B-B14F-4D97-AF65-F5344CB8AC3E}">
        <p14:creationId xmlns:p14="http://schemas.microsoft.com/office/powerpoint/2010/main" val="17681178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ea typeface="Adobe Gothic Std B" pitchFamily="34" charset="-128"/>
              </a:rPr>
              <a:t>Objectives of the study</a:t>
            </a:r>
            <a:endParaRPr lang="en-IN" b="1" dirty="0">
              <a:ea typeface="Adobe Gothic Std B" pitchFamily="34" charset="-128"/>
            </a:endParaRPr>
          </a:p>
        </p:txBody>
      </p:sp>
      <p:sp>
        <p:nvSpPr>
          <p:cNvPr id="3" name="Content Placeholder 2"/>
          <p:cNvSpPr>
            <a:spLocks noGrp="1"/>
          </p:cNvSpPr>
          <p:nvPr>
            <p:ph type="body" sz="quarter" idx="13"/>
          </p:nvPr>
        </p:nvSpPr>
        <p:spPr>
          <a:xfrm>
            <a:off x="1371600" y="2057400"/>
            <a:ext cx="7467600" cy="3943350"/>
          </a:xfrm>
        </p:spPr>
        <p:txBody>
          <a:bodyPr>
            <a:normAutofit fontScale="77500" lnSpcReduction="20000"/>
          </a:bodyPr>
          <a:lstStyle/>
          <a:p>
            <a:pPr lvl="0"/>
            <a:r>
              <a:rPr lang="en-IN" dirty="0" smtClean="0"/>
              <a:t>Estimate the economic value of ecosystem services emanating from 6 selected tiger  reserves -  Corbett, Kanha, Kaziranga, Periyar, Ranthambore and Sundarbans</a:t>
            </a:r>
          </a:p>
          <a:p>
            <a:pPr lvl="0"/>
            <a:endParaRPr lang="en-IN" dirty="0" smtClean="0"/>
          </a:p>
          <a:p>
            <a:pPr lvl="0"/>
            <a:r>
              <a:rPr lang="en-IN" dirty="0" smtClean="0"/>
              <a:t>Application of Spatial Mapping tool to understand flow of Ecosystem Services  –  A pilot study at two of the selected tiger reserves using “InVEST” mapping package</a:t>
            </a:r>
          </a:p>
          <a:p>
            <a:pPr lvl="0"/>
            <a:endParaRPr lang="en-IN" dirty="0" smtClean="0"/>
          </a:p>
          <a:p>
            <a:pPr lvl="0"/>
            <a:r>
              <a:rPr lang="en-IN" dirty="0" smtClean="0"/>
              <a:t>Estimate the  cost of inaction through cost of re-creating a tiger reserve  and willingness to pay for tiger conservation</a:t>
            </a:r>
          </a:p>
        </p:txBody>
      </p:sp>
    </p:spTree>
    <p:extLst>
      <p:ext uri="{BB962C8B-B14F-4D97-AF65-F5344CB8AC3E}">
        <p14:creationId xmlns:p14="http://schemas.microsoft.com/office/powerpoint/2010/main" val="2912762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ropbox\CESM\Ongoing Projects\NTCA\Report\Figures\StudySites.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75656" y="1844824"/>
            <a:ext cx="6840760" cy="4531749"/>
          </a:xfrm>
          <a:prstGeom prst="rect">
            <a:avLst/>
          </a:prstGeom>
          <a:noFill/>
          <a:ln>
            <a:noFill/>
          </a:ln>
        </p:spPr>
      </p:pic>
      <p:sp>
        <p:nvSpPr>
          <p:cNvPr id="2" name="Title 1"/>
          <p:cNvSpPr>
            <a:spLocks noGrp="1"/>
          </p:cNvSpPr>
          <p:nvPr>
            <p:ph type="title"/>
          </p:nvPr>
        </p:nvSpPr>
        <p:spPr/>
        <p:txBody>
          <a:bodyPr/>
          <a:lstStyle/>
          <a:p>
            <a:r>
              <a:rPr lang="en-IN" dirty="0" smtClean="0"/>
              <a:t>Tiger Reserves Studied</a:t>
            </a:r>
            <a:endParaRPr lang="en-IN" dirty="0"/>
          </a:p>
        </p:txBody>
      </p:sp>
    </p:spTree>
    <p:extLst>
      <p:ext uri="{BB962C8B-B14F-4D97-AF65-F5344CB8AC3E}">
        <p14:creationId xmlns:p14="http://schemas.microsoft.com/office/powerpoint/2010/main" val="1554884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b="1" dirty="0" smtClean="0">
                <a:solidFill>
                  <a:srgbClr val="00B050"/>
                </a:solidFill>
              </a:rPr>
              <a:t>Centre for Ecological Services Management at IIFM (</a:t>
            </a:r>
            <a:r>
              <a:rPr lang="en-US" b="1" dirty="0" smtClean="0">
                <a:solidFill>
                  <a:srgbClr val="00B050"/>
                </a:solidFill>
                <a:hlinkClick r:id="rId2"/>
              </a:rPr>
              <a:t>www.iifm.ac.in/cesm</a:t>
            </a:r>
            <a:r>
              <a:rPr lang="en-US" b="1" dirty="0" smtClean="0">
                <a:solidFill>
                  <a:srgbClr val="00B050"/>
                </a:solidFill>
              </a:rPr>
              <a:t>), 2007…</a:t>
            </a:r>
            <a:endParaRPr lang="en-US" dirty="0">
              <a:solidFill>
                <a:srgbClr val="00B050"/>
              </a:solidFill>
            </a:endParaRPr>
          </a:p>
        </p:txBody>
      </p:sp>
      <p:sp>
        <p:nvSpPr>
          <p:cNvPr id="5" name="Slide Number Placeholder 4"/>
          <p:cNvSpPr>
            <a:spLocks noGrp="1"/>
          </p:cNvSpPr>
          <p:nvPr>
            <p:ph type="sldNum" sz="quarter" idx="12"/>
          </p:nvPr>
        </p:nvSpPr>
        <p:spPr/>
        <p:txBody>
          <a:bodyPr/>
          <a:lstStyle/>
          <a:p>
            <a:fld id="{71B7BAC7-FE87-40F6-AA24-4F4685D1B022}" type="slidenum">
              <a:rPr lang="en-US" smtClean="0"/>
              <a:pPr/>
              <a:t>4</a:t>
            </a:fld>
            <a:endParaRPr lang="en-US"/>
          </a:p>
        </p:txBody>
      </p:sp>
      <p:sp>
        <p:nvSpPr>
          <p:cNvPr id="14" name="Content Placeholder 13"/>
          <p:cNvSpPr>
            <a:spLocks noGrp="1"/>
          </p:cNvSpPr>
          <p:nvPr>
            <p:ph type="body" sz="quarter" idx="13"/>
          </p:nvPr>
        </p:nvSpPr>
        <p:spPr/>
        <p:txBody>
          <a:bodyPr>
            <a:normAutofit lnSpcReduction="10000"/>
          </a:bodyPr>
          <a:lstStyle/>
          <a:p>
            <a:pPr lvl="0"/>
            <a:r>
              <a:rPr lang="en-US" b="0" dirty="0" smtClean="0"/>
              <a:t>To conduct action and policy research for ecological services management.</a:t>
            </a:r>
          </a:p>
          <a:p>
            <a:pPr lvl="0"/>
            <a:r>
              <a:rPr lang="en-US" b="0" dirty="0" smtClean="0"/>
              <a:t>To provide platform for policy discussion amongst various stakeholders </a:t>
            </a:r>
          </a:p>
          <a:p>
            <a:pPr lvl="0"/>
            <a:r>
              <a:rPr lang="en-US" b="0" dirty="0" smtClean="0"/>
              <a:t>To provide consulting services for analytical and policy inputs</a:t>
            </a:r>
          </a:p>
          <a:p>
            <a:pPr lvl="0"/>
            <a:r>
              <a:rPr lang="en-US" b="0" dirty="0" smtClean="0"/>
              <a:t>To conduct training programmes </a:t>
            </a:r>
          </a:p>
          <a:p>
            <a:pPr lvl="0"/>
            <a:r>
              <a:rPr lang="en-US" b="0" dirty="0" smtClean="0"/>
              <a:t>To evolve exchange programmes </a:t>
            </a:r>
          </a:p>
          <a:p>
            <a:pPr lvl="0"/>
            <a:r>
              <a:rPr lang="en-US" b="0" dirty="0" smtClean="0"/>
              <a:t>To provide teaching inputs for various PG programmes of IIFM </a:t>
            </a:r>
          </a:p>
        </p:txBody>
      </p:sp>
    </p:spTree>
    <p:extLst>
      <p:ext uri="{BB962C8B-B14F-4D97-AF65-F5344CB8AC3E}">
        <p14:creationId xmlns:p14="http://schemas.microsoft.com/office/powerpoint/2010/main" val="1011947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Study Framework</a:t>
            </a:r>
            <a:endParaRPr lang="en-IN" dirty="0"/>
          </a:p>
        </p:txBody>
      </p:sp>
      <p:sp>
        <p:nvSpPr>
          <p:cNvPr id="3" name="Content Placeholder 2"/>
          <p:cNvSpPr>
            <a:spLocks noGrp="1"/>
          </p:cNvSpPr>
          <p:nvPr>
            <p:ph type="body" sz="quarter" idx="13"/>
          </p:nvPr>
        </p:nvSpPr>
        <p:spPr/>
        <p:txBody>
          <a:bodyPr>
            <a:normAutofit/>
          </a:bodyPr>
          <a:lstStyle/>
          <a:p>
            <a:r>
              <a:rPr lang="en-IN" dirty="0" smtClean="0"/>
              <a:t>Main objective of TRs is ensuring continuity of natural evolutionary processes</a:t>
            </a:r>
          </a:p>
          <a:p>
            <a:r>
              <a:rPr lang="en-IN" dirty="0" smtClean="0"/>
              <a:t>Also provide many ecosystem services</a:t>
            </a:r>
          </a:p>
          <a:p>
            <a:r>
              <a:rPr lang="en-IN" dirty="0" smtClean="0"/>
              <a:t>A VALUE+ approach</a:t>
            </a:r>
          </a:p>
          <a:p>
            <a:r>
              <a:rPr lang="en-IN" dirty="0" smtClean="0"/>
              <a:t>Frameworks used</a:t>
            </a:r>
          </a:p>
          <a:p>
            <a:pPr lvl="1"/>
            <a:r>
              <a:rPr lang="en-IN" dirty="0" smtClean="0"/>
              <a:t>Total Economic Value</a:t>
            </a:r>
          </a:p>
          <a:p>
            <a:pPr lvl="1"/>
            <a:r>
              <a:rPr lang="en-IN" dirty="0" smtClean="0"/>
              <a:t>Millennium Ecosystem Assessment</a:t>
            </a:r>
          </a:p>
          <a:p>
            <a:pPr lvl="1"/>
            <a:r>
              <a:rPr lang="en-IN" dirty="0" smtClean="0"/>
              <a:t>Stock and Flow Benefits</a:t>
            </a:r>
          </a:p>
          <a:p>
            <a:pPr lvl="1"/>
            <a:r>
              <a:rPr lang="en-IN" dirty="0" smtClean="0"/>
              <a:t>Tangible and Intangible Benefits</a:t>
            </a:r>
          </a:p>
        </p:txBody>
      </p:sp>
    </p:spTree>
    <p:extLst>
      <p:ext uri="{BB962C8B-B14F-4D97-AF65-F5344CB8AC3E}">
        <p14:creationId xmlns:p14="http://schemas.microsoft.com/office/powerpoint/2010/main" val="41300923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ropbox\CESM\Ongoing Projects\NTCA\Report\Figures\Methodology-Figure03.png"/>
          <p:cNvPicPr>
            <a:picLocks noChangeAspect="1" noChangeArrowheads="1"/>
          </p:cNvPicPr>
          <p:nvPr/>
        </p:nvPicPr>
        <p:blipFill>
          <a:blip r:embed="rId2" cstate="print">
            <a:duotone>
              <a:prstClr val="black"/>
              <a:schemeClr val="accent3">
                <a:lumMod val="40000"/>
                <a:lumOff val="60000"/>
                <a:tint val="45000"/>
                <a:satMod val="400000"/>
              </a:schemeClr>
            </a:duotone>
          </a:blip>
          <a:srcRect t="3948" b="3937"/>
          <a:stretch>
            <a:fillRect/>
          </a:stretch>
        </p:blipFill>
        <p:spPr bwMode="auto">
          <a:xfrm>
            <a:off x="1214416" y="859783"/>
            <a:ext cx="6953997" cy="5107051"/>
          </a:xfrm>
          <a:prstGeom prst="rect">
            <a:avLst/>
          </a:prstGeom>
          <a:noFill/>
        </p:spPr>
      </p:pic>
    </p:spTree>
    <p:extLst>
      <p:ext uri="{BB962C8B-B14F-4D97-AF65-F5344CB8AC3E}">
        <p14:creationId xmlns:p14="http://schemas.microsoft.com/office/powerpoint/2010/main" val="971092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43108" y="1085850"/>
            <a:ext cx="6467492" cy="2114550"/>
          </a:xfrm>
        </p:spPr>
        <p:txBody>
          <a:bodyPr/>
          <a:lstStyle/>
          <a:p>
            <a:r>
              <a:rPr lang="en-IN" sz="5400" dirty="0"/>
              <a:t>Economic Value of Ecosystem Services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747175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85853" y="1285861"/>
          <a:ext cx="7668343" cy="4139279"/>
        </p:xfrm>
        <a:graphic>
          <a:graphicData uri="http://schemas.openxmlformats.org/drawingml/2006/table">
            <a:tbl>
              <a:tblPr/>
              <a:tblGrid>
                <a:gridCol w="792912">
                  <a:extLst>
                    <a:ext uri="{9D8B030D-6E8A-4147-A177-3AD203B41FA5}">
                      <a16:colId xmlns:a16="http://schemas.microsoft.com/office/drawing/2014/main" xmlns="" val="20000"/>
                    </a:ext>
                  </a:extLst>
                </a:gridCol>
                <a:gridCol w="3168218">
                  <a:extLst>
                    <a:ext uri="{9D8B030D-6E8A-4147-A177-3AD203B41FA5}">
                      <a16:colId xmlns:a16="http://schemas.microsoft.com/office/drawing/2014/main" xmlns="" val="20001"/>
                    </a:ext>
                  </a:extLst>
                </a:gridCol>
                <a:gridCol w="155093">
                  <a:extLst>
                    <a:ext uri="{9D8B030D-6E8A-4147-A177-3AD203B41FA5}">
                      <a16:colId xmlns:a16="http://schemas.microsoft.com/office/drawing/2014/main" xmlns="" val="20002"/>
                    </a:ext>
                  </a:extLst>
                </a:gridCol>
                <a:gridCol w="648044">
                  <a:extLst>
                    <a:ext uri="{9D8B030D-6E8A-4147-A177-3AD203B41FA5}">
                      <a16:colId xmlns:a16="http://schemas.microsoft.com/office/drawing/2014/main" xmlns="" val="20003"/>
                    </a:ext>
                  </a:extLst>
                </a:gridCol>
                <a:gridCol w="155093">
                  <a:extLst>
                    <a:ext uri="{9D8B030D-6E8A-4147-A177-3AD203B41FA5}">
                      <a16:colId xmlns:a16="http://schemas.microsoft.com/office/drawing/2014/main" xmlns="" val="20004"/>
                    </a:ext>
                  </a:extLst>
                </a:gridCol>
                <a:gridCol w="155093">
                  <a:extLst>
                    <a:ext uri="{9D8B030D-6E8A-4147-A177-3AD203B41FA5}">
                      <a16:colId xmlns:a16="http://schemas.microsoft.com/office/drawing/2014/main" xmlns="" val="20005"/>
                    </a:ext>
                  </a:extLst>
                </a:gridCol>
                <a:gridCol w="648901">
                  <a:extLst>
                    <a:ext uri="{9D8B030D-6E8A-4147-A177-3AD203B41FA5}">
                      <a16:colId xmlns:a16="http://schemas.microsoft.com/office/drawing/2014/main" xmlns="" val="20006"/>
                    </a:ext>
                  </a:extLst>
                </a:gridCol>
                <a:gridCol w="648044">
                  <a:extLst>
                    <a:ext uri="{9D8B030D-6E8A-4147-A177-3AD203B41FA5}">
                      <a16:colId xmlns:a16="http://schemas.microsoft.com/office/drawing/2014/main" xmlns="" val="20007"/>
                    </a:ext>
                  </a:extLst>
                </a:gridCol>
                <a:gridCol w="648044">
                  <a:extLst>
                    <a:ext uri="{9D8B030D-6E8A-4147-A177-3AD203B41FA5}">
                      <a16:colId xmlns:a16="http://schemas.microsoft.com/office/drawing/2014/main" xmlns="" val="20008"/>
                    </a:ext>
                  </a:extLst>
                </a:gridCol>
                <a:gridCol w="648901">
                  <a:extLst>
                    <a:ext uri="{9D8B030D-6E8A-4147-A177-3AD203B41FA5}">
                      <a16:colId xmlns:a16="http://schemas.microsoft.com/office/drawing/2014/main" xmlns="" val="20009"/>
                    </a:ext>
                  </a:extLst>
                </a:gridCol>
              </a:tblGrid>
              <a:tr h="611849">
                <a:tc gridSpan="3">
                  <a:txBody>
                    <a:bodyPr/>
                    <a:lstStyle/>
                    <a:p>
                      <a:pPr marL="0" marR="0" algn="l">
                        <a:lnSpc>
                          <a:spcPct val="115000"/>
                        </a:lnSpc>
                        <a:spcBef>
                          <a:spcPts val="0"/>
                        </a:spcBef>
                        <a:spcAft>
                          <a:spcPts val="0"/>
                        </a:spcAft>
                      </a:pPr>
                      <a:r>
                        <a:rPr lang="en-IN" sz="1200" b="1" dirty="0">
                          <a:solidFill>
                            <a:srgbClr val="FFFFFF"/>
                          </a:solidFill>
                          <a:latin typeface="Arial"/>
                          <a:ea typeface="Calibri"/>
                          <a:cs typeface="Mangal"/>
                        </a:rPr>
                        <a:t>Ecosystem service / </a:t>
                      </a:r>
                      <a:endParaRPr lang="en-IN" sz="1200" b="1" dirty="0" smtClean="0">
                        <a:solidFill>
                          <a:srgbClr val="FFFFFF"/>
                        </a:solidFill>
                        <a:latin typeface="Arial"/>
                        <a:ea typeface="Calibri"/>
                        <a:cs typeface="Mangal"/>
                      </a:endParaRPr>
                    </a:p>
                    <a:p>
                      <a:pPr marL="0" marR="0" algn="l">
                        <a:lnSpc>
                          <a:spcPct val="115000"/>
                        </a:lnSpc>
                        <a:spcBef>
                          <a:spcPts val="0"/>
                        </a:spcBef>
                        <a:spcAft>
                          <a:spcPts val="0"/>
                        </a:spcAft>
                      </a:pPr>
                      <a:r>
                        <a:rPr lang="en-IN" sz="1200" b="1" dirty="0" smtClean="0">
                          <a:solidFill>
                            <a:srgbClr val="FFFFFF"/>
                          </a:solidFill>
                          <a:latin typeface="Arial"/>
                          <a:ea typeface="Calibri"/>
                          <a:cs typeface="Mangal"/>
                        </a:rPr>
                        <a:t>Benefit </a:t>
                      </a:r>
                      <a:r>
                        <a:rPr lang="en-IN" sz="1200" b="1" dirty="0">
                          <a:solidFill>
                            <a:srgbClr val="FFFFFF"/>
                          </a:solidFill>
                          <a:latin typeface="Arial"/>
                          <a:ea typeface="Calibri"/>
                          <a:cs typeface="Mangal"/>
                        </a:rPr>
                        <a:t>from Tiger Reserve</a:t>
                      </a:r>
                      <a:endParaRPr lang="en-IN" sz="1200" dirty="0">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hMerge="1">
                  <a:txBody>
                    <a:bodyPr/>
                    <a:lstStyle/>
                    <a:p>
                      <a:endParaRPr lang="en-IN"/>
                    </a:p>
                  </a:txBody>
                  <a:tcPr/>
                </a:tc>
                <a:tc hMerge="1">
                  <a:txBody>
                    <a:bodyPr/>
                    <a:lstStyle/>
                    <a:p>
                      <a:endParaRPr lang="en-IN"/>
                    </a:p>
                  </a:txBody>
                  <a:tcPr/>
                </a:tc>
                <a:tc>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CTR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gridSpan="2">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KTR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hMerge="1">
                  <a:txBody>
                    <a:bodyPr/>
                    <a:lstStyle/>
                    <a:p>
                      <a:pPr marL="71755" marR="71755" algn="ctr">
                        <a:lnSpc>
                          <a:spcPct val="115000"/>
                        </a:lnSpc>
                        <a:spcBef>
                          <a:spcPts val="0"/>
                        </a:spcBef>
                        <a:spcAft>
                          <a:spcPts val="0"/>
                        </a:spcAft>
                      </a:pPr>
                      <a:endParaRPr lang="en-IN" sz="1600" dirty="0">
                        <a:latin typeface="Arial"/>
                        <a:ea typeface="Calibri"/>
                        <a:cs typeface="Mangal"/>
                      </a:endParaRPr>
                    </a:p>
                  </a:txBody>
                  <a:tcPr/>
                </a:tc>
                <a:tc>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KZTR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PTR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RTR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STR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extLst>
                  <a:ext uri="{0D108BD9-81ED-4DB2-BD59-A6C34878D82A}">
                    <a16:rowId xmlns:a16="http://schemas.microsoft.com/office/drawing/2014/main" xmlns="" val="10000"/>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Employment generation</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marL="0" marR="0" algn="ctr">
                        <a:lnSpc>
                          <a:spcPct val="115000"/>
                        </a:lnSpc>
                        <a:spcBef>
                          <a:spcPts val="0"/>
                        </a:spcBef>
                        <a:spcAft>
                          <a:spcPts val="0"/>
                        </a:spcAft>
                      </a:pPr>
                      <a:endParaRPr lang="en-IN" sz="1600">
                        <a:latin typeface="Arial"/>
                        <a:ea typeface="Calibri"/>
                        <a:cs typeface="Mangal"/>
                      </a:endParaRPr>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Agriculture</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2"/>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Fishing</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Fuel wood</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4"/>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Fodder / grazing</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Timber</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6"/>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	</a:t>
                      </a:r>
                      <a:r>
                        <a:rPr lang="en-IN" sz="1200" b="1" i="1" dirty="0">
                          <a:solidFill>
                            <a:schemeClr val="tx1"/>
                          </a:solidFill>
                          <a:latin typeface="Arial"/>
                          <a:ea typeface="Calibri"/>
                          <a:cs typeface="Mangal"/>
                        </a:rPr>
                        <a:t>Standing timber</a:t>
                      </a:r>
                      <a:endParaRPr lang="en-IN" sz="1200" i="1"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marL="0" marR="0" algn="ctr">
                        <a:lnSpc>
                          <a:spcPct val="115000"/>
                        </a:lnSpc>
                        <a:spcBef>
                          <a:spcPts val="0"/>
                        </a:spcBef>
                        <a:spcAft>
                          <a:spcPts val="0"/>
                        </a:spcAft>
                      </a:pPr>
                      <a:endParaRPr lang="en-IN" sz="1600">
                        <a:latin typeface="Arial"/>
                        <a:ea typeface="Calibri"/>
                        <a:cs typeface="Mangal"/>
                      </a:endParaRPr>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Non-Wood Forest Produce</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8"/>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Gene-pool protection</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marL="0" marR="0" algn="ctr">
                        <a:lnSpc>
                          <a:spcPct val="115000"/>
                        </a:lnSpc>
                        <a:spcBef>
                          <a:spcPts val="0"/>
                        </a:spcBef>
                        <a:spcAft>
                          <a:spcPts val="0"/>
                        </a:spcAft>
                      </a:pPr>
                      <a:endParaRPr lang="en-IN" sz="1600" dirty="0">
                        <a:latin typeface="Arial"/>
                        <a:ea typeface="Calibri"/>
                        <a:cs typeface="Mangal"/>
                      </a:endParaRPr>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Carbon storage</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pPr marL="0" marR="0" algn="ctr">
                        <a:lnSpc>
                          <a:spcPct val="115000"/>
                        </a:lnSpc>
                        <a:spcBef>
                          <a:spcPts val="0"/>
                        </a:spcBef>
                        <a:spcAft>
                          <a:spcPts val="0"/>
                        </a:spcAft>
                      </a:pPr>
                      <a:endParaRPr lang="en-IN" sz="1600" dirty="0">
                        <a:latin typeface="Arial"/>
                        <a:ea typeface="Calibri"/>
                        <a:cs typeface="Mangal"/>
                      </a:endParaRPr>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10"/>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Carbon sequestration</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marL="0" marR="0" algn="ctr">
                        <a:lnSpc>
                          <a:spcPct val="115000"/>
                        </a:lnSpc>
                        <a:spcBef>
                          <a:spcPts val="0"/>
                        </a:spcBef>
                        <a:spcAft>
                          <a:spcPts val="0"/>
                        </a:spcAft>
                      </a:pPr>
                      <a:endParaRPr lang="en-IN" sz="1600">
                        <a:latin typeface="Arial"/>
                        <a:ea typeface="Calibri"/>
                        <a:cs typeface="Mangal"/>
                      </a:endParaRPr>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Water provisioning</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12"/>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Water purification</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3"/>
                  </a:ext>
                </a:extLst>
              </a:tr>
              <a:tr h="235161">
                <a:tc gridSpan="3">
                  <a:txBody>
                    <a:bodyPr/>
                    <a:lstStyle/>
                    <a:p>
                      <a:pPr marL="0" marR="0" algn="just">
                        <a:lnSpc>
                          <a:spcPct val="115000"/>
                        </a:lnSpc>
                        <a:spcBef>
                          <a:spcPts val="0"/>
                        </a:spcBef>
                        <a:spcAft>
                          <a:spcPts val="0"/>
                        </a:spcAft>
                      </a:pPr>
                      <a:endParaRPr lang="en-IN" sz="1200" dirty="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endParaRPr lang="en-IN" sz="1200" dirty="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endParaRPr lang="en-IN" sz="1200" dirty="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dirty="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dirty="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dirty="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dirty="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4"/>
                  </a:ext>
                </a:extLst>
              </a:tr>
              <a:tr h="235161">
                <a:tc>
                  <a:txBody>
                    <a:bodyPr/>
                    <a:lstStyle/>
                    <a:p>
                      <a:pPr marL="0" marR="0" algn="r">
                        <a:lnSpc>
                          <a:spcPct val="115000"/>
                        </a:lnSpc>
                        <a:spcBef>
                          <a:spcPts val="0"/>
                        </a:spcBef>
                        <a:spcAft>
                          <a:spcPts val="0"/>
                        </a:spcAft>
                      </a:pPr>
                      <a:r>
                        <a:rPr lang="en-IN" sz="1200" b="1">
                          <a:latin typeface="Arial"/>
                          <a:ea typeface="Calibri"/>
                          <a:cs typeface="Mangal"/>
                          <a:sym typeface="Wingdings 2"/>
                        </a:rPr>
                        <a:t></a:t>
                      </a:r>
                      <a:endParaRPr lang="en-IN" sz="1200">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200" dirty="0">
                          <a:latin typeface="Arial"/>
                          <a:ea typeface="Calibri"/>
                          <a:cs typeface="Mangal"/>
                        </a:rPr>
                        <a:t>Estimated in monetary terms</a:t>
                      </a: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3">
                  <a:txBody>
                    <a:bodyPr/>
                    <a:lstStyle/>
                    <a:p>
                      <a:pPr marL="0" marR="0" algn="r">
                        <a:lnSpc>
                          <a:spcPct val="115000"/>
                        </a:lnSpc>
                        <a:spcBef>
                          <a:spcPts val="0"/>
                        </a:spcBef>
                        <a:spcAft>
                          <a:spcPts val="0"/>
                        </a:spcAft>
                      </a:pPr>
                      <a:r>
                        <a:rPr lang="en-IN" sz="1200" b="1" dirty="0">
                          <a:latin typeface="Arial"/>
                          <a:ea typeface="Calibri"/>
                          <a:cs typeface="Mangal"/>
                          <a:sym typeface="Wingdings 2"/>
                        </a:rPr>
                        <a:t></a:t>
                      </a:r>
                      <a:endParaRPr lang="en-IN" sz="1200" dirty="0">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gridSpan="5">
                  <a:txBody>
                    <a:bodyPr/>
                    <a:lstStyle/>
                    <a:p>
                      <a:pPr marL="0" marR="0" algn="l">
                        <a:lnSpc>
                          <a:spcPct val="115000"/>
                        </a:lnSpc>
                        <a:spcBef>
                          <a:spcPts val="0"/>
                        </a:spcBef>
                        <a:spcAft>
                          <a:spcPts val="0"/>
                        </a:spcAft>
                      </a:pPr>
                      <a:r>
                        <a:rPr lang="en-IN" sz="1200" dirty="0">
                          <a:latin typeface="Arial"/>
                          <a:ea typeface="Calibri"/>
                          <a:cs typeface="Mangal"/>
                        </a:rPr>
                        <a:t>Qualitatively described</a:t>
                      </a: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0015"/>
                  </a:ext>
                </a:extLst>
              </a:tr>
            </a:tbl>
          </a:graphicData>
        </a:graphic>
      </p:graphicFrame>
      <p:sp>
        <p:nvSpPr>
          <p:cNvPr id="2" name="TextBox 1"/>
          <p:cNvSpPr txBox="1"/>
          <p:nvPr/>
        </p:nvSpPr>
        <p:spPr>
          <a:xfrm>
            <a:off x="1907704" y="404664"/>
            <a:ext cx="7081169" cy="461665"/>
          </a:xfrm>
          <a:prstGeom prst="rect">
            <a:avLst/>
          </a:prstGeom>
          <a:noFill/>
        </p:spPr>
        <p:txBody>
          <a:bodyPr wrap="none" rtlCol="0">
            <a:spAutoFit/>
          </a:bodyPr>
          <a:lstStyle/>
          <a:p>
            <a:r>
              <a:rPr lang="en-US" sz="2400" b="1" dirty="0" smtClean="0"/>
              <a:t>Spread of Ecosystem Services from Six Tiger Reserves </a:t>
            </a:r>
            <a:endParaRPr lang="en-US" sz="2400" b="1" dirty="0"/>
          </a:p>
        </p:txBody>
      </p:sp>
    </p:spTree>
    <p:extLst>
      <p:ext uri="{BB962C8B-B14F-4D97-AF65-F5344CB8AC3E}">
        <p14:creationId xmlns:p14="http://schemas.microsoft.com/office/powerpoint/2010/main" val="13763282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61376" y="1247996"/>
          <a:ext cx="7668343" cy="4349590"/>
        </p:xfrm>
        <a:graphic>
          <a:graphicData uri="http://schemas.openxmlformats.org/drawingml/2006/table">
            <a:tbl>
              <a:tblPr/>
              <a:tblGrid>
                <a:gridCol w="792912">
                  <a:extLst>
                    <a:ext uri="{9D8B030D-6E8A-4147-A177-3AD203B41FA5}">
                      <a16:colId xmlns:a16="http://schemas.microsoft.com/office/drawing/2014/main" xmlns="" val="20000"/>
                    </a:ext>
                  </a:extLst>
                </a:gridCol>
                <a:gridCol w="3168218">
                  <a:extLst>
                    <a:ext uri="{9D8B030D-6E8A-4147-A177-3AD203B41FA5}">
                      <a16:colId xmlns:a16="http://schemas.microsoft.com/office/drawing/2014/main" xmlns="" val="20001"/>
                    </a:ext>
                  </a:extLst>
                </a:gridCol>
                <a:gridCol w="155093">
                  <a:extLst>
                    <a:ext uri="{9D8B030D-6E8A-4147-A177-3AD203B41FA5}">
                      <a16:colId xmlns:a16="http://schemas.microsoft.com/office/drawing/2014/main" xmlns="" val="20002"/>
                    </a:ext>
                  </a:extLst>
                </a:gridCol>
                <a:gridCol w="648044">
                  <a:extLst>
                    <a:ext uri="{9D8B030D-6E8A-4147-A177-3AD203B41FA5}">
                      <a16:colId xmlns:a16="http://schemas.microsoft.com/office/drawing/2014/main" xmlns="" val="20003"/>
                    </a:ext>
                  </a:extLst>
                </a:gridCol>
                <a:gridCol w="155093">
                  <a:extLst>
                    <a:ext uri="{9D8B030D-6E8A-4147-A177-3AD203B41FA5}">
                      <a16:colId xmlns:a16="http://schemas.microsoft.com/office/drawing/2014/main" xmlns="" val="20004"/>
                    </a:ext>
                  </a:extLst>
                </a:gridCol>
                <a:gridCol w="155093">
                  <a:extLst>
                    <a:ext uri="{9D8B030D-6E8A-4147-A177-3AD203B41FA5}">
                      <a16:colId xmlns:a16="http://schemas.microsoft.com/office/drawing/2014/main" xmlns="" val="20005"/>
                    </a:ext>
                  </a:extLst>
                </a:gridCol>
                <a:gridCol w="648901">
                  <a:extLst>
                    <a:ext uri="{9D8B030D-6E8A-4147-A177-3AD203B41FA5}">
                      <a16:colId xmlns:a16="http://schemas.microsoft.com/office/drawing/2014/main" xmlns="" val="20006"/>
                    </a:ext>
                  </a:extLst>
                </a:gridCol>
                <a:gridCol w="648044">
                  <a:extLst>
                    <a:ext uri="{9D8B030D-6E8A-4147-A177-3AD203B41FA5}">
                      <a16:colId xmlns:a16="http://schemas.microsoft.com/office/drawing/2014/main" xmlns="" val="20007"/>
                    </a:ext>
                  </a:extLst>
                </a:gridCol>
                <a:gridCol w="648044">
                  <a:extLst>
                    <a:ext uri="{9D8B030D-6E8A-4147-A177-3AD203B41FA5}">
                      <a16:colId xmlns:a16="http://schemas.microsoft.com/office/drawing/2014/main" xmlns="" val="20008"/>
                    </a:ext>
                  </a:extLst>
                </a:gridCol>
                <a:gridCol w="648901">
                  <a:extLst>
                    <a:ext uri="{9D8B030D-6E8A-4147-A177-3AD203B41FA5}">
                      <a16:colId xmlns:a16="http://schemas.microsoft.com/office/drawing/2014/main" xmlns="" val="20009"/>
                    </a:ext>
                  </a:extLst>
                </a:gridCol>
              </a:tblGrid>
              <a:tr h="611849">
                <a:tc gridSpan="3">
                  <a:txBody>
                    <a:bodyPr/>
                    <a:lstStyle/>
                    <a:p>
                      <a:pPr marL="0" marR="0" algn="l">
                        <a:lnSpc>
                          <a:spcPct val="115000"/>
                        </a:lnSpc>
                        <a:spcBef>
                          <a:spcPts val="0"/>
                        </a:spcBef>
                        <a:spcAft>
                          <a:spcPts val="0"/>
                        </a:spcAft>
                      </a:pPr>
                      <a:r>
                        <a:rPr lang="en-IN" sz="1200" b="1" dirty="0">
                          <a:solidFill>
                            <a:srgbClr val="FFFFFF"/>
                          </a:solidFill>
                          <a:latin typeface="Arial"/>
                          <a:ea typeface="Calibri"/>
                          <a:cs typeface="Mangal"/>
                        </a:rPr>
                        <a:t>Ecosystem service / </a:t>
                      </a:r>
                      <a:endParaRPr lang="en-IN" sz="1200" b="1" dirty="0" smtClean="0">
                        <a:solidFill>
                          <a:srgbClr val="FFFFFF"/>
                        </a:solidFill>
                        <a:latin typeface="Arial"/>
                        <a:ea typeface="Calibri"/>
                        <a:cs typeface="Mangal"/>
                      </a:endParaRPr>
                    </a:p>
                    <a:p>
                      <a:pPr marL="0" marR="0" algn="l">
                        <a:lnSpc>
                          <a:spcPct val="115000"/>
                        </a:lnSpc>
                        <a:spcBef>
                          <a:spcPts val="0"/>
                        </a:spcBef>
                        <a:spcAft>
                          <a:spcPts val="0"/>
                        </a:spcAft>
                      </a:pPr>
                      <a:r>
                        <a:rPr lang="en-IN" sz="1200" b="1" dirty="0" smtClean="0">
                          <a:solidFill>
                            <a:srgbClr val="FFFFFF"/>
                          </a:solidFill>
                          <a:latin typeface="Arial"/>
                          <a:ea typeface="Calibri"/>
                          <a:cs typeface="Mangal"/>
                        </a:rPr>
                        <a:t>Benefit </a:t>
                      </a:r>
                      <a:r>
                        <a:rPr lang="en-IN" sz="1200" b="1" dirty="0">
                          <a:solidFill>
                            <a:srgbClr val="FFFFFF"/>
                          </a:solidFill>
                          <a:latin typeface="Arial"/>
                          <a:ea typeface="Calibri"/>
                          <a:cs typeface="Mangal"/>
                        </a:rPr>
                        <a:t>from Tiger Reserve</a:t>
                      </a:r>
                      <a:endParaRPr lang="en-IN" sz="1200" dirty="0">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hMerge="1">
                  <a:txBody>
                    <a:bodyPr/>
                    <a:lstStyle/>
                    <a:p>
                      <a:endParaRPr lang="en-IN"/>
                    </a:p>
                  </a:txBody>
                  <a:tcPr/>
                </a:tc>
                <a:tc hMerge="1">
                  <a:txBody>
                    <a:bodyPr/>
                    <a:lstStyle/>
                    <a:p>
                      <a:endParaRPr lang="en-IN"/>
                    </a:p>
                  </a:txBody>
                  <a:tcPr/>
                </a:tc>
                <a:tc>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CTR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gridSpan="2">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KTR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hMerge="1">
                  <a:txBody>
                    <a:bodyPr/>
                    <a:lstStyle/>
                    <a:p>
                      <a:endParaRPr lang="en-IN"/>
                    </a:p>
                  </a:txBody>
                  <a:tcPr/>
                </a:tc>
                <a:tc>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KZTR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PTR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RTR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a:txBody>
                    <a:bodyPr/>
                    <a:lstStyle/>
                    <a:p>
                      <a:pPr marL="71755" marR="71755" algn="ctr">
                        <a:lnSpc>
                          <a:spcPct val="115000"/>
                        </a:lnSpc>
                        <a:spcBef>
                          <a:spcPts val="0"/>
                        </a:spcBef>
                        <a:spcAft>
                          <a:spcPts val="0"/>
                        </a:spcAft>
                      </a:pPr>
                      <a:r>
                        <a:rPr lang="en-IN" sz="1200" b="1" dirty="0" smtClean="0">
                          <a:solidFill>
                            <a:srgbClr val="FFFFFF"/>
                          </a:solidFill>
                          <a:latin typeface="Arial"/>
                          <a:ea typeface="Calibri"/>
                          <a:cs typeface="Mangal"/>
                        </a:rPr>
                        <a:t>STR</a:t>
                      </a:r>
                      <a:endParaRPr lang="en-IN" sz="1200" dirty="0">
                        <a:latin typeface="Arial"/>
                        <a:ea typeface="Calibri"/>
                        <a:cs typeface="Mangal"/>
                      </a:endParaRPr>
                    </a:p>
                  </a:txBody>
                  <a:tcPr marL="44306" marR="44306" marT="12425" marB="12425"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extLst>
                  <a:ext uri="{0D108BD9-81ED-4DB2-BD59-A6C34878D82A}">
                    <a16:rowId xmlns:a16="http://schemas.microsoft.com/office/drawing/2014/main" xmlns="" val="10000"/>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Soil conservation / sediment regulation</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1"/>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Nutrient cycling / retention</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Biological control</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3"/>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Moderation of extreme events</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Pollination</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5"/>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Nursery function</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235161">
                <a:tc gridSpan="3">
                  <a:txBody>
                    <a:bodyPr/>
                    <a:lstStyle/>
                    <a:p>
                      <a:pPr marL="0" marR="0" algn="just">
                        <a:lnSpc>
                          <a:spcPct val="115000"/>
                        </a:lnSpc>
                        <a:spcBef>
                          <a:spcPts val="0"/>
                        </a:spcBef>
                        <a:spcAft>
                          <a:spcPts val="0"/>
                        </a:spcAft>
                      </a:pPr>
                      <a:r>
                        <a:rPr lang="en-IN" sz="1200" b="1" dirty="0">
                          <a:solidFill>
                            <a:schemeClr val="tx1"/>
                          </a:solidFill>
                          <a:latin typeface="Arial"/>
                          <a:ea typeface="Calibri"/>
                          <a:cs typeface="Mangal"/>
                        </a:rPr>
                        <a:t>Habitat / </a:t>
                      </a:r>
                      <a:r>
                        <a:rPr lang="en-IN" sz="1200" b="1" dirty="0" err="1">
                          <a:solidFill>
                            <a:schemeClr val="tx1"/>
                          </a:solidFill>
                          <a:latin typeface="Arial"/>
                          <a:ea typeface="Calibri"/>
                          <a:cs typeface="Mangal"/>
                        </a:rPr>
                        <a:t>refugia</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7"/>
                  </a:ext>
                </a:extLst>
              </a:tr>
              <a:tr h="235161">
                <a:tc gridSpan="3">
                  <a:txBody>
                    <a:bodyPr/>
                    <a:lstStyle/>
                    <a:p>
                      <a:pPr marL="0" marR="0" algn="just">
                        <a:lnSpc>
                          <a:spcPct val="115000"/>
                        </a:lnSpc>
                        <a:spcBef>
                          <a:spcPts val="0"/>
                        </a:spcBef>
                        <a:spcAft>
                          <a:spcPts val="0"/>
                        </a:spcAft>
                      </a:pPr>
                      <a:r>
                        <a:rPr lang="en-IN" sz="1200" b="1">
                          <a:solidFill>
                            <a:schemeClr val="tx1"/>
                          </a:solidFill>
                          <a:latin typeface="Arial"/>
                          <a:ea typeface="Calibri"/>
                          <a:cs typeface="Mangal"/>
                        </a:rPr>
                        <a:t>Cultural heritage</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235161">
                <a:tc gridSpan="3">
                  <a:txBody>
                    <a:bodyPr/>
                    <a:lstStyle/>
                    <a:p>
                      <a:pPr marL="0" marR="0" algn="just">
                        <a:lnSpc>
                          <a:spcPct val="115000"/>
                        </a:lnSpc>
                        <a:spcBef>
                          <a:spcPts val="0"/>
                        </a:spcBef>
                        <a:spcAft>
                          <a:spcPts val="0"/>
                        </a:spcAft>
                      </a:pPr>
                      <a:r>
                        <a:rPr lang="en-IN" sz="1200" b="1">
                          <a:solidFill>
                            <a:schemeClr val="tx1"/>
                          </a:solidFill>
                          <a:latin typeface="Arial"/>
                          <a:ea typeface="Calibri"/>
                          <a:cs typeface="Mangal"/>
                        </a:rPr>
                        <a:t>Recreation</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9"/>
                  </a:ext>
                </a:extLst>
              </a:tr>
              <a:tr h="235161">
                <a:tc gridSpan="3">
                  <a:txBody>
                    <a:bodyPr/>
                    <a:lstStyle/>
                    <a:p>
                      <a:pPr marL="0" marR="0" algn="just">
                        <a:lnSpc>
                          <a:spcPct val="115000"/>
                        </a:lnSpc>
                        <a:spcBef>
                          <a:spcPts val="0"/>
                        </a:spcBef>
                        <a:spcAft>
                          <a:spcPts val="0"/>
                        </a:spcAft>
                      </a:pPr>
                      <a:r>
                        <a:rPr lang="en-IN" sz="1200" b="1">
                          <a:solidFill>
                            <a:schemeClr val="tx1"/>
                          </a:solidFill>
                          <a:latin typeface="Arial"/>
                          <a:ea typeface="Calibri"/>
                          <a:cs typeface="Mangal"/>
                        </a:rPr>
                        <a:t>Spiritual tourism</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445473">
                <a:tc gridSpan="3">
                  <a:txBody>
                    <a:bodyPr/>
                    <a:lstStyle/>
                    <a:p>
                      <a:pPr marL="0" marR="0" algn="l">
                        <a:lnSpc>
                          <a:spcPct val="115000"/>
                        </a:lnSpc>
                        <a:spcBef>
                          <a:spcPts val="0"/>
                        </a:spcBef>
                        <a:spcAft>
                          <a:spcPts val="0"/>
                        </a:spcAft>
                      </a:pPr>
                      <a:r>
                        <a:rPr lang="en-IN" sz="1200" b="1" dirty="0">
                          <a:solidFill>
                            <a:schemeClr val="tx1"/>
                          </a:solidFill>
                          <a:latin typeface="Arial"/>
                          <a:ea typeface="Calibri"/>
                          <a:cs typeface="Mangal"/>
                        </a:rPr>
                        <a:t>Research, education and nature interpretation</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11"/>
                  </a:ext>
                </a:extLst>
              </a:tr>
              <a:tr h="235161">
                <a:tc gridSpan="3">
                  <a:txBody>
                    <a:bodyPr/>
                    <a:lstStyle/>
                    <a:p>
                      <a:pPr marL="0" marR="0" algn="just">
                        <a:lnSpc>
                          <a:spcPct val="115000"/>
                        </a:lnSpc>
                        <a:spcBef>
                          <a:spcPts val="0"/>
                        </a:spcBef>
                        <a:spcAft>
                          <a:spcPts val="0"/>
                        </a:spcAft>
                      </a:pPr>
                      <a:r>
                        <a:rPr lang="en-IN" sz="1200" b="1">
                          <a:solidFill>
                            <a:schemeClr val="tx1"/>
                          </a:solidFill>
                          <a:latin typeface="Arial"/>
                          <a:ea typeface="Calibri"/>
                          <a:cs typeface="Mangal"/>
                        </a:rPr>
                        <a:t>Gas regulation</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2"/>
                  </a:ext>
                </a:extLst>
              </a:tr>
              <a:tr h="235161">
                <a:tc gridSpan="3">
                  <a:txBody>
                    <a:bodyPr/>
                    <a:lstStyle/>
                    <a:p>
                      <a:pPr marL="0" marR="0" algn="just">
                        <a:lnSpc>
                          <a:spcPct val="115000"/>
                        </a:lnSpc>
                        <a:spcBef>
                          <a:spcPts val="0"/>
                        </a:spcBef>
                        <a:spcAft>
                          <a:spcPts val="0"/>
                        </a:spcAft>
                      </a:pPr>
                      <a:r>
                        <a:rPr lang="en-IN" sz="1200" b="1">
                          <a:solidFill>
                            <a:schemeClr val="tx1"/>
                          </a:solidFill>
                          <a:latin typeface="Arial"/>
                          <a:ea typeface="Calibri"/>
                          <a:cs typeface="Mangal"/>
                        </a:rPr>
                        <a:t>Waste assimilation</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2">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a:solidFill>
                            <a:schemeClr val="tx1"/>
                          </a:solidFill>
                          <a:latin typeface="Arial"/>
                          <a:ea typeface="Calibri"/>
                          <a:cs typeface="Mangal"/>
                          <a:sym typeface="Wingdings 2"/>
                        </a:rPr>
                        <a:t></a:t>
                      </a:r>
                      <a:endParaRPr lang="en-IN" sz="120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ctr">
                        <a:lnSpc>
                          <a:spcPct val="115000"/>
                        </a:lnSpc>
                        <a:spcBef>
                          <a:spcPts val="0"/>
                        </a:spcBef>
                        <a:spcAft>
                          <a:spcPts val="0"/>
                        </a:spcAft>
                      </a:pPr>
                      <a:r>
                        <a:rPr lang="en-IN" sz="1200" dirty="0">
                          <a:solidFill>
                            <a:schemeClr val="tx1"/>
                          </a:solidFill>
                          <a:latin typeface="Arial"/>
                          <a:ea typeface="Calibri"/>
                          <a:cs typeface="Mangal"/>
                          <a:sym typeface="Wingdings 2"/>
                        </a:rPr>
                        <a:t></a:t>
                      </a:r>
                      <a:endParaRPr lang="en-IN" sz="1200" dirty="0">
                        <a:solidFill>
                          <a:schemeClr val="tx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13"/>
                  </a:ext>
                </a:extLst>
              </a:tr>
              <a:tr h="235161">
                <a:tc gridSpan="3">
                  <a:txBody>
                    <a:bodyPr/>
                    <a:lstStyle/>
                    <a:p>
                      <a:pPr marL="0" marR="0" algn="just">
                        <a:lnSpc>
                          <a:spcPct val="115000"/>
                        </a:lnSpc>
                        <a:spcBef>
                          <a:spcPts val="0"/>
                        </a:spcBef>
                        <a:spcAft>
                          <a:spcPts val="0"/>
                        </a:spcAft>
                      </a:pPr>
                      <a:endParaRPr lang="en-IN" sz="120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0"/>
                        </a:spcAft>
                      </a:pPr>
                      <a:endParaRPr lang="en-IN" sz="120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a:txBody>
                    <a:bodyPr/>
                    <a:lstStyle/>
                    <a:p>
                      <a:pPr marL="0" marR="0" algn="ctr">
                        <a:lnSpc>
                          <a:spcPct val="115000"/>
                        </a:lnSpc>
                        <a:spcBef>
                          <a:spcPts val="0"/>
                        </a:spcBef>
                        <a:spcAft>
                          <a:spcPts val="0"/>
                        </a:spcAft>
                      </a:pPr>
                      <a:endParaRPr lang="en-IN" sz="120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dirty="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IN" sz="1200" dirty="0">
                        <a:solidFill>
                          <a:schemeClr val="bg1"/>
                        </a:solidFill>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4"/>
                  </a:ext>
                </a:extLst>
              </a:tr>
              <a:tr h="235161">
                <a:tc>
                  <a:txBody>
                    <a:bodyPr/>
                    <a:lstStyle/>
                    <a:p>
                      <a:pPr marL="0" marR="0" algn="r">
                        <a:lnSpc>
                          <a:spcPct val="115000"/>
                        </a:lnSpc>
                        <a:spcBef>
                          <a:spcPts val="0"/>
                        </a:spcBef>
                        <a:spcAft>
                          <a:spcPts val="0"/>
                        </a:spcAft>
                      </a:pPr>
                      <a:r>
                        <a:rPr lang="en-IN" sz="1200" b="1">
                          <a:latin typeface="Arial"/>
                          <a:ea typeface="Calibri"/>
                          <a:cs typeface="Mangal"/>
                          <a:sym typeface="Wingdings 2"/>
                        </a:rPr>
                        <a:t></a:t>
                      </a:r>
                      <a:endParaRPr lang="en-IN" sz="1200">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200">
                          <a:latin typeface="Arial"/>
                          <a:ea typeface="Calibri"/>
                          <a:cs typeface="Mangal"/>
                        </a:rPr>
                        <a:t>Estimated in monetary terms</a:t>
                      </a: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gridSpan="3">
                  <a:txBody>
                    <a:bodyPr/>
                    <a:lstStyle/>
                    <a:p>
                      <a:pPr marL="0" marR="0" algn="r">
                        <a:lnSpc>
                          <a:spcPct val="115000"/>
                        </a:lnSpc>
                        <a:spcBef>
                          <a:spcPts val="0"/>
                        </a:spcBef>
                        <a:spcAft>
                          <a:spcPts val="0"/>
                        </a:spcAft>
                      </a:pPr>
                      <a:r>
                        <a:rPr lang="en-IN" sz="1200" b="1">
                          <a:latin typeface="Arial"/>
                          <a:ea typeface="Calibri"/>
                          <a:cs typeface="Mangal"/>
                          <a:sym typeface="Wingdings 2"/>
                        </a:rPr>
                        <a:t></a:t>
                      </a:r>
                      <a:endParaRPr lang="en-IN" sz="1200">
                        <a:latin typeface="Arial"/>
                        <a:ea typeface="Calibri"/>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gridSpan="5">
                  <a:txBody>
                    <a:bodyPr/>
                    <a:lstStyle/>
                    <a:p>
                      <a:pPr marL="0" marR="0" algn="l">
                        <a:lnSpc>
                          <a:spcPct val="115000"/>
                        </a:lnSpc>
                        <a:spcBef>
                          <a:spcPts val="0"/>
                        </a:spcBef>
                        <a:spcAft>
                          <a:spcPts val="0"/>
                        </a:spcAft>
                      </a:pPr>
                      <a:r>
                        <a:rPr lang="en-IN" sz="1200" dirty="0">
                          <a:latin typeface="Arial"/>
                          <a:ea typeface="Calibri"/>
                          <a:cs typeface="Mangal"/>
                        </a:rPr>
                        <a:t>Qualitatively described</a:t>
                      </a: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0015"/>
                  </a:ext>
                </a:extLst>
              </a:tr>
            </a:tbl>
          </a:graphicData>
        </a:graphic>
      </p:graphicFrame>
      <p:sp>
        <p:nvSpPr>
          <p:cNvPr id="3" name="TextBox 2"/>
          <p:cNvSpPr txBox="1"/>
          <p:nvPr/>
        </p:nvSpPr>
        <p:spPr>
          <a:xfrm>
            <a:off x="1907704" y="404664"/>
            <a:ext cx="7012241" cy="461665"/>
          </a:xfrm>
          <a:prstGeom prst="rect">
            <a:avLst/>
          </a:prstGeom>
          <a:noFill/>
        </p:spPr>
        <p:txBody>
          <a:bodyPr wrap="none" rtlCol="0">
            <a:spAutoFit/>
          </a:bodyPr>
          <a:lstStyle/>
          <a:p>
            <a:r>
              <a:rPr lang="en-US" sz="2400" b="1" dirty="0" smtClean="0"/>
              <a:t>Spread of </a:t>
            </a:r>
            <a:r>
              <a:rPr lang="en-US" sz="2400" b="1" dirty="0"/>
              <a:t>Ecosystem Services </a:t>
            </a:r>
            <a:r>
              <a:rPr lang="en-US" sz="2400" b="1" dirty="0" smtClean="0"/>
              <a:t>from Six Tiger Reserves </a:t>
            </a:r>
            <a:endParaRPr lang="en-US" sz="2400" b="1" dirty="0"/>
          </a:p>
        </p:txBody>
      </p:sp>
    </p:spTree>
    <p:extLst>
      <p:ext uri="{BB962C8B-B14F-4D97-AF65-F5344CB8AC3E}">
        <p14:creationId xmlns:p14="http://schemas.microsoft.com/office/powerpoint/2010/main" val="6091613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Ecosystem service wise methodology</a:t>
            </a:r>
            <a:endParaRPr lang="en-US" dirty="0"/>
          </a:p>
        </p:txBody>
      </p:sp>
      <p:sp>
        <p:nvSpPr>
          <p:cNvPr id="5" name="Text Placeholder 4"/>
          <p:cNvSpPr>
            <a:spLocks noGrp="1"/>
          </p:cNvSpPr>
          <p:nvPr>
            <p:ph type="body" sz="quarter" idx="13"/>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985287604"/>
              </p:ext>
            </p:extLst>
          </p:nvPr>
        </p:nvGraphicFramePr>
        <p:xfrm>
          <a:off x="899592" y="1124743"/>
          <a:ext cx="8101565" cy="5035935"/>
        </p:xfrm>
        <a:graphic>
          <a:graphicData uri="http://schemas.openxmlformats.org/drawingml/2006/table">
            <a:tbl>
              <a:tblPr/>
              <a:tblGrid>
                <a:gridCol w="4348768">
                  <a:extLst>
                    <a:ext uri="{9D8B030D-6E8A-4147-A177-3AD203B41FA5}">
                      <a16:colId xmlns:a16="http://schemas.microsoft.com/office/drawing/2014/main" xmlns="" val="20000"/>
                    </a:ext>
                  </a:extLst>
                </a:gridCol>
                <a:gridCol w="3752797">
                  <a:extLst>
                    <a:ext uri="{9D8B030D-6E8A-4147-A177-3AD203B41FA5}">
                      <a16:colId xmlns:a16="http://schemas.microsoft.com/office/drawing/2014/main" xmlns="" val="20001"/>
                    </a:ext>
                  </a:extLst>
                </a:gridCol>
              </a:tblGrid>
              <a:tr h="787061">
                <a:tc>
                  <a:txBody>
                    <a:bodyPr/>
                    <a:lstStyle/>
                    <a:p>
                      <a:pPr marL="0" marR="0" algn="l">
                        <a:lnSpc>
                          <a:spcPct val="115000"/>
                        </a:lnSpc>
                        <a:spcBef>
                          <a:spcPts val="0"/>
                        </a:spcBef>
                        <a:spcAft>
                          <a:spcPts val="0"/>
                        </a:spcAft>
                      </a:pPr>
                      <a:r>
                        <a:rPr lang="en-IN" sz="1600" b="1" dirty="0">
                          <a:solidFill>
                            <a:schemeClr val="bg1"/>
                          </a:solidFill>
                          <a:latin typeface="Adobe Gothic Std B" pitchFamily="34" charset="-128"/>
                          <a:ea typeface="Adobe Gothic Std B" pitchFamily="34" charset="-128"/>
                          <a:cs typeface="Mangal"/>
                        </a:rPr>
                        <a:t>Ecosystem service / </a:t>
                      </a:r>
                      <a:endParaRPr lang="en-IN" sz="1600" b="1" dirty="0" smtClean="0">
                        <a:solidFill>
                          <a:schemeClr val="bg1"/>
                        </a:solidFill>
                        <a:latin typeface="Adobe Gothic Std B" pitchFamily="34" charset="-128"/>
                        <a:ea typeface="Adobe Gothic Std B" pitchFamily="34" charset="-128"/>
                        <a:cs typeface="Mangal"/>
                      </a:endParaRPr>
                    </a:p>
                    <a:p>
                      <a:pPr marL="0" marR="0" algn="l">
                        <a:lnSpc>
                          <a:spcPct val="115000"/>
                        </a:lnSpc>
                        <a:spcBef>
                          <a:spcPts val="0"/>
                        </a:spcBef>
                        <a:spcAft>
                          <a:spcPts val="0"/>
                        </a:spcAft>
                      </a:pPr>
                      <a:r>
                        <a:rPr lang="en-IN" sz="1600" b="1" dirty="0" smtClean="0">
                          <a:solidFill>
                            <a:schemeClr val="bg1"/>
                          </a:solidFill>
                          <a:latin typeface="Adobe Gothic Std B" pitchFamily="34" charset="-128"/>
                          <a:ea typeface="Adobe Gothic Std B" pitchFamily="34" charset="-128"/>
                          <a:cs typeface="Mangal"/>
                        </a:rPr>
                        <a:t>Benefit </a:t>
                      </a:r>
                      <a:r>
                        <a:rPr lang="en-IN" sz="1600" b="1" dirty="0">
                          <a:solidFill>
                            <a:schemeClr val="bg1"/>
                          </a:solidFill>
                          <a:latin typeface="Adobe Gothic Std B" pitchFamily="34" charset="-128"/>
                          <a:ea typeface="Adobe Gothic Std B" pitchFamily="34" charset="-128"/>
                          <a:cs typeface="Mangal"/>
                        </a:rPr>
                        <a:t>from Tiger Reserve</a:t>
                      </a:r>
                      <a:endParaRPr lang="en-IN" sz="1600" dirty="0">
                        <a:solidFill>
                          <a:schemeClr val="bg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a:txBody>
                    <a:bodyPr/>
                    <a:lstStyle/>
                    <a:p>
                      <a:pPr marL="71755" marR="71755" algn="l">
                        <a:lnSpc>
                          <a:spcPct val="115000"/>
                        </a:lnSpc>
                        <a:spcBef>
                          <a:spcPts val="0"/>
                        </a:spcBef>
                        <a:spcAft>
                          <a:spcPts val="0"/>
                        </a:spcAft>
                      </a:pPr>
                      <a:r>
                        <a:rPr lang="en-IN" sz="1600" dirty="0" smtClean="0">
                          <a:solidFill>
                            <a:schemeClr val="bg1"/>
                          </a:solidFill>
                          <a:latin typeface="Adobe Gothic Std B" pitchFamily="34" charset="-128"/>
                          <a:ea typeface="Adobe Gothic Std B" pitchFamily="34" charset="-128"/>
                          <a:cs typeface="Mangal"/>
                        </a:rPr>
                        <a:t>Methodology</a:t>
                      </a:r>
                      <a:r>
                        <a:rPr lang="en-IN" sz="1600" baseline="0" dirty="0" smtClean="0">
                          <a:solidFill>
                            <a:schemeClr val="bg1"/>
                          </a:solidFill>
                          <a:latin typeface="Adobe Gothic Std B" pitchFamily="34" charset="-128"/>
                          <a:ea typeface="Adobe Gothic Std B" pitchFamily="34" charset="-128"/>
                          <a:cs typeface="Mangal"/>
                        </a:rPr>
                        <a:t> / Indicator</a:t>
                      </a:r>
                      <a:endParaRPr lang="en-IN" sz="1600" dirty="0">
                        <a:solidFill>
                          <a:schemeClr val="bg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extLst>
                  <a:ext uri="{0D108BD9-81ED-4DB2-BD59-A6C34878D82A}">
                    <a16:rowId xmlns:a16="http://schemas.microsoft.com/office/drawing/2014/main" xmlns="" val="10000"/>
                  </a:ext>
                </a:extLst>
              </a:tr>
              <a:tr h="288230">
                <a:tc>
                  <a:txBody>
                    <a:bodyPr/>
                    <a:lstStyle/>
                    <a:p>
                      <a:pPr marL="0" marR="0" algn="just">
                        <a:lnSpc>
                          <a:spcPct val="115000"/>
                        </a:lnSpc>
                        <a:spcBef>
                          <a:spcPts val="0"/>
                        </a:spcBef>
                        <a:spcAft>
                          <a:spcPts val="0"/>
                        </a:spcAft>
                      </a:pPr>
                      <a:r>
                        <a:rPr lang="en-IN" sz="1600" b="1" dirty="0">
                          <a:solidFill>
                            <a:schemeClr val="tx1"/>
                          </a:solidFill>
                          <a:latin typeface="Adobe Gothic Std B" pitchFamily="34" charset="-128"/>
                          <a:ea typeface="Adobe Gothic Std B" pitchFamily="34" charset="-128"/>
                          <a:cs typeface="Mangal"/>
                        </a:rPr>
                        <a:t>Employment </a:t>
                      </a:r>
                      <a:r>
                        <a:rPr lang="en-IN" sz="1600" b="1" dirty="0" smtClean="0">
                          <a:solidFill>
                            <a:schemeClr val="tx1"/>
                          </a:solidFill>
                          <a:latin typeface="Adobe Gothic Std B" pitchFamily="34" charset="-128"/>
                          <a:ea typeface="Adobe Gothic Std B" pitchFamily="34" charset="-128"/>
                          <a:cs typeface="Mangal"/>
                        </a:rPr>
                        <a:t>generation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Number of man-days generated</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288230">
                <a:tc>
                  <a:txBody>
                    <a:bodyPr/>
                    <a:lstStyle/>
                    <a:p>
                      <a:pPr marL="0" marR="0" algn="just">
                        <a:lnSpc>
                          <a:spcPct val="115000"/>
                        </a:lnSpc>
                        <a:spcBef>
                          <a:spcPts val="0"/>
                        </a:spcBef>
                        <a:spcAft>
                          <a:spcPts val="0"/>
                        </a:spcAft>
                      </a:pPr>
                      <a:r>
                        <a:rPr lang="en-IN" sz="1600" b="1" dirty="0">
                          <a:solidFill>
                            <a:schemeClr val="tx1"/>
                          </a:solidFill>
                          <a:latin typeface="Adobe Gothic Std B" pitchFamily="34" charset="-128"/>
                          <a:ea typeface="Adobe Gothic Std B" pitchFamily="34" charset="-128"/>
                          <a:cs typeface="Mangal"/>
                        </a:rPr>
                        <a:t>Agriculture</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Value of agriculture produce</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2"/>
                  </a:ext>
                </a:extLst>
              </a:tr>
              <a:tr h="288230">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Fishing</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Value of fish catch</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88230">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Fuel wood</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Quantity of fuel wood</a:t>
                      </a:r>
                      <a:r>
                        <a:rPr lang="en-IN" sz="1600" baseline="0" dirty="0" smtClean="0">
                          <a:solidFill>
                            <a:schemeClr val="tx1"/>
                          </a:solidFill>
                          <a:latin typeface="Adobe Gothic Std B" pitchFamily="34" charset="-128"/>
                          <a:ea typeface="Adobe Gothic Std B" pitchFamily="34" charset="-128"/>
                          <a:cs typeface="Mangal"/>
                        </a:rPr>
                        <a:t> collected</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4"/>
                  </a:ext>
                </a:extLst>
              </a:tr>
              <a:tr h="288230">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Fodder / Grazing</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Dependent</a:t>
                      </a:r>
                      <a:r>
                        <a:rPr lang="en-IN" sz="1600" baseline="0" dirty="0" smtClean="0">
                          <a:solidFill>
                            <a:schemeClr val="tx1"/>
                          </a:solidFill>
                          <a:latin typeface="Adobe Gothic Std B" pitchFamily="34" charset="-128"/>
                          <a:ea typeface="Adobe Gothic Std B" pitchFamily="34" charset="-128"/>
                          <a:cs typeface="Mangal"/>
                        </a:rPr>
                        <a:t> </a:t>
                      </a:r>
                      <a:r>
                        <a:rPr lang="en-IN" sz="1600" dirty="0" smtClean="0">
                          <a:solidFill>
                            <a:schemeClr val="tx1"/>
                          </a:solidFill>
                          <a:latin typeface="Adobe Gothic Std B" pitchFamily="34" charset="-128"/>
                          <a:ea typeface="Adobe Gothic Std B" pitchFamily="34" charset="-128"/>
                          <a:cs typeface="Mangal"/>
                        </a:rPr>
                        <a:t>Adult Cattle Units</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88230">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Timber</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Quantity harvested</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6"/>
                  </a:ext>
                </a:extLst>
              </a:tr>
              <a:tr h="288230">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	Standing Timber</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Growing stock</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288230">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Non-Wood Forest Produce</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Quantity harvested</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8"/>
                  </a:ext>
                </a:extLst>
              </a:tr>
              <a:tr h="288230">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Gene-pool protection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Benefits Transfer</a:t>
                      </a:r>
                      <a:r>
                        <a:rPr lang="en-IN" sz="1600" baseline="0" dirty="0" smtClean="0">
                          <a:solidFill>
                            <a:schemeClr val="tx1"/>
                          </a:solidFill>
                          <a:latin typeface="Adobe Gothic Std B" pitchFamily="34" charset="-128"/>
                          <a:ea typeface="Adobe Gothic Std B" pitchFamily="34" charset="-128"/>
                          <a:cs typeface="Mangal"/>
                        </a:rPr>
                        <a:t> (land cover)</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288230">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Carbon storage</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Carbon stock in 5 pools</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10"/>
                  </a:ext>
                </a:extLst>
              </a:tr>
              <a:tr h="288230">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Carbon sequestration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Growing stock</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558767">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Water provisioning</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Agriculture Production Function / Water Recharge</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12"/>
                  </a:ext>
                </a:extLst>
              </a:tr>
              <a:tr h="288230">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Water purification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Avoided cost of water purification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17005866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Ecosystem service wise methodology</a:t>
            </a:r>
            <a:endParaRPr lang="en-US" dirty="0"/>
          </a:p>
        </p:txBody>
      </p:sp>
      <p:sp>
        <p:nvSpPr>
          <p:cNvPr id="5" name="Text Placeholder 4"/>
          <p:cNvSpPr>
            <a:spLocks noGrp="1"/>
          </p:cNvSpPr>
          <p:nvPr>
            <p:ph type="body" sz="quarter" idx="13"/>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1647527145"/>
              </p:ext>
            </p:extLst>
          </p:nvPr>
        </p:nvGraphicFramePr>
        <p:xfrm>
          <a:off x="539553" y="1052739"/>
          <a:ext cx="8533043" cy="5013129"/>
        </p:xfrm>
        <a:graphic>
          <a:graphicData uri="http://schemas.openxmlformats.org/drawingml/2006/table">
            <a:tbl>
              <a:tblPr/>
              <a:tblGrid>
                <a:gridCol w="4613734">
                  <a:extLst>
                    <a:ext uri="{9D8B030D-6E8A-4147-A177-3AD203B41FA5}">
                      <a16:colId xmlns:a16="http://schemas.microsoft.com/office/drawing/2014/main" xmlns="" val="20000"/>
                    </a:ext>
                  </a:extLst>
                </a:gridCol>
                <a:gridCol w="3919309">
                  <a:extLst>
                    <a:ext uri="{9D8B030D-6E8A-4147-A177-3AD203B41FA5}">
                      <a16:colId xmlns:a16="http://schemas.microsoft.com/office/drawing/2014/main" xmlns="" val="20001"/>
                    </a:ext>
                  </a:extLst>
                </a:gridCol>
              </a:tblGrid>
              <a:tr h="789105">
                <a:tc>
                  <a:txBody>
                    <a:bodyPr/>
                    <a:lstStyle/>
                    <a:p>
                      <a:pPr marL="0" marR="0" algn="l">
                        <a:lnSpc>
                          <a:spcPct val="115000"/>
                        </a:lnSpc>
                        <a:spcBef>
                          <a:spcPts val="0"/>
                        </a:spcBef>
                        <a:spcAft>
                          <a:spcPts val="0"/>
                        </a:spcAft>
                      </a:pPr>
                      <a:r>
                        <a:rPr lang="en-IN" sz="1600" b="1" dirty="0">
                          <a:solidFill>
                            <a:schemeClr val="bg1"/>
                          </a:solidFill>
                          <a:latin typeface="Adobe Gothic Std B" pitchFamily="34" charset="-128"/>
                          <a:ea typeface="Adobe Gothic Std B" pitchFamily="34" charset="-128"/>
                          <a:cs typeface="Mangal"/>
                        </a:rPr>
                        <a:t>Ecosystem service / </a:t>
                      </a:r>
                      <a:endParaRPr lang="en-IN" sz="1600" b="1" dirty="0" smtClean="0">
                        <a:solidFill>
                          <a:schemeClr val="bg1"/>
                        </a:solidFill>
                        <a:latin typeface="Adobe Gothic Std B" pitchFamily="34" charset="-128"/>
                        <a:ea typeface="Adobe Gothic Std B" pitchFamily="34" charset="-128"/>
                        <a:cs typeface="Mangal"/>
                      </a:endParaRPr>
                    </a:p>
                    <a:p>
                      <a:pPr marL="0" marR="0" algn="l">
                        <a:lnSpc>
                          <a:spcPct val="115000"/>
                        </a:lnSpc>
                        <a:spcBef>
                          <a:spcPts val="0"/>
                        </a:spcBef>
                        <a:spcAft>
                          <a:spcPts val="0"/>
                        </a:spcAft>
                      </a:pPr>
                      <a:r>
                        <a:rPr lang="en-IN" sz="1600" b="1" dirty="0" smtClean="0">
                          <a:solidFill>
                            <a:schemeClr val="bg1"/>
                          </a:solidFill>
                          <a:latin typeface="Adobe Gothic Std B" pitchFamily="34" charset="-128"/>
                          <a:ea typeface="Adobe Gothic Std B" pitchFamily="34" charset="-128"/>
                          <a:cs typeface="Mangal"/>
                        </a:rPr>
                        <a:t>Benefit </a:t>
                      </a:r>
                      <a:r>
                        <a:rPr lang="en-IN" sz="1600" b="1" dirty="0">
                          <a:solidFill>
                            <a:schemeClr val="bg1"/>
                          </a:solidFill>
                          <a:latin typeface="Adobe Gothic Std B" pitchFamily="34" charset="-128"/>
                          <a:ea typeface="Adobe Gothic Std B" pitchFamily="34" charset="-128"/>
                          <a:cs typeface="Mangal"/>
                        </a:rPr>
                        <a:t>from Tiger Reserve</a:t>
                      </a:r>
                      <a:endParaRPr lang="en-IN" sz="1600" dirty="0">
                        <a:solidFill>
                          <a:schemeClr val="bg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tc>
                  <a:txBody>
                    <a:bodyPr/>
                    <a:lstStyle/>
                    <a:p>
                      <a:pPr marL="71755" marR="71755" algn="l">
                        <a:lnSpc>
                          <a:spcPct val="115000"/>
                        </a:lnSpc>
                        <a:spcBef>
                          <a:spcPts val="0"/>
                        </a:spcBef>
                        <a:spcAft>
                          <a:spcPts val="0"/>
                        </a:spcAft>
                      </a:pPr>
                      <a:r>
                        <a:rPr lang="en-IN" sz="1600" dirty="0" smtClean="0">
                          <a:solidFill>
                            <a:schemeClr val="bg1"/>
                          </a:solidFill>
                          <a:latin typeface="Adobe Gothic Std B" pitchFamily="34" charset="-128"/>
                          <a:ea typeface="Adobe Gothic Std B" pitchFamily="34" charset="-128"/>
                          <a:cs typeface="Mangal"/>
                        </a:rPr>
                        <a:t>Methodology</a:t>
                      </a:r>
                      <a:r>
                        <a:rPr lang="en-IN" sz="1600" baseline="0" dirty="0" smtClean="0">
                          <a:solidFill>
                            <a:schemeClr val="bg1"/>
                          </a:solidFill>
                          <a:latin typeface="Adobe Gothic Std B" pitchFamily="34" charset="-128"/>
                          <a:ea typeface="Adobe Gothic Std B" pitchFamily="34" charset="-128"/>
                          <a:cs typeface="Mangal"/>
                        </a:rPr>
                        <a:t> / Indicator</a:t>
                      </a:r>
                      <a:endParaRPr lang="en-IN" sz="1600" dirty="0">
                        <a:solidFill>
                          <a:schemeClr val="bg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0400"/>
                    </a:solidFill>
                  </a:tcPr>
                </a:tc>
                <a:extLst>
                  <a:ext uri="{0D108BD9-81ED-4DB2-BD59-A6C34878D82A}">
                    <a16:rowId xmlns:a16="http://schemas.microsoft.com/office/drawing/2014/main" xmlns="" val="10000"/>
                  </a:ext>
                </a:extLst>
              </a:tr>
              <a:tr h="286336">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Soil conservation / sediment regulation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Soil erosion; cost of excavation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286336">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Nutrient cycling / retention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Nutrient loss</a:t>
                      </a:r>
                      <a:r>
                        <a:rPr lang="en-IN" sz="1600" baseline="0" dirty="0" smtClean="0">
                          <a:solidFill>
                            <a:schemeClr val="tx1"/>
                          </a:solidFill>
                          <a:latin typeface="Adobe Gothic Std B" pitchFamily="34" charset="-128"/>
                          <a:ea typeface="Adobe Gothic Std B" pitchFamily="34" charset="-128"/>
                          <a:cs typeface="Mangal"/>
                        </a:rPr>
                        <a:t> (NPK); cost of fertilizers</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2"/>
                  </a:ext>
                </a:extLst>
              </a:tr>
              <a:tr h="286336">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Biological control</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Benefits Transfer (land cover)</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86336">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Moderation of extreme events</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Avoided damage to life and property</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4"/>
                  </a:ext>
                </a:extLst>
              </a:tr>
              <a:tr h="286336">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Pollination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Benefits Transfer (land cover)</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86336">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Nursery function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Production Function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6"/>
                  </a:ext>
                </a:extLst>
              </a:tr>
              <a:tr h="286336">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Habitat / </a:t>
                      </a:r>
                      <a:r>
                        <a:rPr lang="en-IN" sz="1600" dirty="0" err="1" smtClean="0">
                          <a:solidFill>
                            <a:schemeClr val="tx1"/>
                          </a:solidFill>
                          <a:latin typeface="Adobe Gothic Std B" pitchFamily="34" charset="-128"/>
                          <a:ea typeface="Adobe Gothic Std B" pitchFamily="34" charset="-128"/>
                          <a:cs typeface="Mangal"/>
                        </a:rPr>
                        <a:t>refugia</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Benefits Transfer</a:t>
                      </a:r>
                      <a:r>
                        <a:rPr lang="en-IN" sz="1600" baseline="0" dirty="0" smtClean="0">
                          <a:solidFill>
                            <a:schemeClr val="tx1"/>
                          </a:solidFill>
                          <a:latin typeface="Adobe Gothic Std B" pitchFamily="34" charset="-128"/>
                          <a:ea typeface="Adobe Gothic Std B" pitchFamily="34" charset="-128"/>
                          <a:cs typeface="Mangal"/>
                        </a:rPr>
                        <a:t> (land cover)</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286336">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Cultural heritage</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Qualitative description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08"/>
                  </a:ext>
                </a:extLst>
              </a:tr>
              <a:tr h="286336">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Recreation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Travel Cost Method; Consumer Surplus</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540625">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Research, education and nature interpretation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Qualitative</a:t>
                      </a:r>
                      <a:r>
                        <a:rPr lang="en-IN" sz="1600" baseline="0" dirty="0" smtClean="0">
                          <a:solidFill>
                            <a:schemeClr val="tx1"/>
                          </a:solidFill>
                          <a:latin typeface="Adobe Gothic Std B" pitchFamily="34" charset="-128"/>
                          <a:ea typeface="Adobe Gothic Std B" pitchFamily="34" charset="-128"/>
                          <a:cs typeface="Mangal"/>
                        </a:rPr>
                        <a:t> description; number of studies carried out</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10"/>
                  </a:ext>
                </a:extLst>
              </a:tr>
              <a:tr h="286336">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Gas regulation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Benefits Transfer (land cover)</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540625">
                <a:tc>
                  <a:txBody>
                    <a:bodyPr/>
                    <a:lstStyle/>
                    <a:p>
                      <a:pPr marL="0" marR="0" algn="just">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Waste assimilation</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tc>
                  <a:txBody>
                    <a:bodyPr/>
                    <a:lstStyle/>
                    <a:p>
                      <a:pPr marL="0" marR="0" algn="l">
                        <a:lnSpc>
                          <a:spcPct val="115000"/>
                        </a:lnSpc>
                        <a:spcBef>
                          <a:spcPts val="0"/>
                        </a:spcBef>
                        <a:spcAft>
                          <a:spcPts val="0"/>
                        </a:spcAft>
                      </a:pPr>
                      <a:r>
                        <a:rPr lang="en-IN" sz="1600" dirty="0" smtClean="0">
                          <a:solidFill>
                            <a:schemeClr val="tx1"/>
                          </a:solidFill>
                          <a:latin typeface="Adobe Gothic Std B" pitchFamily="34" charset="-128"/>
                          <a:ea typeface="Adobe Gothic Std B" pitchFamily="34" charset="-128"/>
                          <a:cs typeface="Mangal"/>
                        </a:rPr>
                        <a:t>Avoided cost of waste treatment plant /</a:t>
                      </a:r>
                      <a:r>
                        <a:rPr lang="en-IN" sz="1600" baseline="0" dirty="0" smtClean="0">
                          <a:solidFill>
                            <a:schemeClr val="tx1"/>
                          </a:solidFill>
                          <a:latin typeface="Adobe Gothic Std B" pitchFamily="34" charset="-128"/>
                          <a:ea typeface="Adobe Gothic Std B" pitchFamily="34" charset="-128"/>
                          <a:cs typeface="Mangal"/>
                        </a:rPr>
                        <a:t> </a:t>
                      </a:r>
                      <a:r>
                        <a:rPr lang="en-IN" sz="1600" dirty="0" smtClean="0">
                          <a:solidFill>
                            <a:schemeClr val="tx1"/>
                          </a:solidFill>
                          <a:latin typeface="Adobe Gothic Std B" pitchFamily="34" charset="-128"/>
                          <a:ea typeface="Adobe Gothic Std B" pitchFamily="34" charset="-128"/>
                          <a:cs typeface="Mangal"/>
                        </a:rPr>
                        <a:t>Benefits</a:t>
                      </a:r>
                      <a:r>
                        <a:rPr lang="en-IN" sz="1600" baseline="0" dirty="0" smtClean="0">
                          <a:solidFill>
                            <a:schemeClr val="tx1"/>
                          </a:solidFill>
                          <a:latin typeface="Adobe Gothic Std B" pitchFamily="34" charset="-128"/>
                          <a:ea typeface="Adobe Gothic Std B" pitchFamily="34" charset="-128"/>
                          <a:cs typeface="Mangal"/>
                        </a:rPr>
                        <a:t> Transfer (land cover)</a:t>
                      </a:r>
                      <a:endParaRPr lang="en-IN" sz="1600" dirty="0">
                        <a:solidFill>
                          <a:schemeClr val="tx1"/>
                        </a:solidFill>
                        <a:latin typeface="Adobe Gothic Std B" pitchFamily="34" charset="-128"/>
                        <a:ea typeface="Adobe Gothic Std B" pitchFamily="34" charset="-128"/>
                        <a:cs typeface="Mangal"/>
                      </a:endParaRPr>
                    </a:p>
                  </a:txBody>
                  <a:tcPr marL="44306" marR="44306" marT="12425" marB="124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9547"/>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14425865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Findings  </a:t>
            </a:r>
            <a:endParaRPr lang="en-US" dirty="0"/>
          </a:p>
        </p:txBody>
      </p:sp>
      <p:sp>
        <p:nvSpPr>
          <p:cNvPr id="3" name="Content Placeholder 2"/>
          <p:cNvSpPr>
            <a:spLocks noGrp="1"/>
          </p:cNvSpPr>
          <p:nvPr>
            <p:ph idx="1"/>
          </p:nvPr>
        </p:nvSpPr>
        <p:spPr>
          <a:xfrm>
            <a:off x="1371600" y="1928802"/>
            <a:ext cx="7558118" cy="3394472"/>
          </a:xfrm>
        </p:spPr>
        <p:txBody>
          <a:bodyPr>
            <a:normAutofit fontScale="85000" lnSpcReduction="20000"/>
          </a:bodyPr>
          <a:lstStyle/>
          <a:p>
            <a:r>
              <a:rPr lang="en-US" dirty="0" smtClean="0"/>
              <a:t>Stock and Flow</a:t>
            </a:r>
          </a:p>
          <a:p>
            <a:pPr lvl="1"/>
            <a:r>
              <a:rPr lang="en-US" dirty="0" smtClean="0">
                <a:solidFill>
                  <a:schemeClr val="accent2"/>
                </a:solidFill>
              </a:rPr>
              <a:t>Stock</a:t>
            </a:r>
            <a:r>
              <a:rPr lang="en-US" dirty="0" smtClean="0"/>
              <a:t>: Standing timber, carbon storage and nutrient retention (only for STR)</a:t>
            </a:r>
          </a:p>
          <a:p>
            <a:pPr lvl="1"/>
            <a:r>
              <a:rPr lang="en-US" dirty="0" smtClean="0">
                <a:solidFill>
                  <a:schemeClr val="accent2"/>
                </a:solidFill>
              </a:rPr>
              <a:t>Flow</a:t>
            </a:r>
            <a:r>
              <a:rPr lang="en-US" dirty="0" smtClean="0"/>
              <a:t>: all other benefits</a:t>
            </a:r>
          </a:p>
          <a:p>
            <a:r>
              <a:rPr lang="en-US" dirty="0" smtClean="0"/>
              <a:t>Tangible and Intangible</a:t>
            </a:r>
          </a:p>
          <a:p>
            <a:pPr lvl="1"/>
            <a:r>
              <a:rPr lang="en-US" dirty="0" smtClean="0">
                <a:solidFill>
                  <a:schemeClr val="accent2"/>
                </a:solidFill>
              </a:rPr>
              <a:t>Tangible</a:t>
            </a:r>
            <a:r>
              <a:rPr lang="en-US" dirty="0" smtClean="0"/>
              <a:t>: employment generation, agriculture, fishing, fuel wood, grazing / fodder, timber, non-wood forest produce</a:t>
            </a:r>
          </a:p>
          <a:p>
            <a:pPr lvl="1"/>
            <a:r>
              <a:rPr lang="en-US" dirty="0" smtClean="0">
                <a:solidFill>
                  <a:schemeClr val="accent2"/>
                </a:solidFill>
              </a:rPr>
              <a:t>Intangible</a:t>
            </a:r>
            <a:r>
              <a:rPr lang="en-US" dirty="0" smtClean="0"/>
              <a:t>: all other benefits</a:t>
            </a:r>
          </a:p>
          <a:p>
            <a:r>
              <a:rPr lang="en-US" dirty="0" smtClean="0"/>
              <a:t>Investment multiplier: economic value of flow benefits as a ratio of management costs</a:t>
            </a:r>
          </a:p>
        </p:txBody>
      </p:sp>
    </p:spTree>
    <p:extLst>
      <p:ext uri="{BB962C8B-B14F-4D97-AF65-F5344CB8AC3E}">
        <p14:creationId xmlns:p14="http://schemas.microsoft.com/office/powerpoint/2010/main" val="1939256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Periyar Tiger Reserve</a:t>
            </a:r>
            <a:endParaRPr lang="en-IN" dirty="0"/>
          </a:p>
        </p:txBody>
      </p:sp>
      <p:pic>
        <p:nvPicPr>
          <p:cNvPr id="41986" name="Picture 2" descr="C:\Dropbox\CESM\Ongoing Projects\NTCA\Report\Figures\PPT_PTR.png"/>
          <p:cNvPicPr>
            <a:picLocks noChangeAspect="1" noChangeArrowheads="1"/>
          </p:cNvPicPr>
          <p:nvPr/>
        </p:nvPicPr>
        <p:blipFill>
          <a:blip r:embed="rId2" cstate="print"/>
          <a:srcRect/>
          <a:stretch>
            <a:fillRect/>
          </a:stretch>
        </p:blipFill>
        <p:spPr bwMode="auto">
          <a:xfrm>
            <a:off x="1440000" y="1937250"/>
            <a:ext cx="7200000" cy="4050000"/>
          </a:xfrm>
          <a:prstGeom prst="rect">
            <a:avLst/>
          </a:prstGeom>
          <a:noFill/>
        </p:spPr>
      </p:pic>
    </p:spTree>
    <p:extLst>
      <p:ext uri="{BB962C8B-B14F-4D97-AF65-F5344CB8AC3E}">
        <p14:creationId xmlns:p14="http://schemas.microsoft.com/office/powerpoint/2010/main" val="15877303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71531639"/>
              </p:ext>
            </p:extLst>
          </p:nvPr>
        </p:nvGraphicFramePr>
        <p:xfrm>
          <a:off x="4881161" y="1576039"/>
          <a:ext cx="3363247" cy="4574286"/>
        </p:xfrm>
        <a:graphic>
          <a:graphicData uri="http://schemas.openxmlformats.org/drawingml/2006/table">
            <a:tbl>
              <a:tblPr firstRow="1" firstCol="1" bandRow="1">
                <a:tableStyleId>{5C22544A-7EE6-4342-B048-85BDC9FD1C3A}</a:tableStyleId>
              </a:tblPr>
              <a:tblGrid>
                <a:gridCol w="424097">
                  <a:extLst>
                    <a:ext uri="{9D8B030D-6E8A-4147-A177-3AD203B41FA5}">
                      <a16:colId xmlns:a16="http://schemas.microsoft.com/office/drawing/2014/main" xmlns="" val="3299444326"/>
                    </a:ext>
                  </a:extLst>
                </a:gridCol>
                <a:gridCol w="2048860">
                  <a:extLst>
                    <a:ext uri="{9D8B030D-6E8A-4147-A177-3AD203B41FA5}">
                      <a16:colId xmlns:a16="http://schemas.microsoft.com/office/drawing/2014/main" xmlns="" val="711407998"/>
                    </a:ext>
                  </a:extLst>
                </a:gridCol>
                <a:gridCol w="890290">
                  <a:extLst>
                    <a:ext uri="{9D8B030D-6E8A-4147-A177-3AD203B41FA5}">
                      <a16:colId xmlns:a16="http://schemas.microsoft.com/office/drawing/2014/main" xmlns="" val="492812842"/>
                    </a:ext>
                  </a:extLst>
                </a:gridCol>
              </a:tblGrid>
              <a:tr h="537566">
                <a:tc>
                  <a:txBody>
                    <a:bodyPr/>
                    <a:lstStyle/>
                    <a:p>
                      <a:pPr marL="0" marR="0" algn="ctr">
                        <a:lnSpc>
                          <a:spcPct val="115000"/>
                        </a:lnSpc>
                        <a:spcBef>
                          <a:spcPts val="0"/>
                        </a:spcBef>
                        <a:spcAft>
                          <a:spcPts val="0"/>
                        </a:spcAft>
                      </a:pPr>
                      <a:r>
                        <a:rPr lang="en-IN" sz="1000">
                          <a:effectLst/>
                        </a:rPr>
                        <a:t>S.No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Ecosystem Service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Value (</a:t>
                      </a:r>
                      <a:r>
                        <a:rPr lang="en-IN" sz="1100">
                          <a:effectLst/>
                        </a:rPr>
                        <a:t>₹ in  </a:t>
                      </a:r>
                      <a:r>
                        <a:rPr lang="en-IN" sz="1000">
                          <a:effectLst/>
                        </a:rPr>
                        <a:t>Millions/ 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2200438083"/>
                  </a:ext>
                </a:extLst>
              </a:tr>
              <a:tr h="520226">
                <a:tc>
                  <a:txBody>
                    <a:bodyPr/>
                    <a:lstStyle/>
                    <a:p>
                      <a:pPr marL="0" marR="0" algn="ctr">
                        <a:lnSpc>
                          <a:spcPct val="115000"/>
                        </a:lnSpc>
                        <a:spcBef>
                          <a:spcPts val="0"/>
                        </a:spcBef>
                        <a:spcAft>
                          <a:spcPts val="0"/>
                        </a:spcAft>
                      </a:pPr>
                      <a:r>
                        <a:rPr lang="en-IN"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Employment Generation</a:t>
                      </a:r>
                      <a:endParaRPr lang="en-US" sz="1100">
                        <a:effectLst/>
                      </a:endParaRPr>
                    </a:p>
                    <a:p>
                      <a:pPr marL="342900" marR="0" lvl="0" indent="-342900" algn="ctr">
                        <a:lnSpc>
                          <a:spcPct val="115000"/>
                        </a:lnSpc>
                        <a:spcBef>
                          <a:spcPts val="0"/>
                        </a:spcBef>
                        <a:spcAft>
                          <a:spcPts val="0"/>
                        </a:spcAft>
                        <a:buFont typeface="Calibri" panose="020F0502020204030204" pitchFamily="34" charset="0"/>
                        <a:buChar char="-"/>
                      </a:pPr>
                      <a:r>
                        <a:rPr lang="en-IN" sz="1000">
                          <a:effectLst/>
                        </a:rPr>
                        <a:t>Thro’ management and</a:t>
                      </a:r>
                      <a:endParaRPr lang="en-US" sz="1100">
                        <a:effectLst/>
                      </a:endParaRPr>
                    </a:p>
                    <a:p>
                      <a:pPr marL="0" marR="0" algn="ctr">
                        <a:lnSpc>
                          <a:spcPct val="115000"/>
                        </a:lnSpc>
                        <a:spcBef>
                          <a:spcPts val="0"/>
                        </a:spcBef>
                        <a:spcAft>
                          <a:spcPts val="0"/>
                        </a:spcAft>
                      </a:pPr>
                      <a:r>
                        <a:rPr lang="en-IN" sz="1000">
                          <a:effectLst/>
                        </a:rPr>
                        <a:t>Community based Ecotourism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35.84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2164376947"/>
                  </a:ext>
                </a:extLst>
              </a:tr>
              <a:tr h="173409">
                <a:tc>
                  <a:txBody>
                    <a:bodyPr/>
                    <a:lstStyle/>
                    <a:p>
                      <a:pPr marL="0" marR="0" algn="ctr">
                        <a:lnSpc>
                          <a:spcPct val="115000"/>
                        </a:lnSpc>
                        <a:spcBef>
                          <a:spcPts val="0"/>
                        </a:spcBef>
                        <a:spcAft>
                          <a:spcPts val="0"/>
                        </a:spcAft>
                      </a:pPr>
                      <a:r>
                        <a:rPr lang="en-IN" sz="1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Agriculture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18.55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4267186280"/>
                  </a:ext>
                </a:extLst>
              </a:tr>
              <a:tr h="173409">
                <a:tc>
                  <a:txBody>
                    <a:bodyPr/>
                    <a:lstStyle/>
                    <a:p>
                      <a:pPr marL="0" marR="0" algn="ctr">
                        <a:lnSpc>
                          <a:spcPct val="115000"/>
                        </a:lnSpc>
                        <a:spcBef>
                          <a:spcPts val="0"/>
                        </a:spcBef>
                        <a:spcAft>
                          <a:spcPts val="0"/>
                        </a:spcAft>
                      </a:pPr>
                      <a:r>
                        <a:rPr lang="en-IN" sz="10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Fishing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2.95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3510058139"/>
                  </a:ext>
                </a:extLst>
              </a:tr>
              <a:tr h="173409">
                <a:tc>
                  <a:txBody>
                    <a:bodyPr/>
                    <a:lstStyle/>
                    <a:p>
                      <a:pPr marL="0" marR="0" algn="ctr">
                        <a:lnSpc>
                          <a:spcPct val="115000"/>
                        </a:lnSpc>
                        <a:spcBef>
                          <a:spcPts val="0"/>
                        </a:spcBef>
                        <a:spcAft>
                          <a:spcPts val="0"/>
                        </a:spcAft>
                      </a:pPr>
                      <a:r>
                        <a:rPr lang="en-IN" sz="1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Fuel Wood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7.03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1858253921"/>
                  </a:ext>
                </a:extLst>
              </a:tr>
              <a:tr h="173409">
                <a:tc>
                  <a:txBody>
                    <a:bodyPr/>
                    <a:lstStyle/>
                    <a:p>
                      <a:pPr marL="0" marR="0" algn="ctr">
                        <a:lnSpc>
                          <a:spcPct val="115000"/>
                        </a:lnSpc>
                        <a:spcBef>
                          <a:spcPts val="0"/>
                        </a:spcBef>
                        <a:spcAft>
                          <a:spcPts val="0"/>
                        </a:spcAft>
                      </a:pPr>
                      <a:r>
                        <a:rPr lang="en-IN" sz="10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Grazing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3.06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3160145261"/>
                  </a:ext>
                </a:extLst>
              </a:tr>
              <a:tr h="346817">
                <a:tc>
                  <a:txBody>
                    <a:bodyPr/>
                    <a:lstStyle/>
                    <a:p>
                      <a:pPr marL="0" marR="0" algn="ctr">
                        <a:lnSpc>
                          <a:spcPct val="115000"/>
                        </a:lnSpc>
                        <a:spcBef>
                          <a:spcPts val="0"/>
                        </a:spcBef>
                        <a:spcAft>
                          <a:spcPts val="0"/>
                        </a:spcAft>
                      </a:pPr>
                      <a:r>
                        <a:rPr lang="en-IN" sz="10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Timber</a:t>
                      </a:r>
                      <a:endParaRPr lang="en-US" sz="1100">
                        <a:effectLst/>
                      </a:endParaRPr>
                    </a:p>
                    <a:p>
                      <a:pPr marL="0" marR="0" algn="ctr">
                        <a:lnSpc>
                          <a:spcPct val="115000"/>
                        </a:lnSpc>
                        <a:spcBef>
                          <a:spcPts val="0"/>
                        </a:spcBef>
                        <a:spcAft>
                          <a:spcPts val="0"/>
                        </a:spcAft>
                      </a:pPr>
                      <a:r>
                        <a:rPr lang="en-IN" sz="1000">
                          <a:effectLst/>
                        </a:rPr>
                        <a:t>Includes Standing Stock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299741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1022027665"/>
                  </a:ext>
                </a:extLst>
              </a:tr>
              <a:tr h="173409">
                <a:tc>
                  <a:txBody>
                    <a:bodyPr/>
                    <a:lstStyle/>
                    <a:p>
                      <a:pPr marL="0" marR="0" algn="ctr">
                        <a:lnSpc>
                          <a:spcPct val="115000"/>
                        </a:lnSpc>
                        <a:spcBef>
                          <a:spcPts val="0"/>
                        </a:spcBef>
                        <a:spcAft>
                          <a:spcPts val="0"/>
                        </a:spcAft>
                      </a:pPr>
                      <a:r>
                        <a:rPr lang="en-IN" sz="10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NWFP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1.98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1083867659"/>
                  </a:ext>
                </a:extLst>
              </a:tr>
              <a:tr h="173409">
                <a:tc>
                  <a:txBody>
                    <a:bodyPr/>
                    <a:lstStyle/>
                    <a:p>
                      <a:pPr marL="0" marR="0" algn="ctr">
                        <a:lnSpc>
                          <a:spcPct val="115000"/>
                        </a:lnSpc>
                        <a:spcBef>
                          <a:spcPts val="0"/>
                        </a:spcBef>
                        <a:spcAft>
                          <a:spcPts val="0"/>
                        </a:spcAft>
                      </a:pPr>
                      <a:r>
                        <a:rPr lang="en-IN" sz="10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Gene – Pool Protection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7860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183000075"/>
                  </a:ext>
                </a:extLst>
              </a:tr>
              <a:tr h="173409">
                <a:tc>
                  <a:txBody>
                    <a:bodyPr/>
                    <a:lstStyle/>
                    <a:p>
                      <a:pPr marL="0" marR="0" algn="ctr">
                        <a:lnSpc>
                          <a:spcPct val="115000"/>
                        </a:lnSpc>
                        <a:spcBef>
                          <a:spcPts val="0"/>
                        </a:spcBef>
                        <a:spcAft>
                          <a:spcPts val="0"/>
                        </a:spcAft>
                      </a:pPr>
                      <a:r>
                        <a:rPr lang="en-IN" sz="10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Carbon Storage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16760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1789424364"/>
                  </a:ext>
                </a:extLst>
              </a:tr>
              <a:tr h="173409">
                <a:tc>
                  <a:txBody>
                    <a:bodyPr/>
                    <a:lstStyle/>
                    <a:p>
                      <a:pPr marL="0" marR="0" algn="ctr">
                        <a:lnSpc>
                          <a:spcPct val="115000"/>
                        </a:lnSpc>
                        <a:spcBef>
                          <a:spcPts val="0"/>
                        </a:spcBef>
                        <a:spcAft>
                          <a:spcPts val="0"/>
                        </a:spcAft>
                      </a:pPr>
                      <a:r>
                        <a:rPr lang="en-IN" sz="10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Carbon Sequestration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181.18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1210126537"/>
                  </a:ext>
                </a:extLst>
              </a:tr>
              <a:tr h="173409">
                <a:tc>
                  <a:txBody>
                    <a:bodyPr/>
                    <a:lstStyle/>
                    <a:p>
                      <a:pPr marL="0" marR="0" algn="ctr">
                        <a:lnSpc>
                          <a:spcPct val="115000"/>
                        </a:lnSpc>
                        <a:spcBef>
                          <a:spcPts val="0"/>
                        </a:spcBef>
                        <a:spcAft>
                          <a:spcPts val="0"/>
                        </a:spcAft>
                      </a:pPr>
                      <a:r>
                        <a:rPr lang="en-IN" sz="10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Water Provisioning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4050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2972701032"/>
                  </a:ext>
                </a:extLst>
              </a:tr>
              <a:tr h="173409">
                <a:tc>
                  <a:txBody>
                    <a:bodyPr/>
                    <a:lstStyle/>
                    <a:p>
                      <a:pPr marL="0" marR="0" algn="ctr">
                        <a:lnSpc>
                          <a:spcPct val="115000"/>
                        </a:lnSpc>
                        <a:spcBef>
                          <a:spcPts val="0"/>
                        </a:spcBef>
                        <a:spcAft>
                          <a:spcPts val="0"/>
                        </a:spcAft>
                      </a:pPr>
                      <a:r>
                        <a:rPr lang="en-IN" sz="10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Water Purification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482.7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2470548163"/>
                  </a:ext>
                </a:extLst>
              </a:tr>
              <a:tr h="173409">
                <a:tc>
                  <a:txBody>
                    <a:bodyPr/>
                    <a:lstStyle/>
                    <a:p>
                      <a:pPr marL="0" marR="0" algn="ctr">
                        <a:lnSpc>
                          <a:spcPct val="115000"/>
                        </a:lnSpc>
                        <a:spcBef>
                          <a:spcPts val="0"/>
                        </a:spcBef>
                        <a:spcAft>
                          <a:spcPts val="0"/>
                        </a:spcAft>
                      </a:pPr>
                      <a:r>
                        <a:rPr lang="en-IN" sz="10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Sediment Regulation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14.21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1919280980"/>
                  </a:ext>
                </a:extLst>
              </a:tr>
              <a:tr h="173409">
                <a:tc>
                  <a:txBody>
                    <a:bodyPr/>
                    <a:lstStyle/>
                    <a:p>
                      <a:pPr marL="0" marR="0" algn="ctr">
                        <a:lnSpc>
                          <a:spcPct val="115000"/>
                        </a:lnSpc>
                        <a:spcBef>
                          <a:spcPts val="0"/>
                        </a:spcBef>
                        <a:spcAft>
                          <a:spcPts val="0"/>
                        </a:spcAft>
                      </a:pPr>
                      <a:r>
                        <a:rPr lang="en-IN" sz="10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Nutrient Cycling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1314392484"/>
                  </a:ext>
                </a:extLst>
              </a:tr>
              <a:tr h="173409">
                <a:tc>
                  <a:txBody>
                    <a:bodyPr/>
                    <a:lstStyle/>
                    <a:p>
                      <a:pPr marL="0" marR="0" algn="ctr">
                        <a:lnSpc>
                          <a:spcPct val="115000"/>
                        </a:lnSpc>
                        <a:spcBef>
                          <a:spcPts val="0"/>
                        </a:spcBef>
                        <a:spcAft>
                          <a:spcPts val="0"/>
                        </a:spcAft>
                      </a:pPr>
                      <a:r>
                        <a:rPr lang="en-IN" sz="10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Biological Control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130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1522116656"/>
                  </a:ext>
                </a:extLst>
              </a:tr>
              <a:tr h="173409">
                <a:tc>
                  <a:txBody>
                    <a:bodyPr/>
                    <a:lstStyle/>
                    <a:p>
                      <a:pPr marL="0" marR="0" algn="ctr">
                        <a:lnSpc>
                          <a:spcPct val="115000"/>
                        </a:lnSpc>
                        <a:spcBef>
                          <a:spcPts val="0"/>
                        </a:spcBef>
                        <a:spcAft>
                          <a:spcPts val="0"/>
                        </a:spcAft>
                      </a:pPr>
                      <a:r>
                        <a:rPr lang="en-IN" sz="10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Pollination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167.79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2124709410"/>
                  </a:ext>
                </a:extLst>
              </a:tr>
              <a:tr h="173409">
                <a:tc>
                  <a:txBody>
                    <a:bodyPr/>
                    <a:lstStyle/>
                    <a:p>
                      <a:pPr marL="0" marR="0" algn="ctr">
                        <a:lnSpc>
                          <a:spcPct val="115000"/>
                        </a:lnSpc>
                        <a:spcBef>
                          <a:spcPts val="0"/>
                        </a:spcBef>
                        <a:spcAft>
                          <a:spcPts val="0"/>
                        </a:spcAft>
                      </a:pPr>
                      <a:r>
                        <a:rPr lang="en-IN" sz="1000">
                          <a:effectLst/>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Habitat/ Refugia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3560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1027216821"/>
                  </a:ext>
                </a:extLst>
              </a:tr>
              <a:tr h="173409">
                <a:tc>
                  <a:txBody>
                    <a:bodyPr/>
                    <a:lstStyle/>
                    <a:p>
                      <a:pPr marL="0" marR="0" algn="ctr">
                        <a:lnSpc>
                          <a:spcPct val="115000"/>
                        </a:lnSpc>
                        <a:spcBef>
                          <a:spcPts val="0"/>
                        </a:spcBef>
                        <a:spcAft>
                          <a:spcPts val="0"/>
                        </a:spcAft>
                      </a:pPr>
                      <a:r>
                        <a:rPr lang="en-IN" sz="10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Recreation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425.15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2583245495"/>
                  </a:ext>
                </a:extLst>
              </a:tr>
              <a:tr h="173409">
                <a:tc>
                  <a:txBody>
                    <a:bodyPr/>
                    <a:lstStyle/>
                    <a:p>
                      <a:pPr marL="0" marR="0" algn="ctr">
                        <a:lnSpc>
                          <a:spcPct val="115000"/>
                        </a:lnSpc>
                        <a:spcBef>
                          <a:spcPts val="0"/>
                        </a:spcBef>
                        <a:spcAft>
                          <a:spcPts val="0"/>
                        </a:spcAft>
                      </a:pPr>
                      <a:r>
                        <a:rPr lang="en-IN" sz="1000">
                          <a:effectLst/>
                        </a:rPr>
                        <a:t>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Gas Regulation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61.15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99550491"/>
                  </a:ext>
                </a:extLst>
              </a:tr>
              <a:tr h="173409">
                <a:tc>
                  <a:txBody>
                    <a:bodyPr/>
                    <a:lstStyle/>
                    <a:p>
                      <a:pPr marL="0" marR="0" algn="ctr">
                        <a:lnSpc>
                          <a:spcPct val="115000"/>
                        </a:lnSpc>
                        <a:spcBef>
                          <a:spcPts val="0"/>
                        </a:spcBef>
                        <a:spcAft>
                          <a:spcPts val="0"/>
                        </a:spcAft>
                      </a:pPr>
                      <a:r>
                        <a:rPr lang="en-IN" sz="10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a:effectLst/>
                        </a:rPr>
                        <a:t>Waste Assimilation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tc>
                  <a:txBody>
                    <a:bodyPr/>
                    <a:lstStyle/>
                    <a:p>
                      <a:pPr marL="0" marR="0" algn="ctr">
                        <a:lnSpc>
                          <a:spcPct val="115000"/>
                        </a:lnSpc>
                        <a:spcBef>
                          <a:spcPts val="0"/>
                        </a:spcBef>
                        <a:spcAft>
                          <a:spcPts val="0"/>
                        </a:spcAft>
                      </a:pPr>
                      <a:r>
                        <a:rPr lang="en-IN" sz="1000" dirty="0">
                          <a:effectLst/>
                        </a:rPr>
                        <a:t>593.55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56" marR="67856" marT="0" marB="0"/>
                </a:tc>
                <a:extLst>
                  <a:ext uri="{0D108BD9-81ED-4DB2-BD59-A6C34878D82A}">
                    <a16:rowId xmlns:a16="http://schemas.microsoft.com/office/drawing/2014/main" xmlns="" val="4024723166"/>
                  </a:ext>
                </a:extLst>
              </a:tr>
            </a:tbl>
          </a:graphicData>
        </a:graphic>
      </p:graphicFrame>
      <p:pic>
        <p:nvPicPr>
          <p:cNvPr id="5" name="Picture 4"/>
          <p:cNvPicPr/>
          <p:nvPr/>
        </p:nvPicPr>
        <p:blipFill>
          <a:blip r:embed="rId2"/>
          <a:srcRect/>
          <a:stretch>
            <a:fillRect/>
          </a:stretch>
        </p:blipFill>
        <p:spPr bwMode="auto">
          <a:xfrm>
            <a:off x="323528" y="1346649"/>
            <a:ext cx="4381500" cy="4984750"/>
          </a:xfrm>
          <a:prstGeom prst="rect">
            <a:avLst/>
          </a:prstGeom>
          <a:noFill/>
          <a:ln w="9525">
            <a:noFill/>
            <a:miter lim="800000"/>
            <a:headEnd/>
            <a:tailEnd/>
          </a:ln>
        </p:spPr>
      </p:pic>
      <p:sp>
        <p:nvSpPr>
          <p:cNvPr id="6" name="Title 1"/>
          <p:cNvSpPr>
            <a:spLocks noGrp="1"/>
          </p:cNvSpPr>
          <p:nvPr>
            <p:ph type="title"/>
          </p:nvPr>
        </p:nvSpPr>
        <p:spPr>
          <a:xfrm>
            <a:off x="1371600" y="274638"/>
            <a:ext cx="7467600" cy="1020762"/>
          </a:xfrm>
        </p:spPr>
        <p:txBody>
          <a:bodyPr>
            <a:normAutofit/>
          </a:bodyPr>
          <a:lstStyle/>
          <a:p>
            <a:r>
              <a:rPr lang="en-IN" dirty="0" smtClean="0"/>
              <a:t>Periyar Tiger Reserve….Economic Values</a:t>
            </a:r>
            <a:endParaRPr lang="en-IN" dirty="0"/>
          </a:p>
        </p:txBody>
      </p:sp>
    </p:spTree>
    <p:extLst>
      <p:ext uri="{BB962C8B-B14F-4D97-AF65-F5344CB8AC3E}">
        <p14:creationId xmlns:p14="http://schemas.microsoft.com/office/powerpoint/2010/main" val="77351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2438400"/>
            <a:ext cx="15478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iifm"/>
          <p:cNvPicPr>
            <a:picLocks noChangeAspect="1" noChangeArrowheads="1"/>
          </p:cNvPicPr>
          <p:nvPr/>
        </p:nvPicPr>
        <p:blipFill>
          <a:blip r:embed="rId3">
            <a:extLst>
              <a:ext uri="{28A0092B-C50C-407E-A947-70E740481C1C}">
                <a14:useLocalDpi xmlns:a14="http://schemas.microsoft.com/office/drawing/2010/main" val="0"/>
              </a:ext>
            </a:extLst>
          </a:blip>
          <a:srcRect l="14677" t="14394" r="9148" b="24242"/>
          <a:stretch>
            <a:fillRect/>
          </a:stretch>
        </p:blipFill>
        <p:spPr bwMode="auto">
          <a:xfrm>
            <a:off x="0" y="0"/>
            <a:ext cx="6080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44" name="Picture 10" descr="C:\Documents and Settings\Administrator\Desktop\PUblishing\Scan0004.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437" y="846398"/>
            <a:ext cx="124301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1" descr="C:\Documents and Settings\Administrator\Desktop\PUblishing\Scan0005.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989012"/>
            <a:ext cx="13223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2" descr="C:\Documents and Settings\Administrator\Desktop\PUblishing\Scan0006.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48" y="4960510"/>
            <a:ext cx="1447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p:cNvPicPr>
            <a:picLocks noGrp="1" noChangeAspect="1" noChangeArrowheads="1"/>
          </p:cNvPicPr>
          <p:nvPr>
            <p:ph sz="quarter" idx="1"/>
          </p:nvPr>
        </p:nvPicPr>
        <p:blipFill>
          <a:blip r:embed="rId7">
            <a:extLst>
              <a:ext uri="{28A0092B-C50C-407E-A947-70E740481C1C}">
                <a14:useLocalDpi xmlns:a14="http://schemas.microsoft.com/office/drawing/2010/main" val="0"/>
              </a:ext>
            </a:extLst>
          </a:blip>
          <a:srcRect/>
          <a:stretch>
            <a:fillRect/>
          </a:stretch>
        </p:blipFill>
        <p:spPr>
          <a:xfrm>
            <a:off x="107950" y="587375"/>
            <a:ext cx="1644650" cy="2079625"/>
          </a:xfrm>
        </p:spPr>
      </p:pic>
      <p:pic>
        <p:nvPicPr>
          <p:cNvPr id="10248" name="Picture 13" descr="C:\Documents and Settings\Administrator\Desktop\PUblishing\Scan0007.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685800"/>
            <a:ext cx="16002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4" descr="C:\Documents and Settings\Administrator\Desktop\PUblishing\Scan0008.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5556" y="4960510"/>
            <a:ext cx="13335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6" descr="C:\Documents and Settings\Administrator\Desktop\PUblishing\Scan0009.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2743200"/>
            <a:ext cx="12954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7" descr="C:\Documents and Settings\Administrator\Desktop\PUblishing\Scan0010.t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8938" y="528358"/>
            <a:ext cx="13985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8" descr="C:\Documents and Settings\Administrator\Desktop\PUblishing\Scan0011.t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3378" y="3390900"/>
            <a:ext cx="16764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9" descr="C:\Documents and Settings\Administrator\Desktop\PUblishing\Scan0012.t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9293" y="2974009"/>
            <a:ext cx="12557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Box 17"/>
          <p:cNvSpPr txBox="1">
            <a:spLocks noChangeArrowheads="1"/>
          </p:cNvSpPr>
          <p:nvPr/>
        </p:nvSpPr>
        <p:spPr bwMode="auto">
          <a:xfrm>
            <a:off x="762000" y="56818"/>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pitchFamily="34" charset="0"/>
              </a:defRPr>
            </a:lvl1pPr>
            <a:lvl2pPr marL="742950" indent="-285750">
              <a:defRPr sz="2400">
                <a:solidFill>
                  <a:schemeClr val="tx1"/>
                </a:solidFill>
                <a:latin typeface="Arial Black" pitchFamily="34" charset="0"/>
              </a:defRPr>
            </a:lvl2pPr>
            <a:lvl3pPr marL="1143000" indent="-228600">
              <a:defRPr sz="2400">
                <a:solidFill>
                  <a:schemeClr val="tx1"/>
                </a:solidFill>
                <a:latin typeface="Arial Black" pitchFamily="34" charset="0"/>
              </a:defRPr>
            </a:lvl3pPr>
            <a:lvl4pPr marL="1600200" indent="-228600">
              <a:defRPr sz="2400">
                <a:solidFill>
                  <a:schemeClr val="tx1"/>
                </a:solidFill>
                <a:latin typeface="Arial Black" pitchFamily="34" charset="0"/>
              </a:defRPr>
            </a:lvl4pPr>
            <a:lvl5pPr marL="2057400" indent="-228600">
              <a:defRPr sz="2400">
                <a:solidFill>
                  <a:schemeClr val="tx1"/>
                </a:solidFill>
                <a:latin typeface="Arial Black" pitchFamily="34" charset="0"/>
              </a:defRPr>
            </a:lvl5pPr>
            <a:lvl6pPr marL="2514600" indent="-228600" eaLnBrk="0" fontAlgn="base" hangingPunct="0">
              <a:spcBef>
                <a:spcPct val="0"/>
              </a:spcBef>
              <a:spcAft>
                <a:spcPct val="0"/>
              </a:spcAft>
              <a:defRPr sz="2400">
                <a:solidFill>
                  <a:schemeClr val="tx1"/>
                </a:solidFill>
                <a:latin typeface="Arial Black" pitchFamily="34" charset="0"/>
              </a:defRPr>
            </a:lvl6pPr>
            <a:lvl7pPr marL="2971800" indent="-228600" eaLnBrk="0" fontAlgn="base" hangingPunct="0">
              <a:spcBef>
                <a:spcPct val="0"/>
              </a:spcBef>
              <a:spcAft>
                <a:spcPct val="0"/>
              </a:spcAft>
              <a:defRPr sz="2400">
                <a:solidFill>
                  <a:schemeClr val="tx1"/>
                </a:solidFill>
                <a:latin typeface="Arial Black" pitchFamily="34" charset="0"/>
              </a:defRPr>
            </a:lvl7pPr>
            <a:lvl8pPr marL="3429000" indent="-228600" eaLnBrk="0" fontAlgn="base" hangingPunct="0">
              <a:spcBef>
                <a:spcPct val="0"/>
              </a:spcBef>
              <a:spcAft>
                <a:spcPct val="0"/>
              </a:spcAft>
              <a:defRPr sz="2400">
                <a:solidFill>
                  <a:schemeClr val="tx1"/>
                </a:solidFill>
                <a:latin typeface="Arial Black" pitchFamily="34" charset="0"/>
              </a:defRPr>
            </a:lvl8pPr>
            <a:lvl9pPr marL="3886200" indent="-228600" eaLnBrk="0" fontAlgn="base" hangingPunct="0">
              <a:spcBef>
                <a:spcPct val="0"/>
              </a:spcBef>
              <a:spcAft>
                <a:spcPct val="0"/>
              </a:spcAft>
              <a:defRPr sz="2400">
                <a:solidFill>
                  <a:schemeClr val="tx1"/>
                </a:solidFill>
                <a:latin typeface="Arial Black" pitchFamily="34" charset="0"/>
              </a:defRPr>
            </a:lvl9pPr>
          </a:lstStyle>
          <a:p>
            <a:pPr algn="ctr"/>
            <a:r>
              <a:rPr lang="en-US" altLang="en-US" sz="2000" dirty="0" smtClean="0"/>
              <a:t>CESM-IIFM’s </a:t>
            </a:r>
            <a:r>
              <a:rPr lang="en-US" altLang="en-US" sz="2000" dirty="0"/>
              <a:t>Studies on Valuation and Accounting of Ecosystem Services</a:t>
            </a:r>
            <a:endParaRPr lang="en-IN" altLang="en-US" sz="2000" dirty="0"/>
          </a:p>
        </p:txBody>
      </p:sp>
      <p:pic>
        <p:nvPicPr>
          <p:cNvPr id="10255"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6762" y="4464055"/>
            <a:ext cx="1632338" cy="215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71964" y="2555612"/>
            <a:ext cx="1430064" cy="646331"/>
          </a:xfrm>
          <a:prstGeom prst="rect">
            <a:avLst/>
          </a:prstGeom>
          <a:noFill/>
        </p:spPr>
        <p:txBody>
          <a:bodyPr wrap="square" rtlCol="0">
            <a:spAutoFit/>
          </a:bodyPr>
          <a:lstStyle/>
          <a:p>
            <a:pPr algn="ctr"/>
            <a:r>
              <a:rPr lang="en-US" b="1" dirty="0" smtClean="0">
                <a:solidFill>
                  <a:srgbClr val="006600"/>
                </a:solidFill>
              </a:rPr>
              <a:t>HPFSR-2000 TEV-CLEV</a:t>
            </a:r>
            <a:endParaRPr lang="en-US" b="1" dirty="0">
              <a:solidFill>
                <a:srgbClr val="006600"/>
              </a:solidFill>
            </a:endParaRPr>
          </a:p>
        </p:txBody>
      </p:sp>
      <p:sp>
        <p:nvSpPr>
          <p:cNvPr id="3" name="TextBox 2"/>
          <p:cNvSpPr txBox="1"/>
          <p:nvPr/>
        </p:nvSpPr>
        <p:spPr>
          <a:xfrm>
            <a:off x="437412" y="6452244"/>
            <a:ext cx="2352375" cy="369332"/>
          </a:xfrm>
          <a:prstGeom prst="rect">
            <a:avLst/>
          </a:prstGeom>
          <a:noFill/>
        </p:spPr>
        <p:txBody>
          <a:bodyPr wrap="none" rtlCol="0">
            <a:spAutoFit/>
          </a:bodyPr>
          <a:lstStyle/>
          <a:p>
            <a:r>
              <a:rPr lang="en-US" b="1" dirty="0" smtClean="0">
                <a:solidFill>
                  <a:srgbClr val="C00000"/>
                </a:solidFill>
              </a:rPr>
              <a:t>ESs Valuation- 12</a:t>
            </a:r>
            <a:r>
              <a:rPr lang="en-US" b="1" baseline="30000" dirty="0" smtClean="0">
                <a:solidFill>
                  <a:srgbClr val="C00000"/>
                </a:solidFill>
              </a:rPr>
              <a:t>th</a:t>
            </a:r>
            <a:r>
              <a:rPr lang="en-US" b="1" dirty="0" smtClean="0">
                <a:solidFill>
                  <a:srgbClr val="C00000"/>
                </a:solidFill>
              </a:rPr>
              <a:t> FC </a:t>
            </a:r>
            <a:endParaRPr lang="en-US" b="1" dirty="0">
              <a:solidFill>
                <a:srgbClr val="C00000"/>
              </a:solidFill>
            </a:endParaRPr>
          </a:p>
        </p:txBody>
      </p:sp>
      <p:sp>
        <p:nvSpPr>
          <p:cNvPr id="4" name="TextBox 3"/>
          <p:cNvSpPr txBox="1"/>
          <p:nvPr/>
        </p:nvSpPr>
        <p:spPr>
          <a:xfrm>
            <a:off x="7726139" y="2047403"/>
            <a:ext cx="1417862" cy="738664"/>
          </a:xfrm>
          <a:prstGeom prst="rect">
            <a:avLst/>
          </a:prstGeom>
          <a:noFill/>
        </p:spPr>
        <p:txBody>
          <a:bodyPr wrap="square" rtlCol="0">
            <a:spAutoFit/>
          </a:bodyPr>
          <a:lstStyle/>
          <a:p>
            <a:r>
              <a:rPr lang="en-US" sz="1400" b="1" dirty="0" smtClean="0"/>
              <a:t>Status of </a:t>
            </a:r>
            <a:r>
              <a:rPr lang="en-US" sz="1400" b="1" dirty="0" err="1" smtClean="0"/>
              <a:t>Ramsar</a:t>
            </a:r>
            <a:r>
              <a:rPr lang="en-US" sz="1400" b="1" dirty="0" smtClean="0"/>
              <a:t> and </a:t>
            </a:r>
            <a:r>
              <a:rPr lang="en-US" sz="1400" b="1" dirty="0" err="1" smtClean="0"/>
              <a:t>Mgt</a:t>
            </a:r>
            <a:r>
              <a:rPr lang="en-US" sz="1400" b="1" dirty="0" smtClean="0"/>
              <a:t> Agency</a:t>
            </a:r>
            <a:endParaRPr lang="en-US" sz="1400" b="1" dirty="0"/>
          </a:p>
        </p:txBody>
      </p:sp>
      <p:sp>
        <p:nvSpPr>
          <p:cNvPr id="5" name="TextBox 4"/>
          <p:cNvSpPr txBox="1"/>
          <p:nvPr/>
        </p:nvSpPr>
        <p:spPr>
          <a:xfrm>
            <a:off x="6130701" y="2667000"/>
            <a:ext cx="1284711" cy="369332"/>
          </a:xfrm>
          <a:prstGeom prst="rect">
            <a:avLst/>
          </a:prstGeom>
          <a:noFill/>
        </p:spPr>
        <p:txBody>
          <a:bodyPr wrap="none" rtlCol="0">
            <a:spAutoFit/>
          </a:bodyPr>
          <a:lstStyle/>
          <a:p>
            <a:r>
              <a:rPr lang="en-US" b="1" dirty="0" smtClean="0">
                <a:solidFill>
                  <a:srgbClr val="006600"/>
                </a:solidFill>
              </a:rPr>
              <a:t>TEV &amp; SEEA</a:t>
            </a:r>
            <a:endParaRPr lang="en-US" b="1" dirty="0">
              <a:solidFill>
                <a:srgbClr val="006600"/>
              </a:solidFill>
            </a:endParaRPr>
          </a:p>
        </p:txBody>
      </p:sp>
      <p:sp>
        <p:nvSpPr>
          <p:cNvPr id="6" name="TextBox 5"/>
          <p:cNvSpPr txBox="1"/>
          <p:nvPr/>
        </p:nvSpPr>
        <p:spPr>
          <a:xfrm>
            <a:off x="2342925" y="2276872"/>
            <a:ext cx="1890069" cy="369332"/>
          </a:xfrm>
          <a:prstGeom prst="rect">
            <a:avLst/>
          </a:prstGeom>
          <a:noFill/>
        </p:spPr>
        <p:txBody>
          <a:bodyPr wrap="none" rtlCol="0">
            <a:spAutoFit/>
          </a:bodyPr>
          <a:lstStyle/>
          <a:p>
            <a:r>
              <a:rPr lang="en-US" b="1" dirty="0" smtClean="0"/>
              <a:t>TEV, OC, RC-Grant</a:t>
            </a:r>
            <a:endParaRPr lang="en-US" b="1" dirty="0"/>
          </a:p>
        </p:txBody>
      </p:sp>
      <p:sp>
        <p:nvSpPr>
          <p:cNvPr id="7" name="TextBox 6"/>
          <p:cNvSpPr txBox="1"/>
          <p:nvPr/>
        </p:nvSpPr>
        <p:spPr>
          <a:xfrm>
            <a:off x="4502374" y="5828139"/>
            <a:ext cx="1653802" cy="523220"/>
          </a:xfrm>
          <a:prstGeom prst="rect">
            <a:avLst/>
          </a:prstGeom>
          <a:noFill/>
        </p:spPr>
        <p:txBody>
          <a:bodyPr wrap="square" rtlCol="0">
            <a:spAutoFit/>
          </a:bodyPr>
          <a:lstStyle/>
          <a:p>
            <a:r>
              <a:rPr lang="en-US" sz="1400" b="1" dirty="0" smtClean="0"/>
              <a:t>NPV-Supreme Court of India</a:t>
            </a:r>
            <a:endParaRPr lang="en-US" sz="1400" b="1" dirty="0"/>
          </a:p>
        </p:txBody>
      </p:sp>
      <p:sp>
        <p:nvSpPr>
          <p:cNvPr id="8" name="TextBox 7"/>
          <p:cNvSpPr txBox="1"/>
          <p:nvPr/>
        </p:nvSpPr>
        <p:spPr>
          <a:xfrm>
            <a:off x="7415412" y="6597352"/>
            <a:ext cx="795667" cy="307777"/>
          </a:xfrm>
          <a:prstGeom prst="rect">
            <a:avLst/>
          </a:prstGeom>
          <a:noFill/>
        </p:spPr>
        <p:txBody>
          <a:bodyPr wrap="none" rtlCol="0">
            <a:spAutoFit/>
          </a:bodyPr>
          <a:lstStyle/>
          <a:p>
            <a:r>
              <a:rPr lang="en-US" sz="1400" b="1" dirty="0" err="1" smtClean="0"/>
              <a:t>MoEFCC</a:t>
            </a:r>
            <a:endParaRPr lang="en-US" sz="1400" b="1" dirty="0"/>
          </a:p>
        </p:txBody>
      </p:sp>
    </p:spTree>
    <p:extLst>
      <p:ext uri="{BB962C8B-B14F-4D97-AF65-F5344CB8AC3E}">
        <p14:creationId xmlns:p14="http://schemas.microsoft.com/office/powerpoint/2010/main" val="378544327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Sundarbans Tiger Reserve</a:t>
            </a:r>
            <a:endParaRPr lang="en-IN" dirty="0"/>
          </a:p>
        </p:txBody>
      </p:sp>
      <p:pic>
        <p:nvPicPr>
          <p:cNvPr id="44034" name="Picture 2" descr="C:\Dropbox\CESM\Ongoing Projects\NTCA\Report\Figures\PPT_STR.png"/>
          <p:cNvPicPr>
            <a:picLocks noChangeAspect="1" noChangeArrowheads="1"/>
          </p:cNvPicPr>
          <p:nvPr/>
        </p:nvPicPr>
        <p:blipFill>
          <a:blip r:embed="rId2" cstate="print"/>
          <a:srcRect/>
          <a:stretch>
            <a:fillRect/>
          </a:stretch>
        </p:blipFill>
        <p:spPr bwMode="auto">
          <a:xfrm>
            <a:off x="1440000" y="1937250"/>
            <a:ext cx="7200000" cy="4050000"/>
          </a:xfrm>
          <a:prstGeom prst="rect">
            <a:avLst/>
          </a:prstGeom>
          <a:noFill/>
        </p:spPr>
      </p:pic>
    </p:spTree>
    <p:extLst>
      <p:ext uri="{BB962C8B-B14F-4D97-AF65-F5344CB8AC3E}">
        <p14:creationId xmlns:p14="http://schemas.microsoft.com/office/powerpoint/2010/main" val="116041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Application of a Spatial Tool—Integrated Valuation of Ecosystem Services and Trade-Offs (</a:t>
            </a:r>
            <a:r>
              <a:rPr lang="en-US" sz="2400" b="1" dirty="0" err="1"/>
              <a:t>InVEST</a:t>
            </a:r>
            <a:r>
              <a:rPr lang="en-US" sz="2400" b="1" dirty="0"/>
              <a:t>) </a:t>
            </a:r>
          </a:p>
        </p:txBody>
      </p:sp>
      <p:sp>
        <p:nvSpPr>
          <p:cNvPr id="3" name="Text Placeholder 2"/>
          <p:cNvSpPr>
            <a:spLocks noGrp="1"/>
          </p:cNvSpPr>
          <p:nvPr>
            <p:ph type="body" sz="quarter" idx="13"/>
          </p:nvPr>
        </p:nvSpPr>
        <p:spPr>
          <a:xfrm>
            <a:off x="1371600" y="1600200"/>
            <a:ext cx="3848472" cy="4572000"/>
          </a:xfrm>
        </p:spPr>
        <p:txBody>
          <a:bodyPr>
            <a:normAutofit/>
          </a:bodyPr>
          <a:lstStyle/>
          <a:p>
            <a:r>
              <a:rPr lang="en-US" sz="1800" dirty="0" err="1"/>
              <a:t>InVEST</a:t>
            </a:r>
            <a:r>
              <a:rPr lang="en-US" sz="1800" dirty="0"/>
              <a:t> is a suite of  software  models used  to  spatially  map  and  value the goods and  services  from  nature  that sustain and fulfil human </a:t>
            </a:r>
            <a:r>
              <a:rPr lang="en-US" sz="1800" dirty="0" smtClean="0"/>
              <a:t>life</a:t>
            </a:r>
          </a:p>
          <a:p>
            <a:r>
              <a:rPr lang="en-US" sz="1800" dirty="0"/>
              <a:t> </a:t>
            </a:r>
            <a:r>
              <a:rPr lang="en-US" sz="1800" dirty="0" smtClean="0"/>
              <a:t>Car-bon </a:t>
            </a:r>
            <a:r>
              <a:rPr lang="en-US" sz="1800" dirty="0"/>
              <a:t>Storage and Sequestration: Climate Regulation </a:t>
            </a:r>
            <a:r>
              <a:rPr lang="en-US" sz="1800" dirty="0" smtClean="0"/>
              <a:t>Model</a:t>
            </a:r>
            <a:endParaRPr lang="en-US" sz="1800" dirty="0"/>
          </a:p>
          <a:p>
            <a:r>
              <a:rPr lang="en-US" sz="1800" dirty="0" smtClean="0"/>
              <a:t> </a:t>
            </a:r>
            <a:r>
              <a:rPr lang="en-US" sz="1800" dirty="0"/>
              <a:t>Water Yield: Reservoir Hydropower Production </a:t>
            </a:r>
            <a:r>
              <a:rPr lang="en-US" sz="1800" dirty="0" smtClean="0"/>
              <a:t>Model</a:t>
            </a:r>
          </a:p>
          <a:p>
            <a:r>
              <a:rPr lang="en-US" sz="1800" dirty="0" smtClean="0"/>
              <a:t>Sediment </a:t>
            </a:r>
            <a:r>
              <a:rPr lang="en-US" sz="1800" dirty="0"/>
              <a:t>Retention: Avoided Dredging and Water Purification Model. </a:t>
            </a:r>
          </a:p>
        </p:txBody>
      </p:sp>
      <p:sp>
        <p:nvSpPr>
          <p:cNvPr id="4" name="TextBox 3"/>
          <p:cNvSpPr txBox="1"/>
          <p:nvPr/>
        </p:nvSpPr>
        <p:spPr>
          <a:xfrm>
            <a:off x="6012160" y="1916832"/>
            <a:ext cx="2952328" cy="3139321"/>
          </a:xfrm>
          <a:prstGeom prst="rect">
            <a:avLst/>
          </a:prstGeom>
          <a:noFill/>
        </p:spPr>
        <p:txBody>
          <a:bodyPr wrap="square" rtlCol="0">
            <a:spAutoFit/>
          </a:bodyPr>
          <a:lstStyle/>
          <a:p>
            <a:r>
              <a:rPr lang="en-US" b="1" dirty="0" err="1" smtClean="0"/>
              <a:t>InVEST</a:t>
            </a:r>
            <a:r>
              <a:rPr lang="en-US" b="1" dirty="0" smtClean="0"/>
              <a:t> Output…</a:t>
            </a:r>
          </a:p>
          <a:p>
            <a:endParaRPr lang="en-US" b="1" dirty="0"/>
          </a:p>
          <a:p>
            <a:pPr marL="285750" indent="-285750">
              <a:buFont typeface="Arial" panose="020B0604020202020204" pitchFamily="34" charset="0"/>
              <a:buChar char="•"/>
            </a:pPr>
            <a:r>
              <a:rPr lang="en-US" dirty="0"/>
              <a:t> 192 and 172 thousand tons of carbons are stored in KTR and PTR respectively.  </a:t>
            </a:r>
            <a:endParaRPr lang="en-US" dirty="0" smtClean="0"/>
          </a:p>
          <a:p>
            <a:endParaRPr lang="en-US" dirty="0" smtClean="0"/>
          </a:p>
          <a:p>
            <a:pPr marL="285750" indent="-285750">
              <a:buFont typeface="Arial" panose="020B0604020202020204" pitchFamily="34" charset="0"/>
              <a:buChar char="•"/>
            </a:pPr>
            <a:r>
              <a:rPr lang="en-US" dirty="0" smtClean="0"/>
              <a:t> </a:t>
            </a:r>
            <a:r>
              <a:rPr lang="en-US" dirty="0"/>
              <a:t>The net water yield is about 1804 and 4366 million KL per annum for KTR and PTR respectively. </a:t>
            </a:r>
          </a:p>
        </p:txBody>
      </p:sp>
    </p:spTree>
    <p:extLst>
      <p:ext uri="{BB962C8B-B14F-4D97-AF65-F5344CB8AC3E}">
        <p14:creationId xmlns:p14="http://schemas.microsoft.com/office/powerpoint/2010/main" val="4032977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14546" y="1085850"/>
            <a:ext cx="6396054" cy="2114550"/>
          </a:xfrm>
        </p:spPr>
        <p:txBody>
          <a:bodyPr/>
          <a:lstStyle/>
          <a:p>
            <a:r>
              <a:rPr lang="en-IN" dirty="0" smtClean="0"/>
              <a:t>Cost of inaction: Cost of re-creating a tiger reserve</a:t>
            </a:r>
            <a:endParaRPr lang="en-IN"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914876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Selection Criteria for identification of potential site</a:t>
            </a:r>
            <a:endParaRPr lang="en-US" dirty="0"/>
          </a:p>
        </p:txBody>
      </p:sp>
      <p:sp>
        <p:nvSpPr>
          <p:cNvPr id="3" name="Content Placeholder 2"/>
          <p:cNvSpPr>
            <a:spLocks noGrp="1"/>
          </p:cNvSpPr>
          <p:nvPr>
            <p:ph type="body" sz="quarter" idx="13"/>
          </p:nvPr>
        </p:nvSpPr>
        <p:spPr/>
        <p:txBody>
          <a:bodyPr/>
          <a:lstStyle/>
          <a:p>
            <a:r>
              <a:rPr lang="en-US" dirty="0" smtClean="0"/>
              <a:t>Historical Range Area</a:t>
            </a:r>
          </a:p>
          <a:p>
            <a:r>
              <a:rPr lang="en-US" dirty="0" smtClean="0"/>
              <a:t>Should have high conservation value in terms of corridor connectivity</a:t>
            </a:r>
          </a:p>
          <a:p>
            <a:r>
              <a:rPr lang="en-US" dirty="0" smtClean="0"/>
              <a:t>Ensuring minimum possible human distress</a:t>
            </a:r>
            <a:endParaRPr lang="en-US" dirty="0"/>
          </a:p>
        </p:txBody>
      </p:sp>
      <p:sp>
        <p:nvSpPr>
          <p:cNvPr id="4" name="Content Placeholder 2"/>
          <p:cNvSpPr txBox="1">
            <a:spLocks/>
          </p:cNvSpPr>
          <p:nvPr/>
        </p:nvSpPr>
        <p:spPr>
          <a:xfrm>
            <a:off x="3643306" y="4314842"/>
            <a:ext cx="5143536" cy="1543050"/>
          </a:xfrm>
          <a:prstGeom prst="rect">
            <a:avLst/>
          </a:prstGeom>
        </p:spPr>
        <p:txBody>
          <a:bodyPr vert="horz" lIns="91440" tIns="45720" rIns="91440" bIns="45720" rtlCol="0">
            <a:normAutofit fontScale="92500" lnSpcReduction="20000"/>
          </a:bodyPr>
          <a:lstStyle/>
          <a:p>
            <a:pPr marL="274320" lvl="1" indent="-274320">
              <a:spcBef>
                <a:spcPts val="600"/>
              </a:spcBef>
              <a:buClr>
                <a:schemeClr val="accent2"/>
              </a:buClr>
              <a:buSzPct val="85000"/>
              <a:buFont typeface="Wingdings 2"/>
              <a:buChar char=""/>
            </a:pPr>
            <a:r>
              <a:rPr lang="en-US" sz="2600" dirty="0">
                <a:latin typeface="Calisto MT" panose="02040603050505030304" pitchFamily="18" charset="0"/>
                <a:ea typeface="Adobe Gothic Std B" pitchFamily="34" charset="-128"/>
              </a:rPr>
              <a:t>Site options</a:t>
            </a:r>
          </a:p>
          <a:p>
            <a:pPr marL="274320" indent="-274320">
              <a:spcBef>
                <a:spcPts val="600"/>
              </a:spcBef>
              <a:buClr>
                <a:schemeClr val="accent2"/>
              </a:buClr>
              <a:buSzPct val="85000"/>
              <a:buFont typeface="Wingdings 2"/>
              <a:buChar char=""/>
              <a:defRPr/>
            </a:pPr>
            <a:r>
              <a:rPr lang="en-US" sz="2600" dirty="0" err="1">
                <a:latin typeface="Calisto MT" panose="02040603050505030304" pitchFamily="18" charset="0"/>
                <a:ea typeface="Adobe Gothic Std B" pitchFamily="34" charset="-128"/>
              </a:rPr>
              <a:t>Tadoba-Indravati</a:t>
            </a:r>
            <a:r>
              <a:rPr lang="en-US" sz="2600" dirty="0">
                <a:latin typeface="Calisto MT" panose="02040603050505030304" pitchFamily="18" charset="0"/>
                <a:ea typeface="Adobe Gothic Std B" pitchFamily="34" charset="-128"/>
              </a:rPr>
              <a:t> Landscape</a:t>
            </a:r>
          </a:p>
          <a:p>
            <a:pPr marL="274320" indent="-274320">
              <a:spcBef>
                <a:spcPts val="600"/>
              </a:spcBef>
              <a:buClr>
                <a:schemeClr val="accent2"/>
              </a:buClr>
              <a:buSzPct val="85000"/>
              <a:buFont typeface="Wingdings 2"/>
              <a:buChar char=""/>
              <a:defRPr/>
            </a:pPr>
            <a:r>
              <a:rPr lang="en-US" sz="2600" dirty="0" err="1">
                <a:solidFill>
                  <a:srgbClr val="006600"/>
                </a:solidFill>
                <a:latin typeface="Calisto MT" panose="02040603050505030304" pitchFamily="18" charset="0"/>
                <a:ea typeface="Adobe Gothic Std B" pitchFamily="34" charset="-128"/>
              </a:rPr>
              <a:t>Pilibhit-Dudhwa</a:t>
            </a:r>
            <a:r>
              <a:rPr lang="en-US" sz="2600" dirty="0">
                <a:solidFill>
                  <a:srgbClr val="006600"/>
                </a:solidFill>
                <a:latin typeface="Calisto MT" panose="02040603050505030304" pitchFamily="18" charset="0"/>
                <a:ea typeface="Adobe Gothic Std B" pitchFamily="34" charset="-128"/>
              </a:rPr>
              <a:t> Landscape</a:t>
            </a:r>
          </a:p>
          <a:p>
            <a:pPr marL="274320" indent="-274320">
              <a:spcBef>
                <a:spcPts val="600"/>
              </a:spcBef>
              <a:buClr>
                <a:schemeClr val="accent2"/>
              </a:buClr>
              <a:buSzPct val="85000"/>
              <a:buFont typeface="Wingdings 2"/>
              <a:buChar char=""/>
              <a:defRPr/>
            </a:pPr>
            <a:r>
              <a:rPr lang="en-US" sz="2600" dirty="0" err="1">
                <a:latin typeface="Calisto MT" panose="02040603050505030304" pitchFamily="18" charset="0"/>
                <a:ea typeface="Adobe Gothic Std B" pitchFamily="34" charset="-128"/>
              </a:rPr>
              <a:t>Melghat-Yawal</a:t>
            </a:r>
            <a:r>
              <a:rPr lang="en-US" sz="2600" dirty="0">
                <a:latin typeface="Calisto MT" panose="02040603050505030304" pitchFamily="18" charset="0"/>
                <a:ea typeface="Adobe Gothic Std B" pitchFamily="34" charset="-128"/>
              </a:rPr>
              <a:t> Landscape</a:t>
            </a:r>
          </a:p>
          <a:p>
            <a:pPr marL="342900" indent="-342900">
              <a:spcBef>
                <a:spcPct val="20000"/>
              </a:spcBef>
              <a:buFont typeface="Arial" pitchFamily="34" charset="0"/>
              <a:buChar char="•"/>
              <a:defRPr/>
            </a:pPr>
            <a:endParaRPr lang="en-US" sz="3200" dirty="0">
              <a:latin typeface="Calisto MT" panose="02040603050505030304" pitchFamily="18" charset="0"/>
            </a:endParaRPr>
          </a:p>
        </p:txBody>
      </p:sp>
    </p:spTree>
    <p:extLst>
      <p:ext uri="{BB962C8B-B14F-4D97-AF65-F5344CB8AC3E}">
        <p14:creationId xmlns:p14="http://schemas.microsoft.com/office/powerpoint/2010/main" val="11607388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Summary of Costs</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2360118"/>
              </p:ext>
            </p:extLst>
          </p:nvPr>
        </p:nvGraphicFramePr>
        <p:xfrm>
          <a:off x="1259631" y="2000251"/>
          <a:ext cx="7350972" cy="4159566"/>
        </p:xfrm>
        <a:graphic>
          <a:graphicData uri="http://schemas.openxmlformats.org/drawingml/2006/table">
            <a:tbl>
              <a:tblPr/>
              <a:tblGrid>
                <a:gridCol w="773788">
                  <a:extLst>
                    <a:ext uri="{9D8B030D-6E8A-4147-A177-3AD203B41FA5}">
                      <a16:colId xmlns:a16="http://schemas.microsoft.com/office/drawing/2014/main" xmlns="" val="20000"/>
                    </a:ext>
                  </a:extLst>
                </a:gridCol>
                <a:gridCol w="4126864">
                  <a:extLst>
                    <a:ext uri="{9D8B030D-6E8A-4147-A177-3AD203B41FA5}">
                      <a16:colId xmlns:a16="http://schemas.microsoft.com/office/drawing/2014/main" xmlns="" val="20001"/>
                    </a:ext>
                  </a:extLst>
                </a:gridCol>
                <a:gridCol w="2450320">
                  <a:extLst>
                    <a:ext uri="{9D8B030D-6E8A-4147-A177-3AD203B41FA5}">
                      <a16:colId xmlns:a16="http://schemas.microsoft.com/office/drawing/2014/main" xmlns="" val="20002"/>
                    </a:ext>
                  </a:extLst>
                </a:gridCol>
              </a:tblGrid>
              <a:tr h="525780">
                <a:tc>
                  <a:txBody>
                    <a:bodyPr/>
                    <a:lstStyle/>
                    <a:p>
                      <a:pPr>
                        <a:lnSpc>
                          <a:spcPct val="115000"/>
                        </a:lnSpc>
                        <a:spcAft>
                          <a:spcPts val="0"/>
                        </a:spcAft>
                      </a:pPr>
                      <a:r>
                        <a:rPr lang="en-US" sz="2000" b="1" dirty="0" smtClean="0">
                          <a:latin typeface="Calisto MT" panose="02040603050505030304" pitchFamily="18" charset="0"/>
                          <a:ea typeface="Adobe Gothic Std B" pitchFamily="34" charset="-128"/>
                          <a:cs typeface="Times New Roman"/>
                        </a:rPr>
                        <a:t>Sr. No.</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b="1" dirty="0">
                          <a:latin typeface="Calisto MT" panose="02040603050505030304" pitchFamily="18" charset="0"/>
                          <a:ea typeface="Adobe Gothic Std B" pitchFamily="34" charset="-128"/>
                          <a:cs typeface="Times New Roman"/>
                        </a:rPr>
                        <a:t>Head</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2000" b="1" dirty="0">
                          <a:latin typeface="Calisto MT" panose="02040603050505030304" pitchFamily="18" charset="0"/>
                          <a:ea typeface="Adobe Gothic Std B" pitchFamily="34" charset="-128"/>
                          <a:cs typeface="Times New Roman"/>
                        </a:rPr>
                        <a:t>Total Estimated </a:t>
                      </a:r>
                      <a:r>
                        <a:rPr lang="en-US" sz="2000" b="1" dirty="0" smtClean="0">
                          <a:latin typeface="Calisto MT" panose="02040603050505030304" pitchFamily="18" charset="0"/>
                          <a:ea typeface="Adobe Gothic Std B" pitchFamily="34" charset="-128"/>
                          <a:cs typeface="Times New Roman"/>
                        </a:rPr>
                        <a:t>Cost (Rs. </a:t>
                      </a:r>
                      <a:r>
                        <a:rPr lang="en-US" sz="2000" b="1" dirty="0" err="1" smtClean="0">
                          <a:latin typeface="Calisto MT" panose="02040603050505030304" pitchFamily="18" charset="0"/>
                          <a:ea typeface="Adobe Gothic Std B" pitchFamily="34" charset="-128"/>
                          <a:cs typeface="Times New Roman"/>
                        </a:rPr>
                        <a:t>Crores</a:t>
                      </a:r>
                      <a:r>
                        <a:rPr lang="en-US" sz="2000" b="1" dirty="0" smtClean="0">
                          <a:latin typeface="Calisto MT" panose="02040603050505030304" pitchFamily="18" charset="0"/>
                          <a:ea typeface="Adobe Gothic Std B" pitchFamily="34" charset="-128"/>
                          <a:cs typeface="Times New Roman"/>
                        </a:rPr>
                        <a:t>)</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59581">
                <a:tc>
                  <a:txBody>
                    <a:bodyPr/>
                    <a:lstStyle/>
                    <a:p>
                      <a:pPr>
                        <a:lnSpc>
                          <a:spcPct val="115000"/>
                        </a:lnSpc>
                        <a:spcAft>
                          <a:spcPts val="0"/>
                        </a:spcAft>
                      </a:pPr>
                      <a:r>
                        <a:rPr lang="en-US" sz="2000">
                          <a:latin typeface="Calisto MT" panose="02040603050505030304" pitchFamily="18" charset="0"/>
                          <a:ea typeface="Adobe Gothic Std B" pitchFamily="34" charset="-128"/>
                          <a:cs typeface="Times New Roman"/>
                        </a:rPr>
                        <a:t>1</a:t>
                      </a:r>
                      <a:endParaRPr lang="en-IN" sz="200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dirty="0">
                          <a:latin typeface="Calisto MT" panose="02040603050505030304" pitchFamily="18" charset="0"/>
                          <a:ea typeface="Adobe Gothic Std B" pitchFamily="34" charset="-128"/>
                          <a:cs typeface="Times New Roman"/>
                        </a:rPr>
                        <a:t>Land Acquisition</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2000" dirty="0" smtClean="0">
                          <a:latin typeface="Calisto MT" panose="02040603050505030304" pitchFamily="18" charset="0"/>
                          <a:ea typeface="Adobe Gothic Std B" pitchFamily="34" charset="-128"/>
                          <a:cs typeface="Times New Roman"/>
                        </a:rPr>
                        <a:t>38,533.00</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59581">
                <a:tc>
                  <a:txBody>
                    <a:bodyPr/>
                    <a:lstStyle/>
                    <a:p>
                      <a:pPr>
                        <a:lnSpc>
                          <a:spcPct val="115000"/>
                        </a:lnSpc>
                        <a:spcAft>
                          <a:spcPts val="0"/>
                        </a:spcAft>
                      </a:pPr>
                      <a:r>
                        <a:rPr lang="en-US" sz="2000">
                          <a:latin typeface="Calisto MT" panose="02040603050505030304" pitchFamily="18" charset="0"/>
                          <a:ea typeface="Adobe Gothic Std B" pitchFamily="34" charset="-128"/>
                          <a:cs typeface="Times New Roman"/>
                        </a:rPr>
                        <a:t>2</a:t>
                      </a:r>
                      <a:endParaRPr lang="en-IN" sz="200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dirty="0">
                          <a:latin typeface="Calisto MT" panose="02040603050505030304" pitchFamily="18" charset="0"/>
                          <a:ea typeface="Adobe Gothic Std B" pitchFamily="34" charset="-128"/>
                          <a:cs typeface="Times New Roman"/>
                        </a:rPr>
                        <a:t>Rehabilitation &amp; Resettlement</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2000" b="0" dirty="0" smtClean="0">
                          <a:latin typeface="Calisto MT" panose="02040603050505030304" pitchFamily="18" charset="0"/>
                          <a:ea typeface="Adobe Gothic Std B" pitchFamily="34" charset="-128"/>
                          <a:cs typeface="Times New Roman"/>
                        </a:rPr>
                        <a:t>10,102.00</a:t>
                      </a:r>
                      <a:endParaRPr lang="en-IN" sz="2000" b="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59581">
                <a:tc>
                  <a:txBody>
                    <a:bodyPr/>
                    <a:lstStyle/>
                    <a:p>
                      <a:pPr>
                        <a:lnSpc>
                          <a:spcPct val="115000"/>
                        </a:lnSpc>
                        <a:spcAft>
                          <a:spcPts val="0"/>
                        </a:spcAft>
                      </a:pPr>
                      <a:r>
                        <a:rPr lang="en-US" sz="2000">
                          <a:latin typeface="Calisto MT" panose="02040603050505030304" pitchFamily="18" charset="0"/>
                          <a:ea typeface="Adobe Gothic Std B" pitchFamily="34" charset="-128"/>
                          <a:cs typeface="Times New Roman"/>
                        </a:rPr>
                        <a:t>3</a:t>
                      </a:r>
                      <a:endParaRPr lang="en-IN" sz="200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dirty="0">
                          <a:latin typeface="Calisto MT" panose="02040603050505030304" pitchFamily="18" charset="0"/>
                          <a:ea typeface="Adobe Gothic Std B" pitchFamily="34" charset="-128"/>
                          <a:cs typeface="Times New Roman"/>
                        </a:rPr>
                        <a:t>Habitat Development</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2000" dirty="0" smtClean="0">
                          <a:latin typeface="Calisto MT" panose="02040603050505030304" pitchFamily="18" charset="0"/>
                          <a:ea typeface="Adobe Gothic Std B" pitchFamily="34" charset="-128"/>
                          <a:cs typeface="Times New Roman"/>
                        </a:rPr>
                        <a:t>498.27</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59581">
                <a:tc>
                  <a:txBody>
                    <a:bodyPr/>
                    <a:lstStyle/>
                    <a:p>
                      <a:pPr>
                        <a:lnSpc>
                          <a:spcPct val="115000"/>
                        </a:lnSpc>
                        <a:spcAft>
                          <a:spcPts val="0"/>
                        </a:spcAft>
                      </a:pPr>
                      <a:r>
                        <a:rPr lang="en-US" sz="2000">
                          <a:latin typeface="Calisto MT" panose="02040603050505030304" pitchFamily="18" charset="0"/>
                          <a:ea typeface="Adobe Gothic Std B" pitchFamily="34" charset="-128"/>
                          <a:cs typeface="Times New Roman"/>
                        </a:rPr>
                        <a:t>4</a:t>
                      </a:r>
                      <a:endParaRPr lang="en-IN" sz="200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dirty="0">
                          <a:latin typeface="Calisto MT" panose="02040603050505030304" pitchFamily="18" charset="0"/>
                          <a:ea typeface="Adobe Gothic Std B" pitchFamily="34" charset="-128"/>
                          <a:cs typeface="Times New Roman"/>
                        </a:rPr>
                        <a:t>Park Fencing</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2000" dirty="0" smtClean="0">
                          <a:latin typeface="Calisto MT" panose="02040603050505030304" pitchFamily="18" charset="0"/>
                          <a:ea typeface="Adobe Gothic Std B" pitchFamily="34" charset="-128"/>
                          <a:cs typeface="Times New Roman"/>
                        </a:rPr>
                        <a:t>0.43</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59581">
                <a:tc>
                  <a:txBody>
                    <a:bodyPr/>
                    <a:lstStyle/>
                    <a:p>
                      <a:pPr>
                        <a:lnSpc>
                          <a:spcPct val="115000"/>
                        </a:lnSpc>
                        <a:spcAft>
                          <a:spcPts val="0"/>
                        </a:spcAft>
                      </a:pPr>
                      <a:r>
                        <a:rPr lang="en-US" sz="2000">
                          <a:latin typeface="Calisto MT" panose="02040603050505030304" pitchFamily="18" charset="0"/>
                          <a:ea typeface="Adobe Gothic Std B" pitchFamily="34" charset="-128"/>
                          <a:cs typeface="Times New Roman"/>
                        </a:rPr>
                        <a:t>5</a:t>
                      </a:r>
                      <a:endParaRPr lang="en-IN" sz="200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dirty="0">
                          <a:latin typeface="Calisto MT" panose="02040603050505030304" pitchFamily="18" charset="0"/>
                          <a:ea typeface="Adobe Gothic Std B" pitchFamily="34" charset="-128"/>
                          <a:cs typeface="Times New Roman"/>
                        </a:rPr>
                        <a:t>Infrastructure</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2000" dirty="0" smtClean="0">
                          <a:latin typeface="Calisto MT" panose="02040603050505030304" pitchFamily="18" charset="0"/>
                          <a:ea typeface="Adobe Gothic Std B" pitchFamily="34" charset="-128"/>
                          <a:cs typeface="Times New Roman"/>
                        </a:rPr>
                        <a:t>46.11</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59581">
                <a:tc>
                  <a:txBody>
                    <a:bodyPr/>
                    <a:lstStyle/>
                    <a:p>
                      <a:pPr>
                        <a:lnSpc>
                          <a:spcPct val="115000"/>
                        </a:lnSpc>
                        <a:spcAft>
                          <a:spcPts val="0"/>
                        </a:spcAft>
                      </a:pPr>
                      <a:r>
                        <a:rPr lang="en-US" sz="2000">
                          <a:latin typeface="Calisto MT" panose="02040603050505030304" pitchFamily="18" charset="0"/>
                          <a:ea typeface="Adobe Gothic Std B" pitchFamily="34" charset="-128"/>
                          <a:cs typeface="Times New Roman"/>
                        </a:rPr>
                        <a:t>6</a:t>
                      </a:r>
                      <a:endParaRPr lang="en-IN" sz="200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dirty="0">
                          <a:latin typeface="Calisto MT" panose="02040603050505030304" pitchFamily="18" charset="0"/>
                          <a:ea typeface="Adobe Gothic Std B" pitchFamily="34" charset="-128"/>
                          <a:cs typeface="Times New Roman"/>
                        </a:rPr>
                        <a:t>Tourism (Excluding Buildings)</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2000" dirty="0" smtClean="0">
                          <a:latin typeface="Calisto MT" panose="02040603050505030304" pitchFamily="18" charset="0"/>
                          <a:ea typeface="Adobe Gothic Std B" pitchFamily="34" charset="-128"/>
                          <a:cs typeface="Times New Roman"/>
                        </a:rPr>
                        <a:t>0.70</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59581">
                <a:tc gridSpan="2">
                  <a:txBody>
                    <a:bodyPr/>
                    <a:lstStyle/>
                    <a:p>
                      <a:pPr algn="ctr">
                        <a:lnSpc>
                          <a:spcPct val="115000"/>
                        </a:lnSpc>
                        <a:spcAft>
                          <a:spcPts val="0"/>
                        </a:spcAft>
                      </a:pPr>
                      <a:r>
                        <a:rPr lang="en-US" sz="2000" b="1">
                          <a:latin typeface="Calisto MT" panose="02040603050505030304" pitchFamily="18" charset="0"/>
                          <a:ea typeface="Adobe Gothic Std B" pitchFamily="34" charset="-128"/>
                          <a:cs typeface="Times New Roman"/>
                        </a:rPr>
                        <a:t>Total</a:t>
                      </a:r>
                      <a:endParaRPr lang="en-IN" sz="2000">
                        <a:latin typeface="Calisto MT" panose="02040603050505030304" pitchFamily="18" charset="0"/>
                        <a:ea typeface="Adobe Gothic Std B" pitchFamily="34"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a:txBody>
                    <a:bodyPr/>
                    <a:lstStyle/>
                    <a:p>
                      <a:pPr algn="r">
                        <a:lnSpc>
                          <a:spcPct val="115000"/>
                        </a:lnSpc>
                        <a:spcAft>
                          <a:spcPts val="0"/>
                        </a:spcAft>
                      </a:pPr>
                      <a:r>
                        <a:rPr lang="en-US" sz="2000" b="1" dirty="0" smtClean="0">
                          <a:latin typeface="Calisto MT" panose="02040603050505030304" pitchFamily="18" charset="0"/>
                          <a:ea typeface="Adobe Gothic Std B" pitchFamily="34" charset="-128"/>
                          <a:cs typeface="Times New Roman"/>
                        </a:rPr>
                        <a:t>49,180.51</a:t>
                      </a:r>
                    </a:p>
                    <a:p>
                      <a:pPr algn="r">
                        <a:lnSpc>
                          <a:spcPct val="115000"/>
                        </a:lnSpc>
                        <a:spcAft>
                          <a:spcPts val="0"/>
                        </a:spcAft>
                      </a:pPr>
                      <a:r>
                        <a:rPr lang="en-US" sz="2000" b="1" dirty="0" smtClean="0">
                          <a:latin typeface="Calisto MT" panose="02040603050505030304" pitchFamily="18" charset="0"/>
                          <a:ea typeface="Adobe Gothic Std B" pitchFamily="34" charset="-128"/>
                          <a:cs typeface="Times New Roman"/>
                        </a:rPr>
                        <a:t>(491000 Millions)</a:t>
                      </a:r>
                      <a:endParaRPr lang="en-IN" sz="2000" dirty="0">
                        <a:latin typeface="Calisto MT" panose="02040603050505030304" pitchFamily="18" charset="0"/>
                        <a:ea typeface="Adobe Gothic Std B" pitchFamily="34" charset="-128"/>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6846652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Summary</a:t>
            </a:r>
            <a:endParaRPr lang="en-IN" dirty="0"/>
          </a:p>
        </p:txBody>
      </p:sp>
      <p:sp>
        <p:nvSpPr>
          <p:cNvPr id="3" name="Text Placeholder 2"/>
          <p:cNvSpPr>
            <a:spLocks noGrp="1"/>
          </p:cNvSpPr>
          <p:nvPr>
            <p:ph type="body" sz="quarter" idx="13"/>
          </p:nvPr>
        </p:nvSpPr>
        <p:spPr/>
        <p:txBody>
          <a:bodyPr>
            <a:noAutofit/>
          </a:bodyPr>
          <a:lstStyle/>
          <a:p>
            <a:r>
              <a:rPr lang="en-IN" sz="2500" dirty="0"/>
              <a:t>Apart from ensuring continuity of natural evolutionary processes, TRs provide a range of other benefits</a:t>
            </a:r>
          </a:p>
          <a:p>
            <a:r>
              <a:rPr lang="en-IN" sz="2500" dirty="0"/>
              <a:t>Flow benefits ranging from ₹ 8.3 to 17.6 billion annually</a:t>
            </a:r>
          </a:p>
          <a:p>
            <a:pPr lvl="1"/>
            <a:r>
              <a:rPr lang="en-IN" sz="2500" dirty="0"/>
              <a:t>₹ 50,000 to 190,000 per hectare per year</a:t>
            </a:r>
          </a:p>
          <a:p>
            <a:r>
              <a:rPr lang="en-IN" sz="2500" dirty="0"/>
              <a:t>Protect stock of worth ₹ 22 to 656 billion</a:t>
            </a:r>
          </a:p>
          <a:p>
            <a:r>
              <a:rPr lang="en-IN" sz="2500" dirty="0"/>
              <a:t>A large proportion of benefits are intangible</a:t>
            </a:r>
          </a:p>
        </p:txBody>
      </p:sp>
    </p:spTree>
    <p:extLst>
      <p:ext uri="{BB962C8B-B14F-4D97-AF65-F5344CB8AC3E}">
        <p14:creationId xmlns:p14="http://schemas.microsoft.com/office/powerpoint/2010/main" val="19609346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studies in CESM, IIFM </a:t>
            </a:r>
            <a:endParaRPr lang="en-US" dirty="0"/>
          </a:p>
        </p:txBody>
      </p:sp>
      <p:sp>
        <p:nvSpPr>
          <p:cNvPr id="3" name="Text Placeholder 2"/>
          <p:cNvSpPr>
            <a:spLocks noGrp="1"/>
          </p:cNvSpPr>
          <p:nvPr>
            <p:ph type="body" sz="quarter" idx="13"/>
          </p:nvPr>
        </p:nvSpPr>
        <p:spPr/>
        <p:txBody>
          <a:bodyPr>
            <a:normAutofit/>
          </a:bodyPr>
          <a:lstStyle/>
          <a:p>
            <a:r>
              <a:rPr lang="en-US" sz="1800" dirty="0"/>
              <a:t>Lead Author for Chapter 2 for the global assessment of biodiversity and ecosystem services of IPBES </a:t>
            </a:r>
          </a:p>
          <a:p>
            <a:r>
              <a:rPr lang="en-US" sz="1800" dirty="0" smtClean="0"/>
              <a:t>Manual for Valuation of Ecosystem Services in Tiger Range and Leopard Range Countries for GTF</a:t>
            </a:r>
          </a:p>
          <a:p>
            <a:r>
              <a:rPr lang="en-US" sz="1800" dirty="0"/>
              <a:t>Green Accounting of Forest Resources, Framework for other Natural Resources, and Index For Sustainable Environmental Performance for Uttarakhand &amp; Capacity Building on </a:t>
            </a:r>
            <a:r>
              <a:rPr lang="en-IN" sz="1800" dirty="0"/>
              <a:t/>
            </a:r>
            <a:br>
              <a:rPr lang="en-IN" sz="1800" dirty="0"/>
            </a:br>
            <a:r>
              <a:rPr lang="en-IN" sz="1800" dirty="0"/>
              <a:t>Environmental Statistics and Green </a:t>
            </a:r>
            <a:r>
              <a:rPr lang="en-IN" sz="1800" dirty="0" smtClean="0"/>
              <a:t>Accounting</a:t>
            </a:r>
          </a:p>
          <a:p>
            <a:r>
              <a:rPr lang="en-IN" sz="1800" dirty="0"/>
              <a:t>Forest Resource Accounting &amp; Valuation of economic contribution of forests and protected areas in Rajasthan and Capacity Building on Environmental Statistics and Green Accounting</a:t>
            </a:r>
          </a:p>
          <a:p>
            <a:r>
              <a:rPr lang="en-IN" sz="1800" dirty="0"/>
              <a:t>Economic Valuation of Tiger Reserves in India- Phase II (Ten Additional Tiger Reserves</a:t>
            </a:r>
            <a:r>
              <a:rPr lang="en-IN" sz="1800" dirty="0" smtClean="0"/>
              <a:t>)</a:t>
            </a:r>
          </a:p>
          <a:p>
            <a:r>
              <a:rPr lang="en-IN" sz="1800" dirty="0" smtClean="0"/>
              <a:t>Urban Water Blueprint for India</a:t>
            </a:r>
          </a:p>
          <a:p>
            <a:pPr marL="0" indent="0">
              <a:buNone/>
            </a:pPr>
            <a:endParaRPr lang="en-US" sz="1800" dirty="0"/>
          </a:p>
        </p:txBody>
      </p:sp>
    </p:spTree>
    <p:extLst>
      <p:ext uri="{BB962C8B-B14F-4D97-AF65-F5344CB8AC3E}">
        <p14:creationId xmlns:p14="http://schemas.microsoft.com/office/powerpoint/2010/main" val="2786929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Policy Recommendation for Sri Lankan Forest Department</a:t>
            </a:r>
            <a:endParaRPr lang="en-US" b="1" dirty="0"/>
          </a:p>
        </p:txBody>
      </p:sp>
      <p:sp>
        <p:nvSpPr>
          <p:cNvPr id="3" name="Text Placeholder 2"/>
          <p:cNvSpPr>
            <a:spLocks noGrp="1"/>
          </p:cNvSpPr>
          <p:nvPr>
            <p:ph type="body" sz="quarter" idx="13"/>
          </p:nvPr>
        </p:nvSpPr>
        <p:spPr/>
        <p:txBody>
          <a:bodyPr>
            <a:normAutofit lnSpcReduction="10000"/>
          </a:bodyPr>
          <a:lstStyle/>
          <a:p>
            <a:r>
              <a:rPr lang="en-US" b="0" dirty="0" smtClean="0"/>
              <a:t>Intense Collaborative, Multidisciplinary Research in Mapping, Modelling, Valuation, Accounting of Forest Ecosystem Services across various Forest Types</a:t>
            </a:r>
          </a:p>
          <a:p>
            <a:r>
              <a:rPr lang="en-US" b="0" dirty="0" smtClean="0"/>
              <a:t>Developing set of Instruments (PES, IBMs) for both Conservation and Diversion/Degradation</a:t>
            </a:r>
          </a:p>
          <a:p>
            <a:r>
              <a:rPr lang="en-US" b="0" dirty="0" smtClean="0"/>
              <a:t>Capacity Building of  Various Stakeholders</a:t>
            </a:r>
          </a:p>
          <a:p>
            <a:r>
              <a:rPr lang="en-US" b="0" dirty="0"/>
              <a:t>Dissemination </a:t>
            </a:r>
            <a:r>
              <a:rPr lang="en-US" b="0" dirty="0" smtClean="0"/>
              <a:t>of Findings through Policy Briefs, Flyers, Workshops </a:t>
            </a:r>
            <a:endParaRPr lang="en-US" b="0" dirty="0"/>
          </a:p>
        </p:txBody>
      </p:sp>
    </p:spTree>
    <p:extLst>
      <p:ext uri="{BB962C8B-B14F-4D97-AF65-F5344CB8AC3E}">
        <p14:creationId xmlns:p14="http://schemas.microsoft.com/office/powerpoint/2010/main" val="2356647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0" indent="0">
              <a:buNone/>
            </a:pPr>
            <a:r>
              <a:rPr lang="en-US" dirty="0" smtClean="0"/>
              <a:t>			</a:t>
            </a:r>
          </a:p>
          <a:p>
            <a:pPr marL="0" indent="0">
              <a:buNone/>
            </a:pPr>
            <a:endParaRPr lang="en-US" dirty="0"/>
          </a:p>
          <a:p>
            <a:pPr marL="0" indent="0">
              <a:buNone/>
            </a:pPr>
            <a:endParaRPr lang="en-US" dirty="0" smtClean="0"/>
          </a:p>
          <a:p>
            <a:pPr marL="0" indent="0">
              <a:buNone/>
            </a:pPr>
            <a:r>
              <a:rPr lang="en-US" dirty="0"/>
              <a:t>	</a:t>
            </a:r>
            <a:r>
              <a:rPr lang="en-US" dirty="0" smtClean="0"/>
              <a:t>		</a:t>
            </a:r>
            <a:r>
              <a:rPr lang="en-US" sz="3200" i="1" dirty="0" smtClean="0"/>
              <a:t>Thanks</a:t>
            </a:r>
          </a:p>
          <a:p>
            <a:pPr marL="0" indent="0">
              <a:buNone/>
            </a:pPr>
            <a:endParaRPr lang="en-US" i="1" dirty="0" smtClean="0"/>
          </a:p>
          <a:p>
            <a:pPr marL="0" indent="0">
              <a:buNone/>
            </a:pPr>
            <a:endParaRPr lang="en-US" i="1" dirty="0"/>
          </a:p>
          <a:p>
            <a:pPr marL="0" indent="0" algn="ctr">
              <a:buNone/>
            </a:pPr>
            <a:r>
              <a:rPr lang="en-US" i="1" dirty="0" smtClean="0"/>
              <a:t>	Contact : </a:t>
            </a:r>
            <a:r>
              <a:rPr lang="en-US" i="1" dirty="0" smtClean="0">
                <a:hlinkClick r:id="rId2"/>
              </a:rPr>
              <a:t>mverma@iifm.ac.in</a:t>
            </a:r>
            <a:endParaRPr lang="en-US" i="1" dirty="0" smtClean="0"/>
          </a:p>
          <a:p>
            <a:pPr marL="0" indent="0" algn="ctr">
              <a:buNone/>
            </a:pPr>
            <a:r>
              <a:rPr lang="en-US" sz="2400" i="1" dirty="0" smtClean="0"/>
              <a:t>Web Site: www.iifm.ac.in</a:t>
            </a:r>
            <a:endParaRPr lang="en-US" sz="2400" i="1" dirty="0"/>
          </a:p>
        </p:txBody>
      </p:sp>
    </p:spTree>
    <p:extLst>
      <p:ext uri="{BB962C8B-B14F-4D97-AF65-F5344CB8AC3E}">
        <p14:creationId xmlns:p14="http://schemas.microsoft.com/office/powerpoint/2010/main" val="1201478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40231" t="13460" r="24332" b="7161"/>
          <a:stretch>
            <a:fillRect/>
          </a:stretch>
        </p:blipFill>
        <p:spPr bwMode="auto">
          <a:xfrm>
            <a:off x="6010685" y="2909062"/>
            <a:ext cx="2902857" cy="3810000"/>
          </a:xfrm>
          <a:prstGeom prst="rect">
            <a:avLst/>
          </a:prstGeom>
          <a:noFill/>
          <a:ln w="9525">
            <a:solidFill>
              <a:schemeClr val="tx1"/>
            </a:solidFill>
            <a:miter lim="800000"/>
            <a:headEnd/>
            <a:tailEnd/>
          </a:ln>
        </p:spPr>
      </p:pic>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26332" y="0"/>
            <a:ext cx="2070424" cy="291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72758"/>
            <a:ext cx="2158766" cy="3077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2400"/>
            <a:ext cx="2432016" cy="310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9564" y="3442322"/>
            <a:ext cx="1502064" cy="194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7"/>
          <a:stretch>
            <a:fillRect/>
          </a:stretch>
        </p:blipFill>
        <p:spPr>
          <a:xfrm>
            <a:off x="2985381" y="3362862"/>
            <a:ext cx="2752887" cy="2646368"/>
          </a:xfrm>
          <a:prstGeom prst="rect">
            <a:avLst/>
          </a:prstGeom>
        </p:spPr>
      </p:pic>
      <p:sp>
        <p:nvSpPr>
          <p:cNvPr id="2" name="TextBox 1"/>
          <p:cNvSpPr txBox="1"/>
          <p:nvPr/>
        </p:nvSpPr>
        <p:spPr>
          <a:xfrm>
            <a:off x="251520" y="6021288"/>
            <a:ext cx="5394072" cy="923330"/>
          </a:xfrm>
          <a:prstGeom prst="rect">
            <a:avLst/>
          </a:prstGeom>
          <a:noFill/>
        </p:spPr>
        <p:txBody>
          <a:bodyPr wrap="square" rtlCol="0">
            <a:spAutoFit/>
          </a:bodyPr>
          <a:lstStyle/>
          <a:p>
            <a:r>
              <a:rPr lang="en-US" b="1" dirty="0" smtClean="0"/>
              <a:t>Contributing </a:t>
            </a:r>
            <a:r>
              <a:rPr lang="en-US" b="1" dirty="0" err="1" smtClean="0"/>
              <a:t>Authour</a:t>
            </a:r>
            <a:r>
              <a:rPr lang="en-US" b="1" dirty="0" smtClean="0"/>
              <a:t> -TEEB </a:t>
            </a:r>
            <a:r>
              <a:rPr lang="en-US" b="1" dirty="0"/>
              <a:t>D0</a:t>
            </a:r>
            <a:r>
              <a:rPr lang="en-US" b="1" dirty="0" smtClean="0"/>
              <a:t> ,</a:t>
            </a:r>
          </a:p>
          <a:p>
            <a:r>
              <a:rPr lang="en-US" b="1" dirty="0" smtClean="0"/>
              <a:t>Core Committee Member &amp; Lead </a:t>
            </a:r>
            <a:r>
              <a:rPr lang="en-US" b="1" dirty="0" err="1" smtClean="0"/>
              <a:t>Authour</a:t>
            </a:r>
            <a:r>
              <a:rPr lang="en-US" b="1" dirty="0" smtClean="0"/>
              <a:t>- TEEB  D1</a:t>
            </a:r>
          </a:p>
          <a:p>
            <a:r>
              <a:rPr lang="en-US" b="1" dirty="0" smtClean="0"/>
              <a:t>National Host  Institution – TEEB India </a:t>
            </a:r>
            <a:endParaRPr lang="en-US" b="1" dirty="0"/>
          </a:p>
        </p:txBody>
      </p:sp>
    </p:spTree>
    <p:extLst>
      <p:ext uri="{BB962C8B-B14F-4D97-AF65-F5344CB8AC3E}">
        <p14:creationId xmlns:p14="http://schemas.microsoft.com/office/powerpoint/2010/main" val="1370035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TEEB…Measuring what we Manage</a:t>
            </a:r>
            <a:endParaRPr lang="en-US" b="1" i="1" dirty="0"/>
          </a:p>
        </p:txBody>
      </p:sp>
      <p:sp>
        <p:nvSpPr>
          <p:cNvPr id="3" name="Text Placeholder 2"/>
          <p:cNvSpPr>
            <a:spLocks noGrp="1"/>
          </p:cNvSpPr>
          <p:nvPr>
            <p:ph type="body" sz="quarter" idx="13"/>
          </p:nvPr>
        </p:nvSpPr>
        <p:spPr>
          <a:xfrm>
            <a:off x="1371600" y="1484784"/>
            <a:ext cx="7467600" cy="4572000"/>
          </a:xfrm>
        </p:spPr>
        <p:txBody>
          <a:bodyPr>
            <a:normAutofit fontScale="85000" lnSpcReduction="20000"/>
          </a:bodyPr>
          <a:lstStyle/>
          <a:p>
            <a:r>
              <a:rPr lang="en-US" i="1" dirty="0"/>
              <a:t>The Economics of Ecosystems and Biodiversity (TEEB)….a Global Initiative’s  </a:t>
            </a:r>
            <a:r>
              <a:rPr lang="en-US" i="1" dirty="0">
                <a:solidFill>
                  <a:srgbClr val="C00000"/>
                </a:solidFill>
              </a:rPr>
              <a:t>Three Tiered Approach </a:t>
            </a:r>
            <a:r>
              <a:rPr lang="en-US" i="1" dirty="0"/>
              <a:t>Towards Ecosystem Valuation by  </a:t>
            </a:r>
            <a:r>
              <a:rPr lang="en-US" i="1" dirty="0">
                <a:solidFill>
                  <a:srgbClr val="006600"/>
                </a:solidFill>
              </a:rPr>
              <a:t>Recognizing</a:t>
            </a:r>
            <a:r>
              <a:rPr lang="en-US" i="1" dirty="0"/>
              <a:t>, </a:t>
            </a:r>
            <a:r>
              <a:rPr lang="en-US" i="1" dirty="0">
                <a:solidFill>
                  <a:srgbClr val="0070C0"/>
                </a:solidFill>
              </a:rPr>
              <a:t>Demonstrating</a:t>
            </a:r>
            <a:r>
              <a:rPr lang="en-US" i="1" dirty="0"/>
              <a:t> and </a:t>
            </a:r>
            <a:r>
              <a:rPr lang="en-US" i="1" dirty="0">
                <a:solidFill>
                  <a:schemeClr val="accent3">
                    <a:lumMod val="50000"/>
                  </a:schemeClr>
                </a:solidFill>
              </a:rPr>
              <a:t>Capturing </a:t>
            </a:r>
            <a:r>
              <a:rPr lang="en-US" i="1" dirty="0"/>
              <a:t>Values  </a:t>
            </a:r>
            <a:endParaRPr lang="en-US" i="1" dirty="0" smtClean="0"/>
          </a:p>
          <a:p>
            <a:r>
              <a:rPr lang="en-US" i="1" dirty="0"/>
              <a:t>H</a:t>
            </a:r>
            <a:r>
              <a:rPr lang="en-US" i="1" dirty="0" smtClean="0"/>
              <a:t>elps </a:t>
            </a:r>
            <a:r>
              <a:rPr lang="en-US" i="1" dirty="0"/>
              <a:t>to make nature more </a:t>
            </a:r>
            <a:r>
              <a:rPr lang="en-US" i="1" dirty="0">
                <a:solidFill>
                  <a:srgbClr val="FFC000"/>
                </a:solidFill>
              </a:rPr>
              <a:t>visible </a:t>
            </a:r>
            <a:r>
              <a:rPr lang="en-US" i="1" dirty="0" smtClean="0"/>
              <a:t> </a:t>
            </a:r>
          </a:p>
          <a:p>
            <a:r>
              <a:rPr lang="en-US" i="1" dirty="0" smtClean="0"/>
              <a:t>Ultimately influences </a:t>
            </a:r>
            <a:r>
              <a:rPr lang="en-US" i="1" dirty="0">
                <a:solidFill>
                  <a:srgbClr val="7030A0"/>
                </a:solidFill>
              </a:rPr>
              <a:t>key actors </a:t>
            </a:r>
            <a:r>
              <a:rPr lang="en-US" i="1" dirty="0"/>
              <a:t>to change their </a:t>
            </a:r>
            <a:r>
              <a:rPr lang="en-US" i="1" dirty="0">
                <a:solidFill>
                  <a:srgbClr val="7030A0"/>
                </a:solidFill>
              </a:rPr>
              <a:t>decisions</a:t>
            </a:r>
            <a:r>
              <a:rPr lang="en-US" i="1" dirty="0"/>
              <a:t> and </a:t>
            </a:r>
            <a:r>
              <a:rPr lang="en-US" i="1" dirty="0" smtClean="0">
                <a:solidFill>
                  <a:srgbClr val="7030A0"/>
                </a:solidFill>
              </a:rPr>
              <a:t>behavior</a:t>
            </a:r>
          </a:p>
          <a:p>
            <a:r>
              <a:rPr lang="en-US" altLang="en-US" i="1" dirty="0" smtClean="0"/>
              <a:t>Stresses the Need </a:t>
            </a:r>
            <a:r>
              <a:rPr lang="en-US" altLang="en-US" i="1" dirty="0"/>
              <a:t>to Understand </a:t>
            </a:r>
            <a:endParaRPr lang="en-US" altLang="en-US" i="1" dirty="0" smtClean="0"/>
          </a:p>
          <a:p>
            <a:pPr lvl="1">
              <a:buFont typeface="Wingdings" panose="05000000000000000000" pitchFamily="2" charset="2"/>
              <a:buChar char="Ø"/>
            </a:pPr>
            <a:r>
              <a:rPr lang="en-US" altLang="en-US" i="1" dirty="0" smtClean="0"/>
              <a:t>Value of </a:t>
            </a:r>
            <a:r>
              <a:rPr lang="en-US" altLang="en-US" i="1" dirty="0" smtClean="0">
                <a:solidFill>
                  <a:srgbClr val="006600"/>
                </a:solidFill>
              </a:rPr>
              <a:t>Conservation</a:t>
            </a:r>
          </a:p>
          <a:p>
            <a:pPr lvl="1">
              <a:buFont typeface="Wingdings" panose="05000000000000000000" pitchFamily="2" charset="2"/>
              <a:buChar char="Ø"/>
            </a:pPr>
            <a:r>
              <a:rPr lang="en-US" altLang="en-US" i="1" dirty="0"/>
              <a:t>Value of </a:t>
            </a:r>
            <a:r>
              <a:rPr lang="en-US" altLang="en-US" i="1" dirty="0" smtClean="0">
                <a:solidFill>
                  <a:srgbClr val="FF0000"/>
                </a:solidFill>
              </a:rPr>
              <a:t>Degradation </a:t>
            </a:r>
          </a:p>
          <a:p>
            <a:r>
              <a:rPr lang="en-US" altLang="en-US" i="1" dirty="0" smtClean="0"/>
              <a:t>Demonstrates </a:t>
            </a:r>
          </a:p>
          <a:p>
            <a:pPr lvl="1">
              <a:buFont typeface="Wingdings" panose="05000000000000000000" pitchFamily="2" charset="2"/>
              <a:buChar char="Ø"/>
            </a:pPr>
            <a:r>
              <a:rPr lang="en-US" altLang="en-US" i="1" dirty="0" smtClean="0"/>
              <a:t>Cost </a:t>
            </a:r>
            <a:r>
              <a:rPr lang="en-US" altLang="en-US" i="1" dirty="0"/>
              <a:t>of </a:t>
            </a:r>
            <a:r>
              <a:rPr lang="en-US" altLang="en-US" i="1" dirty="0" smtClean="0">
                <a:solidFill>
                  <a:schemeClr val="accent3">
                    <a:lumMod val="50000"/>
                  </a:schemeClr>
                </a:solidFill>
              </a:rPr>
              <a:t>Development</a:t>
            </a:r>
            <a:r>
              <a:rPr lang="en-US" altLang="en-US" i="1" dirty="0">
                <a:solidFill>
                  <a:schemeClr val="accent3">
                    <a:lumMod val="50000"/>
                  </a:schemeClr>
                </a:solidFill>
              </a:rPr>
              <a:t> </a:t>
            </a:r>
            <a:r>
              <a:rPr lang="en-US" altLang="en-US" i="1" dirty="0" smtClean="0"/>
              <a:t> </a:t>
            </a:r>
          </a:p>
          <a:p>
            <a:pPr lvl="1">
              <a:buFont typeface="Wingdings" panose="05000000000000000000" pitchFamily="2" charset="2"/>
              <a:buChar char="Ø"/>
            </a:pPr>
            <a:r>
              <a:rPr lang="en-US" altLang="en-US" i="1" dirty="0" smtClean="0"/>
              <a:t>Cost </a:t>
            </a:r>
            <a:r>
              <a:rPr lang="en-US" altLang="en-US" i="1" dirty="0"/>
              <a:t>of </a:t>
            </a:r>
            <a:r>
              <a:rPr lang="en-US" altLang="en-US" i="1" dirty="0">
                <a:solidFill>
                  <a:srgbClr val="FF0000"/>
                </a:solidFill>
              </a:rPr>
              <a:t>Inaction</a:t>
            </a:r>
          </a:p>
          <a:p>
            <a:endParaRPr lang="en-US" dirty="0">
              <a:solidFill>
                <a:srgbClr val="7030A0"/>
              </a:solidFill>
            </a:endParaRPr>
          </a:p>
          <a:p>
            <a:endParaRPr lang="en-US" dirty="0"/>
          </a:p>
        </p:txBody>
      </p:sp>
    </p:spTree>
    <p:extLst>
      <p:ext uri="{BB962C8B-B14F-4D97-AF65-F5344CB8AC3E}">
        <p14:creationId xmlns:p14="http://schemas.microsoft.com/office/powerpoint/2010/main" val="647097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H:\sikkim\Photos_for_ppt\Photos for ppt\meghalaya\CITESl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088" y="5429250"/>
            <a:ext cx="145891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36" descr="C:\Documents and Settings\pc4\Desktop\Images\Arunachal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5429250"/>
            <a:ext cx="1676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2002382127"/>
              </p:ext>
            </p:extLst>
          </p:nvPr>
        </p:nvGraphicFramePr>
        <p:xfrm>
          <a:off x="425896" y="1238671"/>
          <a:ext cx="8610600" cy="3846513"/>
        </p:xfrm>
        <a:graphic>
          <a:graphicData uri="http://schemas.openxmlformats.org/drawingml/2006/table">
            <a:tbl>
              <a:tblPr/>
              <a:tblGrid>
                <a:gridCol w="3056910">
                  <a:extLst>
                    <a:ext uri="{9D8B030D-6E8A-4147-A177-3AD203B41FA5}">
                      <a16:colId xmlns:a16="http://schemas.microsoft.com/office/drawing/2014/main" xmlns="" val="20000"/>
                    </a:ext>
                  </a:extLst>
                </a:gridCol>
                <a:gridCol w="3693918">
                  <a:extLst>
                    <a:ext uri="{9D8B030D-6E8A-4147-A177-3AD203B41FA5}">
                      <a16:colId xmlns:a16="http://schemas.microsoft.com/office/drawing/2014/main" xmlns="" val="20001"/>
                    </a:ext>
                  </a:extLst>
                </a:gridCol>
                <a:gridCol w="1859772">
                  <a:extLst>
                    <a:ext uri="{9D8B030D-6E8A-4147-A177-3AD203B41FA5}">
                      <a16:colId xmlns:a16="http://schemas.microsoft.com/office/drawing/2014/main" xmlns="" val="20002"/>
                    </a:ext>
                  </a:extLst>
                </a:gridCol>
              </a:tblGrid>
              <a:tr h="397185">
                <a:tc>
                  <a:txBody>
                    <a:bodyPr/>
                    <a:lstStyle/>
                    <a:p>
                      <a:pPr>
                        <a:lnSpc>
                          <a:spcPct val="115000"/>
                        </a:lnSpc>
                        <a:spcAft>
                          <a:spcPts val="1000"/>
                        </a:spcAft>
                      </a:pPr>
                      <a:r>
                        <a:rPr lang="en-US" sz="1800" b="1" dirty="0">
                          <a:latin typeface="Calibri"/>
                          <a:ea typeface="Calibri"/>
                          <a:cs typeface="Times New Roman"/>
                        </a:rPr>
                        <a:t>Provisioning</a:t>
                      </a:r>
                      <a:r>
                        <a:rPr lang="en-US" sz="1800" dirty="0">
                          <a:latin typeface="Calibri"/>
                          <a:ea typeface="Calibri"/>
                          <a:cs typeface="Times New Roman"/>
                        </a:rPr>
                        <a:t> </a:t>
                      </a:r>
                      <a:endParaRPr lang="en-IN" sz="1800" dirty="0">
                        <a:latin typeface="Calibri"/>
                        <a:ea typeface="Calibri"/>
                        <a:cs typeface="Times New Roman"/>
                      </a:endParaRPr>
                    </a:p>
                  </a:txBody>
                  <a:tcPr marL="74645" marR="74645" marT="37333" marB="37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b="1" dirty="0">
                          <a:latin typeface="Calibri"/>
                          <a:ea typeface="Calibri"/>
                          <a:cs typeface="Times New Roman"/>
                        </a:rPr>
                        <a:t>Regulating</a:t>
                      </a:r>
                      <a:r>
                        <a:rPr lang="en-US" sz="1800" dirty="0">
                          <a:latin typeface="Calibri"/>
                          <a:ea typeface="Calibri"/>
                          <a:cs typeface="Times New Roman"/>
                        </a:rPr>
                        <a:t> </a:t>
                      </a:r>
                      <a:endParaRPr lang="en-IN" sz="1800" dirty="0">
                        <a:latin typeface="Calibri"/>
                        <a:ea typeface="Calibri"/>
                        <a:cs typeface="Times New Roman"/>
                      </a:endParaRPr>
                    </a:p>
                  </a:txBody>
                  <a:tcPr marL="74645" marR="74645" marT="37333" marB="37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b="1">
                          <a:latin typeface="Calibri"/>
                          <a:ea typeface="Calibri"/>
                          <a:cs typeface="Times New Roman"/>
                        </a:rPr>
                        <a:t>Cultural</a:t>
                      </a:r>
                      <a:r>
                        <a:rPr lang="en-US" sz="1800">
                          <a:latin typeface="Calibri"/>
                          <a:ea typeface="Calibri"/>
                          <a:cs typeface="Times New Roman"/>
                        </a:rPr>
                        <a:t> </a:t>
                      </a:r>
                      <a:endParaRPr lang="en-IN" sz="1800">
                        <a:latin typeface="Calibri"/>
                        <a:ea typeface="Calibri"/>
                        <a:cs typeface="Times New Roman"/>
                      </a:endParaRPr>
                    </a:p>
                  </a:txBody>
                  <a:tcPr marL="74645" marR="74645" marT="37333" marB="37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914093">
                <a:tc>
                  <a:txBody>
                    <a:bodyPr/>
                    <a:lstStyle/>
                    <a:p>
                      <a:pPr>
                        <a:lnSpc>
                          <a:spcPct val="115000"/>
                        </a:lnSpc>
                        <a:spcAft>
                          <a:spcPts val="1000"/>
                        </a:spcAft>
                      </a:pPr>
                      <a:r>
                        <a:rPr lang="en-US" sz="1800" dirty="0" smtClean="0">
                          <a:latin typeface="Calibri"/>
                          <a:ea typeface="Calibri"/>
                          <a:cs typeface="Times New Roman"/>
                        </a:rPr>
                        <a:t>(</a:t>
                      </a:r>
                      <a:r>
                        <a:rPr lang="en-US" sz="1800" dirty="0">
                          <a:latin typeface="Calibri"/>
                          <a:ea typeface="Calibri"/>
                          <a:cs typeface="Times New Roman"/>
                        </a:rPr>
                        <a:t>indigenous people &amp; wildlife), </a:t>
                      </a:r>
                      <a:r>
                        <a:rPr lang="en-US" sz="1800" dirty="0" smtClean="0">
                          <a:latin typeface="Calibri"/>
                          <a:ea typeface="Calibri"/>
                          <a:cs typeface="Times New Roman"/>
                        </a:rPr>
                        <a:t>Firewood, Pulpwood, Fodder, Timber, Non-edible oils, Medicines, </a:t>
                      </a:r>
                      <a:r>
                        <a:rPr lang="en-US" sz="1800" dirty="0" err="1" smtClean="0">
                          <a:latin typeface="Calibri"/>
                          <a:ea typeface="Calibri"/>
                          <a:cs typeface="Times New Roman"/>
                        </a:rPr>
                        <a:t>Fibres</a:t>
                      </a:r>
                      <a:r>
                        <a:rPr lang="en-US" sz="1800" dirty="0" smtClean="0">
                          <a:latin typeface="Calibri"/>
                          <a:ea typeface="Calibri"/>
                          <a:cs typeface="Times New Roman"/>
                        </a:rPr>
                        <a:t> &amp; Flosses, Resins, Lac,  Leaves, Bamboos and Canes,</a:t>
                      </a:r>
                      <a:r>
                        <a:rPr lang="en-US" sz="1800" b="1" dirty="0" smtClean="0">
                          <a:latin typeface="Calibri"/>
                          <a:ea typeface="Calibri"/>
                          <a:cs typeface="Times New Roman"/>
                        </a:rPr>
                        <a:t> </a:t>
                      </a:r>
                      <a:r>
                        <a:rPr lang="en-US" sz="1800" dirty="0" smtClean="0">
                          <a:latin typeface="Calibri"/>
                          <a:ea typeface="Calibri"/>
                          <a:cs typeface="Times New Roman"/>
                        </a:rPr>
                        <a:t>Raw materials for clothing,</a:t>
                      </a:r>
                      <a:r>
                        <a:rPr lang="en-US" sz="1800" baseline="0" dirty="0" smtClean="0">
                          <a:latin typeface="Calibri"/>
                          <a:ea typeface="Calibri"/>
                          <a:cs typeface="Times New Roman"/>
                        </a:rPr>
                        <a:t> </a:t>
                      </a:r>
                      <a:r>
                        <a:rPr lang="en-US" sz="1800" dirty="0" smtClean="0">
                          <a:latin typeface="Calibri"/>
                          <a:ea typeface="Calibri"/>
                          <a:cs typeface="Times New Roman"/>
                        </a:rPr>
                        <a:t>manufacturing</a:t>
                      </a:r>
                      <a:r>
                        <a:rPr lang="en-US" sz="1800" baseline="0" dirty="0" smtClean="0">
                          <a:latin typeface="Calibri"/>
                          <a:ea typeface="Calibri"/>
                          <a:cs typeface="Times New Roman"/>
                        </a:rPr>
                        <a:t> </a:t>
                      </a:r>
                      <a:r>
                        <a:rPr lang="en-US" sz="1800" dirty="0" smtClean="0">
                          <a:latin typeface="Calibri"/>
                          <a:ea typeface="Calibri"/>
                          <a:cs typeface="Times New Roman"/>
                        </a:rPr>
                        <a:t> &amp; construction; </a:t>
                      </a:r>
                      <a:r>
                        <a:rPr lang="en-US" sz="1800" dirty="0" err="1" smtClean="0">
                          <a:latin typeface="Calibri"/>
                          <a:ea typeface="Calibri"/>
                          <a:cs typeface="Times New Roman"/>
                        </a:rPr>
                        <a:t>Biochemicals</a:t>
                      </a:r>
                      <a:r>
                        <a:rPr lang="en-US" sz="1800" dirty="0" smtClean="0">
                          <a:latin typeface="Calibri"/>
                          <a:ea typeface="Calibri"/>
                          <a:cs typeface="Times New Roman"/>
                        </a:rPr>
                        <a:t>, Water,  Habitat </a:t>
                      </a:r>
                      <a:endParaRPr lang="en-IN" sz="1800" dirty="0">
                        <a:latin typeface="Calibri"/>
                        <a:ea typeface="Calibri"/>
                        <a:cs typeface="Times New Roman"/>
                      </a:endParaRPr>
                    </a:p>
                  </a:txBody>
                  <a:tcPr marL="74645" marR="74645" marT="37333" marB="37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dirty="0">
                          <a:latin typeface="Calibri"/>
                          <a:ea typeface="Calibri"/>
                          <a:cs typeface="Times New Roman"/>
                        </a:rPr>
                        <a:t>Soil conservation, Protection &amp; regulation of water supplies, Amelioration of climate, Sediment control, Shelter from hot &amp; cold winds, Absorption of dust and noise, Maintenance of genetic pool, Maintenance of visual quality of    the environment, Maintenance of carbon </a:t>
                      </a:r>
                      <a:r>
                        <a:rPr lang="en-US" sz="1800" dirty="0" err="1">
                          <a:latin typeface="Calibri"/>
                          <a:ea typeface="Calibri"/>
                          <a:cs typeface="Times New Roman"/>
                        </a:rPr>
                        <a:t>di</a:t>
                      </a:r>
                      <a:r>
                        <a:rPr lang="en-US" sz="1800" dirty="0">
                          <a:latin typeface="Calibri"/>
                          <a:ea typeface="Calibri"/>
                          <a:cs typeface="Times New Roman"/>
                        </a:rPr>
                        <a:t>-oxide balance in the atmosphere. </a:t>
                      </a:r>
                      <a:endParaRPr lang="en-IN" sz="1800" dirty="0">
                        <a:latin typeface="Calibri"/>
                        <a:ea typeface="Calibri"/>
                        <a:cs typeface="Times New Roman"/>
                      </a:endParaRPr>
                    </a:p>
                  </a:txBody>
                  <a:tcPr marL="74645" marR="74645" marT="37333" marB="37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1000"/>
                        </a:spcAft>
                      </a:pPr>
                      <a:r>
                        <a:rPr lang="en-US" sz="1800" dirty="0">
                          <a:latin typeface="Calibri"/>
                          <a:ea typeface="Calibri"/>
                          <a:cs typeface="Times New Roman"/>
                        </a:rPr>
                        <a:t>Aesthetic, artistic, </a:t>
                      </a:r>
                      <a:endParaRPr lang="en-IN" sz="1800" dirty="0">
                        <a:latin typeface="Calibri"/>
                        <a:ea typeface="Calibri"/>
                        <a:cs typeface="Times New Roman"/>
                      </a:endParaRPr>
                    </a:p>
                    <a:p>
                      <a:pPr>
                        <a:lnSpc>
                          <a:spcPct val="100000"/>
                        </a:lnSpc>
                        <a:spcAft>
                          <a:spcPts val="1000"/>
                        </a:spcAft>
                      </a:pPr>
                      <a:r>
                        <a:rPr lang="en-US" sz="1800" dirty="0">
                          <a:latin typeface="Calibri"/>
                          <a:ea typeface="Calibri"/>
                          <a:cs typeface="Times New Roman"/>
                        </a:rPr>
                        <a:t>Spiritual, Historic, </a:t>
                      </a:r>
                      <a:endParaRPr lang="en-IN" sz="1800" dirty="0">
                        <a:latin typeface="Calibri"/>
                        <a:ea typeface="Calibri"/>
                        <a:cs typeface="Times New Roman"/>
                      </a:endParaRPr>
                    </a:p>
                    <a:p>
                      <a:pPr>
                        <a:lnSpc>
                          <a:spcPct val="100000"/>
                        </a:lnSpc>
                        <a:spcAft>
                          <a:spcPts val="1000"/>
                        </a:spcAft>
                      </a:pPr>
                      <a:r>
                        <a:rPr lang="en-US" sz="1800" dirty="0">
                          <a:latin typeface="Calibri"/>
                          <a:ea typeface="Calibri"/>
                          <a:cs typeface="Times New Roman"/>
                        </a:rPr>
                        <a:t>Scientific, Educational, </a:t>
                      </a:r>
                      <a:endParaRPr lang="en-IN" sz="1800" dirty="0">
                        <a:latin typeface="Calibri"/>
                        <a:ea typeface="Calibri"/>
                        <a:cs typeface="Times New Roman"/>
                      </a:endParaRPr>
                    </a:p>
                    <a:p>
                      <a:pPr>
                        <a:lnSpc>
                          <a:spcPct val="100000"/>
                        </a:lnSpc>
                        <a:spcAft>
                          <a:spcPts val="1000"/>
                        </a:spcAft>
                      </a:pPr>
                      <a:r>
                        <a:rPr lang="en-US" sz="1800" dirty="0">
                          <a:latin typeface="Calibri"/>
                          <a:ea typeface="Calibri"/>
                          <a:cs typeface="Times New Roman"/>
                        </a:rPr>
                        <a:t>Inspirational, </a:t>
                      </a:r>
                      <a:endParaRPr lang="en-IN" sz="1800" dirty="0">
                        <a:latin typeface="Calibri"/>
                        <a:ea typeface="Calibri"/>
                        <a:cs typeface="Times New Roman"/>
                      </a:endParaRPr>
                    </a:p>
                    <a:p>
                      <a:pPr>
                        <a:lnSpc>
                          <a:spcPct val="100000"/>
                        </a:lnSpc>
                        <a:spcAft>
                          <a:spcPts val="1000"/>
                        </a:spcAft>
                      </a:pPr>
                      <a:r>
                        <a:rPr lang="en-US" sz="1800" dirty="0">
                          <a:latin typeface="Calibri"/>
                          <a:ea typeface="Calibri"/>
                          <a:cs typeface="Times New Roman"/>
                        </a:rPr>
                        <a:t>Symbolic </a:t>
                      </a:r>
                      <a:r>
                        <a:rPr lang="en-US" sz="1800" dirty="0" smtClean="0">
                          <a:latin typeface="Calibri"/>
                          <a:ea typeface="Calibri"/>
                          <a:cs typeface="Times New Roman"/>
                        </a:rPr>
                        <a:t>,</a:t>
                      </a:r>
                    </a:p>
                    <a:p>
                      <a:pPr>
                        <a:lnSpc>
                          <a:spcPct val="100000"/>
                        </a:lnSpc>
                        <a:spcAft>
                          <a:spcPts val="1000"/>
                        </a:spcAft>
                      </a:pPr>
                      <a:r>
                        <a:rPr lang="en-US" sz="1800" dirty="0" smtClean="0">
                          <a:latin typeface="Calibri"/>
                          <a:ea typeface="Calibri"/>
                          <a:cs typeface="Times New Roman"/>
                        </a:rPr>
                        <a:t>Recreational</a:t>
                      </a:r>
                      <a:endParaRPr lang="en-IN" sz="1800" dirty="0">
                        <a:latin typeface="Calibri"/>
                        <a:ea typeface="Calibri"/>
                        <a:cs typeface="Times New Roman"/>
                      </a:endParaRPr>
                    </a:p>
                  </a:txBody>
                  <a:tcPr marL="74645" marR="74645" marT="37333" marB="37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35235">
                <a:tc gridSpan="3">
                  <a:txBody>
                    <a:bodyPr/>
                    <a:lstStyle/>
                    <a:p>
                      <a:pPr>
                        <a:lnSpc>
                          <a:spcPct val="115000"/>
                        </a:lnSpc>
                        <a:spcAft>
                          <a:spcPts val="1000"/>
                        </a:spcAft>
                      </a:pPr>
                      <a:r>
                        <a:rPr lang="en-US" sz="1800" b="1" dirty="0">
                          <a:latin typeface="Calibri"/>
                          <a:ea typeface="Calibri"/>
                          <a:cs typeface="Times New Roman"/>
                        </a:rPr>
                        <a:t>Supporting</a:t>
                      </a:r>
                      <a:r>
                        <a:rPr lang="en-US" sz="1800" dirty="0">
                          <a:latin typeface="Calibri"/>
                          <a:ea typeface="Calibri"/>
                          <a:cs typeface="Times New Roman"/>
                        </a:rPr>
                        <a:t> </a:t>
                      </a:r>
                      <a:r>
                        <a:rPr lang="en-IN" sz="1800" dirty="0">
                          <a:latin typeface="Calibri"/>
                          <a:ea typeface="Calibri"/>
                          <a:cs typeface="Times New Roman"/>
                        </a:rPr>
                        <a:t> : </a:t>
                      </a:r>
                      <a:r>
                        <a:rPr lang="en-US" sz="1800" dirty="0">
                          <a:latin typeface="Calibri"/>
                          <a:ea typeface="Calibri"/>
                          <a:cs typeface="Times New Roman"/>
                        </a:rPr>
                        <a:t>Nutrient Cycling, Soil Formation, Primary Production </a:t>
                      </a:r>
                      <a:endParaRPr lang="en-IN" sz="1800" dirty="0">
                        <a:latin typeface="Calibri"/>
                        <a:ea typeface="Calibri"/>
                        <a:cs typeface="Times New Roman"/>
                      </a:endParaRPr>
                    </a:p>
                  </a:txBody>
                  <a:tcPr marL="74645" marR="74645" marT="37333" marB="37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0002"/>
                  </a:ext>
                </a:extLst>
              </a:tr>
            </a:tbl>
          </a:graphicData>
        </a:graphic>
      </p:graphicFrame>
      <p:sp>
        <p:nvSpPr>
          <p:cNvPr id="12308" name="Rectangle 2"/>
          <p:cNvSpPr>
            <a:spLocks noGrp="1" noChangeArrowheads="1"/>
          </p:cNvSpPr>
          <p:nvPr>
            <p:ph type="title" sz="quarter"/>
          </p:nvPr>
        </p:nvSpPr>
        <p:spPr>
          <a:xfrm>
            <a:off x="2627784" y="116632"/>
            <a:ext cx="5400600" cy="609600"/>
          </a:xfrm>
        </p:spPr>
        <p:txBody>
          <a:bodyPr>
            <a:noAutofit/>
          </a:bodyPr>
          <a:lstStyle/>
          <a:p>
            <a:pPr algn="l"/>
            <a:r>
              <a:rPr lang="en-GB" altLang="en-US" sz="2400" b="1" dirty="0" smtClean="0">
                <a:solidFill>
                  <a:srgbClr val="006600"/>
                </a:solidFill>
              </a:rPr>
              <a:t>Forest  Ecosystem Services</a:t>
            </a:r>
            <a:br>
              <a:rPr lang="en-GB" altLang="en-US" sz="2400" b="1" dirty="0" smtClean="0">
                <a:solidFill>
                  <a:srgbClr val="006600"/>
                </a:solidFill>
              </a:rPr>
            </a:br>
            <a:r>
              <a:rPr lang="en-GB" altLang="en-US" sz="1800" b="1" dirty="0" smtClean="0">
                <a:solidFill>
                  <a:schemeClr val="tx1"/>
                </a:solidFill>
              </a:rPr>
              <a:t>(Adapted from MA, 2005)</a:t>
            </a:r>
            <a:endParaRPr lang="en-US" altLang="en-US" sz="2400" b="1" dirty="0" smtClean="0">
              <a:solidFill>
                <a:schemeClr val="tx1"/>
              </a:solidFill>
            </a:endParaRPr>
          </a:p>
        </p:txBody>
      </p:sp>
      <p:pic>
        <p:nvPicPr>
          <p:cNvPr id="12309" name="Picture 7" descr="http://ts4.mm.bing.net/images/thumbnail.aspx?q=1627301226495&amp;id=6c0b02548385f9f50471abad9c4c79a6&amp;url=http%3a%2f%2fbp3.blogger.com%2f_bLsIzg3BLBw%2fRr_iFluguDI%2fAAAAAAAAAB0%2fhfLIAk9I8CI%2fs200%2fwesttragop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0" y="5468073"/>
            <a:ext cx="1171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15" descr="C:\Users\IIFM\Desktop\acer_laptop_c drive\My Documents\My Pictures\Route to wettest place on earth\Route to wettest place on earth 0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34013"/>
            <a:ext cx="1897063"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602918"/>
      </p:ext>
    </p:extLst>
  </p:cSld>
  <p:clrMapOvr>
    <a:masterClrMapping/>
  </p:clrMapOvr>
  <p:transition spd="slow" advClick="0" advTm="1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2700"/>
            <a:ext cx="5299075"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548313" y="6553200"/>
            <a:ext cx="2667000" cy="254000"/>
          </a:xfrm>
          <a:prstGeom prst="rect">
            <a:avLst/>
          </a:prstGeom>
          <a:noFill/>
        </p:spPr>
        <p:txBody>
          <a:bodyPr>
            <a:spAutoFit/>
          </a:bodyPr>
          <a:lstStyle/>
          <a:p>
            <a:pPr>
              <a:defRPr/>
            </a:pPr>
            <a:r>
              <a:rPr lang="en-US" sz="1050" dirty="0">
                <a:latin typeface="+mj-lt"/>
              </a:rPr>
              <a:t>Tree Dig Source: FAO.org </a:t>
            </a:r>
            <a:endParaRPr lang="en-IN" sz="1050" dirty="0">
              <a:latin typeface="+mj-lt"/>
            </a:endParaRPr>
          </a:p>
        </p:txBody>
      </p:sp>
    </p:spTree>
    <p:extLst>
      <p:ext uri="{BB962C8B-B14F-4D97-AF65-F5344CB8AC3E}">
        <p14:creationId xmlns:p14="http://schemas.microsoft.com/office/powerpoint/2010/main" val="3195718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Forest2">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Forest2_2</Template>
  <TotalTime>1003</TotalTime>
  <Words>3009</Words>
  <Application>Microsoft Office PowerPoint</Application>
  <PresentationFormat>On-screen Show (4:3)</PresentationFormat>
  <Paragraphs>805</Paragraphs>
  <Slides>58</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58</vt:i4>
      </vt:variant>
    </vt:vector>
  </HeadingPairs>
  <TitlesOfParts>
    <vt:vector size="74" baseType="lpstr">
      <vt:lpstr>Adobe Gothic Std B</vt:lpstr>
      <vt:lpstr>Arial</vt:lpstr>
      <vt:lpstr>Arial Black</vt:lpstr>
      <vt:lpstr>Calibri</vt:lpstr>
      <vt:lpstr>Calisto MT</vt:lpstr>
      <vt:lpstr>Courier New</vt:lpstr>
      <vt:lpstr>Georgia</vt:lpstr>
      <vt:lpstr>Lucida Sans Unicode</vt:lpstr>
      <vt:lpstr>Mangal</vt:lpstr>
      <vt:lpstr>Shruti</vt:lpstr>
      <vt:lpstr>Tahoma</vt:lpstr>
      <vt:lpstr>Times New Roman</vt:lpstr>
      <vt:lpstr>Wingdings</vt:lpstr>
      <vt:lpstr>Wingdings 2</vt:lpstr>
      <vt:lpstr>Wingdings 3</vt:lpstr>
      <vt:lpstr>Forest2</vt:lpstr>
      <vt:lpstr>Incorporating Ecosystem Services and Biodiversity Benefits into Decision Making Through Economic Incentives  &amp;  Reducing Environmentally Harmful Subsidies due to Governmental or Institutional Inaction</vt:lpstr>
      <vt:lpstr>Presentation Structure</vt:lpstr>
      <vt:lpstr>Indian Institute of Forest Management, Bhopal, India (www.iifm.ac.in)</vt:lpstr>
      <vt:lpstr>Centre for Ecological Services Management at IIFM (www.iifm.ac.in/cesm), 2007…</vt:lpstr>
      <vt:lpstr>PowerPoint Presentation</vt:lpstr>
      <vt:lpstr>PowerPoint Presentation</vt:lpstr>
      <vt:lpstr>TEEB…Measuring what we Manage</vt:lpstr>
      <vt:lpstr>Forest  Ecosystem Services (Adapted from MA, 2005)</vt:lpstr>
      <vt:lpstr>PowerPoint Presentation</vt:lpstr>
      <vt:lpstr>Capitals Connectedness, Ecosystem Services, Human Wellbeing (MA, 2005)</vt:lpstr>
      <vt:lpstr>Capturing Values …. Recent Influential Cases from India conducted by IIFM </vt:lpstr>
      <vt:lpstr>Case 1</vt:lpstr>
      <vt:lpstr>Why is NPV charged?</vt:lpstr>
      <vt:lpstr>Rationale</vt:lpstr>
      <vt:lpstr>NPV Expert Committee (2006)</vt:lpstr>
      <vt:lpstr>Prevalent NPV Rates</vt:lpstr>
      <vt:lpstr>Forest classification</vt:lpstr>
      <vt:lpstr>Study framework (2013-14 Study)</vt:lpstr>
      <vt:lpstr>Major Findings….</vt:lpstr>
      <vt:lpstr>Total Economic Value</vt:lpstr>
      <vt:lpstr>Suggested NPV Rates (2014)</vt:lpstr>
      <vt:lpstr>Add-on Factors</vt:lpstr>
      <vt:lpstr>Possession value of land</vt:lpstr>
      <vt:lpstr>Case 2</vt:lpstr>
      <vt:lpstr>General Terms of Reference</vt:lpstr>
      <vt:lpstr>Process Methodology</vt:lpstr>
      <vt:lpstr> Set of Indicators - HCVF</vt:lpstr>
      <vt:lpstr>Indicator 1 - PAFC</vt:lpstr>
      <vt:lpstr>Indicator 2 - GS</vt:lpstr>
      <vt:lpstr>Indexing Model</vt:lpstr>
      <vt:lpstr>XIII FC and Suggested XIV FC Allocation Formula</vt:lpstr>
      <vt:lpstr> State HCVF Index </vt:lpstr>
      <vt:lpstr>Case 3</vt:lpstr>
      <vt:lpstr>PowerPoint Presentation</vt:lpstr>
      <vt:lpstr>PowerPoint Presentation</vt:lpstr>
      <vt:lpstr>PowerPoint Presentation</vt:lpstr>
      <vt:lpstr>Study Rationale</vt:lpstr>
      <vt:lpstr>Objectives of the study</vt:lpstr>
      <vt:lpstr>Tiger Reserves Studied</vt:lpstr>
      <vt:lpstr>Study Framework</vt:lpstr>
      <vt:lpstr>PowerPoint Presentation</vt:lpstr>
      <vt:lpstr>Economic Value of Ecosystem Services</vt:lpstr>
      <vt:lpstr>PowerPoint Presentation</vt:lpstr>
      <vt:lpstr>PowerPoint Presentation</vt:lpstr>
      <vt:lpstr>Ecosystem service wise methodology</vt:lpstr>
      <vt:lpstr>Ecosystem service wise methodology</vt:lpstr>
      <vt:lpstr>Findings  </vt:lpstr>
      <vt:lpstr>Periyar Tiger Reserve</vt:lpstr>
      <vt:lpstr>Periyar Tiger Reserve….Economic Values</vt:lpstr>
      <vt:lpstr>Sundarbans Tiger Reserve</vt:lpstr>
      <vt:lpstr>Application of a Spatial Tool—Integrated Valuation of Ecosystem Services and Trade-Offs (InVEST) </vt:lpstr>
      <vt:lpstr>Cost of inaction: Cost of re-creating a tiger reserve</vt:lpstr>
      <vt:lpstr>Selection Criteria for identification of potential site</vt:lpstr>
      <vt:lpstr>Summary of Costs</vt:lpstr>
      <vt:lpstr>Summary</vt:lpstr>
      <vt:lpstr>Ongoing studies in CESM, IIFM </vt:lpstr>
      <vt:lpstr>Policy Recommendation for Sri Lankan Forest Department</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Statistics &amp; Natural Resource Accounting</dc:title>
  <dc:creator>Dhaval Negandhi</dc:creator>
  <cp:lastModifiedBy>user</cp:lastModifiedBy>
  <cp:revision>141</cp:revision>
  <dcterms:created xsi:type="dcterms:W3CDTF">2015-11-13T04:58:02Z</dcterms:created>
  <dcterms:modified xsi:type="dcterms:W3CDTF">2016-10-18T09:15:02Z</dcterms:modified>
</cp:coreProperties>
</file>