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0"/>
  </p:notesMasterIdLst>
  <p:sldIdLst>
    <p:sldId id="256" r:id="rId2"/>
    <p:sldId id="265" r:id="rId3"/>
    <p:sldId id="264" r:id="rId4"/>
    <p:sldId id="266" r:id="rId5"/>
    <p:sldId id="267" r:id="rId6"/>
    <p:sldId id="268" r:id="rId7"/>
    <p:sldId id="269" r:id="rId8"/>
    <p:sldId id="257" r:id="rId9"/>
    <p:sldId id="258" r:id="rId10"/>
    <p:sldId id="259" r:id="rId11"/>
    <p:sldId id="260" r:id="rId12"/>
    <p:sldId id="271" r:id="rId13"/>
    <p:sldId id="261" r:id="rId14"/>
    <p:sldId id="262" r:id="rId15"/>
    <p:sldId id="273" r:id="rId16"/>
    <p:sldId id="274" r:id="rId17"/>
    <p:sldId id="27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3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3.0555555555555589E-2"/>
          <c:y val="0.14527086288127045"/>
          <c:w val="0.93888888888888955"/>
          <c:h val="0.60843155475130828"/>
        </c:manualLayout>
      </c:layout>
      <c:bar3DChart>
        <c:barDir val="col"/>
        <c:grouping val="clustered"/>
        <c:ser>
          <c:idx val="0"/>
          <c:order val="0"/>
          <c:tx>
            <c:strRef>
              <c:f>Sheet1!$F$6</c:f>
              <c:strCache>
                <c:ptCount val="1"/>
                <c:pt idx="0">
                  <c:v>Resource collectors (nos.)</c:v>
                </c:pt>
              </c:strCache>
            </c:strRef>
          </c:tx>
          <c:spPr>
            <a:solidFill>
              <a:srgbClr val="00B050"/>
            </a:solidFill>
          </c:spPr>
          <c:dLbls>
            <c:dLbl>
              <c:idx val="0"/>
              <c:layout>
                <c:manualLayout>
                  <c:x val="2.2357723577235783E-2"/>
                  <c:y val="-3.3333333333333361E-2"/>
                </c:manualLayout>
              </c:layout>
              <c:showVal val="1"/>
            </c:dLbl>
            <c:dLbl>
              <c:idx val="1"/>
              <c:layout>
                <c:manualLayout>
                  <c:x val="1.8292682926829267E-2"/>
                  <c:y val="-3.3333333333333361E-2"/>
                </c:manualLayout>
              </c:layout>
              <c:showVal val="1"/>
            </c:dLbl>
            <c:dLbl>
              <c:idx val="2"/>
              <c:layout>
                <c:manualLayout>
                  <c:x val="-1.016260162601627E-2"/>
                  <c:y val="-3.3333333333333361E-2"/>
                </c:manualLayout>
              </c:layout>
              <c:showVal val="1"/>
            </c:dLbl>
            <c:dLbl>
              <c:idx val="3"/>
              <c:layout>
                <c:manualLayout>
                  <c:x val="-6.0975609756097598E-3"/>
                  <c:y val="-4.3333333333333418E-2"/>
                </c:manualLayout>
              </c:layout>
              <c:showVal val="1"/>
            </c:dLbl>
            <c:txPr>
              <a:bodyPr/>
              <a:lstStyle/>
              <a:p>
                <a:pPr>
                  <a:defRPr>
                    <a:latin typeface="+mj-lt"/>
                  </a:defRPr>
                </a:pPr>
                <a:endParaRPr lang="en-US"/>
              </a:p>
            </c:txPr>
            <c:showVal val="1"/>
          </c:dLbls>
          <c:cat>
            <c:strRef>
              <c:f>Sheet1!$E$7:$E$10</c:f>
              <c:strCache>
                <c:ptCount val="4"/>
                <c:pt idx="0">
                  <c:v>0-4 </c:v>
                </c:pt>
                <c:pt idx="1">
                  <c:v>5-8</c:v>
                </c:pt>
                <c:pt idx="2">
                  <c:v>9-12</c:v>
                </c:pt>
                <c:pt idx="3">
                  <c:v>&gt;12 </c:v>
                </c:pt>
              </c:strCache>
            </c:strRef>
          </c:cat>
          <c:val>
            <c:numRef>
              <c:f>Sheet1!$F$7:$F$10</c:f>
              <c:numCache>
                <c:formatCode>General</c:formatCode>
                <c:ptCount val="4"/>
                <c:pt idx="0">
                  <c:v>147</c:v>
                </c:pt>
                <c:pt idx="1">
                  <c:v>237</c:v>
                </c:pt>
                <c:pt idx="2">
                  <c:v>90</c:v>
                </c:pt>
                <c:pt idx="3">
                  <c:v>7</c:v>
                </c:pt>
              </c:numCache>
            </c:numRef>
          </c:val>
        </c:ser>
        <c:ser>
          <c:idx val="1"/>
          <c:order val="1"/>
          <c:tx>
            <c:strRef>
              <c:f>Sheet1!$G$6</c:f>
              <c:strCache>
                <c:ptCount val="1"/>
                <c:pt idx="0">
                  <c:v>Average resource extracted (kg) </c:v>
                </c:pt>
              </c:strCache>
            </c:strRef>
          </c:tx>
          <c:dLbls>
            <c:dLbl>
              <c:idx val="0"/>
              <c:layout>
                <c:manualLayout>
                  <c:x val="2.6422764227642281E-2"/>
                  <c:y val="-3.3333333333333361E-2"/>
                </c:manualLayout>
              </c:layout>
              <c:showVal val="1"/>
            </c:dLbl>
            <c:dLbl>
              <c:idx val="1"/>
              <c:layout>
                <c:manualLayout>
                  <c:x val="2.4390243902439032E-2"/>
                  <c:y val="-4.0000000000000036E-2"/>
                </c:manualLayout>
              </c:layout>
              <c:showVal val="1"/>
            </c:dLbl>
            <c:dLbl>
              <c:idx val="2"/>
              <c:layout>
                <c:manualLayout>
                  <c:x val="2.4390243902438949E-2"/>
                  <c:y val="-2.9999999999999957E-2"/>
                </c:manualLayout>
              </c:layout>
              <c:showVal val="1"/>
            </c:dLbl>
            <c:dLbl>
              <c:idx val="3"/>
              <c:layout>
                <c:manualLayout>
                  <c:x val="0"/>
                  <c:y val="-1.3333333333333341E-2"/>
                </c:manualLayout>
              </c:layout>
              <c:showVal val="1"/>
            </c:dLbl>
            <c:txPr>
              <a:bodyPr/>
              <a:lstStyle/>
              <a:p>
                <a:pPr>
                  <a:defRPr>
                    <a:latin typeface="+mj-lt"/>
                  </a:defRPr>
                </a:pPr>
                <a:endParaRPr lang="en-US"/>
              </a:p>
            </c:txPr>
            <c:showVal val="1"/>
          </c:dLbls>
          <c:cat>
            <c:strRef>
              <c:f>Sheet1!$E$7:$E$10</c:f>
              <c:strCache>
                <c:ptCount val="4"/>
                <c:pt idx="0">
                  <c:v>0-4 </c:v>
                </c:pt>
                <c:pt idx="1">
                  <c:v>5-8</c:v>
                </c:pt>
                <c:pt idx="2">
                  <c:v>9-12</c:v>
                </c:pt>
                <c:pt idx="3">
                  <c:v>&gt;12 </c:v>
                </c:pt>
              </c:strCache>
            </c:strRef>
          </c:cat>
          <c:val>
            <c:numRef>
              <c:f>Sheet1!$G$7:$G$10</c:f>
              <c:numCache>
                <c:formatCode>General</c:formatCode>
                <c:ptCount val="4"/>
                <c:pt idx="0">
                  <c:v>12.1</c:v>
                </c:pt>
                <c:pt idx="1">
                  <c:v>29.8</c:v>
                </c:pt>
                <c:pt idx="2">
                  <c:v>59.1</c:v>
                </c:pt>
                <c:pt idx="3">
                  <c:v>261.39999999999975</c:v>
                </c:pt>
              </c:numCache>
            </c:numRef>
          </c:val>
        </c:ser>
        <c:dLbls>
          <c:showVal val="1"/>
        </c:dLbls>
        <c:shape val="cylinder"/>
        <c:axId val="84007936"/>
        <c:axId val="84013824"/>
        <c:axId val="0"/>
      </c:bar3DChart>
      <c:catAx>
        <c:axId val="84007936"/>
        <c:scaling>
          <c:orientation val="minMax"/>
        </c:scaling>
        <c:axPos val="b"/>
        <c:majorTickMark val="none"/>
        <c:tickLblPos val="nextTo"/>
        <c:txPr>
          <a:bodyPr/>
          <a:lstStyle/>
          <a:p>
            <a:pPr>
              <a:defRPr>
                <a:latin typeface="+mj-lt"/>
              </a:defRPr>
            </a:pPr>
            <a:endParaRPr lang="en-US"/>
          </a:p>
        </c:txPr>
        <c:crossAx val="84013824"/>
        <c:crosses val="autoZero"/>
        <c:lblAlgn val="ctr"/>
        <c:lblOffset val="100"/>
      </c:catAx>
      <c:valAx>
        <c:axId val="84013824"/>
        <c:scaling>
          <c:orientation val="minMax"/>
        </c:scaling>
        <c:delete val="1"/>
        <c:axPos val="l"/>
        <c:numFmt formatCode="General" sourceLinked="1"/>
        <c:majorTickMark val="none"/>
        <c:tickLblPos val="nextTo"/>
        <c:crossAx val="84007936"/>
        <c:crosses val="autoZero"/>
        <c:crossBetween val="between"/>
      </c:valAx>
    </c:plotArea>
    <c:legend>
      <c:legendPos val="t"/>
      <c:layout/>
      <c:txPr>
        <a:bodyPr/>
        <a:lstStyle/>
        <a:p>
          <a:pPr>
            <a:defRPr>
              <a:latin typeface="+mj-lt"/>
            </a:defRPr>
          </a:pPr>
          <a:endParaRPr lang="en-US"/>
        </a:p>
      </c:txPr>
    </c:legend>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0.25972</cdr:x>
      <cdr:y>0.87164</cdr:y>
    </cdr:from>
    <cdr:to>
      <cdr:x>0.67639</cdr:x>
      <cdr:y>0.95859</cdr:y>
    </cdr:to>
    <cdr:sp macro="" textlink="">
      <cdr:nvSpPr>
        <cdr:cNvPr id="3" name="TextBox 2"/>
        <cdr:cNvSpPr txBox="1"/>
      </cdr:nvSpPr>
      <cdr:spPr>
        <a:xfrm xmlns:a="http://schemas.openxmlformats.org/drawingml/2006/main">
          <a:off x="1187450" y="2673350"/>
          <a:ext cx="1905000" cy="2667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dirty="0">
              <a:latin typeface="+mj-lt"/>
            </a:rPr>
            <a:t>Distance covered (km)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39CDE0-6079-418B-971B-57CEC6400E99}" type="datetimeFigureOut">
              <a:rPr lang="en-US" smtClean="0"/>
              <a:pPr/>
              <a:t>10/18/2016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1AC73-26D2-457A-B3E7-6A7486EE6C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Intrinsic value= Fundamental value, not the market value; ethical or philosophic value of any property;</a:t>
            </a:r>
          </a:p>
          <a:p>
            <a:r>
              <a:rPr lang="en-US" dirty="0" smtClean="0"/>
              <a:t>Bequest value= values placed on individual willingness to pay for maintaining or preserving an asset or resource that has no use now, so that it is available for future generations</a:t>
            </a:r>
            <a:endParaRPr lang="en-US" dirty="0"/>
          </a:p>
        </p:txBody>
      </p:sp>
      <p:sp>
        <p:nvSpPr>
          <p:cNvPr id="4" name="Slide Number Placeholder 3"/>
          <p:cNvSpPr>
            <a:spLocks noGrp="1"/>
          </p:cNvSpPr>
          <p:nvPr>
            <p:ph type="sldNum" sz="quarter" idx="10"/>
          </p:nvPr>
        </p:nvSpPr>
        <p:spPr/>
        <p:txBody>
          <a:bodyPr/>
          <a:lstStyle/>
          <a:p>
            <a:fld id="{0481AC73-26D2-457A-B3E7-6A7486EE6C1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40</a:t>
            </a:r>
            <a:endParaRPr lang="en-US" dirty="0"/>
          </a:p>
        </p:txBody>
      </p:sp>
      <p:sp>
        <p:nvSpPr>
          <p:cNvPr id="4" name="Slide Number Placeholder 3"/>
          <p:cNvSpPr>
            <a:spLocks noGrp="1"/>
          </p:cNvSpPr>
          <p:nvPr>
            <p:ph type="sldNum" sz="quarter" idx="10"/>
          </p:nvPr>
        </p:nvSpPr>
        <p:spPr/>
        <p:txBody>
          <a:bodyPr/>
          <a:lstStyle/>
          <a:p>
            <a:fld id="{0481AC73-26D2-457A-B3E7-6A7486EE6C1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1DA3233-F81E-4D6D-9914-133AEDD7E1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A3233-F81E-4D6D-9914-133AEDD7E1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A3233-F81E-4D6D-9914-133AEDD7E1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22FAD2-023D-4C3F-B1D1-CFDA99BB7CF7}"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1DA3233-F81E-4D6D-9914-133AEDD7E13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22FAD2-023D-4C3F-B1D1-CFDA99BB7CF7}" type="datetimeFigureOut">
              <a:rPr lang="en-US" smtClean="0"/>
              <a:pPr/>
              <a:t>10/18/2016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1DA3233-F81E-4D6D-9914-133AEDD7E13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534400" cy="1905000"/>
          </a:xfrm>
        </p:spPr>
        <p:txBody>
          <a:bodyPr>
            <a:normAutofit/>
          </a:bodyPr>
          <a:lstStyle/>
          <a:p>
            <a:r>
              <a:rPr lang="en-US" sz="3200" b="1" dirty="0"/>
              <a:t>IDENTIFICATION AND VALUATION OF DIRECT ECOSYSTEM SERVICES FROM FOREST PROTECTED AREAS IN BANGLADESH: </a:t>
            </a:r>
            <a:r>
              <a:rPr lang="en-US" sz="3200" b="1" dirty="0" smtClean="0"/>
              <a:t>A </a:t>
            </a:r>
            <a:r>
              <a:rPr lang="en-US" sz="3200" b="1" dirty="0"/>
              <a:t>CASE </a:t>
            </a:r>
            <a:r>
              <a:rPr lang="en-US" sz="3200" b="1" dirty="0" smtClean="0"/>
              <a:t>STUDY</a:t>
            </a:r>
            <a:endParaRPr lang="en-US" sz="3200" dirty="0"/>
          </a:p>
        </p:txBody>
      </p:sp>
      <p:sp>
        <p:nvSpPr>
          <p:cNvPr id="3" name="Subtitle 2"/>
          <p:cNvSpPr>
            <a:spLocks noGrp="1"/>
          </p:cNvSpPr>
          <p:nvPr>
            <p:ph type="subTitle" idx="1"/>
          </p:nvPr>
        </p:nvSpPr>
        <p:spPr>
          <a:xfrm>
            <a:off x="2895600" y="3962400"/>
            <a:ext cx="6172200" cy="2667000"/>
          </a:xfrm>
        </p:spPr>
        <p:txBody>
          <a:bodyPr>
            <a:noAutofit/>
          </a:bodyPr>
          <a:lstStyle/>
          <a:p>
            <a:endParaRPr lang="en-US" sz="2800" dirty="0" smtClean="0">
              <a:solidFill>
                <a:schemeClr val="tx1"/>
              </a:solidFill>
            </a:endParaRPr>
          </a:p>
          <a:p>
            <a:r>
              <a:rPr lang="en-US" sz="2800" dirty="0" smtClean="0">
                <a:solidFill>
                  <a:schemeClr val="tx1"/>
                </a:solidFill>
              </a:rPr>
              <a:t>Mohammed </a:t>
            </a:r>
            <a:r>
              <a:rPr lang="en-US" sz="2800" dirty="0" err="1" smtClean="0">
                <a:solidFill>
                  <a:schemeClr val="tx1"/>
                </a:solidFill>
              </a:rPr>
              <a:t>Jashimuddin</a:t>
            </a:r>
            <a:r>
              <a:rPr lang="en-US" sz="2800" dirty="0" smtClean="0">
                <a:solidFill>
                  <a:schemeClr val="tx1"/>
                </a:solidFill>
              </a:rPr>
              <a:t>, </a:t>
            </a:r>
          </a:p>
          <a:p>
            <a:r>
              <a:rPr lang="en-US" sz="2800" dirty="0" err="1" smtClean="0">
                <a:solidFill>
                  <a:schemeClr val="tx1"/>
                </a:solidFill>
              </a:rPr>
              <a:t>Samiul</a:t>
            </a:r>
            <a:r>
              <a:rPr lang="en-US" sz="2800" dirty="0" smtClean="0">
                <a:solidFill>
                  <a:schemeClr val="tx1"/>
                </a:solidFill>
              </a:rPr>
              <a:t> Islam &amp; </a:t>
            </a:r>
          </a:p>
          <a:p>
            <a:r>
              <a:rPr lang="en-US" sz="2800" dirty="0" err="1" smtClean="0">
                <a:solidFill>
                  <a:schemeClr val="tx1"/>
                </a:solidFill>
              </a:rPr>
              <a:t>Tapan</a:t>
            </a:r>
            <a:r>
              <a:rPr lang="en-US" sz="2800" dirty="0" smtClean="0">
                <a:solidFill>
                  <a:schemeClr val="tx1"/>
                </a:solidFill>
              </a:rPr>
              <a:t> </a:t>
            </a:r>
            <a:r>
              <a:rPr lang="en-US" sz="2800" dirty="0">
                <a:solidFill>
                  <a:schemeClr val="tx1"/>
                </a:solidFill>
              </a:rPr>
              <a:t>Kumar </a:t>
            </a:r>
            <a:r>
              <a:rPr lang="en-US" sz="2800" dirty="0" err="1" smtClean="0">
                <a:solidFill>
                  <a:schemeClr val="tx1"/>
                </a:solidFill>
              </a:rPr>
              <a:t>Nath</a:t>
            </a:r>
            <a:endParaRPr lang="en-US" sz="2800" dirty="0" smtClean="0">
              <a:solidFill>
                <a:schemeClr val="tx1"/>
              </a:solidFill>
            </a:endParaRPr>
          </a:p>
          <a:p>
            <a:r>
              <a:rPr lang="en-US" sz="2400" i="1" dirty="0" smtClean="0">
                <a:solidFill>
                  <a:schemeClr val="tx1"/>
                </a:solidFill>
              </a:rPr>
              <a:t>University of Chittagong, Bangladesh</a:t>
            </a:r>
            <a:endParaRPr lang="en-US" sz="2400" i="1" dirty="0">
              <a:solidFill>
                <a:schemeClr val="tx1"/>
              </a:solidFill>
            </a:endParaRPr>
          </a:p>
        </p:txBody>
      </p:sp>
      <p:pic>
        <p:nvPicPr>
          <p:cNvPr id="1027" name="Picture 3"/>
          <p:cNvPicPr>
            <a:picLocks noChangeAspect="1" noChangeArrowheads="1"/>
          </p:cNvPicPr>
          <p:nvPr/>
        </p:nvPicPr>
        <p:blipFill>
          <a:blip r:embed="rId2"/>
          <a:srcRect/>
          <a:stretch>
            <a:fillRect/>
          </a:stretch>
        </p:blipFill>
        <p:spPr bwMode="auto">
          <a:xfrm>
            <a:off x="1828800" y="4953000"/>
            <a:ext cx="952500" cy="135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143000"/>
          </a:xfrm>
        </p:spPr>
        <p:txBody>
          <a:bodyPr>
            <a:normAutofit/>
          </a:bodyPr>
          <a:lstStyle/>
          <a:p>
            <a:r>
              <a:rPr lang="en-US" sz="3200" b="1" dirty="0">
                <a:solidFill>
                  <a:srgbClr val="7030A0"/>
                </a:solidFill>
              </a:rPr>
              <a:t>Distribution of forest resource collectors by means of resource carrying in the study area</a:t>
            </a:r>
            <a:endParaRPr lang="en-US" sz="3200" dirty="0">
              <a:solidFill>
                <a:srgbClr val="7030A0"/>
              </a:solidFill>
            </a:endParaRPr>
          </a:p>
        </p:txBody>
      </p:sp>
      <p:graphicFrame>
        <p:nvGraphicFramePr>
          <p:cNvPr id="4" name="Table 3"/>
          <p:cNvGraphicFramePr>
            <a:graphicFrameLocks noGrp="1"/>
          </p:cNvGraphicFramePr>
          <p:nvPr/>
        </p:nvGraphicFramePr>
        <p:xfrm>
          <a:off x="228600" y="1905001"/>
          <a:ext cx="8762999" cy="3657598"/>
        </p:xfrm>
        <a:graphic>
          <a:graphicData uri="http://schemas.openxmlformats.org/drawingml/2006/table">
            <a:tbl>
              <a:tblPr/>
              <a:tblGrid>
                <a:gridCol w="990600"/>
                <a:gridCol w="990600"/>
                <a:gridCol w="1066800"/>
                <a:gridCol w="914400"/>
                <a:gridCol w="990600"/>
                <a:gridCol w="1066800"/>
                <a:gridCol w="1143000"/>
                <a:gridCol w="1600199"/>
              </a:tblGrid>
              <a:tr h="674375">
                <a:tc rowSpan="2">
                  <a:txBody>
                    <a:bodyPr/>
                    <a:lstStyle/>
                    <a:p>
                      <a:pPr marL="0" marR="0" algn="ctr">
                        <a:lnSpc>
                          <a:spcPct val="115000"/>
                        </a:lnSpc>
                        <a:spcBef>
                          <a:spcPts val="0"/>
                        </a:spcBef>
                        <a:spcAft>
                          <a:spcPts val="0"/>
                        </a:spcAft>
                      </a:pPr>
                      <a:r>
                        <a:rPr lang="en-US" sz="1600" b="1" dirty="0">
                          <a:latin typeface="Times New Roman"/>
                          <a:ea typeface="Calibri"/>
                          <a:cs typeface="Times New Roman"/>
                        </a:rPr>
                        <a:t>Range</a:t>
                      </a:r>
                      <a:endParaRPr lang="en-US" sz="1600" dirty="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a:latin typeface="Times New Roman"/>
                          <a:ea typeface="Calibri"/>
                          <a:cs typeface="Times New Roman"/>
                        </a:rPr>
                        <a:t>Data collection points</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600" b="1">
                          <a:latin typeface="Times New Roman"/>
                          <a:ea typeface="Calibri"/>
                          <a:cs typeface="Times New Roman"/>
                        </a:rPr>
                        <a:t>Means of carrying forest resources</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b="1">
                          <a:latin typeface="Times New Roman"/>
                          <a:ea typeface="Calibri"/>
                          <a:cs typeface="Times New Roman"/>
                        </a:rPr>
                        <a:t>Total collectors</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dirty="0">
                          <a:latin typeface="Times New Roman"/>
                          <a:ea typeface="Calibri"/>
                          <a:cs typeface="Times New Roman"/>
                        </a:rPr>
                        <a:t>Average collectors</a:t>
                      </a:r>
                      <a:endParaRPr lang="en-US" sz="1600" dirty="0">
                        <a:latin typeface="Calibri"/>
                        <a:ea typeface="Calibri"/>
                        <a:cs typeface="Times New Roman"/>
                      </a:endParaRPr>
                    </a:p>
                    <a:p>
                      <a:pPr marL="0" marR="0" algn="ctr">
                        <a:lnSpc>
                          <a:spcPct val="115000"/>
                        </a:lnSpc>
                        <a:spcBef>
                          <a:spcPts val="0"/>
                        </a:spcBef>
                        <a:spcAft>
                          <a:spcPts val="0"/>
                        </a:spcAft>
                      </a:pPr>
                      <a:r>
                        <a:rPr lang="en-US" sz="1600" b="1" dirty="0">
                          <a:latin typeface="Times New Roman"/>
                          <a:ea typeface="Calibri"/>
                          <a:cs typeface="Times New Roman"/>
                        </a:rPr>
                        <a:t>(Nos./trail/day)</a:t>
                      </a:r>
                      <a:endParaRPr lang="en-US" sz="1600" dirty="0">
                        <a:latin typeface="Calibri"/>
                        <a:ea typeface="Calibri"/>
                        <a:cs typeface="Times New Roman"/>
                      </a:endParaRPr>
                    </a:p>
                  </a:txBody>
                  <a:tcPr marL="64508" marR="64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54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a:latin typeface="Times New Roman"/>
                          <a:ea typeface="Calibri"/>
                          <a:cs typeface="Times New Roman"/>
                        </a:rPr>
                        <a:t>Shoulder load</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Head load</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Hand load</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Van/Truck load</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563769">
                <a:tc>
                  <a:txBody>
                    <a:bodyPr/>
                    <a:lstStyle/>
                    <a:p>
                      <a:pPr marL="0" marR="0" indent="57150" algn="ctr">
                        <a:lnSpc>
                          <a:spcPct val="115000"/>
                        </a:lnSpc>
                        <a:spcBef>
                          <a:spcPts val="0"/>
                        </a:spcBef>
                        <a:spcAft>
                          <a:spcPts val="0"/>
                        </a:spcAft>
                      </a:pPr>
                      <a:r>
                        <a:rPr lang="en-US" sz="1600" b="1">
                          <a:latin typeface="Times New Roman"/>
                          <a:ea typeface="Calibri"/>
                          <a:cs typeface="Times New Roman"/>
                        </a:rPr>
                        <a:t>Chunati</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12</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114 (24)</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61 (13)</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4 (1)</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6 (1)</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185 (38)</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15</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946">
                <a:tc>
                  <a:txBody>
                    <a:bodyPr/>
                    <a:lstStyle/>
                    <a:p>
                      <a:pPr marL="0" marR="0" algn="ctr">
                        <a:lnSpc>
                          <a:spcPct val="115000"/>
                        </a:lnSpc>
                        <a:spcBef>
                          <a:spcPts val="0"/>
                        </a:spcBef>
                        <a:spcAft>
                          <a:spcPts val="0"/>
                        </a:spcAft>
                      </a:pPr>
                      <a:r>
                        <a:rPr lang="en-US" sz="1600" b="1">
                          <a:latin typeface="Times New Roman"/>
                          <a:ea typeface="Calibri"/>
                          <a:cs typeface="Times New Roman"/>
                        </a:rPr>
                        <a:t>Jaldi</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16</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190 (40)</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84 (17)</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 (0)</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21 (5)</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296 (62)</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Calibri"/>
                          <a:cs typeface="Times New Roman"/>
                        </a:rPr>
                        <a:t>19</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960">
                <a:tc>
                  <a:txBody>
                    <a:bodyPr/>
                    <a:lstStyle/>
                    <a:p>
                      <a:pPr marL="0" marR="0" algn="ctr">
                        <a:lnSpc>
                          <a:spcPct val="115000"/>
                        </a:lnSpc>
                        <a:spcBef>
                          <a:spcPts val="0"/>
                        </a:spcBef>
                        <a:spcAft>
                          <a:spcPts val="0"/>
                        </a:spcAft>
                      </a:pPr>
                      <a:r>
                        <a:rPr lang="en-US" sz="1600" b="1">
                          <a:latin typeface="Times New Roman"/>
                          <a:ea typeface="Calibri"/>
                          <a:cs typeface="Times New Roman"/>
                        </a:rPr>
                        <a:t>Total</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28</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304 (63)</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145 (30)</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5 (1)</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27 (6)</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481 (100)</a:t>
                      </a:r>
                      <a:endParaRPr lang="en-US" sz="160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Times New Roman"/>
                          <a:ea typeface="Calibri"/>
                          <a:cs typeface="Times New Roman"/>
                        </a:rPr>
                        <a:t>17</a:t>
                      </a:r>
                      <a:endParaRPr lang="en-US" sz="1600" dirty="0">
                        <a:latin typeface="Calibri"/>
                        <a:ea typeface="Calibri"/>
                        <a:cs typeface="Times New Roman"/>
                      </a:endParaRPr>
                    </a:p>
                  </a:txBody>
                  <a:tcPr marL="64508" marR="64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0" y="5638800"/>
            <a:ext cx="6324600" cy="307777"/>
          </a:xfrm>
          <a:prstGeom prst="rect">
            <a:avLst/>
          </a:prstGeom>
        </p:spPr>
        <p:txBody>
          <a:bodyPr wrap="square">
            <a:spAutoFit/>
          </a:bodyPr>
          <a:lstStyle/>
          <a:p>
            <a:r>
              <a:rPr lang="en-US" sz="1400" b="1" dirty="0" smtClean="0"/>
              <a:t>Note: Values in the parentheses represent percentages of total</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rmAutofit/>
          </a:bodyPr>
          <a:lstStyle/>
          <a:p>
            <a:r>
              <a:rPr lang="en-US" sz="3200" b="1" dirty="0">
                <a:solidFill>
                  <a:srgbClr val="7030A0"/>
                </a:solidFill>
              </a:rPr>
              <a:t>Distribution of resource extraction intensity by distance covered to collect resources</a:t>
            </a:r>
            <a:endParaRPr lang="en-US" sz="3200" dirty="0">
              <a:solidFill>
                <a:srgbClr val="7030A0"/>
              </a:solidFill>
            </a:endParaRPr>
          </a:p>
        </p:txBody>
      </p:sp>
      <p:graphicFrame>
        <p:nvGraphicFramePr>
          <p:cNvPr id="4" name="Table 3"/>
          <p:cNvGraphicFramePr>
            <a:graphicFrameLocks noGrp="1"/>
          </p:cNvGraphicFramePr>
          <p:nvPr/>
        </p:nvGraphicFramePr>
        <p:xfrm>
          <a:off x="152400" y="1600199"/>
          <a:ext cx="8686800" cy="4267200"/>
        </p:xfrm>
        <a:graphic>
          <a:graphicData uri="http://schemas.openxmlformats.org/drawingml/2006/table">
            <a:tbl>
              <a:tblPr/>
              <a:tblGrid>
                <a:gridCol w="1301488"/>
                <a:gridCol w="1010567"/>
                <a:gridCol w="1454606"/>
                <a:gridCol w="1684280"/>
                <a:gridCol w="1523508"/>
                <a:gridCol w="1712351"/>
              </a:tblGrid>
              <a:tr h="1378557">
                <a:tc>
                  <a:txBody>
                    <a:bodyPr/>
                    <a:lstStyle/>
                    <a:p>
                      <a:pPr marL="0" marR="0" algn="ctr">
                        <a:lnSpc>
                          <a:spcPct val="115000"/>
                        </a:lnSpc>
                        <a:spcBef>
                          <a:spcPts val="0"/>
                        </a:spcBef>
                        <a:spcAft>
                          <a:spcPts val="0"/>
                        </a:spcAft>
                      </a:pPr>
                      <a:r>
                        <a:rPr lang="en-US" sz="1600" b="1">
                          <a:latin typeface="Times New Roman"/>
                          <a:ea typeface="Calibri"/>
                          <a:cs typeface="Times New Roman"/>
                        </a:rPr>
                        <a:t>Distance covered (km)</a:t>
                      </a:r>
                      <a:endParaRPr lang="en-US" sz="1600">
                        <a:latin typeface="Calibri"/>
                        <a:ea typeface="Calibri"/>
                        <a:cs typeface="Times New Roman"/>
                      </a:endParaRPr>
                    </a:p>
                  </a:txBody>
                  <a:tcPr marL="64470" marR="6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Resource collectors</a:t>
                      </a:r>
                      <a:endParaRPr lang="en-US" sz="1600">
                        <a:latin typeface="Calibri"/>
                        <a:ea typeface="Calibri"/>
                        <a:cs typeface="Times New Roman"/>
                      </a:endParaRPr>
                    </a:p>
                  </a:txBody>
                  <a:tcPr marL="64470" marR="6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Value of collected resources (BDT)</a:t>
                      </a:r>
                      <a:endParaRPr lang="en-US" sz="1600">
                        <a:latin typeface="Calibri"/>
                        <a:ea typeface="Calibri"/>
                        <a:cs typeface="Times New Roman"/>
                      </a:endParaRPr>
                    </a:p>
                  </a:txBody>
                  <a:tcPr marL="64470" marR="6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Quantity of  collected resources (kg)</a:t>
                      </a:r>
                      <a:endParaRPr lang="en-US" sz="1600">
                        <a:latin typeface="Calibri"/>
                        <a:ea typeface="Calibri"/>
                        <a:cs typeface="Times New Roman"/>
                      </a:endParaRPr>
                    </a:p>
                  </a:txBody>
                  <a:tcPr marL="64470" marR="6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Average resource extracted (kg)</a:t>
                      </a:r>
                      <a:endParaRPr lang="en-US" sz="1600">
                        <a:latin typeface="Calibri"/>
                        <a:ea typeface="Calibri"/>
                        <a:cs typeface="Times New Roman"/>
                      </a:endParaRPr>
                    </a:p>
                  </a:txBody>
                  <a:tcPr marL="64470" marR="6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Percentage of quantity of resources</a:t>
                      </a:r>
                      <a:endParaRPr lang="en-US" sz="1600">
                        <a:latin typeface="Calibri"/>
                        <a:ea typeface="Calibri"/>
                        <a:cs typeface="Times New Roman"/>
                      </a:endParaRPr>
                    </a:p>
                  </a:txBody>
                  <a:tcPr marL="64470" marR="64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069">
                <a:tc>
                  <a:txBody>
                    <a:bodyPr/>
                    <a:lstStyle/>
                    <a:p>
                      <a:pPr marL="0" marR="0" algn="ctr">
                        <a:lnSpc>
                          <a:spcPct val="115000"/>
                        </a:lnSpc>
                        <a:spcBef>
                          <a:spcPts val="0"/>
                        </a:spcBef>
                        <a:spcAft>
                          <a:spcPts val="0"/>
                        </a:spcAft>
                      </a:pPr>
                      <a:r>
                        <a:rPr lang="en-US" sz="1600" b="1">
                          <a:latin typeface="Times New Roman"/>
                          <a:ea typeface="Calibri"/>
                          <a:cs typeface="Times New Roman"/>
                        </a:rPr>
                        <a:t>0-4</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tabLst>
                          <a:tab pos="571500" algn="l"/>
                        </a:tabLst>
                      </a:pPr>
                      <a:r>
                        <a:rPr lang="en-US" sz="1600">
                          <a:latin typeface="Times New Roman"/>
                          <a:ea typeface="Calibri"/>
                          <a:cs typeface="Times New Roman"/>
                        </a:rPr>
                        <a:t>147   (31)</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9,214</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1,786</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12.1</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11.2</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069">
                <a:tc>
                  <a:txBody>
                    <a:bodyPr/>
                    <a:lstStyle/>
                    <a:p>
                      <a:pPr marL="0" marR="0" algn="ctr">
                        <a:lnSpc>
                          <a:spcPct val="115000"/>
                        </a:lnSpc>
                        <a:spcBef>
                          <a:spcPts val="0"/>
                        </a:spcBef>
                        <a:spcAft>
                          <a:spcPts val="0"/>
                        </a:spcAft>
                      </a:pPr>
                      <a:r>
                        <a:rPr lang="en-US" sz="1600" b="1">
                          <a:latin typeface="Times New Roman"/>
                          <a:ea typeface="Calibri"/>
                          <a:cs typeface="Times New Roman"/>
                        </a:rPr>
                        <a:t>5-8</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tabLst>
                          <a:tab pos="571500" algn="l"/>
                        </a:tabLst>
                      </a:pPr>
                      <a:r>
                        <a:rPr lang="en-US" sz="1600">
                          <a:latin typeface="Times New Roman"/>
                          <a:ea typeface="Calibri"/>
                          <a:cs typeface="Times New Roman"/>
                        </a:rPr>
                        <a:t>237   (49)</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46,920</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7,069</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29.8</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44.2</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055">
                <a:tc>
                  <a:txBody>
                    <a:bodyPr/>
                    <a:lstStyle/>
                    <a:p>
                      <a:pPr marL="0" marR="0" algn="ctr">
                        <a:lnSpc>
                          <a:spcPct val="115000"/>
                        </a:lnSpc>
                        <a:spcBef>
                          <a:spcPts val="0"/>
                        </a:spcBef>
                        <a:spcAft>
                          <a:spcPts val="0"/>
                        </a:spcAft>
                      </a:pPr>
                      <a:r>
                        <a:rPr lang="en-US" sz="1600" b="1">
                          <a:latin typeface="Times New Roman"/>
                          <a:ea typeface="Calibri"/>
                          <a:cs typeface="Times New Roman"/>
                        </a:rPr>
                        <a:t>9-12</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tabLst>
                          <a:tab pos="571500" algn="l"/>
                        </a:tabLst>
                      </a:pPr>
                      <a:r>
                        <a:rPr lang="en-US" sz="1600">
                          <a:latin typeface="Times New Roman"/>
                          <a:ea typeface="Calibri"/>
                          <a:cs typeface="Times New Roman"/>
                        </a:rPr>
                        <a:t>90   (19)</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61,235</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5,322</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59.1</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33.2</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476">
                <a:tc>
                  <a:txBody>
                    <a:bodyPr/>
                    <a:lstStyle/>
                    <a:p>
                      <a:pPr marL="0" marR="0" algn="ctr">
                        <a:lnSpc>
                          <a:spcPct val="115000"/>
                        </a:lnSpc>
                        <a:spcBef>
                          <a:spcPts val="0"/>
                        </a:spcBef>
                        <a:spcAft>
                          <a:spcPts val="0"/>
                        </a:spcAft>
                      </a:pPr>
                      <a:r>
                        <a:rPr lang="en-US" sz="1600" b="1">
                          <a:latin typeface="Times New Roman"/>
                          <a:ea typeface="Calibri"/>
                          <a:cs typeface="Times New Roman"/>
                        </a:rPr>
                        <a:t>&gt;12</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tabLst>
                          <a:tab pos="571500" algn="l"/>
                        </a:tabLst>
                      </a:pPr>
                      <a:r>
                        <a:rPr lang="en-US" sz="1600">
                          <a:latin typeface="Times New Roman"/>
                          <a:ea typeface="Calibri"/>
                          <a:cs typeface="Times New Roman"/>
                        </a:rPr>
                        <a:t>7     (1)</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350,000</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1,830</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261.4</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a:latin typeface="Times New Roman"/>
                          <a:ea typeface="Calibri"/>
                          <a:cs typeface="Times New Roman"/>
                        </a:rPr>
                        <a:t>11.4</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974">
                <a:tc>
                  <a:txBody>
                    <a:bodyPr/>
                    <a:lstStyle/>
                    <a:p>
                      <a:pPr marL="0" marR="0" algn="ctr">
                        <a:lnSpc>
                          <a:spcPct val="115000"/>
                        </a:lnSpc>
                        <a:spcBef>
                          <a:spcPts val="0"/>
                        </a:spcBef>
                        <a:spcAft>
                          <a:spcPts val="0"/>
                        </a:spcAft>
                      </a:pPr>
                      <a:r>
                        <a:rPr lang="en-US" sz="1600" b="1">
                          <a:latin typeface="Times New Roman"/>
                          <a:ea typeface="Calibri"/>
                          <a:cs typeface="Times New Roman"/>
                        </a:rPr>
                        <a:t>Total</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tabLst>
                          <a:tab pos="571500" algn="l"/>
                        </a:tabLst>
                      </a:pPr>
                      <a:r>
                        <a:rPr lang="en-US" sz="1600" b="1">
                          <a:latin typeface="Times New Roman"/>
                          <a:ea typeface="Calibri"/>
                          <a:cs typeface="Times New Roman"/>
                        </a:rPr>
                        <a:t>481 (100)</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b="1">
                          <a:latin typeface="Times New Roman"/>
                          <a:ea typeface="Calibri"/>
                          <a:cs typeface="Times New Roman"/>
                        </a:rPr>
                        <a:t>467,369</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b="1">
                          <a:latin typeface="Times New Roman"/>
                          <a:ea typeface="Calibri"/>
                          <a:cs typeface="Times New Roman"/>
                        </a:rPr>
                        <a:t>16,007</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b="1">
                          <a:latin typeface="Times New Roman"/>
                          <a:ea typeface="Calibri"/>
                          <a:cs typeface="Times New Roman"/>
                        </a:rPr>
                        <a:t>33.28</a:t>
                      </a:r>
                      <a:endParaRPr lang="en-US" sz="160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11455" algn="r">
                        <a:lnSpc>
                          <a:spcPct val="115000"/>
                        </a:lnSpc>
                        <a:spcBef>
                          <a:spcPts val="0"/>
                        </a:spcBef>
                        <a:spcAft>
                          <a:spcPts val="0"/>
                        </a:spcAft>
                      </a:pPr>
                      <a:r>
                        <a:rPr lang="en-US" sz="1600" b="1" dirty="0">
                          <a:latin typeface="Times New Roman"/>
                          <a:ea typeface="Calibri"/>
                          <a:cs typeface="Times New Roman"/>
                        </a:rPr>
                        <a:t>100.0</a:t>
                      </a:r>
                      <a:endParaRPr lang="en-US" sz="1600" dirty="0">
                        <a:latin typeface="Calibri"/>
                        <a:ea typeface="Calibri"/>
                        <a:cs typeface="Times New Roman"/>
                      </a:endParaRPr>
                    </a:p>
                  </a:txBody>
                  <a:tcPr marL="64470" marR="64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0" y="5940623"/>
            <a:ext cx="6324600" cy="307777"/>
          </a:xfrm>
          <a:prstGeom prst="rect">
            <a:avLst/>
          </a:prstGeom>
        </p:spPr>
        <p:txBody>
          <a:bodyPr wrap="square">
            <a:spAutoFit/>
          </a:bodyPr>
          <a:lstStyle/>
          <a:p>
            <a:r>
              <a:rPr lang="en-US" sz="1400" b="1" dirty="0" smtClean="0"/>
              <a:t>Note: Values in the parentheses represent percentages of total</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09600" y="762000"/>
          <a:ext cx="8001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152400" y="5105400"/>
            <a:ext cx="8763000" cy="1143000"/>
          </a:xfrm>
        </p:spPr>
        <p:txBody>
          <a:bodyPr>
            <a:normAutofit/>
          </a:bodyPr>
          <a:lstStyle/>
          <a:p>
            <a:pPr algn="ctr"/>
            <a:r>
              <a:rPr lang="en-US" sz="2800" b="1" dirty="0">
                <a:solidFill>
                  <a:srgbClr val="7030A0"/>
                </a:solidFill>
              </a:rPr>
              <a:t>Distribution of resource extraction intensity by distance covered to collect resources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609600"/>
          </a:xfrm>
        </p:spPr>
        <p:txBody>
          <a:bodyPr>
            <a:noAutofit/>
          </a:bodyPr>
          <a:lstStyle/>
          <a:p>
            <a:r>
              <a:rPr lang="en-US" sz="4000" b="1" dirty="0" smtClean="0">
                <a:solidFill>
                  <a:srgbClr val="7030A0"/>
                </a:solidFill>
              </a:rPr>
              <a:t>Forest Resources Collection</a:t>
            </a:r>
            <a:endParaRPr lang="en-US" sz="4000" b="1" dirty="0">
              <a:solidFill>
                <a:srgbClr val="7030A0"/>
              </a:solidFill>
            </a:endParaRPr>
          </a:p>
        </p:txBody>
      </p:sp>
      <p:pic>
        <p:nvPicPr>
          <p:cNvPr id="2050" name="Picture 2" descr="E:\Local Disk (D)\Project\Chunati WS\CWS_GIZ_Final Evaluation\Final Proposal\Photo\122___04\IMG_3473.JPG"/>
          <p:cNvPicPr>
            <a:picLocks noChangeAspect="1" noChangeArrowheads="1"/>
          </p:cNvPicPr>
          <p:nvPr/>
        </p:nvPicPr>
        <p:blipFill>
          <a:blip r:embed="rId2" cstate="print"/>
          <a:srcRect/>
          <a:stretch>
            <a:fillRect/>
          </a:stretch>
        </p:blipFill>
        <p:spPr bwMode="auto">
          <a:xfrm>
            <a:off x="3124200" y="2895600"/>
            <a:ext cx="2633472" cy="1975104"/>
          </a:xfrm>
          <a:prstGeom prst="rect">
            <a:avLst/>
          </a:prstGeom>
          <a:noFill/>
        </p:spPr>
      </p:pic>
      <p:pic>
        <p:nvPicPr>
          <p:cNvPr id="2051" name="Picture 3" descr="E:\Local Disk (D)\Project\Chunati WS\CWS_GIZ_Final Evaluation\Final Proposal\Photo\122___04\IMG_3491.JPG"/>
          <p:cNvPicPr>
            <a:picLocks noChangeAspect="1" noChangeArrowheads="1"/>
          </p:cNvPicPr>
          <p:nvPr/>
        </p:nvPicPr>
        <p:blipFill>
          <a:blip r:embed="rId3" cstate="print"/>
          <a:srcRect/>
          <a:stretch>
            <a:fillRect/>
          </a:stretch>
        </p:blipFill>
        <p:spPr bwMode="auto">
          <a:xfrm>
            <a:off x="3124200" y="4800600"/>
            <a:ext cx="2633472" cy="1975104"/>
          </a:xfrm>
          <a:prstGeom prst="rect">
            <a:avLst/>
          </a:prstGeom>
          <a:noFill/>
        </p:spPr>
      </p:pic>
      <p:pic>
        <p:nvPicPr>
          <p:cNvPr id="2052" name="Picture 4" descr="E:\Local Disk (D)\Project\Chunati WS\CWS_GIZ_Final Evaluation\Final Proposal\Photo\Aziz nagar 01-03\IMG_4089.JPG"/>
          <p:cNvPicPr>
            <a:picLocks noChangeAspect="1" noChangeArrowheads="1"/>
          </p:cNvPicPr>
          <p:nvPr/>
        </p:nvPicPr>
        <p:blipFill>
          <a:blip r:embed="rId4" cstate="print"/>
          <a:srcRect/>
          <a:stretch>
            <a:fillRect/>
          </a:stretch>
        </p:blipFill>
        <p:spPr bwMode="auto">
          <a:xfrm>
            <a:off x="6172200" y="4675022"/>
            <a:ext cx="2809037" cy="2106778"/>
          </a:xfrm>
          <a:prstGeom prst="rect">
            <a:avLst/>
          </a:prstGeom>
          <a:noFill/>
        </p:spPr>
      </p:pic>
      <p:pic>
        <p:nvPicPr>
          <p:cNvPr id="2053" name="Picture 5" descr="E:\Local Disk (D)\Project\Chunati WS\CWS_GIZ_Final Evaluation\Final Proposal\Photo\Chambal 25-27 Mar\IMG_3910.JPG"/>
          <p:cNvPicPr>
            <a:picLocks noChangeAspect="1" noChangeArrowheads="1"/>
          </p:cNvPicPr>
          <p:nvPr/>
        </p:nvPicPr>
        <p:blipFill>
          <a:blip r:embed="rId5" cstate="print"/>
          <a:srcRect/>
          <a:stretch>
            <a:fillRect/>
          </a:stretch>
        </p:blipFill>
        <p:spPr bwMode="auto">
          <a:xfrm>
            <a:off x="6172200" y="2590800"/>
            <a:ext cx="2809037" cy="2106778"/>
          </a:xfrm>
          <a:prstGeom prst="rect">
            <a:avLst/>
          </a:prstGeom>
          <a:noFill/>
        </p:spPr>
      </p:pic>
      <p:pic>
        <p:nvPicPr>
          <p:cNvPr id="2054" name="Picture 6" descr="E:\Local Disk (D)\Project\Chunati WS\CWS_GIZ_Final Evaluation\Final Proposal\Photo\Chambal 25-27 Mar\IMG_3938.JPG"/>
          <p:cNvPicPr>
            <a:picLocks noChangeAspect="1" noChangeArrowheads="1"/>
          </p:cNvPicPr>
          <p:nvPr/>
        </p:nvPicPr>
        <p:blipFill>
          <a:blip r:embed="rId6" cstate="print"/>
          <a:srcRect/>
          <a:stretch>
            <a:fillRect/>
          </a:stretch>
        </p:blipFill>
        <p:spPr bwMode="auto">
          <a:xfrm>
            <a:off x="6172200" y="533400"/>
            <a:ext cx="2809037" cy="2106778"/>
          </a:xfrm>
          <a:prstGeom prst="rect">
            <a:avLst/>
          </a:prstGeom>
          <a:noFill/>
        </p:spPr>
      </p:pic>
      <p:pic>
        <p:nvPicPr>
          <p:cNvPr id="2055" name="Picture 7" descr="E:\Local Disk (D)\Project\Chunati WS\CWS_GIZ_Final Evaluation\Final Proposal\Photo\Chunati Forest Survey 18-20 Mar\IMG_3677.JPG"/>
          <p:cNvPicPr>
            <a:picLocks noChangeAspect="1" noChangeArrowheads="1"/>
          </p:cNvPicPr>
          <p:nvPr/>
        </p:nvPicPr>
        <p:blipFill>
          <a:blip r:embed="rId7" cstate="print"/>
          <a:srcRect/>
          <a:stretch>
            <a:fillRect/>
          </a:stretch>
        </p:blipFill>
        <p:spPr bwMode="auto">
          <a:xfrm>
            <a:off x="168250" y="4850587"/>
            <a:ext cx="2574950" cy="1931213"/>
          </a:xfrm>
          <a:prstGeom prst="rect">
            <a:avLst/>
          </a:prstGeom>
          <a:noFill/>
        </p:spPr>
      </p:pic>
      <p:pic>
        <p:nvPicPr>
          <p:cNvPr id="2056" name="Picture 8" descr="E:\Local Disk (D)\Project\Chunati WS\CWS_GIZ_Final Evaluation\Final Proposal\Photo\Chunati Forest Survey 18-20 Mar\IMG_3686.JPG"/>
          <p:cNvPicPr>
            <a:picLocks noChangeAspect="1" noChangeArrowheads="1"/>
          </p:cNvPicPr>
          <p:nvPr/>
        </p:nvPicPr>
        <p:blipFill>
          <a:blip r:embed="rId8" cstate="print"/>
          <a:srcRect/>
          <a:stretch>
            <a:fillRect/>
          </a:stretch>
        </p:blipFill>
        <p:spPr bwMode="auto">
          <a:xfrm>
            <a:off x="168250" y="2945587"/>
            <a:ext cx="2574950" cy="1931213"/>
          </a:xfrm>
          <a:prstGeom prst="rect">
            <a:avLst/>
          </a:prstGeom>
          <a:noFill/>
        </p:spPr>
      </p:pic>
      <p:pic>
        <p:nvPicPr>
          <p:cNvPr id="2057" name="Picture 9" descr="E:\Local Disk (D)\Project\Chunati WS\CWS_GIZ_Final Evaluation\Final Proposal\Photo\Chunati_01-03\HHI-Chunati\IMG_3949.JPG"/>
          <p:cNvPicPr>
            <a:picLocks noChangeAspect="1" noChangeArrowheads="1"/>
          </p:cNvPicPr>
          <p:nvPr/>
        </p:nvPicPr>
        <p:blipFill>
          <a:blip r:embed="rId9" cstate="print"/>
          <a:srcRect/>
          <a:stretch>
            <a:fillRect/>
          </a:stretch>
        </p:blipFill>
        <p:spPr bwMode="auto">
          <a:xfrm>
            <a:off x="152400" y="1066800"/>
            <a:ext cx="2574950" cy="1931213"/>
          </a:xfrm>
          <a:prstGeom prst="rect">
            <a:avLst/>
          </a:prstGeom>
          <a:noFill/>
        </p:spPr>
      </p:pic>
      <p:pic>
        <p:nvPicPr>
          <p:cNvPr id="2058" name="Picture 10" descr="E:\Local Disk (D)\Project\Chunati WS\CWS_GIZ_Final Evaluation\Final Proposal\Photo\Jaldi 25-27 Mar\IMG_3834.JPG"/>
          <p:cNvPicPr>
            <a:picLocks noChangeAspect="1" noChangeArrowheads="1"/>
          </p:cNvPicPr>
          <p:nvPr/>
        </p:nvPicPr>
        <p:blipFill>
          <a:blip r:embed="rId10" cstate="print"/>
          <a:srcRect/>
          <a:stretch>
            <a:fillRect/>
          </a:stretch>
        </p:blipFill>
        <p:spPr bwMode="auto">
          <a:xfrm>
            <a:off x="3124200" y="914400"/>
            <a:ext cx="2633471" cy="19751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ocal Disk (D)\Project\Chunati WS\CWS_GIZ_Final Evaluation\Final Proposal\Photo\Jaldi 25-27 Mar\IMG_3821.JPG"/>
          <p:cNvPicPr>
            <a:picLocks noChangeAspect="1" noChangeArrowheads="1"/>
          </p:cNvPicPr>
          <p:nvPr/>
        </p:nvPicPr>
        <p:blipFill>
          <a:blip r:embed="rId2" cstate="print"/>
          <a:srcRect/>
          <a:stretch>
            <a:fillRect/>
          </a:stretch>
        </p:blipFill>
        <p:spPr bwMode="auto">
          <a:xfrm>
            <a:off x="173736" y="4800600"/>
            <a:ext cx="2574950" cy="1931213"/>
          </a:xfrm>
          <a:prstGeom prst="rect">
            <a:avLst/>
          </a:prstGeom>
          <a:noFill/>
        </p:spPr>
      </p:pic>
      <p:pic>
        <p:nvPicPr>
          <p:cNvPr id="3075" name="Picture 3" descr="E:\Local Disk (D)\Project\Chunati WS\CWS_GIZ_Final Evaluation\Final Proposal\Photo\Jaldi 25-27 Mar\IMG_3825.JPG"/>
          <p:cNvPicPr>
            <a:picLocks noChangeAspect="1" noChangeArrowheads="1"/>
          </p:cNvPicPr>
          <p:nvPr/>
        </p:nvPicPr>
        <p:blipFill>
          <a:blip r:embed="rId3" cstate="print"/>
          <a:srcRect/>
          <a:stretch>
            <a:fillRect/>
          </a:stretch>
        </p:blipFill>
        <p:spPr bwMode="auto">
          <a:xfrm>
            <a:off x="173736" y="2895600"/>
            <a:ext cx="2574950" cy="1931213"/>
          </a:xfrm>
          <a:prstGeom prst="rect">
            <a:avLst/>
          </a:prstGeom>
          <a:noFill/>
        </p:spPr>
      </p:pic>
      <p:pic>
        <p:nvPicPr>
          <p:cNvPr id="3076" name="Picture 4" descr="E:\Local Disk (D)\Project\Chunati WS\CWS_GIZ_Final Evaluation\Final Proposal\Photo\Jaldi 25-27 Mar\IMG_3845.JPG"/>
          <p:cNvPicPr>
            <a:picLocks noChangeAspect="1" noChangeArrowheads="1"/>
          </p:cNvPicPr>
          <p:nvPr/>
        </p:nvPicPr>
        <p:blipFill>
          <a:blip r:embed="rId4" cstate="print"/>
          <a:srcRect/>
          <a:stretch>
            <a:fillRect/>
          </a:stretch>
        </p:blipFill>
        <p:spPr bwMode="auto">
          <a:xfrm>
            <a:off x="173736" y="990600"/>
            <a:ext cx="2574950" cy="1931213"/>
          </a:xfrm>
          <a:prstGeom prst="rect">
            <a:avLst/>
          </a:prstGeom>
          <a:noFill/>
        </p:spPr>
      </p:pic>
      <p:pic>
        <p:nvPicPr>
          <p:cNvPr id="3077" name="Picture 5" descr="E:\Local Disk (D)\Project\Chunati WS\CWS_GIZ_Final Evaluation\Final Proposal\Photo\Napura 09-10 Apr\IMG_4211.JPG"/>
          <p:cNvPicPr>
            <a:picLocks noChangeAspect="1" noChangeArrowheads="1"/>
          </p:cNvPicPr>
          <p:nvPr/>
        </p:nvPicPr>
        <p:blipFill>
          <a:blip r:embed="rId5" cstate="print"/>
          <a:srcRect/>
          <a:stretch>
            <a:fillRect/>
          </a:stretch>
        </p:blipFill>
        <p:spPr bwMode="auto">
          <a:xfrm>
            <a:off x="3292450" y="4800600"/>
            <a:ext cx="2574950" cy="1931213"/>
          </a:xfrm>
          <a:prstGeom prst="rect">
            <a:avLst/>
          </a:prstGeom>
          <a:noFill/>
        </p:spPr>
      </p:pic>
      <p:pic>
        <p:nvPicPr>
          <p:cNvPr id="3078" name="Picture 6" descr="E:\Local Disk (D)\Project\Chunati WS\CWS_GIZ_Final Evaluation\Final Proposal\Photo\Napura 09-10 Apr\IMG_4226.JPG"/>
          <p:cNvPicPr>
            <a:picLocks noChangeAspect="1" noChangeArrowheads="1"/>
          </p:cNvPicPr>
          <p:nvPr/>
        </p:nvPicPr>
        <p:blipFill>
          <a:blip r:embed="rId6" cstate="print"/>
          <a:srcRect/>
          <a:stretch>
            <a:fillRect/>
          </a:stretch>
        </p:blipFill>
        <p:spPr bwMode="auto">
          <a:xfrm>
            <a:off x="3292450" y="2921813"/>
            <a:ext cx="2574950" cy="1931213"/>
          </a:xfrm>
          <a:prstGeom prst="rect">
            <a:avLst/>
          </a:prstGeom>
          <a:noFill/>
        </p:spPr>
      </p:pic>
      <p:pic>
        <p:nvPicPr>
          <p:cNvPr id="3079" name="Picture 7" descr="E:\Local Disk (D)\Project\Chunati WS\CWS_GIZ_Final Evaluation\Final Proposal\Photo\Puichari 09-10 Apr\IMG_4168.JPG"/>
          <p:cNvPicPr>
            <a:picLocks noChangeAspect="1" noChangeArrowheads="1"/>
          </p:cNvPicPr>
          <p:nvPr/>
        </p:nvPicPr>
        <p:blipFill>
          <a:blip r:embed="rId7" cstate="print"/>
          <a:srcRect/>
          <a:stretch>
            <a:fillRect/>
          </a:stretch>
        </p:blipFill>
        <p:spPr bwMode="auto">
          <a:xfrm>
            <a:off x="3292450" y="1016813"/>
            <a:ext cx="2574950" cy="1931213"/>
          </a:xfrm>
          <a:prstGeom prst="rect">
            <a:avLst/>
          </a:prstGeom>
          <a:noFill/>
        </p:spPr>
      </p:pic>
      <p:pic>
        <p:nvPicPr>
          <p:cNvPr id="3080" name="Picture 8" descr="E:\Local Disk (D)\Project\Chunati WS\CWS_GIZ_Final Evaluation\Final Proposal\Photo\Puichari 09-10 Apr\IMG_4152.JPG"/>
          <p:cNvPicPr>
            <a:picLocks noChangeAspect="1" noChangeArrowheads="1"/>
          </p:cNvPicPr>
          <p:nvPr/>
        </p:nvPicPr>
        <p:blipFill>
          <a:blip r:embed="rId8" cstate="print"/>
          <a:srcRect/>
          <a:stretch>
            <a:fillRect/>
          </a:stretch>
        </p:blipFill>
        <p:spPr bwMode="auto">
          <a:xfrm>
            <a:off x="6400800" y="4800600"/>
            <a:ext cx="2574950" cy="1931213"/>
          </a:xfrm>
          <a:prstGeom prst="rect">
            <a:avLst/>
          </a:prstGeom>
          <a:noFill/>
        </p:spPr>
      </p:pic>
      <p:pic>
        <p:nvPicPr>
          <p:cNvPr id="3081" name="Picture 9" descr="E:\Local Disk (D)\Project\Chunati WS\CWS_GIZ_Final Evaluation\Final Proposal\Photo\Puichari 09-10 Apr\IMG_4157.JPG"/>
          <p:cNvPicPr>
            <a:picLocks noChangeAspect="1" noChangeArrowheads="1"/>
          </p:cNvPicPr>
          <p:nvPr/>
        </p:nvPicPr>
        <p:blipFill>
          <a:blip r:embed="rId9" cstate="print"/>
          <a:srcRect/>
          <a:stretch>
            <a:fillRect/>
          </a:stretch>
        </p:blipFill>
        <p:spPr bwMode="auto">
          <a:xfrm>
            <a:off x="6400800" y="2895600"/>
            <a:ext cx="2574950" cy="1931213"/>
          </a:xfrm>
          <a:prstGeom prst="rect">
            <a:avLst/>
          </a:prstGeom>
          <a:noFill/>
        </p:spPr>
      </p:pic>
      <p:pic>
        <p:nvPicPr>
          <p:cNvPr id="3082" name="Picture 10" descr="E:\Local Disk (D)\Project\Chunati WS\CWS_GIZ_Final Evaluation\Final Proposal\Photo\Puichari 09-10 Apr\IMG_4162.JPG"/>
          <p:cNvPicPr>
            <a:picLocks noChangeAspect="1" noChangeArrowheads="1"/>
          </p:cNvPicPr>
          <p:nvPr/>
        </p:nvPicPr>
        <p:blipFill>
          <a:blip r:embed="rId10" cstate="print"/>
          <a:srcRect/>
          <a:stretch>
            <a:fillRect/>
          </a:stretch>
        </p:blipFill>
        <p:spPr bwMode="auto">
          <a:xfrm>
            <a:off x="6400800" y="990600"/>
            <a:ext cx="2574950" cy="1931213"/>
          </a:xfrm>
          <a:prstGeom prst="rect">
            <a:avLst/>
          </a:prstGeom>
          <a:noFill/>
        </p:spPr>
      </p:pic>
      <p:sp>
        <p:nvSpPr>
          <p:cNvPr id="14" name="Title 1"/>
          <p:cNvSpPr txBox="1">
            <a:spLocks/>
          </p:cNvSpPr>
          <p:nvPr/>
        </p:nvSpPr>
        <p:spPr>
          <a:xfrm>
            <a:off x="76200" y="304800"/>
            <a:ext cx="8229600" cy="609600"/>
          </a:xfrm>
          <a:prstGeom prst="rect">
            <a:avLst/>
          </a:prstGeom>
        </p:spPr>
        <p:txBody>
          <a:bodyPr vert="horz" lIns="0" rIns="0" bIns="0"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rgbClr val="7030A0"/>
                </a:solidFill>
                <a:effectLst/>
                <a:uLnTx/>
                <a:uFillTx/>
                <a:latin typeface="+mj-lt"/>
                <a:ea typeface="+mj-ea"/>
                <a:cs typeface="+mj-cs"/>
              </a:rPr>
              <a:t>Forest Resources Collection</a:t>
            </a:r>
            <a:endParaRPr kumimoji="0" lang="en-US" sz="5000" b="1" i="0" u="none" strike="noStrike" kern="1200" cap="none" spc="0" normalizeH="0" baseline="0" noProof="0" dirty="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229600" cy="667512"/>
          </a:xfrm>
        </p:spPr>
        <p:txBody>
          <a:bodyPr>
            <a:normAutofit/>
          </a:bodyPr>
          <a:lstStyle/>
          <a:p>
            <a:r>
              <a:rPr lang="en-US" sz="4000" b="1" dirty="0" smtClean="0">
                <a:solidFill>
                  <a:srgbClr val="7030A0"/>
                </a:solidFill>
              </a:rPr>
              <a:t>Key Findings</a:t>
            </a:r>
            <a:endParaRPr lang="en-US" sz="4000" b="1" dirty="0">
              <a:solidFill>
                <a:srgbClr val="7030A0"/>
              </a:solidFill>
            </a:endParaRPr>
          </a:p>
        </p:txBody>
      </p:sp>
      <p:sp>
        <p:nvSpPr>
          <p:cNvPr id="3" name="Content Placeholder 2"/>
          <p:cNvSpPr>
            <a:spLocks noGrp="1"/>
          </p:cNvSpPr>
          <p:nvPr>
            <p:ph idx="1"/>
          </p:nvPr>
        </p:nvSpPr>
        <p:spPr>
          <a:xfrm>
            <a:off x="76200" y="1219200"/>
            <a:ext cx="8915400" cy="5562600"/>
          </a:xfrm>
        </p:spPr>
        <p:txBody>
          <a:bodyPr>
            <a:normAutofit fontScale="92500" lnSpcReduction="20000"/>
          </a:bodyPr>
          <a:lstStyle/>
          <a:p>
            <a:pPr>
              <a:spcBef>
                <a:spcPts val="600"/>
              </a:spcBef>
              <a:spcAft>
                <a:spcPts val="600"/>
              </a:spcAft>
            </a:pPr>
            <a:r>
              <a:rPr lang="en-US" dirty="0" smtClean="0">
                <a:latin typeface="+mj-lt"/>
              </a:rPr>
              <a:t>Total resource collectors recorded from the surveyed points - 481</a:t>
            </a:r>
          </a:p>
          <a:p>
            <a:pPr marL="746125" indent="-273050">
              <a:spcBef>
                <a:spcPts val="600"/>
              </a:spcBef>
              <a:spcAft>
                <a:spcPts val="600"/>
              </a:spcAft>
              <a:buFont typeface="Wingdings" pitchFamily="2" charset="2"/>
              <a:buChar char="Ø"/>
            </a:pPr>
            <a:r>
              <a:rPr lang="en-US" dirty="0" smtClean="0">
                <a:latin typeface="+mj-lt"/>
              </a:rPr>
              <a:t>78% male and 22% female</a:t>
            </a:r>
          </a:p>
          <a:p>
            <a:pPr marL="746125" indent="-273050">
              <a:spcBef>
                <a:spcPts val="600"/>
              </a:spcBef>
              <a:spcAft>
                <a:spcPts val="600"/>
              </a:spcAft>
              <a:buFont typeface="Wingdings" pitchFamily="2" charset="2"/>
              <a:buChar char="Ø"/>
            </a:pPr>
            <a:r>
              <a:rPr lang="en-US" dirty="0" smtClean="0">
                <a:latin typeface="+mj-lt"/>
              </a:rPr>
              <a:t>84% adult (age range 18-72) and 16% minor (age range 5-17)</a:t>
            </a:r>
          </a:p>
          <a:p>
            <a:pPr marL="746125" indent="-273050">
              <a:spcBef>
                <a:spcPts val="600"/>
              </a:spcBef>
              <a:spcAft>
                <a:spcPts val="600"/>
              </a:spcAft>
              <a:buFont typeface="Wingdings" pitchFamily="2" charset="2"/>
              <a:buChar char="Ø"/>
            </a:pPr>
            <a:r>
              <a:rPr lang="en-US" dirty="0" smtClean="0">
                <a:latin typeface="+mj-lt"/>
              </a:rPr>
              <a:t>Average age – 33 years (37 for adults and 12 for minor)</a:t>
            </a:r>
          </a:p>
          <a:p>
            <a:pPr marL="746125" indent="-273050">
              <a:spcBef>
                <a:spcPts val="600"/>
              </a:spcBef>
              <a:spcAft>
                <a:spcPts val="600"/>
              </a:spcAft>
              <a:buFont typeface="Wingdings" pitchFamily="2" charset="2"/>
              <a:buChar char="Ø"/>
            </a:pPr>
            <a:r>
              <a:rPr lang="en-US" dirty="0" smtClean="0">
                <a:latin typeface="+mj-lt"/>
              </a:rPr>
              <a:t>Majority collecting </a:t>
            </a:r>
            <a:r>
              <a:rPr lang="en-US" dirty="0" err="1" smtClean="0">
                <a:latin typeface="+mj-lt"/>
              </a:rPr>
              <a:t>fuelwood</a:t>
            </a:r>
            <a:r>
              <a:rPr lang="en-US" dirty="0" smtClean="0">
                <a:latin typeface="+mj-lt"/>
              </a:rPr>
              <a:t> (30%) followed by fruits (13%), timber (11%), agri. Products (11%), bamboos (10%), </a:t>
            </a:r>
            <a:r>
              <a:rPr lang="en-US" dirty="0" err="1" smtClean="0">
                <a:latin typeface="+mj-lt"/>
              </a:rPr>
              <a:t>sungrass</a:t>
            </a:r>
            <a:r>
              <a:rPr lang="en-US" dirty="0" smtClean="0">
                <a:latin typeface="+mj-lt"/>
              </a:rPr>
              <a:t> (10%), etc.</a:t>
            </a:r>
          </a:p>
          <a:p>
            <a:pPr>
              <a:spcBef>
                <a:spcPts val="600"/>
              </a:spcBef>
              <a:spcAft>
                <a:spcPts val="600"/>
              </a:spcAft>
            </a:pPr>
            <a:r>
              <a:rPr lang="en-US" dirty="0" smtClean="0">
                <a:latin typeface="+mj-lt"/>
              </a:rPr>
              <a:t>The mode of carrying of collected forest resources from the forests was by shoulder load (63%), head load (30%), motor driven small truck or push cart load (6%) and hand load (1%). </a:t>
            </a:r>
          </a:p>
          <a:p>
            <a:pPr>
              <a:spcBef>
                <a:spcPts val="600"/>
              </a:spcBef>
              <a:spcAft>
                <a:spcPts val="600"/>
              </a:spcAft>
            </a:pPr>
            <a:r>
              <a:rPr lang="en-US" dirty="0" smtClean="0">
                <a:latin typeface="+mj-lt"/>
              </a:rPr>
              <a:t>On average resource collectors spent 5.71 hours and travelled 6.41 km in the forests</a:t>
            </a:r>
          </a:p>
          <a:p>
            <a:pPr>
              <a:spcBef>
                <a:spcPts val="600"/>
              </a:spcBef>
              <a:spcAft>
                <a:spcPts val="600"/>
              </a:spcAft>
            </a:pPr>
            <a:r>
              <a:rPr lang="en-US" dirty="0" smtClean="0">
                <a:latin typeface="+mj-lt"/>
              </a:rPr>
              <a:t>16 tons of resources were collected from the forests on the surveyed day of which 77% resources were collected by travelling 5-12 km inside the forests</a:t>
            </a:r>
            <a:endParaRPr lang="en-US"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5029200"/>
          </a:xfrm>
        </p:spPr>
        <p:txBody>
          <a:bodyPr>
            <a:normAutofit/>
          </a:bodyPr>
          <a:lstStyle/>
          <a:p>
            <a:pPr>
              <a:spcBef>
                <a:spcPts val="1200"/>
              </a:spcBef>
              <a:spcAft>
                <a:spcPts val="600"/>
              </a:spcAft>
            </a:pPr>
            <a:r>
              <a:rPr lang="en-US" dirty="0" smtClean="0">
                <a:latin typeface="+mj-lt"/>
              </a:rPr>
              <a:t>It </a:t>
            </a:r>
            <a:r>
              <a:rPr lang="en-US" dirty="0" smtClean="0">
                <a:latin typeface="+mj-lt"/>
              </a:rPr>
              <a:t>might be estimated that on average 962 resource collectors enter the CWS each day </a:t>
            </a:r>
            <a:r>
              <a:rPr lang="en-US" dirty="0" smtClean="0">
                <a:latin typeface="+mj-lt"/>
              </a:rPr>
              <a:t>making </a:t>
            </a:r>
            <a:r>
              <a:rPr lang="en-US" dirty="0" smtClean="0">
                <a:latin typeface="+mj-lt"/>
              </a:rPr>
              <a:t>28,860 visits per month and 346,320 visits per year for the purpose of resource </a:t>
            </a:r>
            <a:r>
              <a:rPr lang="en-US" dirty="0" smtClean="0">
                <a:latin typeface="+mj-lt"/>
              </a:rPr>
              <a:t>collection (through 56 trails). </a:t>
            </a:r>
            <a:endParaRPr lang="en-US" dirty="0" smtClean="0">
              <a:latin typeface="+mj-lt"/>
            </a:endParaRPr>
          </a:p>
          <a:p>
            <a:pPr>
              <a:spcBef>
                <a:spcPts val="1200"/>
              </a:spcBef>
              <a:spcAft>
                <a:spcPts val="600"/>
              </a:spcAft>
            </a:pPr>
            <a:r>
              <a:rPr lang="en-US" dirty="0" smtClean="0">
                <a:latin typeface="+mj-lt"/>
              </a:rPr>
              <a:t>The </a:t>
            </a:r>
            <a:r>
              <a:rPr lang="en-US" dirty="0" smtClean="0">
                <a:latin typeface="+mj-lt"/>
              </a:rPr>
              <a:t>value </a:t>
            </a:r>
            <a:r>
              <a:rPr lang="en-US" dirty="0" smtClean="0">
                <a:latin typeface="+mj-lt"/>
              </a:rPr>
              <a:t>of the resources collected </a:t>
            </a:r>
            <a:r>
              <a:rPr lang="en-US" dirty="0" smtClean="0">
                <a:latin typeface="+mj-lt"/>
              </a:rPr>
              <a:t>per day by </a:t>
            </a:r>
            <a:r>
              <a:rPr lang="en-US" dirty="0" smtClean="0">
                <a:latin typeface="+mj-lt"/>
              </a:rPr>
              <a:t>the local communities </a:t>
            </a:r>
            <a:r>
              <a:rPr lang="en-US" dirty="0" smtClean="0">
                <a:latin typeface="+mj-lt"/>
              </a:rPr>
              <a:t>might be estimated as BDT </a:t>
            </a:r>
            <a:r>
              <a:rPr lang="en-US" dirty="0" smtClean="0">
                <a:latin typeface="+mj-lt"/>
              </a:rPr>
              <a:t>289,562 (USD 3,697.16) for the whole of </a:t>
            </a:r>
            <a:r>
              <a:rPr lang="en-US" dirty="0" smtClean="0">
                <a:latin typeface="+mj-lt"/>
              </a:rPr>
              <a:t>CWS</a:t>
            </a:r>
            <a:endParaRPr lang="en-US" dirty="0" smtClean="0">
              <a:latin typeface="+mj-lt"/>
            </a:endParaRPr>
          </a:p>
          <a:p>
            <a:pPr>
              <a:spcBef>
                <a:spcPts val="1200"/>
              </a:spcBef>
              <a:spcAft>
                <a:spcPts val="600"/>
              </a:spcAft>
            </a:pPr>
            <a:r>
              <a:rPr lang="en-US" dirty="0" smtClean="0">
                <a:latin typeface="+mj-lt"/>
              </a:rPr>
              <a:t>Total values of the collected resources </a:t>
            </a:r>
            <a:r>
              <a:rPr lang="en-US" dirty="0" smtClean="0">
                <a:latin typeface="+mj-lt"/>
              </a:rPr>
              <a:t>per year from </a:t>
            </a:r>
            <a:r>
              <a:rPr lang="en-US" dirty="0" smtClean="0">
                <a:latin typeface="+mj-lt"/>
              </a:rPr>
              <a:t>CWS might be estimated as BDT 8.69 million (USD 0.11 million) per month and BDT 104.24 million (USD 1.33 million) </a:t>
            </a:r>
            <a:endParaRPr lang="en-US" dirty="0">
              <a:latin typeface="+mj-lt"/>
            </a:endParaRPr>
          </a:p>
        </p:txBody>
      </p:sp>
      <p:sp>
        <p:nvSpPr>
          <p:cNvPr id="4" name="Title 1"/>
          <p:cNvSpPr>
            <a:spLocks noGrp="1"/>
          </p:cNvSpPr>
          <p:nvPr>
            <p:ph type="title"/>
          </p:nvPr>
        </p:nvSpPr>
        <p:spPr>
          <a:xfrm>
            <a:off x="457200" y="627888"/>
            <a:ext cx="8229600" cy="819912"/>
          </a:xfrm>
        </p:spPr>
        <p:txBody>
          <a:bodyPr>
            <a:normAutofit/>
          </a:bodyPr>
          <a:lstStyle/>
          <a:p>
            <a:r>
              <a:rPr lang="en-US" sz="4000" b="1" dirty="0" smtClean="0">
                <a:solidFill>
                  <a:srgbClr val="7030A0"/>
                </a:solidFill>
              </a:rPr>
              <a:t>Estimate of direct values</a:t>
            </a:r>
            <a:endParaRPr lang="en-US" sz="4000" b="1"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667512"/>
          </a:xfrm>
        </p:spPr>
        <p:txBody>
          <a:bodyPr>
            <a:normAutofit/>
          </a:bodyPr>
          <a:lstStyle/>
          <a:p>
            <a:r>
              <a:rPr lang="en-US" sz="4000" b="1" dirty="0" smtClean="0">
                <a:solidFill>
                  <a:srgbClr val="7030A0"/>
                </a:solidFill>
              </a:rPr>
              <a:t>Conclusion</a:t>
            </a:r>
            <a:endParaRPr lang="en-US" sz="4000" b="1" dirty="0">
              <a:solidFill>
                <a:srgbClr val="7030A0"/>
              </a:solidFill>
            </a:endParaRPr>
          </a:p>
        </p:txBody>
      </p:sp>
      <p:sp>
        <p:nvSpPr>
          <p:cNvPr id="3" name="Content Placeholder 2"/>
          <p:cNvSpPr>
            <a:spLocks noGrp="1"/>
          </p:cNvSpPr>
          <p:nvPr>
            <p:ph idx="1"/>
          </p:nvPr>
        </p:nvSpPr>
        <p:spPr>
          <a:xfrm>
            <a:off x="152400" y="1219200"/>
            <a:ext cx="8839200" cy="5486400"/>
          </a:xfrm>
        </p:spPr>
        <p:txBody>
          <a:bodyPr>
            <a:normAutofit fontScale="92500" lnSpcReduction="20000"/>
          </a:bodyPr>
          <a:lstStyle/>
          <a:p>
            <a:pPr>
              <a:spcBef>
                <a:spcPts val="600"/>
              </a:spcBef>
              <a:spcAft>
                <a:spcPts val="600"/>
              </a:spcAft>
            </a:pPr>
            <a:r>
              <a:rPr lang="en-US" dirty="0" smtClean="0">
                <a:latin typeface="+mj-lt"/>
              </a:rPr>
              <a:t>Local communities are very much dependent on CWS on one hand and the forests are being depleted day by day on the other hand. </a:t>
            </a:r>
          </a:p>
          <a:p>
            <a:pPr>
              <a:spcBef>
                <a:spcPts val="600"/>
              </a:spcBef>
              <a:spcAft>
                <a:spcPts val="600"/>
              </a:spcAft>
            </a:pPr>
            <a:r>
              <a:rPr lang="en-US" dirty="0" smtClean="0">
                <a:latin typeface="+mj-lt"/>
              </a:rPr>
              <a:t>Valuation of direct ecosystem services will be helpful to understand the importance of the forests to the local communities and also estimate the payments for ecosystem services (PES) to conserve the forests. </a:t>
            </a:r>
          </a:p>
          <a:p>
            <a:pPr>
              <a:spcBef>
                <a:spcPts val="600"/>
              </a:spcBef>
              <a:spcAft>
                <a:spcPts val="600"/>
              </a:spcAft>
            </a:pPr>
            <a:r>
              <a:rPr lang="en-US" dirty="0" smtClean="0">
                <a:latin typeface="+mj-lt"/>
              </a:rPr>
              <a:t>Findings of this study will be useful to the managers and policy makers for the valuation of total ecosystem services provided by a forest protected area, and will give a better insight to the problem of forest degradation.</a:t>
            </a:r>
          </a:p>
          <a:p>
            <a:pPr marL="741363" indent="-273050">
              <a:spcBef>
                <a:spcPts val="600"/>
              </a:spcBef>
              <a:spcAft>
                <a:spcPts val="600"/>
              </a:spcAft>
              <a:buFont typeface="Wingdings" pitchFamily="2" charset="2"/>
              <a:buChar char="Ø"/>
            </a:pPr>
            <a:r>
              <a:rPr lang="en-US" sz="2400" dirty="0" smtClean="0">
                <a:latin typeface="+mj-lt"/>
              </a:rPr>
              <a:t>As a general rule there is always a negative relationship between peoples’ livelihoods and biodiversity resources or forests. </a:t>
            </a:r>
          </a:p>
          <a:p>
            <a:pPr marL="741363" indent="-273050">
              <a:spcBef>
                <a:spcPts val="600"/>
              </a:spcBef>
              <a:spcAft>
                <a:spcPts val="600"/>
              </a:spcAft>
              <a:buFont typeface="Wingdings" pitchFamily="2" charset="2"/>
              <a:buChar char="Ø"/>
            </a:pPr>
            <a:r>
              <a:rPr lang="en-US" sz="2400" dirty="0" smtClean="0">
                <a:latin typeface="+mj-lt"/>
              </a:rPr>
              <a:t>If we think of conserving biodiversity resources or forests we should consider alternative livelihood options for the local communities. </a:t>
            </a:r>
          </a:p>
          <a:p>
            <a:pPr marL="741363" indent="-273050">
              <a:spcBef>
                <a:spcPts val="600"/>
              </a:spcBef>
              <a:spcAft>
                <a:spcPts val="600"/>
              </a:spcAft>
              <a:buFont typeface="Wingdings" pitchFamily="2" charset="2"/>
              <a:buChar char="Ø"/>
            </a:pPr>
            <a:r>
              <a:rPr lang="en-US" sz="2400" dirty="0" smtClean="0">
                <a:latin typeface="+mj-lt"/>
              </a:rPr>
              <a:t>Otherwise no conservation initiatives will be successful.</a:t>
            </a:r>
            <a:r>
              <a:rPr lang="en-US" dirty="0" smtClean="0">
                <a:latin typeface="+mj-lt"/>
              </a:rPr>
              <a:t> </a:t>
            </a:r>
          </a:p>
          <a:p>
            <a:pPr>
              <a:spcBef>
                <a:spcPts val="600"/>
              </a:spcBef>
              <a:spcAft>
                <a:spcPts val="600"/>
              </a:spcAft>
            </a:pPr>
            <a:endParaRPr lang="en-US"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763000" cy="743712"/>
          </a:xfrm>
        </p:spPr>
        <p:txBody>
          <a:bodyPr>
            <a:normAutofit/>
          </a:bodyPr>
          <a:lstStyle/>
          <a:p>
            <a:r>
              <a:rPr lang="en-US" sz="4000" b="1" dirty="0" smtClean="0">
                <a:solidFill>
                  <a:srgbClr val="7030A0"/>
                </a:solidFill>
              </a:rPr>
              <a:t>Actions for the Government of Sri Lankan </a:t>
            </a:r>
            <a:endParaRPr lang="en-US" sz="4000" b="1" dirty="0">
              <a:solidFill>
                <a:srgbClr val="7030A0"/>
              </a:solidFill>
            </a:endParaRPr>
          </a:p>
        </p:txBody>
      </p:sp>
      <p:sp>
        <p:nvSpPr>
          <p:cNvPr id="3" name="Content Placeholder 2"/>
          <p:cNvSpPr>
            <a:spLocks noGrp="1"/>
          </p:cNvSpPr>
          <p:nvPr>
            <p:ph idx="1"/>
          </p:nvPr>
        </p:nvSpPr>
        <p:spPr>
          <a:xfrm>
            <a:off x="228600" y="1828800"/>
            <a:ext cx="8686800" cy="4800600"/>
          </a:xfrm>
        </p:spPr>
        <p:txBody>
          <a:bodyPr>
            <a:normAutofit/>
          </a:bodyPr>
          <a:lstStyle/>
          <a:p>
            <a:pPr>
              <a:spcBef>
                <a:spcPts val="1200"/>
              </a:spcBef>
              <a:spcAft>
                <a:spcPts val="600"/>
              </a:spcAft>
            </a:pPr>
            <a:r>
              <a:rPr lang="en-US" dirty="0" smtClean="0">
                <a:latin typeface="+mj-lt"/>
              </a:rPr>
              <a:t>Assess both direct and indirect values of forests</a:t>
            </a:r>
          </a:p>
          <a:p>
            <a:pPr>
              <a:spcBef>
                <a:spcPts val="1200"/>
              </a:spcBef>
              <a:spcAft>
                <a:spcPts val="600"/>
              </a:spcAft>
            </a:pPr>
            <a:r>
              <a:rPr lang="en-US" dirty="0" smtClean="0">
                <a:latin typeface="+mj-lt"/>
              </a:rPr>
              <a:t>Aware and educate people about the values of ecosystem services </a:t>
            </a:r>
            <a:endParaRPr lang="en-US" dirty="0" smtClean="0">
              <a:latin typeface="+mj-lt"/>
            </a:endParaRPr>
          </a:p>
          <a:p>
            <a:pPr>
              <a:spcBef>
                <a:spcPts val="1200"/>
              </a:spcBef>
              <a:spcAft>
                <a:spcPts val="600"/>
              </a:spcAft>
            </a:pPr>
            <a:r>
              <a:rPr lang="en-US" dirty="0" smtClean="0">
                <a:latin typeface="+mj-lt"/>
              </a:rPr>
              <a:t>Apply </a:t>
            </a:r>
            <a:r>
              <a:rPr lang="en-US" dirty="0" smtClean="0">
                <a:latin typeface="+mj-lt"/>
              </a:rPr>
              <a:t>payments for ecosystem services (PES) system to conserve the forests </a:t>
            </a:r>
          </a:p>
          <a:p>
            <a:pPr>
              <a:spcBef>
                <a:spcPts val="1200"/>
              </a:spcBef>
              <a:spcAft>
                <a:spcPts val="600"/>
              </a:spcAft>
            </a:pPr>
            <a:r>
              <a:rPr lang="en-US" dirty="0" smtClean="0">
                <a:latin typeface="+mj-lt"/>
              </a:rPr>
              <a:t>Create alternative livelihood options especially for forest dependent </a:t>
            </a:r>
            <a:r>
              <a:rPr lang="en-US" dirty="0" smtClean="0">
                <a:latin typeface="+mj-lt"/>
              </a:rPr>
              <a:t>people</a:t>
            </a:r>
          </a:p>
          <a:p>
            <a:pPr>
              <a:spcBef>
                <a:spcPts val="1200"/>
              </a:spcBef>
              <a:spcAft>
                <a:spcPts val="600"/>
              </a:spcAft>
            </a:pPr>
            <a:r>
              <a:rPr lang="en-US" dirty="0" smtClean="0">
                <a:latin typeface="+mj-lt"/>
              </a:rPr>
              <a:t>Ensure peoples’ participation by providing legal rights to and involving in managing ecosystem services</a:t>
            </a:r>
            <a:endParaRPr lang="en-US" dirty="0" smtClean="0">
              <a:latin typeface="+mj-lt"/>
            </a:endParaRPr>
          </a:p>
          <a:p>
            <a:pPr>
              <a:spcBef>
                <a:spcPts val="1200"/>
              </a:spcBef>
              <a:spcAft>
                <a:spcPts val="600"/>
              </a:spcAft>
            </a:pPr>
            <a:endParaRPr lang="en-US"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96112"/>
          </a:xfrm>
        </p:spPr>
        <p:txBody>
          <a:bodyPr/>
          <a:lstStyle/>
          <a:p>
            <a:r>
              <a:rPr lang="en-US" b="1" dirty="0" smtClean="0">
                <a:solidFill>
                  <a:srgbClr val="7030A0"/>
                </a:solidFill>
              </a:rPr>
              <a:t>Ecosystem Services</a:t>
            </a:r>
            <a:endParaRPr lang="en-US" b="1" dirty="0">
              <a:solidFill>
                <a:srgbClr val="7030A0"/>
              </a:solidFill>
            </a:endParaRPr>
          </a:p>
        </p:txBody>
      </p:sp>
      <p:sp>
        <p:nvSpPr>
          <p:cNvPr id="3" name="Content Placeholder 2"/>
          <p:cNvSpPr>
            <a:spLocks noGrp="1"/>
          </p:cNvSpPr>
          <p:nvPr>
            <p:ph idx="1"/>
          </p:nvPr>
        </p:nvSpPr>
        <p:spPr>
          <a:xfrm>
            <a:off x="228600" y="1371600"/>
            <a:ext cx="8534400" cy="5257800"/>
          </a:xfrm>
        </p:spPr>
        <p:txBody>
          <a:bodyPr/>
          <a:lstStyle/>
          <a:p>
            <a:pPr algn="just">
              <a:spcBef>
                <a:spcPts val="1200"/>
              </a:spcBef>
              <a:spcAft>
                <a:spcPts val="600"/>
              </a:spcAft>
            </a:pPr>
            <a:r>
              <a:rPr lang="en-US" sz="2400" dirty="0" smtClean="0">
                <a:latin typeface="+mj-lt"/>
              </a:rPr>
              <a:t>Defined as services provided by the natural environment that benefit people.</a:t>
            </a:r>
          </a:p>
          <a:p>
            <a:pPr marL="736600" indent="-273050" algn="just">
              <a:spcBef>
                <a:spcPts val="1200"/>
              </a:spcBef>
              <a:spcAft>
                <a:spcPts val="600"/>
              </a:spcAft>
              <a:buFont typeface="Wingdings" pitchFamily="2" charset="2"/>
              <a:buChar char="Ø"/>
            </a:pPr>
            <a:r>
              <a:rPr lang="en-US" sz="2000" i="1" dirty="0" smtClean="0">
                <a:latin typeface="+mj-lt"/>
              </a:rPr>
              <a:t>…….food, </a:t>
            </a:r>
            <a:r>
              <a:rPr lang="en-US" sz="2000" i="1" dirty="0" err="1" smtClean="0">
                <a:latin typeface="+mj-lt"/>
              </a:rPr>
              <a:t>fibre</a:t>
            </a:r>
            <a:r>
              <a:rPr lang="en-US" sz="2000" i="1" dirty="0" smtClean="0">
                <a:latin typeface="+mj-lt"/>
              </a:rPr>
              <a:t> and fuel provision and the cultural services that provide benefits to people through recreation and appreciation of nature, regulation of the climate, the purification of air and water, flood protection, soil formation and nutrient cycling.</a:t>
            </a:r>
          </a:p>
          <a:p>
            <a:pPr marL="273050" indent="-273050" algn="just">
              <a:spcBef>
                <a:spcPts val="1200"/>
              </a:spcBef>
              <a:spcAft>
                <a:spcPts val="600"/>
              </a:spcAft>
            </a:pPr>
            <a:r>
              <a:rPr lang="en-US" sz="2400" dirty="0" smtClean="0">
                <a:latin typeface="+mj-lt"/>
              </a:rPr>
              <a:t>In developing nations local communities obtain a large proportion of their livelihoods from forests</a:t>
            </a:r>
          </a:p>
          <a:p>
            <a:pPr marL="273050" indent="-273050" algn="just">
              <a:spcBef>
                <a:spcPts val="1200"/>
              </a:spcBef>
              <a:spcAft>
                <a:spcPts val="600"/>
              </a:spcAft>
            </a:pPr>
            <a:r>
              <a:rPr lang="en-US" sz="2400" dirty="0" smtClean="0">
                <a:latin typeface="+mj-lt"/>
              </a:rPr>
              <a:t>Protected areas (PA) symbolize a key global strategy in biodiversity conservation</a:t>
            </a:r>
          </a:p>
          <a:p>
            <a:pPr marL="273050" indent="-273050" algn="just">
              <a:spcBef>
                <a:spcPts val="1200"/>
              </a:spcBef>
              <a:spcAft>
                <a:spcPts val="600"/>
              </a:spcAft>
            </a:pPr>
            <a:r>
              <a:rPr lang="en-US" sz="2400" dirty="0" smtClean="0">
                <a:latin typeface="+mj-lt"/>
              </a:rPr>
              <a:t>More than 100,000 PA sites worldwide, covering nearly 12% of the land surface </a:t>
            </a:r>
            <a:endParaRPr lang="en-US" sz="24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44562"/>
          </a:xfrm>
        </p:spPr>
        <p:txBody>
          <a:bodyPr/>
          <a:lstStyle/>
          <a:p>
            <a:r>
              <a:rPr lang="en-US" b="1" dirty="0" smtClean="0">
                <a:solidFill>
                  <a:srgbClr val="7030A0"/>
                </a:solidFill>
              </a:rPr>
              <a:t>Types of Forest Values</a:t>
            </a:r>
            <a:endParaRPr lang="en-US" b="1" dirty="0">
              <a:solidFill>
                <a:srgbClr val="7030A0"/>
              </a:solidFill>
            </a:endParaRPr>
          </a:p>
        </p:txBody>
      </p:sp>
      <p:pic>
        <p:nvPicPr>
          <p:cNvPr id="1026" name="Picture 2"/>
          <p:cNvPicPr>
            <a:picLocks noChangeAspect="1" noChangeArrowheads="1"/>
          </p:cNvPicPr>
          <p:nvPr/>
        </p:nvPicPr>
        <p:blipFill>
          <a:blip r:embed="rId3"/>
          <a:srcRect/>
          <a:stretch>
            <a:fillRect/>
          </a:stretch>
        </p:blipFill>
        <p:spPr bwMode="auto">
          <a:xfrm>
            <a:off x="14288" y="1495425"/>
            <a:ext cx="9115425" cy="482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fontScale="90000"/>
          </a:bodyPr>
          <a:lstStyle/>
          <a:p>
            <a:r>
              <a:rPr lang="en-US" b="1" dirty="0" err="1" smtClean="0">
                <a:solidFill>
                  <a:srgbClr val="7030A0"/>
                </a:solidFill>
              </a:rPr>
              <a:t>Chunati</a:t>
            </a:r>
            <a:r>
              <a:rPr lang="en-US" b="1" dirty="0" smtClean="0">
                <a:solidFill>
                  <a:srgbClr val="7030A0"/>
                </a:solidFill>
              </a:rPr>
              <a:t> Wildlife Sanctuary (CWS)</a:t>
            </a:r>
            <a:endParaRPr lang="en-US" b="1" dirty="0">
              <a:solidFill>
                <a:srgbClr val="7030A0"/>
              </a:solidFill>
            </a:endParaRPr>
          </a:p>
        </p:txBody>
      </p:sp>
      <p:sp>
        <p:nvSpPr>
          <p:cNvPr id="3" name="Content Placeholder 2"/>
          <p:cNvSpPr>
            <a:spLocks noGrp="1"/>
          </p:cNvSpPr>
          <p:nvPr>
            <p:ph idx="1"/>
          </p:nvPr>
        </p:nvSpPr>
        <p:spPr>
          <a:xfrm>
            <a:off x="228600" y="1524000"/>
            <a:ext cx="8686800" cy="5105400"/>
          </a:xfrm>
        </p:spPr>
        <p:txBody>
          <a:bodyPr>
            <a:normAutofit/>
          </a:bodyPr>
          <a:lstStyle/>
          <a:p>
            <a:pPr>
              <a:spcBef>
                <a:spcPts val="1200"/>
              </a:spcBef>
              <a:spcAft>
                <a:spcPts val="600"/>
              </a:spcAft>
            </a:pPr>
            <a:r>
              <a:rPr lang="en-US" dirty="0" smtClean="0">
                <a:latin typeface="+mj-lt"/>
              </a:rPr>
              <a:t>Located at the south-east part of Bangladesh</a:t>
            </a:r>
          </a:p>
          <a:p>
            <a:pPr>
              <a:spcBef>
                <a:spcPts val="1200"/>
              </a:spcBef>
              <a:spcAft>
                <a:spcPts val="600"/>
              </a:spcAft>
            </a:pPr>
            <a:r>
              <a:rPr lang="en-US" dirty="0" smtClean="0">
                <a:latin typeface="+mj-lt"/>
              </a:rPr>
              <a:t>Declared as IUCN category IV protected area in </a:t>
            </a:r>
            <a:r>
              <a:rPr lang="en-US" dirty="0" smtClean="0">
                <a:latin typeface="+mj-lt"/>
              </a:rPr>
              <a:t>1986 </a:t>
            </a:r>
          </a:p>
          <a:p>
            <a:pPr>
              <a:spcBef>
                <a:spcPts val="1200"/>
              </a:spcBef>
              <a:spcAft>
                <a:spcPts val="600"/>
              </a:spcAft>
            </a:pPr>
            <a:r>
              <a:rPr lang="en-US" dirty="0" smtClean="0">
                <a:latin typeface="+mj-lt"/>
              </a:rPr>
              <a:t>Flagship species - Elephant</a:t>
            </a:r>
            <a:endParaRPr lang="en-US" dirty="0" smtClean="0">
              <a:latin typeface="+mj-lt"/>
            </a:endParaRPr>
          </a:p>
          <a:p>
            <a:pPr>
              <a:spcBef>
                <a:spcPts val="1200"/>
              </a:spcBef>
              <a:spcAft>
                <a:spcPts val="600"/>
              </a:spcAft>
            </a:pPr>
            <a:r>
              <a:rPr lang="en-US" dirty="0" smtClean="0">
                <a:latin typeface="+mj-lt"/>
              </a:rPr>
              <a:t>Covers an area of nearly 7,764 ha </a:t>
            </a:r>
          </a:p>
          <a:p>
            <a:pPr>
              <a:spcBef>
                <a:spcPts val="1200"/>
              </a:spcBef>
              <a:spcAft>
                <a:spcPts val="600"/>
              </a:spcAft>
            </a:pPr>
            <a:r>
              <a:rPr lang="en-US" dirty="0" smtClean="0">
                <a:latin typeface="+mj-lt"/>
              </a:rPr>
              <a:t>More </a:t>
            </a:r>
            <a:r>
              <a:rPr lang="en-US" dirty="0" smtClean="0">
                <a:latin typeface="+mj-lt"/>
              </a:rPr>
              <a:t>than 50,000 people live in or around the CWS</a:t>
            </a:r>
          </a:p>
          <a:p>
            <a:pPr>
              <a:spcBef>
                <a:spcPts val="1200"/>
              </a:spcBef>
              <a:spcAft>
                <a:spcPts val="600"/>
              </a:spcAft>
            </a:pPr>
            <a:r>
              <a:rPr lang="en-US" dirty="0" smtClean="0">
                <a:latin typeface="+mj-lt"/>
              </a:rPr>
              <a:t>Forest resources collection is the major livelihood option for majority of the people</a:t>
            </a:r>
          </a:p>
          <a:p>
            <a:pPr>
              <a:spcBef>
                <a:spcPts val="1200"/>
              </a:spcBef>
              <a:spcAft>
                <a:spcPts val="600"/>
              </a:spcAft>
            </a:pPr>
            <a:r>
              <a:rPr lang="en-US" dirty="0" smtClean="0">
                <a:latin typeface="+mj-lt"/>
              </a:rPr>
              <a:t>CWS was once home to numerous plant and wildlife species of which many are endemic to the region</a:t>
            </a:r>
            <a:endParaRPr lang="en-US"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88"/>
            <a:ext cx="8229600" cy="819912"/>
          </a:xfrm>
        </p:spPr>
        <p:txBody>
          <a:bodyPr/>
          <a:lstStyle/>
          <a:p>
            <a:r>
              <a:rPr lang="en-US" b="1" dirty="0" smtClean="0">
                <a:solidFill>
                  <a:srgbClr val="7030A0"/>
                </a:solidFill>
              </a:rPr>
              <a:t>Threats to CWS</a:t>
            </a:r>
            <a:endParaRPr lang="en-US" b="1" dirty="0">
              <a:solidFill>
                <a:srgbClr val="7030A0"/>
              </a:solidFill>
            </a:endParaRPr>
          </a:p>
        </p:txBody>
      </p:sp>
      <p:sp>
        <p:nvSpPr>
          <p:cNvPr id="3" name="Content Placeholder 2"/>
          <p:cNvSpPr>
            <a:spLocks noGrp="1"/>
          </p:cNvSpPr>
          <p:nvPr>
            <p:ph idx="1"/>
          </p:nvPr>
        </p:nvSpPr>
        <p:spPr>
          <a:xfrm>
            <a:off x="76200" y="1143000"/>
            <a:ext cx="5410200" cy="5562600"/>
          </a:xfrm>
        </p:spPr>
        <p:txBody>
          <a:bodyPr>
            <a:normAutofit fontScale="92500" lnSpcReduction="10000"/>
          </a:bodyPr>
          <a:lstStyle/>
          <a:p>
            <a:pPr>
              <a:spcBef>
                <a:spcPts val="1200"/>
              </a:spcBef>
              <a:spcAft>
                <a:spcPts val="600"/>
              </a:spcAft>
            </a:pPr>
            <a:r>
              <a:rPr lang="en-US" dirty="0" smtClean="0">
                <a:latin typeface="+mj-lt"/>
              </a:rPr>
              <a:t>Over exploitation</a:t>
            </a:r>
          </a:p>
          <a:p>
            <a:pPr marL="741363" indent="-273050">
              <a:spcBef>
                <a:spcPts val="1200"/>
              </a:spcBef>
              <a:spcAft>
                <a:spcPts val="600"/>
              </a:spcAft>
              <a:buFont typeface="Wingdings" pitchFamily="2" charset="2"/>
              <a:buChar char="Ø"/>
            </a:pPr>
            <a:r>
              <a:rPr lang="en-US" dirty="0" smtClean="0">
                <a:latin typeface="+mj-lt"/>
              </a:rPr>
              <a:t>Fuel wood, timber, bamboo, etc. </a:t>
            </a:r>
          </a:p>
          <a:p>
            <a:pPr>
              <a:spcBef>
                <a:spcPts val="1200"/>
              </a:spcBef>
              <a:spcAft>
                <a:spcPts val="600"/>
              </a:spcAft>
            </a:pPr>
            <a:r>
              <a:rPr lang="en-US" dirty="0" smtClean="0">
                <a:latin typeface="+mj-lt"/>
              </a:rPr>
              <a:t>Encroachment</a:t>
            </a:r>
          </a:p>
          <a:p>
            <a:pPr>
              <a:spcBef>
                <a:spcPts val="1200"/>
              </a:spcBef>
              <a:spcAft>
                <a:spcPts val="600"/>
              </a:spcAft>
            </a:pPr>
            <a:r>
              <a:rPr lang="en-US" dirty="0" smtClean="0">
                <a:latin typeface="+mj-lt"/>
              </a:rPr>
              <a:t>Fire (mostly intentional)</a:t>
            </a:r>
          </a:p>
          <a:p>
            <a:pPr>
              <a:spcBef>
                <a:spcPts val="1200"/>
              </a:spcBef>
              <a:spcAft>
                <a:spcPts val="600"/>
              </a:spcAft>
            </a:pPr>
            <a:r>
              <a:rPr lang="en-US" dirty="0" smtClean="0">
                <a:latin typeface="+mj-lt"/>
              </a:rPr>
              <a:t>Conversion of natural forest to </a:t>
            </a:r>
          </a:p>
          <a:p>
            <a:pPr marL="736600" indent="-273050">
              <a:spcBef>
                <a:spcPts val="1200"/>
              </a:spcBef>
              <a:spcAft>
                <a:spcPts val="600"/>
              </a:spcAft>
              <a:buFont typeface="Wingdings" pitchFamily="2" charset="2"/>
              <a:buChar char="Ø"/>
            </a:pPr>
            <a:r>
              <a:rPr lang="en-US" dirty="0" smtClean="0">
                <a:latin typeface="+mj-lt"/>
              </a:rPr>
              <a:t>agriculture</a:t>
            </a:r>
          </a:p>
          <a:p>
            <a:pPr marL="736600" indent="-273050">
              <a:spcBef>
                <a:spcPts val="1200"/>
              </a:spcBef>
              <a:spcAft>
                <a:spcPts val="600"/>
              </a:spcAft>
              <a:buFont typeface="Wingdings" pitchFamily="2" charset="2"/>
              <a:buChar char="Ø"/>
            </a:pPr>
            <a:r>
              <a:rPr lang="en-US" dirty="0" smtClean="0">
                <a:latin typeface="+mj-lt"/>
              </a:rPr>
              <a:t>betel leaf cultivation</a:t>
            </a:r>
          </a:p>
          <a:p>
            <a:pPr marL="736600" indent="-273050">
              <a:spcBef>
                <a:spcPts val="1200"/>
              </a:spcBef>
              <a:spcAft>
                <a:spcPts val="600"/>
              </a:spcAft>
              <a:buFont typeface="Wingdings" pitchFamily="2" charset="2"/>
              <a:buChar char="Ø"/>
            </a:pPr>
            <a:r>
              <a:rPr lang="en-US" dirty="0" smtClean="0">
                <a:latin typeface="+mj-lt"/>
              </a:rPr>
              <a:t>sun grass production areas</a:t>
            </a:r>
          </a:p>
          <a:p>
            <a:pPr marL="736600" indent="-273050">
              <a:spcBef>
                <a:spcPts val="1200"/>
              </a:spcBef>
              <a:spcAft>
                <a:spcPts val="600"/>
              </a:spcAft>
              <a:buFont typeface="Wingdings" pitchFamily="2" charset="2"/>
              <a:buChar char="Ø"/>
            </a:pPr>
            <a:r>
              <a:rPr lang="en-US" dirty="0" smtClean="0">
                <a:latin typeface="+mj-lt"/>
              </a:rPr>
              <a:t>fast growing plantations </a:t>
            </a:r>
          </a:p>
          <a:p>
            <a:pPr marL="736600" indent="-273050">
              <a:spcBef>
                <a:spcPts val="1200"/>
              </a:spcBef>
              <a:spcAft>
                <a:spcPts val="600"/>
              </a:spcAft>
              <a:buFont typeface="Wingdings" pitchFamily="2" charset="2"/>
              <a:buChar char="Ø"/>
            </a:pPr>
            <a:r>
              <a:rPr lang="en-US" dirty="0" smtClean="0">
                <a:latin typeface="+mj-lt"/>
              </a:rPr>
              <a:t>orchards </a:t>
            </a:r>
            <a:endParaRPr lang="en-US" dirty="0">
              <a:latin typeface="+mj-lt"/>
            </a:endParaRPr>
          </a:p>
        </p:txBody>
      </p:sp>
      <p:pic>
        <p:nvPicPr>
          <p:cNvPr id="4" name="Picture 2" descr="H:\Local Disk (D)\Project\Chunati WS\CWS_GIZ_Final Evaluation\Final Proposal\Photo\Jaldi 25-27 Mar\IMG_3791.JPG"/>
          <p:cNvPicPr>
            <a:picLocks noChangeAspect="1" noChangeArrowheads="1"/>
          </p:cNvPicPr>
          <p:nvPr/>
        </p:nvPicPr>
        <p:blipFill>
          <a:blip r:embed="rId2" cstate="print"/>
          <a:srcRect/>
          <a:stretch>
            <a:fillRect/>
          </a:stretch>
        </p:blipFill>
        <p:spPr bwMode="auto">
          <a:xfrm>
            <a:off x="5486400" y="4114800"/>
            <a:ext cx="3657600" cy="2743200"/>
          </a:xfrm>
          <a:prstGeom prst="rect">
            <a:avLst/>
          </a:prstGeom>
          <a:noFill/>
        </p:spPr>
      </p:pic>
      <p:pic>
        <p:nvPicPr>
          <p:cNvPr id="5" name="Picture 2" descr="H:\Local Disk (D)\Project\Chunati WS\CWS_GIZ_Final Evaluation\Final Proposal\Photo\Chunati_ 18-20 March\Chunati Forest Survey\IMG_3685.JPG"/>
          <p:cNvPicPr>
            <a:picLocks noChangeAspect="1" noChangeArrowheads="1"/>
          </p:cNvPicPr>
          <p:nvPr/>
        </p:nvPicPr>
        <p:blipFill>
          <a:blip r:embed="rId3" cstate="print"/>
          <a:srcRect/>
          <a:stretch>
            <a:fillRect/>
          </a:stretch>
        </p:blipFill>
        <p:spPr bwMode="auto">
          <a:xfrm>
            <a:off x="5486400" y="1827175"/>
            <a:ext cx="3657601" cy="2744826"/>
          </a:xfrm>
          <a:prstGeom prst="rect">
            <a:avLst/>
          </a:prstGeom>
          <a:noFill/>
        </p:spPr>
      </p:pic>
      <p:pic>
        <p:nvPicPr>
          <p:cNvPr id="6" name="Picture 3" descr="H:\Local Disk (D)\Project\Chunati WS\CWS_GIZ_Final Evaluation\Final Proposal\Photo\Chunati_ 18-20 March\Chunati Forest Survey\IMG_3672.JPG"/>
          <p:cNvPicPr>
            <a:picLocks noChangeAspect="1" noChangeArrowheads="1"/>
          </p:cNvPicPr>
          <p:nvPr/>
        </p:nvPicPr>
        <p:blipFill>
          <a:blip r:embed="rId4" cstate="print"/>
          <a:srcRect/>
          <a:stretch>
            <a:fillRect/>
          </a:stretch>
        </p:blipFill>
        <p:spPr bwMode="auto">
          <a:xfrm>
            <a:off x="5486400" y="0"/>
            <a:ext cx="3657600" cy="220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dirty="0" smtClean="0">
                <a:solidFill>
                  <a:srgbClr val="7030A0"/>
                </a:solidFill>
              </a:rPr>
              <a:t>Objective (s) of the study</a:t>
            </a:r>
            <a:endParaRPr lang="en-US" sz="4000" b="1" dirty="0">
              <a:solidFill>
                <a:srgbClr val="7030A0"/>
              </a:solidFill>
            </a:endParaRPr>
          </a:p>
        </p:txBody>
      </p:sp>
      <p:sp>
        <p:nvSpPr>
          <p:cNvPr id="3" name="Content Placeholder 2"/>
          <p:cNvSpPr>
            <a:spLocks noGrp="1"/>
          </p:cNvSpPr>
          <p:nvPr>
            <p:ph idx="1"/>
          </p:nvPr>
        </p:nvSpPr>
        <p:spPr>
          <a:xfrm>
            <a:off x="457200" y="2209800"/>
            <a:ext cx="8229600" cy="4114800"/>
          </a:xfrm>
        </p:spPr>
        <p:txBody>
          <a:bodyPr/>
          <a:lstStyle/>
          <a:p>
            <a:pPr>
              <a:spcBef>
                <a:spcPts val="1200"/>
              </a:spcBef>
              <a:spcAft>
                <a:spcPts val="600"/>
              </a:spcAft>
            </a:pPr>
            <a:r>
              <a:rPr lang="en-US" dirty="0" smtClean="0"/>
              <a:t>The study aimed </a:t>
            </a:r>
          </a:p>
          <a:p>
            <a:pPr marL="736600" indent="-273050">
              <a:spcBef>
                <a:spcPts val="1200"/>
              </a:spcBef>
              <a:spcAft>
                <a:spcPts val="600"/>
              </a:spcAft>
              <a:buFontTx/>
              <a:buChar char="-"/>
            </a:pPr>
            <a:r>
              <a:rPr lang="en-US" dirty="0" smtClean="0"/>
              <a:t>to explore the nature and type of forest resources collection, and</a:t>
            </a:r>
          </a:p>
          <a:p>
            <a:pPr marL="736600" indent="-273050">
              <a:spcBef>
                <a:spcPts val="1200"/>
              </a:spcBef>
              <a:spcAft>
                <a:spcPts val="600"/>
              </a:spcAft>
              <a:buFontTx/>
              <a:buChar char="-"/>
            </a:pPr>
            <a:r>
              <a:rPr lang="en-US" dirty="0" smtClean="0"/>
              <a:t>to quantify the amount of forest resources collected by local resource collectors.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80288"/>
            <a:ext cx="8229600" cy="667512"/>
          </a:xfrm>
        </p:spPr>
        <p:txBody>
          <a:bodyPr>
            <a:normAutofit fontScale="90000"/>
          </a:bodyPr>
          <a:lstStyle/>
          <a:p>
            <a:r>
              <a:rPr lang="en-US" b="1" dirty="0" smtClean="0">
                <a:solidFill>
                  <a:srgbClr val="7030A0"/>
                </a:solidFill>
              </a:rPr>
              <a:t>Methodology</a:t>
            </a:r>
            <a:endParaRPr lang="en-US" b="1" dirty="0">
              <a:solidFill>
                <a:srgbClr val="7030A0"/>
              </a:solidFill>
            </a:endParaRPr>
          </a:p>
        </p:txBody>
      </p:sp>
      <p:sp>
        <p:nvSpPr>
          <p:cNvPr id="3" name="Content Placeholder 2"/>
          <p:cNvSpPr>
            <a:spLocks noGrp="1"/>
          </p:cNvSpPr>
          <p:nvPr>
            <p:ph idx="1"/>
          </p:nvPr>
        </p:nvSpPr>
        <p:spPr>
          <a:xfrm>
            <a:off x="152400" y="1676400"/>
            <a:ext cx="8839200" cy="4953000"/>
          </a:xfrm>
        </p:spPr>
        <p:txBody>
          <a:bodyPr>
            <a:normAutofit fontScale="77500" lnSpcReduction="20000"/>
          </a:bodyPr>
          <a:lstStyle/>
          <a:p>
            <a:pPr>
              <a:spcBef>
                <a:spcPts val="1200"/>
              </a:spcBef>
              <a:spcAft>
                <a:spcPts val="600"/>
              </a:spcAft>
              <a:buFont typeface="Wingdings" pitchFamily="2" charset="2"/>
              <a:buChar char="Ø"/>
            </a:pPr>
            <a:r>
              <a:rPr lang="en-US" dirty="0" smtClean="0">
                <a:latin typeface="+mj-lt"/>
              </a:rPr>
              <a:t>interviewing forest resource collectors at the entry or exit points of the CWS. </a:t>
            </a:r>
          </a:p>
          <a:p>
            <a:pPr>
              <a:spcBef>
                <a:spcPts val="1200"/>
              </a:spcBef>
              <a:spcAft>
                <a:spcPts val="600"/>
              </a:spcAft>
              <a:buFont typeface="Wingdings" pitchFamily="2" charset="2"/>
              <a:buChar char="Ø"/>
            </a:pPr>
            <a:r>
              <a:rPr lang="en-US" dirty="0" smtClean="0">
                <a:latin typeface="+mj-lt"/>
              </a:rPr>
              <a:t>28 forest trails (50%) were selected from a total of 56 trails in the CWS</a:t>
            </a:r>
          </a:p>
          <a:p>
            <a:pPr>
              <a:spcBef>
                <a:spcPts val="1200"/>
              </a:spcBef>
              <a:spcAft>
                <a:spcPts val="600"/>
              </a:spcAft>
              <a:buFont typeface="Wingdings" pitchFamily="2" charset="2"/>
              <a:buChar char="Ø"/>
            </a:pPr>
            <a:r>
              <a:rPr lang="en-US" dirty="0" smtClean="0">
                <a:latin typeface="+mj-lt"/>
              </a:rPr>
              <a:t>trails were first categorized into three types based on frequency of use such as, heavily used, moderately used and less used. </a:t>
            </a:r>
          </a:p>
          <a:p>
            <a:pPr>
              <a:spcBef>
                <a:spcPts val="1200"/>
              </a:spcBef>
              <a:spcAft>
                <a:spcPts val="600"/>
              </a:spcAft>
              <a:buFont typeface="Wingdings" pitchFamily="2" charset="2"/>
              <a:buChar char="Ø"/>
            </a:pPr>
            <a:r>
              <a:rPr lang="en-US" dirty="0" smtClean="0">
                <a:latin typeface="+mj-lt"/>
              </a:rPr>
              <a:t>selection of trails for the survey was random but care has been taken to select at least one forest trail from each type of forest trail in each range. </a:t>
            </a:r>
          </a:p>
          <a:p>
            <a:pPr>
              <a:spcBef>
                <a:spcPts val="1200"/>
              </a:spcBef>
              <a:spcAft>
                <a:spcPts val="600"/>
              </a:spcAft>
              <a:buFont typeface="Wingdings" pitchFamily="2" charset="2"/>
              <a:buChar char="Ø"/>
            </a:pPr>
            <a:r>
              <a:rPr lang="en-US" dirty="0" smtClean="0">
                <a:latin typeface="+mj-lt"/>
              </a:rPr>
              <a:t>selected forest trails have been surveyed for 8 hours from 9.0 am to 5.00 pm. </a:t>
            </a:r>
          </a:p>
          <a:p>
            <a:pPr>
              <a:spcBef>
                <a:spcPts val="1200"/>
              </a:spcBef>
              <a:spcAft>
                <a:spcPts val="600"/>
              </a:spcAft>
              <a:buFont typeface="Wingdings" pitchFamily="2" charset="2"/>
              <a:buChar char="Ø"/>
            </a:pPr>
            <a:r>
              <a:rPr lang="en-US" dirty="0" smtClean="0">
                <a:latin typeface="+mj-lt"/>
              </a:rPr>
              <a:t>collectors’ age, sex, mode of carrying, weight and purpose of uses have been recorded. </a:t>
            </a:r>
          </a:p>
          <a:p>
            <a:pPr>
              <a:spcBef>
                <a:spcPts val="1200"/>
              </a:spcBef>
              <a:spcAft>
                <a:spcPts val="600"/>
              </a:spcAft>
              <a:buFont typeface="Wingdings" pitchFamily="2" charset="2"/>
              <a:buChar char="Ø"/>
            </a:pPr>
            <a:r>
              <a:rPr lang="en-US" dirty="0" smtClean="0">
                <a:latin typeface="+mj-lt"/>
              </a:rPr>
              <a:t>resources were recorded based on end use</a:t>
            </a:r>
          </a:p>
          <a:p>
            <a:pPr>
              <a:spcBef>
                <a:spcPts val="1200"/>
              </a:spcBef>
              <a:spcAft>
                <a:spcPts val="600"/>
              </a:spcAft>
              <a:buFont typeface="Wingdings" pitchFamily="2" charset="2"/>
              <a:buChar char="Ø"/>
            </a:pPr>
            <a:r>
              <a:rPr lang="en-US" dirty="0" smtClean="0">
                <a:latin typeface="+mj-lt"/>
              </a:rPr>
              <a:t>market based approach was used to estimate the value of the collected resources by interviewing the resource collectors and cross checking the selling price of that particular resource from the adjacent local markets.</a:t>
            </a:r>
          </a:p>
          <a:p>
            <a:pPr>
              <a:spcBef>
                <a:spcPts val="1200"/>
              </a:spcBef>
              <a:spcAft>
                <a:spcPts val="600"/>
              </a:spcAft>
            </a:pPr>
            <a:endParaRPr lang="en-US"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915400" cy="944562"/>
          </a:xfrm>
        </p:spPr>
        <p:txBody>
          <a:bodyPr>
            <a:noAutofit/>
          </a:bodyPr>
          <a:lstStyle/>
          <a:p>
            <a:r>
              <a:rPr lang="en-US" sz="2400" b="1" dirty="0">
                <a:solidFill>
                  <a:srgbClr val="7030A0"/>
                </a:solidFill>
              </a:rPr>
              <a:t>Distribution of forest resources collectors, value of resources collected, visit time and distance travelled by range and age </a:t>
            </a:r>
            <a:r>
              <a:rPr lang="en-US" sz="2400" b="1" dirty="0" smtClean="0">
                <a:solidFill>
                  <a:srgbClr val="7030A0"/>
                </a:solidFill>
              </a:rPr>
              <a:t>category</a:t>
            </a:r>
            <a:endParaRPr lang="en-US" sz="2400" dirty="0">
              <a:solidFill>
                <a:srgbClr val="7030A0"/>
              </a:solidFill>
            </a:endParaRPr>
          </a:p>
        </p:txBody>
      </p:sp>
      <p:graphicFrame>
        <p:nvGraphicFramePr>
          <p:cNvPr id="4" name="Table 3"/>
          <p:cNvGraphicFramePr>
            <a:graphicFrameLocks noGrp="1"/>
          </p:cNvGraphicFramePr>
          <p:nvPr/>
        </p:nvGraphicFramePr>
        <p:xfrm>
          <a:off x="228601" y="1619946"/>
          <a:ext cx="8762999" cy="4476054"/>
        </p:xfrm>
        <a:graphic>
          <a:graphicData uri="http://schemas.openxmlformats.org/drawingml/2006/table">
            <a:tbl>
              <a:tblPr/>
              <a:tblGrid>
                <a:gridCol w="1113944"/>
                <a:gridCol w="891152"/>
                <a:gridCol w="891152"/>
                <a:gridCol w="891152"/>
                <a:gridCol w="891152"/>
                <a:gridCol w="1113940"/>
                <a:gridCol w="1039678"/>
                <a:gridCol w="891152"/>
                <a:gridCol w="1039677"/>
              </a:tblGrid>
              <a:tr h="494860">
                <a:tc rowSpan="2">
                  <a:txBody>
                    <a:bodyPr/>
                    <a:lstStyle/>
                    <a:p>
                      <a:pPr marL="0" marR="0" algn="ctr">
                        <a:lnSpc>
                          <a:spcPct val="115000"/>
                        </a:lnSpc>
                        <a:spcBef>
                          <a:spcPts val="0"/>
                        </a:spcBef>
                        <a:spcAft>
                          <a:spcPts val="0"/>
                        </a:spcAft>
                      </a:pPr>
                      <a:r>
                        <a:rPr lang="en-US" sz="1600" b="1" dirty="0">
                          <a:latin typeface="Times New Roman"/>
                          <a:ea typeface="Calibri"/>
                          <a:cs typeface="Times New Roman"/>
                        </a:rPr>
                        <a:t>Range</a:t>
                      </a:r>
                      <a:endParaRPr lang="en-US" sz="16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a:latin typeface="Times New Roman"/>
                          <a:ea typeface="Calibri"/>
                          <a:cs typeface="Times New Roman"/>
                        </a:rPr>
                        <a:t>Age category</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a:latin typeface="Times New Roman"/>
                          <a:ea typeface="Calibri"/>
                          <a:cs typeface="Times New Roman"/>
                        </a:rPr>
                        <a:t>Average age (Yr)</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b="1">
                          <a:latin typeface="Times New Roman"/>
                          <a:ea typeface="Calibri"/>
                          <a:cs typeface="Times New Roman"/>
                        </a:rPr>
                        <a:t>Resource collectors (nos.)</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b="1">
                          <a:latin typeface="Times New Roman"/>
                          <a:ea typeface="Calibri"/>
                          <a:cs typeface="Times New Roman"/>
                        </a:rPr>
                        <a:t>Mean value of resource collected (BDT)</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a:latin typeface="Times New Roman"/>
                          <a:ea typeface="Calibri"/>
                          <a:cs typeface="Times New Roman"/>
                        </a:rPr>
                        <a:t>Mean visit time (hrs.)</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a:latin typeface="Times New Roman"/>
                          <a:ea typeface="Calibri"/>
                          <a:cs typeface="Times New Roman"/>
                        </a:rPr>
                        <a:t>Mean distance travelled (km)</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07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a:latin typeface="Times New Roman"/>
                          <a:ea typeface="Calibri"/>
                          <a:cs typeface="Times New Roman"/>
                        </a:rPr>
                        <a:t>Female</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Male</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Total</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527769">
                <a:tc rowSpan="2">
                  <a:txBody>
                    <a:bodyPr/>
                    <a:lstStyle/>
                    <a:p>
                      <a:pPr marL="0" marR="0" algn="ctr">
                        <a:lnSpc>
                          <a:spcPct val="115000"/>
                        </a:lnSpc>
                        <a:spcBef>
                          <a:spcPts val="0"/>
                        </a:spcBef>
                        <a:spcAft>
                          <a:spcPts val="0"/>
                        </a:spcAft>
                      </a:pPr>
                      <a:r>
                        <a:rPr lang="en-US" sz="1600" b="1">
                          <a:latin typeface="Times New Roman"/>
                          <a:ea typeface="Calibri"/>
                          <a:cs typeface="Times New Roman"/>
                        </a:rPr>
                        <a:t>Chunati</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Minor</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11.46</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13   (3)</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22   (5)</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latin typeface="Times New Roman"/>
                          <a:ea typeface="Calibri"/>
                          <a:cs typeface="Times New Roman"/>
                        </a:rPr>
                        <a:t>35   (8)</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100</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4.57</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5.71</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812">
                <a:tc vMerge="1">
                  <a:txBody>
                    <a:bodyPr/>
                    <a:lstStyle/>
                    <a:p>
                      <a:endParaRPr lang="en-US"/>
                    </a:p>
                  </a:txBody>
                  <a:tcPr/>
                </a:tc>
                <a:tc>
                  <a:txBody>
                    <a:bodyPr/>
                    <a:lstStyle/>
                    <a:p>
                      <a:pPr marL="0" marR="0" algn="ctr">
                        <a:lnSpc>
                          <a:spcPct val="115000"/>
                        </a:lnSpc>
                        <a:spcBef>
                          <a:spcPts val="0"/>
                        </a:spcBef>
                        <a:spcAft>
                          <a:spcPts val="0"/>
                        </a:spcAft>
                      </a:pPr>
                      <a:r>
                        <a:rPr lang="en-US" sz="1600" b="1">
                          <a:latin typeface="Times New Roman"/>
                          <a:ea typeface="Calibri"/>
                          <a:cs typeface="Times New Roman"/>
                        </a:rPr>
                        <a:t>Adult</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38.27</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41   (9)</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109 (22)</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latin typeface="Times New Roman"/>
                          <a:ea typeface="Calibri"/>
                          <a:cs typeface="Times New Roman"/>
                        </a:rPr>
                        <a:t>150 (31)</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203</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5.90</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6.09</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69">
                <a:tc rowSpan="2">
                  <a:txBody>
                    <a:bodyPr/>
                    <a:lstStyle/>
                    <a:p>
                      <a:pPr marL="0" marR="0" algn="ctr">
                        <a:lnSpc>
                          <a:spcPct val="115000"/>
                        </a:lnSpc>
                        <a:spcBef>
                          <a:spcPts val="0"/>
                        </a:spcBef>
                        <a:spcAft>
                          <a:spcPts val="0"/>
                        </a:spcAft>
                      </a:pPr>
                      <a:r>
                        <a:rPr lang="en-US" sz="1600" b="1">
                          <a:latin typeface="Times New Roman"/>
                          <a:ea typeface="Calibri"/>
                          <a:cs typeface="Times New Roman"/>
                        </a:rPr>
                        <a:t>Jaldi</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Minor</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11.98</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14   (3)</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26   (5)</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latin typeface="Times New Roman"/>
                          <a:ea typeface="Calibri"/>
                          <a:cs typeface="Times New Roman"/>
                        </a:rPr>
                        <a:t>40   (8)</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92</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5.16</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5.85</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812">
                <a:tc vMerge="1">
                  <a:txBody>
                    <a:bodyPr/>
                    <a:lstStyle/>
                    <a:p>
                      <a:endParaRPr lang="en-US"/>
                    </a:p>
                  </a:txBody>
                  <a:tcPr/>
                </a:tc>
                <a:tc>
                  <a:txBody>
                    <a:bodyPr/>
                    <a:lstStyle/>
                    <a:p>
                      <a:pPr marL="0" marR="0" algn="ctr">
                        <a:lnSpc>
                          <a:spcPct val="115000"/>
                        </a:lnSpc>
                        <a:spcBef>
                          <a:spcPts val="0"/>
                        </a:spcBef>
                        <a:spcAft>
                          <a:spcPts val="0"/>
                        </a:spcAft>
                      </a:pPr>
                      <a:r>
                        <a:rPr lang="en-US" sz="1600" b="1">
                          <a:latin typeface="Times New Roman"/>
                          <a:ea typeface="Calibri"/>
                          <a:cs typeface="Times New Roman"/>
                        </a:rPr>
                        <a:t>Adult</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36.30</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36   (7)</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331470" algn="l"/>
                        </a:tabLst>
                      </a:pPr>
                      <a:r>
                        <a:rPr lang="en-US" sz="1600">
                          <a:latin typeface="Times New Roman"/>
                          <a:ea typeface="Calibri"/>
                          <a:cs typeface="Times New Roman"/>
                        </a:rPr>
                        <a:t>220 (46)</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a:latin typeface="Times New Roman"/>
                          <a:ea typeface="Calibri"/>
                          <a:cs typeface="Times New Roman"/>
                        </a:rPr>
                        <a:t>256 (53)</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419</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5.84</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a:latin typeface="Times New Roman"/>
                          <a:ea typeface="Calibri"/>
                          <a:cs typeface="Times New Roman"/>
                        </a:rPr>
                        <a:t>6.78</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812">
                <a:tc gridSpan="2">
                  <a:txBody>
                    <a:bodyPr/>
                    <a:lstStyle/>
                    <a:p>
                      <a:pPr marL="0" marR="0" algn="ctr">
                        <a:lnSpc>
                          <a:spcPct val="115000"/>
                        </a:lnSpc>
                        <a:spcBef>
                          <a:spcPts val="0"/>
                        </a:spcBef>
                        <a:spcAft>
                          <a:spcPts val="0"/>
                        </a:spcAft>
                      </a:pPr>
                      <a:r>
                        <a:rPr lang="en-US" sz="1600" b="1" dirty="0">
                          <a:latin typeface="Times New Roman"/>
                          <a:ea typeface="Calibri"/>
                          <a:cs typeface="Times New Roman"/>
                        </a:rPr>
                        <a:t>Total</a:t>
                      </a:r>
                      <a:endParaRPr lang="en-US" sz="16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tabLst>
                          <a:tab pos="331470" algn="l"/>
                        </a:tabLst>
                      </a:pPr>
                      <a:r>
                        <a:rPr lang="en-US" sz="1600" b="1">
                          <a:latin typeface="Times New Roman"/>
                          <a:ea typeface="Calibri"/>
                          <a:cs typeface="Times New Roman"/>
                        </a:rPr>
                        <a:t>33.09</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443865" algn="l"/>
                        </a:tabLst>
                      </a:pPr>
                      <a:r>
                        <a:rPr lang="en-US" sz="1600" b="1">
                          <a:latin typeface="Times New Roman"/>
                          <a:ea typeface="Calibri"/>
                          <a:cs typeface="Times New Roman"/>
                        </a:rPr>
                        <a:t>104 (22)</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tabLst>
                          <a:tab pos="461010" algn="l"/>
                        </a:tabLst>
                      </a:pPr>
                      <a:r>
                        <a:rPr lang="en-US" sz="1600" b="1">
                          <a:latin typeface="Times New Roman"/>
                          <a:ea typeface="Calibri"/>
                          <a:cs typeface="Times New Roman"/>
                        </a:rPr>
                        <a:t>377 (78)</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b="1">
                          <a:latin typeface="Times New Roman"/>
                          <a:ea typeface="Calibri"/>
                          <a:cs typeface="Times New Roman"/>
                        </a:rPr>
                        <a:t>481 (100)</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b="1">
                          <a:latin typeface="Times New Roman"/>
                          <a:ea typeface="Calibri"/>
                          <a:cs typeface="Times New Roman"/>
                        </a:rPr>
                        <a:t>301</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b="1">
                          <a:latin typeface="Times New Roman"/>
                          <a:ea typeface="Calibri"/>
                          <a:cs typeface="Times New Roman"/>
                        </a:rPr>
                        <a:t>5.71</a:t>
                      </a:r>
                      <a:endParaRPr lang="en-US" sz="16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0020" algn="r">
                        <a:lnSpc>
                          <a:spcPct val="115000"/>
                        </a:lnSpc>
                        <a:spcBef>
                          <a:spcPts val="0"/>
                        </a:spcBef>
                        <a:spcAft>
                          <a:spcPts val="0"/>
                        </a:spcAft>
                      </a:pPr>
                      <a:r>
                        <a:rPr lang="en-US" sz="1600" b="1" dirty="0">
                          <a:latin typeface="Times New Roman"/>
                          <a:ea typeface="Calibri"/>
                          <a:cs typeface="Times New Roman"/>
                        </a:rPr>
                        <a:t>6.41</a:t>
                      </a:r>
                      <a:endParaRPr lang="en-US" sz="16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762000" y="6172200"/>
            <a:ext cx="8001000" cy="369332"/>
          </a:xfrm>
          <a:prstGeom prst="rect">
            <a:avLst/>
          </a:prstGeom>
        </p:spPr>
        <p:txBody>
          <a:bodyPr wrap="square">
            <a:spAutoFit/>
          </a:bodyPr>
          <a:lstStyle/>
          <a:p>
            <a:r>
              <a:rPr lang="en-US" b="1" dirty="0" smtClean="0"/>
              <a:t>Note: Values in the parentheses represent percentages of total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762000"/>
          </a:xfrm>
        </p:spPr>
        <p:txBody>
          <a:bodyPr>
            <a:normAutofit/>
          </a:bodyPr>
          <a:lstStyle/>
          <a:p>
            <a:r>
              <a:rPr lang="en-US" sz="2800" b="1" dirty="0">
                <a:solidFill>
                  <a:srgbClr val="7030A0"/>
                </a:solidFill>
              </a:rPr>
              <a:t>Distribution of forest resource collectors by resource types</a:t>
            </a:r>
            <a:endParaRPr lang="en-US" sz="2800" dirty="0">
              <a:solidFill>
                <a:srgbClr val="7030A0"/>
              </a:solidFill>
            </a:endParaRPr>
          </a:p>
        </p:txBody>
      </p:sp>
      <p:graphicFrame>
        <p:nvGraphicFramePr>
          <p:cNvPr id="4" name="Table 3"/>
          <p:cNvGraphicFramePr>
            <a:graphicFrameLocks noGrp="1"/>
          </p:cNvGraphicFramePr>
          <p:nvPr/>
        </p:nvGraphicFramePr>
        <p:xfrm>
          <a:off x="76201" y="1905000"/>
          <a:ext cx="8991599" cy="3047999"/>
        </p:xfrm>
        <a:graphic>
          <a:graphicData uri="http://schemas.openxmlformats.org/drawingml/2006/table">
            <a:tbl>
              <a:tblPr/>
              <a:tblGrid>
                <a:gridCol w="838199"/>
                <a:gridCol w="838200"/>
                <a:gridCol w="838200"/>
                <a:gridCol w="762000"/>
                <a:gridCol w="762000"/>
                <a:gridCol w="735703"/>
                <a:gridCol w="879708"/>
                <a:gridCol w="633038"/>
                <a:gridCol w="954859"/>
                <a:gridCol w="854953"/>
                <a:gridCol w="894739"/>
              </a:tblGrid>
              <a:tr h="1334564">
                <a:tc>
                  <a:txBody>
                    <a:bodyPr/>
                    <a:lstStyle/>
                    <a:p>
                      <a:pPr marL="0" marR="0" algn="ctr">
                        <a:lnSpc>
                          <a:spcPct val="115000"/>
                        </a:lnSpc>
                        <a:spcBef>
                          <a:spcPts val="0"/>
                        </a:spcBef>
                        <a:spcAft>
                          <a:spcPts val="0"/>
                        </a:spcAft>
                      </a:pPr>
                      <a:r>
                        <a:rPr lang="en-US" sz="1400" b="1" dirty="0">
                          <a:latin typeface="Times New Roman"/>
                          <a:ea typeface="Calibri"/>
                          <a:cs typeface="Times New Roman"/>
                        </a:rPr>
                        <a:t>Range</a:t>
                      </a:r>
                      <a:endParaRPr lang="en-US" sz="14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Bamboo/ Shoot</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Broom stick</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Fuel wood</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Timber</a:t>
                      </a:r>
                      <a:endParaRPr lang="en-US" sz="14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Fruits</a:t>
                      </a:r>
                      <a:endParaRPr lang="en-US" sz="14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latin typeface="Times New Roman"/>
                          <a:ea typeface="Calibri"/>
                          <a:cs typeface="Times New Roman"/>
                        </a:rPr>
                        <a:t>Sungrass</a:t>
                      </a:r>
                      <a:endParaRPr lang="en-US" sz="14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Grass</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Agri. Products</a:t>
                      </a:r>
                      <a:endParaRPr lang="en-US" sz="14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Leaves &amp; Twigs</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Total</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145">
                <a:tc>
                  <a:txBody>
                    <a:bodyPr/>
                    <a:lstStyle/>
                    <a:p>
                      <a:pPr marL="0" marR="0" algn="ctr">
                        <a:lnSpc>
                          <a:spcPct val="115000"/>
                        </a:lnSpc>
                        <a:spcBef>
                          <a:spcPts val="0"/>
                        </a:spcBef>
                        <a:spcAft>
                          <a:spcPts val="0"/>
                        </a:spcAft>
                      </a:pPr>
                      <a:r>
                        <a:rPr lang="en-US" sz="1400" b="1">
                          <a:latin typeface="Times New Roman"/>
                          <a:ea typeface="Calibri"/>
                          <a:cs typeface="Times New Roman"/>
                        </a:rPr>
                        <a:t>Chunati</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29 (6)</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3 (1)</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61 (13)</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22 (5)</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23 (5)</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12 (2)</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22 (5)</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4 (1)</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9 (2)</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185 (38)</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145">
                <a:tc>
                  <a:txBody>
                    <a:bodyPr/>
                    <a:lstStyle/>
                    <a:p>
                      <a:pPr marL="0" marR="0" algn="ctr">
                        <a:lnSpc>
                          <a:spcPct val="115000"/>
                        </a:lnSpc>
                        <a:spcBef>
                          <a:spcPts val="0"/>
                        </a:spcBef>
                        <a:spcAft>
                          <a:spcPts val="0"/>
                        </a:spcAft>
                      </a:pPr>
                      <a:r>
                        <a:rPr lang="en-US" sz="1400" b="1">
                          <a:latin typeface="Times New Roman"/>
                          <a:ea typeface="Calibri"/>
                          <a:cs typeface="Times New Roman"/>
                        </a:rPr>
                        <a:t>Jaldi</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20 (4)</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7 (1)</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82 (17)</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32 (7)</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41 (9)</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37 (8)</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14 (3)</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47 (10)</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16 (3)</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Calibri"/>
                          <a:cs typeface="Times New Roman"/>
                        </a:rPr>
                        <a:t>296 (62)</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145">
                <a:tc>
                  <a:txBody>
                    <a:bodyPr/>
                    <a:lstStyle/>
                    <a:p>
                      <a:pPr marL="0" marR="0" algn="ctr">
                        <a:lnSpc>
                          <a:spcPct val="115000"/>
                        </a:lnSpc>
                        <a:spcBef>
                          <a:spcPts val="0"/>
                        </a:spcBef>
                        <a:spcAft>
                          <a:spcPts val="0"/>
                        </a:spcAft>
                      </a:pPr>
                      <a:r>
                        <a:rPr lang="en-US" sz="1400" b="1">
                          <a:latin typeface="Times New Roman"/>
                          <a:ea typeface="Calibri"/>
                          <a:cs typeface="Times New Roman"/>
                        </a:rPr>
                        <a:t>Total</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49 (10)</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10 (2)</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143 (30)</a:t>
                      </a:r>
                      <a:endParaRPr lang="en-US" sz="14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54 (11)</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64 (13)</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49 (10)</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36 (7)</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51 (11)</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Calibri"/>
                          <a:cs typeface="Times New Roman"/>
                        </a:rPr>
                        <a:t>25 (5)</a:t>
                      </a:r>
                      <a:endParaRPr lang="en-US" sz="140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Calibri"/>
                          <a:cs typeface="Times New Roman"/>
                        </a:rPr>
                        <a:t>481 (100)</a:t>
                      </a:r>
                      <a:endParaRPr lang="en-US" sz="1400" dirty="0">
                        <a:latin typeface="Calibri"/>
                        <a:ea typeface="Calibri"/>
                        <a:cs typeface="Times New Roman"/>
                      </a:endParaRPr>
                    </a:p>
                  </a:txBody>
                  <a:tcPr marL="64736" marR="64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0" y="5029200"/>
            <a:ext cx="6324600" cy="307777"/>
          </a:xfrm>
          <a:prstGeom prst="rect">
            <a:avLst/>
          </a:prstGeom>
        </p:spPr>
        <p:txBody>
          <a:bodyPr wrap="square">
            <a:spAutoFit/>
          </a:bodyPr>
          <a:lstStyle/>
          <a:p>
            <a:r>
              <a:rPr lang="en-US" sz="1400" b="1" dirty="0" smtClean="0"/>
              <a:t>Note: Values in the parentheses represent percentages of total</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564</TotalTime>
  <Words>1533</Words>
  <Application>Microsoft Office PowerPoint</Application>
  <PresentationFormat>On-screen Show (4:3)</PresentationFormat>
  <Paragraphs>262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IDENTIFICATION AND VALUATION OF DIRECT ECOSYSTEM SERVICES FROM FOREST PROTECTED AREAS IN BANGLADESH: A CASE STUDY</vt:lpstr>
      <vt:lpstr>Ecosystem Services</vt:lpstr>
      <vt:lpstr>Types of Forest Values</vt:lpstr>
      <vt:lpstr>Chunati Wildlife Sanctuary (CWS)</vt:lpstr>
      <vt:lpstr>Threats to CWS</vt:lpstr>
      <vt:lpstr>Objective (s) of the study</vt:lpstr>
      <vt:lpstr>Methodology</vt:lpstr>
      <vt:lpstr>Distribution of forest resources collectors, value of resources collected, visit time and distance travelled by range and age category</vt:lpstr>
      <vt:lpstr>Distribution of forest resource collectors by resource types</vt:lpstr>
      <vt:lpstr>Distribution of forest resource collectors by means of resource carrying in the study area</vt:lpstr>
      <vt:lpstr>Distribution of resource extraction intensity by distance covered to collect resources</vt:lpstr>
      <vt:lpstr>Distribution of resource extraction intensity by distance covered to collect resources</vt:lpstr>
      <vt:lpstr>Forest Resources Collection</vt:lpstr>
      <vt:lpstr>Slide 14</vt:lpstr>
      <vt:lpstr>Key Findings</vt:lpstr>
      <vt:lpstr>Estimate of direct values</vt:lpstr>
      <vt:lpstr>Conclusion</vt:lpstr>
      <vt:lpstr>Actions for the Government of Sri Lankan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AND VALUATION OF DIRECT ECOSYSTEM SERVICES FROM FOREST PROTECTED AREAS IN BANGLADESH: A CASE STUDY</dc:title>
  <dc:creator>jashim uddin</dc:creator>
  <cp:lastModifiedBy>jashim uddin</cp:lastModifiedBy>
  <cp:revision>75</cp:revision>
  <dcterms:created xsi:type="dcterms:W3CDTF">2016-10-13T12:57:24Z</dcterms:created>
  <dcterms:modified xsi:type="dcterms:W3CDTF">2016-10-18T01:06:38Z</dcterms:modified>
</cp:coreProperties>
</file>