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18"/>
  </p:notesMasterIdLst>
  <p:sldIdLst>
    <p:sldId id="257" r:id="rId3"/>
    <p:sldId id="389" r:id="rId4"/>
    <p:sldId id="400" r:id="rId5"/>
    <p:sldId id="388" r:id="rId6"/>
    <p:sldId id="394" r:id="rId7"/>
    <p:sldId id="395" r:id="rId8"/>
    <p:sldId id="397" r:id="rId9"/>
    <p:sldId id="399" r:id="rId10"/>
    <p:sldId id="401" r:id="rId11"/>
    <p:sldId id="403" r:id="rId12"/>
    <p:sldId id="404" r:id="rId13"/>
    <p:sldId id="405" r:id="rId14"/>
    <p:sldId id="408" r:id="rId15"/>
    <p:sldId id="406" r:id="rId16"/>
    <p:sldId id="407"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24" autoAdjust="0"/>
  </p:normalViewPr>
  <p:slideViewPr>
    <p:cSldViewPr>
      <p:cViewPr varScale="1">
        <p:scale>
          <a:sx n="84" d="100"/>
          <a:sy n="84" d="100"/>
        </p:scale>
        <p:origin x="161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5C63F2E-8FC1-4154-8BFB-20EF72BE30BC}" type="datetimeFigureOut">
              <a:rPr lang="en-US" smtClean="0"/>
              <a:t>10/18/2016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B98D4BB-81F3-427F-833A-A245A41DF210}" type="slidenum">
              <a:rPr lang="en-US" smtClean="0"/>
              <a:t>‹#›</a:t>
            </a:fld>
            <a:endParaRPr lang="en-US"/>
          </a:p>
        </p:txBody>
      </p:sp>
    </p:spTree>
    <p:extLst>
      <p:ext uri="{BB962C8B-B14F-4D97-AF65-F5344CB8AC3E}">
        <p14:creationId xmlns:p14="http://schemas.microsoft.com/office/powerpoint/2010/main" val="191632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8D4BB-81F3-427F-833A-A245A41DF210}" type="slidenum">
              <a:rPr lang="en-US" smtClean="0"/>
              <a:t>3</a:t>
            </a:fld>
            <a:endParaRPr lang="en-US"/>
          </a:p>
        </p:txBody>
      </p:sp>
    </p:spTree>
    <p:extLst>
      <p:ext uri="{BB962C8B-B14F-4D97-AF65-F5344CB8AC3E}">
        <p14:creationId xmlns:p14="http://schemas.microsoft.com/office/powerpoint/2010/main" val="247813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8D4BB-81F3-427F-833A-A245A41DF210}" type="slidenum">
              <a:rPr lang="en-US" smtClean="0"/>
              <a:t>5</a:t>
            </a:fld>
            <a:endParaRPr lang="en-US"/>
          </a:p>
        </p:txBody>
      </p:sp>
    </p:spTree>
    <p:extLst>
      <p:ext uri="{BB962C8B-B14F-4D97-AF65-F5344CB8AC3E}">
        <p14:creationId xmlns:p14="http://schemas.microsoft.com/office/powerpoint/2010/main" val="2993933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9143983" cy="6328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Tree>
    <p:extLst>
      <p:ext uri="{BB962C8B-B14F-4D97-AF65-F5344CB8AC3E}">
        <p14:creationId xmlns:p14="http://schemas.microsoft.com/office/powerpoint/2010/main" val="15363649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463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183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38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686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42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710"/>
            </a:lvl1pPr>
            <a:lvl2pPr marL="390952" indent="0">
              <a:buNone/>
              <a:defRPr sz="1539"/>
            </a:lvl2pPr>
            <a:lvl3pPr marL="781903" indent="0">
              <a:buNone/>
              <a:defRPr sz="1368"/>
            </a:lvl3pPr>
            <a:lvl4pPr marL="1172855" indent="0">
              <a:buNone/>
              <a:defRPr sz="1197"/>
            </a:lvl4pPr>
            <a:lvl5pPr marL="1563807" indent="0">
              <a:buNone/>
              <a:defRPr sz="1197"/>
            </a:lvl5pPr>
            <a:lvl6pPr marL="1954759" indent="0">
              <a:buNone/>
              <a:defRPr sz="1197"/>
            </a:lvl6pPr>
            <a:lvl7pPr marL="2345710" indent="0">
              <a:buNone/>
              <a:defRPr sz="1197"/>
            </a:lvl7pPr>
            <a:lvl8pPr marL="2736662" indent="0">
              <a:buNone/>
              <a:defRPr sz="1197"/>
            </a:lvl8pPr>
            <a:lvl9pPr marL="3127614" indent="0">
              <a:buNone/>
              <a:defRPr sz="1197"/>
            </a:lvl9pPr>
          </a:lstStyle>
          <a:p>
            <a:pPr lvl="0"/>
            <a:r>
              <a:rPr lang="en-US" smtClean="0"/>
              <a:t>Click to edit Master text styles</a:t>
            </a:r>
          </a:p>
        </p:txBody>
      </p:sp>
    </p:spTree>
    <p:extLst>
      <p:ext uri="{BB962C8B-B14F-4D97-AF65-F5344CB8AC3E}">
        <p14:creationId xmlns:p14="http://schemas.microsoft.com/office/powerpoint/2010/main" val="1089159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540" y="1380815"/>
            <a:ext cx="4080591" cy="4611835"/>
          </a:xfrm>
        </p:spPr>
        <p:txBody>
          <a:bodyPr/>
          <a:lstStyle>
            <a:lvl1pPr>
              <a:defRPr sz="2394"/>
            </a:lvl1pPr>
            <a:lvl2pPr>
              <a:defRPr sz="2052"/>
            </a:lvl2pPr>
            <a:lvl3pPr>
              <a:defRPr sz="1710"/>
            </a:lvl3pPr>
            <a:lvl4pPr>
              <a:defRPr sz="1539"/>
            </a:lvl4pPr>
            <a:lvl5pPr>
              <a:defRPr sz="1539"/>
            </a:lvl5pPr>
            <a:lvl6pPr>
              <a:defRPr sz="1539"/>
            </a:lvl6pPr>
            <a:lvl7pPr>
              <a:defRPr sz="1539"/>
            </a:lvl7pPr>
            <a:lvl8pPr>
              <a:defRPr sz="1539"/>
            </a:lvl8pPr>
            <a:lvl9pPr>
              <a:defRPr sz="15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3450" y="1380815"/>
            <a:ext cx="4080591" cy="4611835"/>
          </a:xfrm>
        </p:spPr>
        <p:txBody>
          <a:bodyPr/>
          <a:lstStyle>
            <a:lvl1pPr>
              <a:defRPr sz="2394"/>
            </a:lvl1pPr>
            <a:lvl2pPr>
              <a:defRPr sz="2052"/>
            </a:lvl2pPr>
            <a:lvl3pPr>
              <a:defRPr sz="1710"/>
            </a:lvl3pPr>
            <a:lvl4pPr>
              <a:defRPr sz="1539"/>
            </a:lvl4pPr>
            <a:lvl5pPr>
              <a:defRPr sz="1539"/>
            </a:lvl5pPr>
            <a:lvl6pPr>
              <a:defRPr sz="1539"/>
            </a:lvl6pPr>
            <a:lvl7pPr>
              <a:defRPr sz="1539"/>
            </a:lvl7pPr>
            <a:lvl8pPr>
              <a:defRPr sz="1539"/>
            </a:lvl8pPr>
            <a:lvl9pPr>
              <a:defRPr sz="15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153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052" b="1"/>
            </a:lvl1pPr>
            <a:lvl2pPr marL="390952" indent="0">
              <a:buNone/>
              <a:defRPr sz="1710" b="1"/>
            </a:lvl2pPr>
            <a:lvl3pPr marL="781903" indent="0">
              <a:buNone/>
              <a:defRPr sz="1539" b="1"/>
            </a:lvl3pPr>
            <a:lvl4pPr marL="1172855" indent="0">
              <a:buNone/>
              <a:defRPr sz="1368" b="1"/>
            </a:lvl4pPr>
            <a:lvl5pPr marL="1563807" indent="0">
              <a:buNone/>
              <a:defRPr sz="1368" b="1"/>
            </a:lvl5pPr>
            <a:lvl6pPr marL="1954759" indent="0">
              <a:buNone/>
              <a:defRPr sz="1368" b="1"/>
            </a:lvl6pPr>
            <a:lvl7pPr marL="2345710" indent="0">
              <a:buNone/>
              <a:defRPr sz="1368" b="1"/>
            </a:lvl7pPr>
            <a:lvl8pPr marL="2736662" indent="0">
              <a:buNone/>
              <a:defRPr sz="1368" b="1"/>
            </a:lvl8pPr>
            <a:lvl9pPr marL="3127614" indent="0">
              <a:buNone/>
              <a:defRPr sz="1368" b="1"/>
            </a:lvl9pPr>
          </a:lstStyle>
          <a:p>
            <a:pPr lvl="0"/>
            <a:r>
              <a:rPr lang="en-US" smtClean="0"/>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052"/>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052" b="1"/>
            </a:lvl1pPr>
            <a:lvl2pPr marL="390952" indent="0">
              <a:buNone/>
              <a:defRPr sz="1710" b="1"/>
            </a:lvl2pPr>
            <a:lvl3pPr marL="781903" indent="0">
              <a:buNone/>
              <a:defRPr sz="1539" b="1"/>
            </a:lvl3pPr>
            <a:lvl4pPr marL="1172855" indent="0">
              <a:buNone/>
              <a:defRPr sz="1368" b="1"/>
            </a:lvl4pPr>
            <a:lvl5pPr marL="1563807" indent="0">
              <a:buNone/>
              <a:defRPr sz="1368" b="1"/>
            </a:lvl5pPr>
            <a:lvl6pPr marL="1954759" indent="0">
              <a:buNone/>
              <a:defRPr sz="1368" b="1"/>
            </a:lvl6pPr>
            <a:lvl7pPr marL="2345710" indent="0">
              <a:buNone/>
              <a:defRPr sz="1368" b="1"/>
            </a:lvl7pPr>
            <a:lvl8pPr marL="2736662" indent="0">
              <a:buNone/>
              <a:defRPr sz="1368" b="1"/>
            </a:lvl8pPr>
            <a:lvl9pPr marL="3127614" indent="0">
              <a:buNone/>
              <a:defRPr sz="1368" b="1"/>
            </a:lvl9pPr>
          </a:lstStyle>
          <a:p>
            <a:pPr lvl="0"/>
            <a:r>
              <a:rPr lang="en-US" smtClean="0"/>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052"/>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1918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258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09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710" b="1"/>
            </a:lvl1pPr>
          </a:lstStyle>
          <a:p>
            <a:r>
              <a:rPr lang="en-US" smtClean="0"/>
              <a:t>Click to edit Master title style</a:t>
            </a:r>
            <a:endParaRPr lang="en-US"/>
          </a:p>
        </p:txBody>
      </p:sp>
      <p:sp>
        <p:nvSpPr>
          <p:cNvPr id="3" name="Content Placeholder 2"/>
          <p:cNvSpPr>
            <a:spLocks noGrp="1"/>
          </p:cNvSpPr>
          <p:nvPr>
            <p:ph idx="1"/>
          </p:nvPr>
        </p:nvSpPr>
        <p:spPr>
          <a:xfrm>
            <a:off x="3575608" y="273571"/>
            <a:ext cx="5110921" cy="5852986"/>
          </a:xfrm>
        </p:spPr>
        <p:txBody>
          <a:bodyPr/>
          <a:lstStyle>
            <a:lvl1pPr>
              <a:defRPr sz="2736"/>
            </a:lvl1pPr>
            <a:lvl2pPr>
              <a:defRPr sz="2394"/>
            </a:lvl2pPr>
            <a:lvl3pPr>
              <a:defRPr sz="2052"/>
            </a:lvl3pPr>
            <a:lvl4pPr>
              <a:defRPr sz="1710"/>
            </a:lvl4pPr>
            <a:lvl5pPr>
              <a:defRPr sz="1710"/>
            </a:lvl5pPr>
            <a:lvl6pPr>
              <a:defRPr sz="1710"/>
            </a:lvl6pPr>
            <a:lvl7pPr>
              <a:defRPr sz="1710"/>
            </a:lvl7pPr>
            <a:lvl8pPr>
              <a:defRPr sz="1710"/>
            </a:lvl8pPr>
            <a:lvl9pPr>
              <a:defRPr sz="171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197"/>
            </a:lvl1pPr>
            <a:lvl2pPr marL="390952" indent="0">
              <a:buNone/>
              <a:defRPr sz="1026"/>
            </a:lvl2pPr>
            <a:lvl3pPr marL="781903" indent="0">
              <a:buNone/>
              <a:defRPr sz="855"/>
            </a:lvl3pPr>
            <a:lvl4pPr marL="1172855" indent="0">
              <a:buNone/>
              <a:defRPr sz="770"/>
            </a:lvl4pPr>
            <a:lvl5pPr marL="1563807" indent="0">
              <a:buNone/>
              <a:defRPr sz="770"/>
            </a:lvl5pPr>
            <a:lvl6pPr marL="1954759" indent="0">
              <a:buNone/>
              <a:defRPr sz="770"/>
            </a:lvl6pPr>
            <a:lvl7pPr marL="2345710" indent="0">
              <a:buNone/>
              <a:defRPr sz="770"/>
            </a:lvl7pPr>
            <a:lvl8pPr marL="2736662" indent="0">
              <a:buNone/>
              <a:defRPr sz="770"/>
            </a:lvl8pPr>
            <a:lvl9pPr marL="3127614" indent="0">
              <a:buNone/>
              <a:defRPr sz="770"/>
            </a:lvl9pPr>
          </a:lstStyle>
          <a:p>
            <a:pPr lvl="0"/>
            <a:r>
              <a:rPr lang="en-US" smtClean="0"/>
              <a:t>Click to edit Master text styles</a:t>
            </a:r>
          </a:p>
        </p:txBody>
      </p:sp>
    </p:spTree>
    <p:extLst>
      <p:ext uri="{BB962C8B-B14F-4D97-AF65-F5344CB8AC3E}">
        <p14:creationId xmlns:p14="http://schemas.microsoft.com/office/powerpoint/2010/main" val="752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 y="6173628"/>
            <a:ext cx="9143970" cy="684371"/>
          </a:xfrm>
          <a:prstGeom prst="rect">
            <a:avLst/>
          </a:prstGeom>
        </p:spPr>
      </p:pic>
    </p:spTree>
    <p:extLst>
      <p:ext uri="{BB962C8B-B14F-4D97-AF65-F5344CB8AC3E}">
        <p14:creationId xmlns:p14="http://schemas.microsoft.com/office/powerpoint/2010/main" val="2850023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710" b="1"/>
            </a:lvl1pPr>
          </a:lstStyle>
          <a:p>
            <a:r>
              <a:rPr lang="en-US" smtClean="0"/>
              <a:t>Click to edit Master title style</a:t>
            </a:r>
            <a:endParaRPr lang="en-US"/>
          </a:p>
        </p:txBody>
      </p:sp>
      <p:sp>
        <p:nvSpPr>
          <p:cNvPr id="3" name="Picture Placeholder 2"/>
          <p:cNvSpPr>
            <a:spLocks noGrp="1"/>
          </p:cNvSpPr>
          <p:nvPr>
            <p:ph type="pic" idx="1"/>
          </p:nvPr>
        </p:nvSpPr>
        <p:spPr>
          <a:xfrm>
            <a:off x="1791877" y="613376"/>
            <a:ext cx="5486943" cy="4113648"/>
          </a:xfrm>
        </p:spPr>
        <p:txBody>
          <a:bodyPr/>
          <a:lstStyle>
            <a:lvl1pPr marL="0" indent="0">
              <a:buNone/>
              <a:defRPr sz="2736"/>
            </a:lvl1pPr>
            <a:lvl2pPr marL="390952" indent="0">
              <a:buNone/>
              <a:defRPr sz="2394"/>
            </a:lvl2pPr>
            <a:lvl3pPr marL="781903" indent="0">
              <a:buNone/>
              <a:defRPr sz="2052"/>
            </a:lvl3pPr>
            <a:lvl4pPr marL="1172855" indent="0">
              <a:buNone/>
              <a:defRPr sz="1710"/>
            </a:lvl4pPr>
            <a:lvl5pPr marL="1563807" indent="0">
              <a:buNone/>
              <a:defRPr sz="1710"/>
            </a:lvl5pPr>
            <a:lvl6pPr marL="1954759" indent="0">
              <a:buNone/>
              <a:defRPr sz="1710"/>
            </a:lvl6pPr>
            <a:lvl7pPr marL="2345710" indent="0">
              <a:buNone/>
              <a:defRPr sz="1710"/>
            </a:lvl7pPr>
            <a:lvl8pPr marL="2736662" indent="0">
              <a:buNone/>
              <a:defRPr sz="1710"/>
            </a:lvl8pPr>
            <a:lvl9pPr marL="3127614" indent="0">
              <a:buNone/>
              <a:defRPr sz="1710"/>
            </a:lvl9pPr>
          </a:lstStyle>
          <a:p>
            <a:pPr lvl="0"/>
            <a:endParaRPr lang="en-US" noProof="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197"/>
            </a:lvl1pPr>
            <a:lvl2pPr marL="390952" indent="0">
              <a:buNone/>
              <a:defRPr sz="1026"/>
            </a:lvl2pPr>
            <a:lvl3pPr marL="781903" indent="0">
              <a:buNone/>
              <a:defRPr sz="855"/>
            </a:lvl3pPr>
            <a:lvl4pPr marL="1172855" indent="0">
              <a:buNone/>
              <a:defRPr sz="770"/>
            </a:lvl4pPr>
            <a:lvl5pPr marL="1563807" indent="0">
              <a:buNone/>
              <a:defRPr sz="770"/>
            </a:lvl5pPr>
            <a:lvl6pPr marL="1954759" indent="0">
              <a:buNone/>
              <a:defRPr sz="770"/>
            </a:lvl6pPr>
            <a:lvl7pPr marL="2345710" indent="0">
              <a:buNone/>
              <a:defRPr sz="770"/>
            </a:lvl7pPr>
            <a:lvl8pPr marL="2736662" indent="0">
              <a:buNone/>
              <a:defRPr sz="770"/>
            </a:lvl8pPr>
            <a:lvl9pPr marL="3127614" indent="0">
              <a:buNone/>
              <a:defRPr sz="770"/>
            </a:lvl9pPr>
          </a:lstStyle>
          <a:p>
            <a:pPr lvl="0"/>
            <a:r>
              <a:rPr lang="en-US" smtClean="0"/>
              <a:t>Click to edit Master text styles</a:t>
            </a:r>
          </a:p>
        </p:txBody>
      </p:sp>
    </p:spTree>
    <p:extLst>
      <p:ext uri="{BB962C8B-B14F-4D97-AF65-F5344CB8AC3E}">
        <p14:creationId xmlns:p14="http://schemas.microsoft.com/office/powerpoint/2010/main" val="210383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276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632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50254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38054"/>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cxnSp>
        <p:nvCxnSpPr>
          <p:cNvPr id="20" name="Straight Connector 19"/>
          <p:cNvCxnSpPr/>
          <p:nvPr userDrawn="1"/>
        </p:nvCxnSpPr>
        <p:spPr>
          <a:xfrm flipV="1">
            <a:off x="4566429" y="1515122"/>
            <a:ext cx="0" cy="4559780"/>
          </a:xfrm>
          <a:prstGeom prst="line">
            <a:avLst/>
          </a:prstGeom>
          <a:ln w="31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17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495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
        <p:nvSpPr>
          <p:cNvPr id="25" name="TextBox 24"/>
          <p:cNvSpPr txBox="1"/>
          <p:nvPr userDrawn="1"/>
        </p:nvSpPr>
        <p:spPr>
          <a:xfrm rot="16200000">
            <a:off x="8071336" y="4855335"/>
            <a:ext cx="1906640" cy="215444"/>
          </a:xfrm>
          <a:prstGeom prst="rect">
            <a:avLst/>
          </a:prstGeom>
          <a:noFill/>
        </p:spPr>
        <p:txBody>
          <a:bodyPr wrap="square" rtlCol="0">
            <a:spAutoFit/>
          </a:bodyPr>
          <a:lstStyle/>
          <a:p>
            <a:r>
              <a:rPr lang="en-US" sz="800" dirty="0">
                <a:solidFill>
                  <a:prstClr val="white"/>
                </a:solidFill>
              </a:rPr>
              <a:t>Photo: David Brazier/IWMI</a:t>
            </a:r>
          </a:p>
        </p:txBody>
      </p:sp>
      <p:sp>
        <p:nvSpPr>
          <p:cNvPr id="27" name="TextBox 26"/>
          <p:cNvSpPr txBox="1"/>
          <p:nvPr userDrawn="1"/>
        </p:nvSpPr>
        <p:spPr>
          <a:xfrm rot="16200000">
            <a:off x="7993043" y="4764797"/>
            <a:ext cx="2063225" cy="215445"/>
          </a:xfrm>
          <a:prstGeom prst="rect">
            <a:avLst/>
          </a:prstGeom>
          <a:noFill/>
        </p:spPr>
        <p:txBody>
          <a:bodyPr wrap="square" rtlCol="0">
            <a:spAutoFit/>
          </a:bodyPr>
          <a:lstStyle/>
          <a:p>
            <a:r>
              <a:rPr lang="en-US" sz="800" dirty="0">
                <a:solidFill>
                  <a:prstClr val="white"/>
                </a:solidFill>
              </a:rPr>
              <a:t>Photo :Tom van Cakenberghe/IWMI</a:t>
            </a:r>
          </a:p>
        </p:txBody>
      </p:sp>
      <p:sp>
        <p:nvSpPr>
          <p:cNvPr id="32" name="TextBox 31"/>
          <p:cNvSpPr txBox="1"/>
          <p:nvPr/>
        </p:nvSpPr>
        <p:spPr>
          <a:xfrm rot="16200000">
            <a:off x="8108688" y="5857042"/>
            <a:ext cx="1906640" cy="215444"/>
          </a:xfrm>
          <a:prstGeom prst="rect">
            <a:avLst/>
          </a:prstGeom>
          <a:noFill/>
        </p:spPr>
        <p:txBody>
          <a:bodyPr wrap="square" rtlCol="0">
            <a:spAutoFit/>
          </a:bodyPr>
          <a:lstStyle/>
          <a:p>
            <a:r>
              <a:rPr lang="en-US" sz="800" dirty="0">
                <a:solidFill>
                  <a:prstClr val="white"/>
                </a:solidFill>
              </a:rPr>
              <a:t>Photo : David Brazier/IWMI</a:t>
            </a:r>
          </a:p>
        </p:txBody>
      </p:sp>
      <p:sp>
        <p:nvSpPr>
          <p:cNvPr id="17" name="TextBox 16"/>
          <p:cNvSpPr txBox="1"/>
          <p:nvPr userDrawn="1"/>
        </p:nvSpPr>
        <p:spPr>
          <a:xfrm rot="16200000">
            <a:off x="8080695" y="5816041"/>
            <a:ext cx="1906640" cy="215444"/>
          </a:xfrm>
          <a:prstGeom prst="rect">
            <a:avLst/>
          </a:prstGeom>
          <a:noFill/>
        </p:spPr>
        <p:txBody>
          <a:bodyPr wrap="square" rtlCol="0">
            <a:spAutoFit/>
          </a:bodyPr>
          <a:lstStyle/>
          <a:p>
            <a:r>
              <a:rPr lang="en-US" sz="800" dirty="0">
                <a:solidFill>
                  <a:prstClr val="white"/>
                </a:solidFill>
              </a:rPr>
              <a:t>Photo: David Brazier/IWMI</a:t>
            </a:r>
          </a:p>
        </p:txBody>
      </p:sp>
    </p:spTree>
    <p:extLst>
      <p:ext uri="{BB962C8B-B14F-4D97-AF65-F5344CB8AC3E}">
        <p14:creationId xmlns:p14="http://schemas.microsoft.com/office/powerpoint/2010/main" val="227912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202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Date Placeholder 1"/>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185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235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6173628"/>
            <a:ext cx="9143970" cy="684371"/>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107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F0E49-02E5-4F28-BC94-FF97E4B3D42F}" type="datetimeFigureOut">
              <a:rPr lang="en-US" smtClean="0">
                <a:solidFill>
                  <a:prstClr val="black">
                    <a:tint val="75000"/>
                  </a:prstClr>
                </a:solidFill>
              </a:rPr>
              <a:pPr/>
              <a:t>10/18/2016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FB022-964F-4A81-966A-0E552EF1F18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65770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42539" y="1380815"/>
            <a:ext cx="8291501" cy="46118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174"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p:spPr>
        <p:txBody>
          <a:bodyPr/>
          <a:lstStyle/>
          <a:p>
            <a:pPr rtl="1">
              <a:defRPr/>
            </a:pPr>
            <a:endParaRPr lang="en-US" sz="1539"/>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p:spPr>
        <p:txBody>
          <a:bodyPr wrap="none" anchor="ctr"/>
          <a:lstStyle/>
          <a:p>
            <a:pPr rtl="1">
              <a:defRPr/>
            </a:pPr>
            <a:endParaRPr lang="en-US" sz="1539"/>
          </a:p>
        </p:txBody>
      </p:sp>
      <p:sp>
        <p:nvSpPr>
          <p:cNvPr id="7181" name="Rectangle 13"/>
          <p:cNvSpPr>
            <a:spLocks noChangeArrowheads="1"/>
          </p:cNvSpPr>
          <p:nvPr/>
        </p:nvSpPr>
        <p:spPr bwMode="auto">
          <a:xfrm>
            <a:off x="927161" y="6426045"/>
            <a:ext cx="4247561" cy="431955"/>
          </a:xfrm>
          <a:prstGeom prst="rect">
            <a:avLst/>
          </a:prstGeom>
          <a:noFill/>
          <a:ln>
            <a:noFill/>
          </a:ln>
          <a:effectLst/>
          <a:extLst/>
        </p:spPr>
        <p:txBody>
          <a:bodyPr lIns="0" tIns="0" rIns="0" bIns="0"/>
          <a:lstStyle/>
          <a:p>
            <a:pPr defTabSz="891859">
              <a:defRPr/>
            </a:pPr>
            <a:r>
              <a:rPr lang="en-US" sz="1197" dirty="0" smtClean="0">
                <a:solidFill>
                  <a:srgbClr val="96CCEE"/>
                </a:solidFill>
                <a:latin typeface="Arial Narrow" pitchFamily="34" charset="0"/>
              </a:rPr>
              <a:t>Safe Use of Wastewater, </a:t>
            </a:r>
            <a:r>
              <a:rPr lang="en-US" sz="1197" dirty="0" err="1" smtClean="0">
                <a:solidFill>
                  <a:srgbClr val="96CCEE"/>
                </a:solidFill>
                <a:latin typeface="Arial Narrow" pitchFamily="34" charset="0"/>
              </a:rPr>
              <a:t>Greywater</a:t>
            </a:r>
            <a:r>
              <a:rPr lang="en-US" sz="1197" dirty="0" smtClean="0">
                <a:solidFill>
                  <a:srgbClr val="96CCEE"/>
                </a:solidFill>
                <a:latin typeface="Arial Narrow" pitchFamily="34" charset="0"/>
              </a:rPr>
              <a:t>  and excreta</a:t>
            </a:r>
            <a:r>
              <a:rPr lang="en-US" sz="1197" dirty="0" smtClean="0">
                <a:solidFill>
                  <a:srgbClr val="72BBE8"/>
                </a:solidFill>
                <a:latin typeface="Arial Narrow" pitchFamily="34" charset="0"/>
              </a:rPr>
              <a:t> </a:t>
            </a:r>
            <a:r>
              <a:rPr lang="en-US" sz="1197" dirty="0" smtClean="0">
                <a:solidFill>
                  <a:schemeClr val="bg1"/>
                </a:solidFill>
                <a:latin typeface="Arial Narrow" pitchFamily="34" charset="0"/>
              </a:rPr>
              <a:t> </a:t>
            </a:r>
            <a:r>
              <a:rPr lang="en-US" sz="1710" baseline="12000" dirty="0">
                <a:solidFill>
                  <a:schemeClr val="bg1"/>
                </a:solidFill>
                <a:latin typeface="Arial Narrow" pitchFamily="34" charset="0"/>
              </a:rPr>
              <a:t>|</a:t>
            </a:r>
            <a:r>
              <a:rPr lang="en-US" sz="1197" dirty="0">
                <a:solidFill>
                  <a:srgbClr val="96CCEE"/>
                </a:solidFill>
                <a:latin typeface="Arial Narrow" pitchFamily="34" charset="0"/>
              </a:rPr>
              <a:t>  </a:t>
            </a:r>
            <a:fld id="{D469D9C8-4562-4BCD-B61D-0B98B7A8C423}" type="datetime4">
              <a:rPr lang="en-US" sz="1197" b="0">
                <a:solidFill>
                  <a:srgbClr val="96CCEE"/>
                </a:solidFill>
                <a:latin typeface="Arial Narrow" pitchFamily="34" charset="0"/>
              </a:rPr>
              <a:pPr defTabSz="891859">
                <a:defRPr/>
              </a:pPr>
              <a:t>October 18, 2016</a:t>
            </a:fld>
            <a:endParaRPr lang="en-US" sz="1197" dirty="0">
              <a:solidFill>
                <a:srgbClr val="96CCEE"/>
              </a:solidFill>
              <a:latin typeface="Arial Narrow" pitchFamily="34" charset="0"/>
            </a:endParaRPr>
          </a:p>
        </p:txBody>
      </p:sp>
      <p:sp>
        <p:nvSpPr>
          <p:cNvPr id="7182" name="Rectangle 14"/>
          <p:cNvSpPr>
            <a:spLocks noChangeArrowheads="1"/>
          </p:cNvSpPr>
          <p:nvPr/>
        </p:nvSpPr>
        <p:spPr bwMode="auto">
          <a:xfrm>
            <a:off x="359734" y="6398688"/>
            <a:ext cx="355660" cy="332606"/>
          </a:xfrm>
          <a:prstGeom prst="rect">
            <a:avLst/>
          </a:prstGeom>
          <a:noFill/>
          <a:ln>
            <a:noFill/>
          </a:ln>
          <a:effectLst/>
          <a:extLst/>
        </p:spPr>
        <p:txBody>
          <a:bodyPr lIns="0" tIns="0" rIns="0" bIns="0"/>
          <a:lstStyle/>
          <a:p>
            <a:pPr algn="r" defTabSz="891859">
              <a:defRPr/>
            </a:pPr>
            <a:fld id="{197B9C10-F58C-4725-9D1F-94430949AF55}" type="slidenum">
              <a:rPr lang="ar-SA" sz="1454">
                <a:solidFill>
                  <a:srgbClr val="72BBE8"/>
                </a:solidFill>
                <a:latin typeface="Arial Narrow" pitchFamily="34" charset="0"/>
              </a:rPr>
              <a:pPr algn="r" defTabSz="891859">
                <a:defRPr/>
              </a:pPr>
              <a:t>‹#›</a:t>
            </a:fld>
            <a:r>
              <a:rPr lang="en-US" sz="1454">
                <a:solidFill>
                  <a:srgbClr val="72BBE8"/>
                </a:solidFill>
                <a:latin typeface="Arial Narrow" pitchFamily="34" charset="0"/>
              </a:rPr>
              <a:t> </a:t>
            </a:r>
            <a:r>
              <a:rPr lang="en-US" sz="2052" baseline="14000">
                <a:solidFill>
                  <a:schemeClr val="bg1"/>
                </a:solidFill>
                <a:latin typeface="Arial Narrow" pitchFamily="34" charset="0"/>
              </a:rPr>
              <a:t>|</a:t>
            </a:r>
          </a:p>
        </p:txBody>
      </p:sp>
      <p:pic>
        <p:nvPicPr>
          <p:cNvPr id="1032" name="Picture 17" descr="WHO-EN-white-H"/>
          <p:cNvPicPr>
            <a:picLocks noChangeAspect="1" noChangeArrowheads="1"/>
          </p:cNvPicPr>
          <p:nvPr/>
        </p:nvPicPr>
        <p:blipFill>
          <a:blip r:embed="rId13"/>
          <a:srcRect/>
          <a:stretch>
            <a:fillRect/>
          </a:stretch>
        </p:blipFill>
        <p:spPr bwMode="auto">
          <a:xfrm>
            <a:off x="6431751" y="6040166"/>
            <a:ext cx="2207266" cy="717045"/>
          </a:xfrm>
          <a:prstGeom prst="rect">
            <a:avLst/>
          </a:prstGeom>
          <a:noFill/>
          <a:ln w="9525">
            <a:noFill/>
            <a:miter lim="800000"/>
            <a:headEnd/>
            <a:tailEnd/>
          </a:ln>
        </p:spPr>
      </p:pic>
    </p:spTree>
    <p:extLst>
      <p:ext uri="{BB962C8B-B14F-4D97-AF65-F5344CB8AC3E}">
        <p14:creationId xmlns:p14="http://schemas.microsoft.com/office/powerpoint/2010/main" val="1582163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891859" rtl="0" eaLnBrk="0" fontAlgn="base" hangingPunct="0">
        <a:spcBef>
          <a:spcPct val="0"/>
        </a:spcBef>
        <a:spcAft>
          <a:spcPct val="0"/>
        </a:spcAft>
        <a:defRPr sz="3420" b="1">
          <a:solidFill>
            <a:srgbClr val="000066"/>
          </a:solidFill>
          <a:latin typeface="+mj-lt"/>
          <a:ea typeface="+mj-ea"/>
          <a:cs typeface="+mj-cs"/>
        </a:defRPr>
      </a:lvl1pPr>
      <a:lvl2pPr algn="ctr" defTabSz="891859" rtl="0" eaLnBrk="0" fontAlgn="base" hangingPunct="0">
        <a:spcBef>
          <a:spcPct val="0"/>
        </a:spcBef>
        <a:spcAft>
          <a:spcPct val="0"/>
        </a:spcAft>
        <a:defRPr sz="3420" b="1">
          <a:solidFill>
            <a:srgbClr val="000066"/>
          </a:solidFill>
          <a:latin typeface="Arial" charset="0"/>
          <a:cs typeface="Arial" charset="0"/>
        </a:defRPr>
      </a:lvl2pPr>
      <a:lvl3pPr algn="ctr" defTabSz="891859" rtl="0" eaLnBrk="0" fontAlgn="base" hangingPunct="0">
        <a:spcBef>
          <a:spcPct val="0"/>
        </a:spcBef>
        <a:spcAft>
          <a:spcPct val="0"/>
        </a:spcAft>
        <a:defRPr sz="3420" b="1">
          <a:solidFill>
            <a:srgbClr val="000066"/>
          </a:solidFill>
          <a:latin typeface="Arial" charset="0"/>
          <a:cs typeface="Arial" charset="0"/>
        </a:defRPr>
      </a:lvl3pPr>
      <a:lvl4pPr algn="ctr" defTabSz="891859" rtl="0" eaLnBrk="0" fontAlgn="base" hangingPunct="0">
        <a:spcBef>
          <a:spcPct val="0"/>
        </a:spcBef>
        <a:spcAft>
          <a:spcPct val="0"/>
        </a:spcAft>
        <a:defRPr sz="3420" b="1">
          <a:solidFill>
            <a:srgbClr val="000066"/>
          </a:solidFill>
          <a:latin typeface="Arial" charset="0"/>
          <a:cs typeface="Arial" charset="0"/>
        </a:defRPr>
      </a:lvl4pPr>
      <a:lvl5pPr algn="ctr" defTabSz="891859" rtl="0" eaLnBrk="0" fontAlgn="base" hangingPunct="0">
        <a:spcBef>
          <a:spcPct val="0"/>
        </a:spcBef>
        <a:spcAft>
          <a:spcPct val="0"/>
        </a:spcAft>
        <a:defRPr sz="3420" b="1">
          <a:solidFill>
            <a:srgbClr val="000066"/>
          </a:solidFill>
          <a:latin typeface="Arial" charset="0"/>
          <a:cs typeface="Arial" charset="0"/>
        </a:defRPr>
      </a:lvl5pPr>
      <a:lvl6pPr marL="390952" algn="ctr" defTabSz="891859" rtl="0" fontAlgn="base">
        <a:spcBef>
          <a:spcPct val="0"/>
        </a:spcBef>
        <a:spcAft>
          <a:spcPct val="0"/>
        </a:spcAft>
        <a:defRPr sz="3420" b="1">
          <a:solidFill>
            <a:srgbClr val="000066"/>
          </a:solidFill>
          <a:latin typeface="Arial" charset="0"/>
          <a:cs typeface="Arial" charset="0"/>
        </a:defRPr>
      </a:lvl6pPr>
      <a:lvl7pPr marL="781903" algn="ctr" defTabSz="891859" rtl="0" fontAlgn="base">
        <a:spcBef>
          <a:spcPct val="0"/>
        </a:spcBef>
        <a:spcAft>
          <a:spcPct val="0"/>
        </a:spcAft>
        <a:defRPr sz="3420" b="1">
          <a:solidFill>
            <a:srgbClr val="000066"/>
          </a:solidFill>
          <a:latin typeface="Arial" charset="0"/>
          <a:cs typeface="Arial" charset="0"/>
        </a:defRPr>
      </a:lvl7pPr>
      <a:lvl8pPr marL="1172855" algn="ctr" defTabSz="891859" rtl="0" fontAlgn="base">
        <a:spcBef>
          <a:spcPct val="0"/>
        </a:spcBef>
        <a:spcAft>
          <a:spcPct val="0"/>
        </a:spcAft>
        <a:defRPr sz="3420" b="1">
          <a:solidFill>
            <a:srgbClr val="000066"/>
          </a:solidFill>
          <a:latin typeface="Arial" charset="0"/>
          <a:cs typeface="Arial" charset="0"/>
        </a:defRPr>
      </a:lvl8pPr>
      <a:lvl9pPr marL="1563807" algn="ctr" defTabSz="891859" rtl="0" fontAlgn="base">
        <a:spcBef>
          <a:spcPct val="0"/>
        </a:spcBef>
        <a:spcAft>
          <a:spcPct val="0"/>
        </a:spcAft>
        <a:defRPr sz="3420" b="1">
          <a:solidFill>
            <a:srgbClr val="000066"/>
          </a:solidFill>
          <a:latin typeface="Arial" charset="0"/>
          <a:cs typeface="Arial" charset="0"/>
        </a:defRPr>
      </a:lvl9pPr>
    </p:titleStyle>
    <p:bodyStyle>
      <a:lvl1pPr marL="333938" indent="-333938" algn="l" defTabSz="891859" rtl="0" eaLnBrk="0" fontAlgn="base" hangingPunct="0">
        <a:spcBef>
          <a:spcPct val="80000"/>
        </a:spcBef>
        <a:spcAft>
          <a:spcPct val="0"/>
        </a:spcAft>
        <a:buClr>
          <a:srgbClr val="1E7FB8"/>
        </a:buClr>
        <a:buFont typeface="Wingdings" pitchFamily="2" charset="2"/>
        <a:buChar char="l"/>
        <a:defRPr sz="2394">
          <a:solidFill>
            <a:srgbClr val="000066"/>
          </a:solidFill>
          <a:latin typeface="+mn-lt"/>
          <a:ea typeface="+mn-ea"/>
          <a:cs typeface="+mn-cs"/>
        </a:defRPr>
      </a:lvl1pPr>
      <a:lvl2pPr marL="785976" indent="-275567" algn="l" defTabSz="891859" rtl="0" eaLnBrk="0" fontAlgn="base" hangingPunct="0">
        <a:spcBef>
          <a:spcPct val="20000"/>
        </a:spcBef>
        <a:spcAft>
          <a:spcPct val="0"/>
        </a:spcAft>
        <a:buClr>
          <a:srgbClr val="1E7FB8"/>
        </a:buClr>
        <a:buFont typeface="Arial" charset="0"/>
        <a:buChar char="–"/>
        <a:defRPr sz="2052">
          <a:solidFill>
            <a:srgbClr val="000066"/>
          </a:solidFill>
          <a:latin typeface="+mn-lt"/>
          <a:cs typeface="+mn-cs"/>
        </a:defRPr>
      </a:lvl2pPr>
      <a:lvl3pPr marL="1225797" indent="-263349" algn="l" defTabSz="891859" rtl="0" eaLnBrk="0" fontAlgn="base" hangingPunct="0">
        <a:spcBef>
          <a:spcPct val="20000"/>
        </a:spcBef>
        <a:spcAft>
          <a:spcPct val="0"/>
        </a:spcAft>
        <a:buClr>
          <a:srgbClr val="1E7FB8"/>
        </a:buClr>
        <a:buChar char="•"/>
        <a:defRPr sz="2052">
          <a:solidFill>
            <a:srgbClr val="000066"/>
          </a:solidFill>
          <a:latin typeface="Arial Narrow" pitchFamily="34" charset="0"/>
          <a:cs typeface="+mn-cs"/>
        </a:defRPr>
      </a:lvl3pPr>
      <a:lvl4pPr marL="1623536" indent="-221268" algn="l" defTabSz="891859" rtl="0" eaLnBrk="0" fontAlgn="base" hangingPunct="0">
        <a:spcBef>
          <a:spcPct val="20000"/>
        </a:spcBef>
        <a:spcAft>
          <a:spcPct val="0"/>
        </a:spcAft>
        <a:buClr>
          <a:srgbClr val="1E7FB8"/>
        </a:buClr>
        <a:buChar char="–"/>
        <a:defRPr sz="2052">
          <a:solidFill>
            <a:srgbClr val="000066"/>
          </a:solidFill>
          <a:latin typeface="Arial Narrow" pitchFamily="34" charset="0"/>
          <a:cs typeface="+mn-cs"/>
        </a:defRPr>
      </a:lvl4pPr>
      <a:lvl5pPr marL="1939827" indent="-141177" algn="r" defTabSz="891859" rtl="1" eaLnBrk="0" fontAlgn="base" hangingPunct="0">
        <a:spcBef>
          <a:spcPct val="20000"/>
        </a:spcBef>
        <a:spcAft>
          <a:spcPct val="0"/>
        </a:spcAft>
        <a:buChar char="»"/>
        <a:defRPr sz="1967">
          <a:solidFill>
            <a:srgbClr val="000066"/>
          </a:solidFill>
          <a:latin typeface="+mn-lt"/>
          <a:cs typeface="+mn-cs"/>
        </a:defRPr>
      </a:lvl5pPr>
      <a:lvl6pPr marL="2330779" indent="-141177" algn="r" defTabSz="891859" rtl="1" fontAlgn="base">
        <a:spcBef>
          <a:spcPct val="20000"/>
        </a:spcBef>
        <a:spcAft>
          <a:spcPct val="0"/>
        </a:spcAft>
        <a:buChar char="»"/>
        <a:defRPr sz="1967">
          <a:solidFill>
            <a:srgbClr val="000066"/>
          </a:solidFill>
          <a:latin typeface="+mn-lt"/>
          <a:cs typeface="+mn-cs"/>
        </a:defRPr>
      </a:lvl6pPr>
      <a:lvl7pPr marL="2721730" indent="-141177" algn="r" defTabSz="891859" rtl="1" fontAlgn="base">
        <a:spcBef>
          <a:spcPct val="20000"/>
        </a:spcBef>
        <a:spcAft>
          <a:spcPct val="0"/>
        </a:spcAft>
        <a:buChar char="»"/>
        <a:defRPr sz="1967">
          <a:solidFill>
            <a:srgbClr val="000066"/>
          </a:solidFill>
          <a:latin typeface="+mn-lt"/>
          <a:cs typeface="+mn-cs"/>
        </a:defRPr>
      </a:lvl7pPr>
      <a:lvl8pPr marL="3112682" indent="-141177" algn="r" defTabSz="891859" rtl="1" fontAlgn="base">
        <a:spcBef>
          <a:spcPct val="20000"/>
        </a:spcBef>
        <a:spcAft>
          <a:spcPct val="0"/>
        </a:spcAft>
        <a:buChar char="»"/>
        <a:defRPr sz="1967">
          <a:solidFill>
            <a:srgbClr val="000066"/>
          </a:solidFill>
          <a:latin typeface="+mn-lt"/>
          <a:cs typeface="+mn-cs"/>
        </a:defRPr>
      </a:lvl8pPr>
      <a:lvl9pPr marL="3503634" indent="-141177" algn="r" defTabSz="891859" rtl="1" fontAlgn="base">
        <a:spcBef>
          <a:spcPct val="20000"/>
        </a:spcBef>
        <a:spcAft>
          <a:spcPct val="0"/>
        </a:spcAft>
        <a:buChar char="»"/>
        <a:defRPr sz="1967">
          <a:solidFill>
            <a:srgbClr val="000066"/>
          </a:solidFill>
          <a:latin typeface="+mn-lt"/>
          <a:cs typeface="+mn-cs"/>
        </a:defRPr>
      </a:lvl9pPr>
    </p:bodyStyle>
    <p:otherStyle>
      <a:defPPr>
        <a:defRPr lang="en-US"/>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144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RECOGNİZİNG FOREST ECOSYSTEM SERVICES AND BENEFITS</a:t>
            </a:r>
            <a:endParaRPr lang="en-US"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6248400" y="6211669"/>
            <a:ext cx="1970116" cy="584775"/>
          </a:xfrm>
          <a:prstGeom prst="rect">
            <a:avLst/>
          </a:prstGeom>
          <a:noFill/>
        </p:spPr>
        <p:txBody>
          <a:bodyPr wrap="square" rtlCol="0">
            <a:spAutoFit/>
          </a:bodyPr>
          <a:lstStyle/>
          <a:p>
            <a:r>
              <a:rPr lang="en-US" sz="1600" dirty="0" smtClean="0"/>
              <a:t>18 October 2016 </a:t>
            </a:r>
          </a:p>
          <a:p>
            <a:r>
              <a:rPr lang="en-US" sz="1600" dirty="0" smtClean="0"/>
              <a:t>BMICH, Colombo </a:t>
            </a:r>
            <a:endParaRPr lang="en-US" sz="1600" dirty="0"/>
          </a:p>
        </p:txBody>
      </p:sp>
      <p:sp>
        <p:nvSpPr>
          <p:cNvPr id="8" name="TextBox 7"/>
          <p:cNvSpPr txBox="1"/>
          <p:nvPr/>
        </p:nvSpPr>
        <p:spPr>
          <a:xfrm>
            <a:off x="1143000" y="6211669"/>
            <a:ext cx="5105400" cy="584775"/>
          </a:xfrm>
          <a:prstGeom prst="rect">
            <a:avLst/>
          </a:prstGeom>
          <a:noFill/>
        </p:spPr>
        <p:txBody>
          <a:bodyPr wrap="square" rtlCol="0">
            <a:spAutoFit/>
          </a:bodyPr>
          <a:lstStyle/>
          <a:p>
            <a:r>
              <a:rPr lang="en-US" sz="1600" dirty="0" smtClean="0"/>
              <a:t>International </a:t>
            </a:r>
            <a:r>
              <a:rPr lang="en-US" sz="1600" dirty="0"/>
              <a:t>research </a:t>
            </a:r>
            <a:r>
              <a:rPr lang="en-US" sz="1600" dirty="0" smtClean="0"/>
              <a:t>symposium </a:t>
            </a:r>
            <a:r>
              <a:rPr lang="en-US" sz="1600" dirty="0"/>
              <a:t>on v</a:t>
            </a:r>
            <a:r>
              <a:rPr lang="en-US" sz="1600" dirty="0" smtClean="0"/>
              <a:t>aluation </a:t>
            </a:r>
            <a:r>
              <a:rPr lang="en-US" sz="1600" dirty="0"/>
              <a:t>of forest ecosystems and </a:t>
            </a:r>
            <a:r>
              <a:rPr lang="en-US" sz="1600" dirty="0" smtClean="0"/>
              <a:t>their services</a:t>
            </a:r>
            <a:endParaRPr lang="en-US" sz="16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399"/>
            <a:ext cx="9144000" cy="5297270"/>
          </a:xfrm>
          <a:prstGeom prst="rect">
            <a:avLst/>
          </a:prstGeom>
        </p:spPr>
      </p:pic>
      <p:sp>
        <p:nvSpPr>
          <p:cNvPr id="10" name="TextBox 9"/>
          <p:cNvSpPr txBox="1"/>
          <p:nvPr/>
        </p:nvSpPr>
        <p:spPr>
          <a:xfrm>
            <a:off x="5040630" y="4728638"/>
            <a:ext cx="3048000" cy="1200329"/>
          </a:xfrm>
          <a:prstGeom prst="rect">
            <a:avLst/>
          </a:prstGeom>
          <a:noFill/>
        </p:spPr>
        <p:txBody>
          <a:bodyPr wrap="square" rtlCol="0">
            <a:spAutoFit/>
          </a:bodyPr>
          <a:lstStyle/>
          <a:p>
            <a:r>
              <a:rPr lang="tr-TR" sz="2400" dirty="0">
                <a:solidFill>
                  <a:srgbClr val="FFFF00"/>
                </a:solidFill>
              </a:rPr>
              <a:t>Priyanie </a:t>
            </a:r>
            <a:r>
              <a:rPr lang="tr-TR" sz="2400" dirty="0" smtClean="0">
                <a:solidFill>
                  <a:srgbClr val="FFFF00"/>
                </a:solidFill>
              </a:rPr>
              <a:t>Amerasinghe </a:t>
            </a:r>
            <a:r>
              <a:rPr lang="tr-TR" sz="2400" dirty="0">
                <a:solidFill>
                  <a:srgbClr val="FFFF00"/>
                </a:solidFill>
              </a:rPr>
              <a:t>Matthew </a:t>
            </a:r>
            <a:r>
              <a:rPr lang="tr-TR" sz="2400" dirty="0" smtClean="0">
                <a:solidFill>
                  <a:srgbClr val="FFFF00"/>
                </a:solidFill>
              </a:rPr>
              <a:t>McCartney  </a:t>
            </a:r>
            <a:endParaRPr lang="en-US" sz="2400" dirty="0" smtClean="0">
              <a:solidFill>
                <a:srgbClr val="FFFF00"/>
              </a:solidFill>
            </a:endParaRPr>
          </a:p>
          <a:p>
            <a:r>
              <a:rPr lang="tr-TR" sz="2400" dirty="0" smtClean="0">
                <a:solidFill>
                  <a:srgbClr val="FFFF00"/>
                </a:solidFill>
              </a:rPr>
              <a:t>Sanjiv </a:t>
            </a:r>
            <a:r>
              <a:rPr lang="tr-TR" sz="2400" dirty="0">
                <a:solidFill>
                  <a:srgbClr val="FFFF00"/>
                </a:solidFill>
              </a:rPr>
              <a:t>de </a:t>
            </a:r>
            <a:r>
              <a:rPr lang="tr-TR" sz="2400" dirty="0" smtClean="0">
                <a:solidFill>
                  <a:srgbClr val="FFFF00"/>
                </a:solidFill>
              </a:rPr>
              <a:t>Silva</a:t>
            </a:r>
            <a:endParaRPr lang="en-US" sz="2400" dirty="0">
              <a:solidFill>
                <a:srgbClr val="FFFF00"/>
              </a:solidFill>
            </a:endParaRPr>
          </a:p>
        </p:txBody>
      </p:sp>
      <p:sp>
        <p:nvSpPr>
          <p:cNvPr id="11" name="TextBox 10"/>
          <p:cNvSpPr txBox="1"/>
          <p:nvPr/>
        </p:nvSpPr>
        <p:spPr>
          <a:xfrm rot="10800000" flipV="1">
            <a:off x="5040630" y="5878681"/>
            <a:ext cx="4310842" cy="369332"/>
          </a:xfrm>
          <a:prstGeom prst="rect">
            <a:avLst/>
          </a:prstGeom>
          <a:noFill/>
        </p:spPr>
        <p:txBody>
          <a:bodyPr wrap="square" rtlCol="0">
            <a:spAutoFit/>
          </a:bodyPr>
          <a:lstStyle/>
          <a:p>
            <a:r>
              <a:rPr lang="en-US" dirty="0" smtClean="0"/>
              <a:t>International Water Management Institute </a:t>
            </a:r>
            <a:endParaRPr lang="en-US" dirty="0"/>
          </a:p>
        </p:txBody>
      </p:sp>
    </p:spTree>
    <p:extLst>
      <p:ext uri="{BB962C8B-B14F-4D97-AF65-F5344CB8AC3E}">
        <p14:creationId xmlns:p14="http://schemas.microsoft.com/office/powerpoint/2010/main" val="279961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47650"/>
            <a:ext cx="6324600" cy="882678"/>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rPr>
              <a:t>Nepal: Competition between forest conservation and agroforestry (ICIMOD, 2012) </a:t>
            </a:r>
            <a:endParaRPr lang="en-US" sz="2400" dirty="0">
              <a:effectLst/>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0" y="914400"/>
            <a:ext cx="4361688" cy="2408294"/>
          </a:xfrm>
          <a:prstGeom prst="rect">
            <a:avLst/>
          </a:prstGeom>
        </p:spPr>
      </p:pic>
      <p:sp>
        <p:nvSpPr>
          <p:cNvPr id="4" name="Rectangle 3"/>
          <p:cNvSpPr/>
          <p:nvPr/>
        </p:nvSpPr>
        <p:spPr>
          <a:xfrm>
            <a:off x="213360" y="1300513"/>
            <a:ext cx="4572000" cy="2862322"/>
          </a:xfrm>
          <a:prstGeom prst="rect">
            <a:avLst/>
          </a:prstGeom>
        </p:spPr>
        <p:txBody>
          <a:bodyPr>
            <a:spAutoFit/>
          </a:bodyPr>
          <a:lstStyle/>
          <a:p>
            <a:r>
              <a:rPr lang="en-US" dirty="0"/>
              <a:t>Timber and wood (poles, fuelwood) </a:t>
            </a:r>
            <a:endParaRPr lang="en-US" dirty="0" smtClean="0"/>
          </a:p>
          <a:p>
            <a:r>
              <a:rPr lang="en-US" dirty="0" smtClean="0"/>
              <a:t>Medicinal </a:t>
            </a:r>
            <a:r>
              <a:rPr lang="en-US" dirty="0"/>
              <a:t>plants (</a:t>
            </a:r>
            <a:r>
              <a:rPr lang="en-US" dirty="0" err="1"/>
              <a:t>chiraita</a:t>
            </a:r>
            <a:r>
              <a:rPr lang="en-US" dirty="0"/>
              <a:t>, Himalayan yew, valerian, prickly ash, asparagus) </a:t>
            </a:r>
            <a:endParaRPr lang="en-US" dirty="0" smtClean="0"/>
          </a:p>
          <a:p>
            <a:r>
              <a:rPr lang="en-US" dirty="0" smtClean="0"/>
              <a:t>Biomass </a:t>
            </a:r>
            <a:r>
              <a:rPr lang="en-US" dirty="0"/>
              <a:t>for animal husbandry (fodder, grass, leaf litter) </a:t>
            </a:r>
            <a:endParaRPr lang="en-US" dirty="0" smtClean="0"/>
          </a:p>
          <a:p>
            <a:r>
              <a:rPr lang="en-US" dirty="0" smtClean="0"/>
              <a:t>Farming </a:t>
            </a:r>
            <a:r>
              <a:rPr lang="en-US" dirty="0"/>
              <a:t>(vegetables) </a:t>
            </a:r>
            <a:endParaRPr lang="en-US" dirty="0" smtClean="0"/>
          </a:p>
          <a:p>
            <a:r>
              <a:rPr lang="en-US" dirty="0" smtClean="0"/>
              <a:t>Subsidiary </a:t>
            </a:r>
            <a:r>
              <a:rPr lang="en-US" dirty="0"/>
              <a:t>food (mushrooms, bamboo shoots, other vegetables, edible fruit, honey</a:t>
            </a:r>
            <a:r>
              <a:rPr lang="en-US" dirty="0" smtClean="0"/>
              <a:t>)</a:t>
            </a:r>
          </a:p>
          <a:p>
            <a:r>
              <a:rPr lang="en-US" dirty="0" smtClean="0"/>
              <a:t>Carbon sequestration </a:t>
            </a:r>
          </a:p>
          <a:p>
            <a:r>
              <a:rPr lang="en-US" dirty="0" smtClean="0"/>
              <a:t>Soil formation and nutrient cycling </a:t>
            </a:r>
            <a:endParaRPr lang="en-US" dirty="0"/>
          </a:p>
        </p:txBody>
      </p:sp>
      <p:sp>
        <p:nvSpPr>
          <p:cNvPr id="6" name="Rectangle 5"/>
          <p:cNvSpPr/>
          <p:nvPr/>
        </p:nvSpPr>
        <p:spPr>
          <a:xfrm>
            <a:off x="4754880" y="4480243"/>
            <a:ext cx="4361688" cy="923330"/>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The </a:t>
            </a:r>
            <a:r>
              <a:rPr lang="en-US" dirty="0">
                <a:ea typeface="Calibri" panose="020F0502020204030204" pitchFamily="34" charset="0"/>
              </a:rPr>
              <a:t>estimated</a:t>
            </a:r>
            <a:r>
              <a:rPr lang="en-US" dirty="0">
                <a:latin typeface="Times New Roman" panose="02020603050405020304" pitchFamily="18" charset="0"/>
                <a:ea typeface="Calibri" panose="020F0502020204030204" pitchFamily="34" charset="0"/>
              </a:rPr>
              <a:t> value from carbon sequestration to the global community was estimated at USD 18 million.</a:t>
            </a:r>
            <a:endParaRPr lang="en-US" dirty="0"/>
          </a:p>
        </p:txBody>
      </p:sp>
      <p:sp>
        <p:nvSpPr>
          <p:cNvPr id="7" name="Rectangle 6"/>
          <p:cNvSpPr/>
          <p:nvPr/>
        </p:nvSpPr>
        <p:spPr>
          <a:xfrm>
            <a:off x="152400" y="4506888"/>
            <a:ext cx="4572000" cy="1477328"/>
          </a:xfrm>
          <a:prstGeom prst="rect">
            <a:avLst/>
          </a:prstGeom>
        </p:spPr>
        <p:txBody>
          <a:bodyPr>
            <a:spAutoFit/>
          </a:bodyPr>
          <a:lstStyle/>
          <a:p>
            <a:r>
              <a:rPr lang="en-US" dirty="0">
                <a:ea typeface="Calibri" panose="020F0502020204030204" pitchFamily="34" charset="0"/>
              </a:rPr>
              <a:t>The landscape which spans across three districts namely, </a:t>
            </a:r>
            <a:r>
              <a:rPr lang="en-US" dirty="0" err="1">
                <a:ea typeface="Calibri" panose="020F0502020204030204" pitchFamily="34" charset="0"/>
              </a:rPr>
              <a:t>Taplejung</a:t>
            </a:r>
            <a:r>
              <a:rPr lang="en-US" dirty="0">
                <a:ea typeface="Calibri" panose="020F0502020204030204" pitchFamily="34" charset="0"/>
              </a:rPr>
              <a:t>, </a:t>
            </a:r>
            <a:r>
              <a:rPr lang="en-US" dirty="0" err="1">
                <a:ea typeface="Calibri" panose="020F0502020204030204" pitchFamily="34" charset="0"/>
              </a:rPr>
              <a:t>Panchthar</a:t>
            </a:r>
            <a:r>
              <a:rPr lang="en-US" dirty="0">
                <a:ea typeface="Calibri" panose="020F0502020204030204" pitchFamily="34" charset="0"/>
              </a:rPr>
              <a:t> and </a:t>
            </a:r>
            <a:r>
              <a:rPr lang="en-US" dirty="0" err="1">
                <a:ea typeface="Calibri" panose="020F0502020204030204" pitchFamily="34" charset="0"/>
              </a:rPr>
              <a:t>Ilam</a:t>
            </a:r>
            <a:r>
              <a:rPr lang="en-US" dirty="0">
                <a:ea typeface="Calibri" panose="020F0502020204030204" pitchFamily="34" charset="0"/>
              </a:rPr>
              <a:t>, yielded forest ecosystem services of USD 125 million per </a:t>
            </a:r>
            <a:r>
              <a:rPr lang="en-US" dirty="0" smtClean="0">
                <a:ea typeface="Calibri" panose="020F0502020204030204" pitchFamily="34" charset="0"/>
              </a:rPr>
              <a:t>year (60% from animal husbandry )</a:t>
            </a:r>
            <a:endParaRPr lang="en-US" dirty="0"/>
          </a:p>
        </p:txBody>
      </p:sp>
      <p:sp>
        <p:nvSpPr>
          <p:cNvPr id="9" name="TextBox 8"/>
          <p:cNvSpPr txBox="1"/>
          <p:nvPr/>
        </p:nvSpPr>
        <p:spPr>
          <a:xfrm>
            <a:off x="4754880" y="5662954"/>
            <a:ext cx="3977640" cy="646331"/>
          </a:xfrm>
          <a:prstGeom prst="rect">
            <a:avLst/>
          </a:prstGeom>
          <a:noFill/>
        </p:spPr>
        <p:txBody>
          <a:bodyPr wrap="square" rtlCol="0">
            <a:spAutoFit/>
          </a:bodyPr>
          <a:lstStyle/>
          <a:p>
            <a:pPr algn="just"/>
            <a:r>
              <a:rPr lang="en-US" dirty="0" smtClean="0">
                <a:solidFill>
                  <a:schemeClr val="accent2">
                    <a:lumMod val="75000"/>
                  </a:schemeClr>
                </a:solidFill>
              </a:rPr>
              <a:t>Cultural Services, genetic resources, fresh water supply  were not considered </a:t>
            </a:r>
            <a:endParaRPr lang="en-US" dirty="0">
              <a:solidFill>
                <a:schemeClr val="accent2">
                  <a:lumMod val="75000"/>
                </a:schemeClr>
              </a:solidFill>
            </a:endParaRPr>
          </a:p>
        </p:txBody>
      </p:sp>
      <p:sp>
        <p:nvSpPr>
          <p:cNvPr id="5" name="Rectangle 4"/>
          <p:cNvSpPr/>
          <p:nvPr/>
        </p:nvSpPr>
        <p:spPr>
          <a:xfrm>
            <a:off x="4754880" y="3387863"/>
            <a:ext cx="4361688" cy="646331"/>
          </a:xfrm>
          <a:prstGeom prst="rect">
            <a:avLst/>
          </a:prstGeom>
        </p:spPr>
        <p:txBody>
          <a:bodyPr wrap="square">
            <a:spAutoFit/>
          </a:bodyPr>
          <a:lstStyle/>
          <a:p>
            <a:r>
              <a:rPr lang="en-US" dirty="0" smtClean="0"/>
              <a:t>Forested </a:t>
            </a:r>
            <a:r>
              <a:rPr lang="en-US" dirty="0"/>
              <a:t>Corridors of the Kangchenjunga Landscape </a:t>
            </a:r>
          </a:p>
        </p:txBody>
      </p:sp>
    </p:spTree>
    <p:extLst>
      <p:ext uri="{BB962C8B-B14F-4D97-AF65-F5344CB8AC3E}">
        <p14:creationId xmlns:p14="http://schemas.microsoft.com/office/powerpoint/2010/main" val="241591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1337"/>
            <a:ext cx="8458200" cy="830997"/>
          </a:xfrm>
          <a:prstGeom prst="rect">
            <a:avLst/>
          </a:prstGeom>
        </p:spPr>
        <p:txBody>
          <a:bodyPr wrap="square">
            <a:spAutoFit/>
          </a:bodyPr>
          <a:lstStyle/>
          <a:p>
            <a:r>
              <a:rPr lang="en-US" sz="2400" dirty="0">
                <a:ea typeface="Calibri" panose="020F0502020204030204" pitchFamily="34" charset="0"/>
              </a:rPr>
              <a:t>Myanmar: Sustainable financing systems for forest conservation (Emerton and Aung, 2013</a:t>
            </a:r>
            <a:r>
              <a:rPr lang="en-US" sz="2400" dirty="0" smtClean="0">
                <a:ea typeface="Calibri" panose="020F0502020204030204" pitchFamily="34" charset="0"/>
              </a:rPr>
              <a:t>) – adoption of forest master plan </a:t>
            </a:r>
            <a:endParaRPr lang="en-US" sz="2400" dirty="0"/>
          </a:p>
        </p:txBody>
      </p:sp>
      <p:sp>
        <p:nvSpPr>
          <p:cNvPr id="3" name="Rectangle 2"/>
          <p:cNvSpPr/>
          <p:nvPr/>
        </p:nvSpPr>
        <p:spPr>
          <a:xfrm>
            <a:off x="4541520" y="1164172"/>
            <a:ext cx="4572000" cy="3416320"/>
          </a:xfrm>
          <a:prstGeom prst="rect">
            <a:avLst/>
          </a:prstGeom>
        </p:spPr>
        <p:txBody>
          <a:bodyPr>
            <a:spAutoFit/>
          </a:bodyPr>
          <a:lstStyle/>
          <a:p>
            <a:pPr algn="just"/>
            <a:r>
              <a:rPr lang="en-US" dirty="0">
                <a:latin typeface="Times New Roman" panose="02020603050405020304" pitchFamily="18" charset="0"/>
                <a:ea typeface="Calibri" panose="020F0502020204030204" pitchFamily="34" charset="0"/>
              </a:rPr>
              <a:t>The baseline value for ecosystem services was estimated at USD 7.3 billion in 2012. The forest product utilization was estimated to be 15% (USD 1.1 billion), while the greatest share (3.9 billion) was met by the regulating, supporting and cultural services which was actually adding value to other sectors like food production (agriculture and fisheries) and tourism. Costs and damages avoided by safeguarding settlements, and production processes was around a third of the estimated value.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5542"/>
            <a:ext cx="4572000" cy="5424116"/>
          </a:xfrm>
          <a:prstGeom prst="rect">
            <a:avLst/>
          </a:prstGeom>
        </p:spPr>
      </p:pic>
      <p:sp>
        <p:nvSpPr>
          <p:cNvPr id="5" name="Rectangle 4"/>
          <p:cNvSpPr/>
          <p:nvPr/>
        </p:nvSpPr>
        <p:spPr>
          <a:xfrm>
            <a:off x="4572000" y="4892330"/>
            <a:ext cx="4572000" cy="1477328"/>
          </a:xfrm>
          <a:prstGeom prst="rect">
            <a:avLst/>
          </a:prstGeom>
        </p:spPr>
        <p:txBody>
          <a:bodyPr>
            <a:spAutoFit/>
          </a:bodyPr>
          <a:lstStyle/>
          <a:p>
            <a:r>
              <a:rPr lang="en-US" dirty="0">
                <a:ea typeface="Calibri" panose="020F0502020204030204" pitchFamily="34" charset="0"/>
              </a:rPr>
              <a:t>They estimated that over the next 20 years, conservation will contribute to the economy positively (USD 68.1 billion), as shown in monetary terms and help policy makers to invest in conservation. </a:t>
            </a:r>
            <a:endParaRPr lang="en-US" dirty="0"/>
          </a:p>
        </p:txBody>
      </p:sp>
    </p:spTree>
    <p:extLst>
      <p:ext uri="{BB962C8B-B14F-4D97-AF65-F5344CB8AC3E}">
        <p14:creationId xmlns:p14="http://schemas.microsoft.com/office/powerpoint/2010/main" val="416467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1"/>
            <a:ext cx="8686800" cy="830997"/>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rPr>
              <a:t>India: Forest ecosystem in the Himalayas, </a:t>
            </a:r>
            <a:r>
              <a:rPr lang="en-US" sz="2400" dirty="0" err="1">
                <a:latin typeface="Times New Roman" panose="02020603050405020304" pitchFamily="18" charset="0"/>
                <a:ea typeface="Calibri" panose="020F0502020204030204" pitchFamily="34" charset="0"/>
              </a:rPr>
              <a:t>Uttarakhand</a:t>
            </a:r>
            <a:r>
              <a:rPr lang="en-US" sz="2400" dirty="0">
                <a:latin typeface="Times New Roman" panose="02020603050405020304" pitchFamily="18" charset="0"/>
                <a:ea typeface="Calibri" panose="020F0502020204030204" pitchFamily="34" charset="0"/>
              </a:rPr>
              <a:t>: Looking towards environmental governance (</a:t>
            </a:r>
            <a:r>
              <a:rPr lang="en-US" sz="2400" dirty="0" err="1">
                <a:latin typeface="Times New Roman" panose="02020603050405020304" pitchFamily="18" charset="0"/>
                <a:ea typeface="Calibri" panose="020F0502020204030204" pitchFamily="34" charset="0"/>
              </a:rPr>
              <a:t>Semwal</a:t>
            </a:r>
            <a:r>
              <a:rPr lang="en-US" sz="2400" dirty="0">
                <a:latin typeface="Times New Roman" panose="02020603050405020304" pitchFamily="18" charset="0"/>
                <a:ea typeface="Calibri" panose="020F0502020204030204" pitchFamily="34" charset="0"/>
              </a:rPr>
              <a:t>, 2007)</a:t>
            </a:r>
            <a:endParaRPr lang="en-US" sz="2400" dirty="0"/>
          </a:p>
        </p:txBody>
      </p:sp>
      <p:sp>
        <p:nvSpPr>
          <p:cNvPr id="3" name="Rectangle 2"/>
          <p:cNvSpPr/>
          <p:nvPr/>
        </p:nvSpPr>
        <p:spPr>
          <a:xfrm>
            <a:off x="3953392" y="1288523"/>
            <a:ext cx="5190608" cy="2308324"/>
          </a:xfrm>
          <a:prstGeom prst="rect">
            <a:avLst/>
          </a:prstGeom>
        </p:spPr>
        <p:txBody>
          <a:bodyPr wrap="square">
            <a:spAutoFit/>
          </a:bodyPr>
          <a:lstStyle/>
          <a:p>
            <a:r>
              <a:rPr lang="en-US" dirty="0">
                <a:ea typeface="Calibri" panose="020F0502020204030204" pitchFamily="34" charset="0"/>
              </a:rPr>
              <a:t>Valuing the forest </a:t>
            </a:r>
            <a:r>
              <a:rPr lang="en-US" dirty="0" smtClean="0">
                <a:ea typeface="Calibri" panose="020F0502020204030204" pitchFamily="34" charset="0"/>
              </a:rPr>
              <a:t>ecosystems: local</a:t>
            </a:r>
            <a:r>
              <a:rPr lang="en-US" dirty="0">
                <a:ea typeface="Calibri" panose="020F0502020204030204" pitchFamily="34" charset="0"/>
              </a:rPr>
              <a:t>, regional, national and global </a:t>
            </a:r>
            <a:r>
              <a:rPr lang="en-US" dirty="0" smtClean="0">
                <a:ea typeface="Calibri" panose="020F0502020204030204" pitchFamily="34" charset="0"/>
              </a:rPr>
              <a:t>benefits</a:t>
            </a:r>
          </a:p>
          <a:p>
            <a:r>
              <a:rPr lang="en-US" dirty="0" smtClean="0">
                <a:ea typeface="Calibri" panose="020F0502020204030204" pitchFamily="34" charset="0"/>
              </a:rPr>
              <a:t>Nine broad </a:t>
            </a:r>
            <a:r>
              <a:rPr lang="en-US" dirty="0">
                <a:ea typeface="Calibri" panose="020F0502020204030204" pitchFamily="34" charset="0"/>
              </a:rPr>
              <a:t>categories of ecosystem services </a:t>
            </a:r>
            <a:r>
              <a:rPr lang="en-US" dirty="0" smtClean="0">
                <a:ea typeface="Calibri" panose="020F0502020204030204" pitchFamily="34" charset="0"/>
              </a:rPr>
              <a:t> - carbon </a:t>
            </a:r>
            <a:r>
              <a:rPr lang="en-US" dirty="0">
                <a:ea typeface="Calibri" panose="020F0502020204030204" pitchFamily="34" charset="0"/>
              </a:rPr>
              <a:t>sequestration, landscape beauty/recreation, </a:t>
            </a:r>
            <a:r>
              <a:rPr lang="en-US" dirty="0" err="1">
                <a:ea typeface="Calibri" panose="020F0502020204030204" pitchFamily="34" charset="0"/>
              </a:rPr>
              <a:t>agrobiodivesity</a:t>
            </a:r>
            <a:r>
              <a:rPr lang="en-US" dirty="0">
                <a:ea typeface="Calibri" panose="020F0502020204030204" pitchFamily="34" charset="0"/>
              </a:rPr>
              <a:t>, soil formation/ fertility maintenance, hydrological regulation and climate moderation, succession (land slide/slip stabilization), non-timber forest products, pollination and grazing.</a:t>
            </a:r>
            <a:endParaRPr lang="en-US" dirty="0"/>
          </a:p>
        </p:txBody>
      </p:sp>
      <p:sp>
        <p:nvSpPr>
          <p:cNvPr id="4" name="Rectangle 3"/>
          <p:cNvSpPr/>
          <p:nvPr/>
        </p:nvSpPr>
        <p:spPr>
          <a:xfrm>
            <a:off x="3953392" y="3711405"/>
            <a:ext cx="5209658" cy="1477328"/>
          </a:xfrm>
          <a:prstGeom prst="rect">
            <a:avLst/>
          </a:prstGeom>
        </p:spPr>
        <p:txBody>
          <a:bodyPr wrap="square">
            <a:spAutoFit/>
          </a:bodyPr>
          <a:lstStyle/>
          <a:p>
            <a:r>
              <a:rPr lang="en-US" dirty="0">
                <a:ea typeface="Calibri" panose="020F0502020204030204" pitchFamily="34" charset="0"/>
              </a:rPr>
              <a:t>In an area of </a:t>
            </a:r>
            <a:r>
              <a:rPr lang="en-US" dirty="0" smtClean="0">
                <a:ea typeface="Calibri" panose="020F0502020204030204" pitchFamily="34" charset="0"/>
              </a:rPr>
              <a:t>2,352,700 </a:t>
            </a:r>
            <a:r>
              <a:rPr lang="en-US" dirty="0">
                <a:ea typeface="Calibri" panose="020F0502020204030204" pitchFamily="34" charset="0"/>
              </a:rPr>
              <a:t>ha of forest, the average total value for ecosystem services were estimated at USD 1150 ha/</a:t>
            </a:r>
            <a:r>
              <a:rPr lang="en-US" dirty="0" err="1">
                <a:ea typeface="Calibri" panose="020F0502020204030204" pitchFamily="34" charset="0"/>
              </a:rPr>
              <a:t>yr</a:t>
            </a:r>
            <a:r>
              <a:rPr lang="en-US" dirty="0">
                <a:ea typeface="Calibri" panose="020F0502020204030204" pitchFamily="34" charset="0"/>
              </a:rPr>
              <a:t> and USD 2.4 billion/yr. Values for nutrient cycling, soil erosion and raw materials were among the highest, </a:t>
            </a:r>
            <a:endParaRPr lang="en-US" dirty="0"/>
          </a:p>
        </p:txBody>
      </p:sp>
      <p:sp>
        <p:nvSpPr>
          <p:cNvPr id="5" name="Rectangle 4"/>
          <p:cNvSpPr/>
          <p:nvPr/>
        </p:nvSpPr>
        <p:spPr>
          <a:xfrm>
            <a:off x="685800" y="5188733"/>
            <a:ext cx="8229600" cy="1277786"/>
          </a:xfrm>
          <a:prstGeom prst="rect">
            <a:avLst/>
          </a:prstGeom>
        </p:spPr>
        <p:txBody>
          <a:bodyPr wrap="square">
            <a:spAutoFit/>
          </a:bodyPr>
          <a:lstStyle/>
          <a:p>
            <a:pPr algn="just">
              <a:lnSpc>
                <a:spcPct val="107000"/>
              </a:lnSpc>
              <a:spcAft>
                <a:spcPts val="800"/>
              </a:spcAft>
            </a:pPr>
            <a:r>
              <a:rPr lang="en-US" dirty="0">
                <a:ea typeface="Calibri" panose="020F0502020204030204" pitchFamily="34" charset="0"/>
              </a:rPr>
              <a:t>This was one of the first studies that used the TEV method for forest ecosystem valuation, and enabled the implementation of a onetime ecological </a:t>
            </a:r>
            <a:r>
              <a:rPr lang="en-US" dirty="0" err="1">
                <a:ea typeface="Calibri" panose="020F0502020204030204" pitchFamily="34" charset="0"/>
              </a:rPr>
              <a:t>cess</a:t>
            </a:r>
            <a:r>
              <a:rPr lang="en-US" dirty="0">
                <a:ea typeface="Calibri" panose="020F0502020204030204" pitchFamily="34" charset="0"/>
              </a:rPr>
              <a:t>, that went to the Compensatory Afforestation Fund Management and Planning Authority (CAMPA) fund for undertaking the mandatory activities. </a:t>
            </a:r>
            <a:endParaRPr lang="en-US" sz="2800" dirty="0">
              <a:effectLst/>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425323"/>
            <a:ext cx="3705742" cy="3038899"/>
          </a:xfrm>
          <a:prstGeom prst="rect">
            <a:avLst/>
          </a:prstGeom>
        </p:spPr>
      </p:pic>
    </p:spTree>
    <p:extLst>
      <p:ext uri="{BB962C8B-B14F-4D97-AF65-F5344CB8AC3E}">
        <p14:creationId xmlns:p14="http://schemas.microsoft.com/office/powerpoint/2010/main" val="16239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7848600" cy="865173"/>
          </a:xfrm>
          <a:prstGeom prst="rect">
            <a:avLst/>
          </a:prstGeom>
        </p:spPr>
        <p:txBody>
          <a:bodyPr wrap="square">
            <a:spAutoFit/>
          </a:bodyPr>
          <a:lstStyle/>
          <a:p>
            <a:pPr algn="just">
              <a:lnSpc>
                <a:spcPct val="107000"/>
              </a:lnSpc>
              <a:spcAft>
                <a:spcPts val="800"/>
              </a:spcAft>
            </a:pPr>
            <a:r>
              <a:rPr lang="en-US" sz="2400" dirty="0">
                <a:ea typeface="Calibri" panose="020F0502020204030204" pitchFamily="34" charset="0"/>
              </a:rPr>
              <a:t>Indonesia: Mangrove forests and their services (</a:t>
            </a:r>
            <a:r>
              <a:rPr lang="en-US" sz="2400" dirty="0" err="1">
                <a:ea typeface="Calibri" panose="020F0502020204030204" pitchFamily="34" charset="0"/>
              </a:rPr>
              <a:t>Zulkarnaini</a:t>
            </a:r>
            <a:r>
              <a:rPr lang="en-US" sz="2400" dirty="0">
                <a:ea typeface="Calibri" panose="020F0502020204030204" pitchFamily="34" charset="0"/>
              </a:rPr>
              <a:t> and Mariana, 2016)</a:t>
            </a:r>
            <a:endParaRPr lang="en-US" sz="2400" dirty="0">
              <a:effectLst/>
              <a:ea typeface="Times New Roman" panose="02020603050405020304" pitchFamily="18" charset="0"/>
            </a:endParaRPr>
          </a:p>
        </p:txBody>
      </p:sp>
      <p:sp>
        <p:nvSpPr>
          <p:cNvPr id="3" name="Rectangle 2"/>
          <p:cNvSpPr/>
          <p:nvPr/>
        </p:nvSpPr>
        <p:spPr>
          <a:xfrm>
            <a:off x="152400" y="1600200"/>
            <a:ext cx="7239000" cy="4366836"/>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dirty="0" smtClean="0">
                <a:ea typeface="Calibri" panose="020F0502020204030204" pitchFamily="34" charset="0"/>
              </a:rPr>
              <a:t>Indonesia</a:t>
            </a:r>
            <a:r>
              <a:rPr lang="en-US" dirty="0">
                <a:ea typeface="Calibri" panose="020F0502020204030204" pitchFamily="34" charset="0"/>
              </a:rPr>
              <a:t>, the mangrove forests of the Indragiri estuary, Indragiri </a:t>
            </a:r>
            <a:r>
              <a:rPr lang="en-US" dirty="0" err="1">
                <a:ea typeface="Calibri" panose="020F0502020204030204" pitchFamily="34" charset="0"/>
              </a:rPr>
              <a:t>Hilir</a:t>
            </a:r>
            <a:r>
              <a:rPr lang="en-US" dirty="0">
                <a:ea typeface="Calibri" panose="020F0502020204030204" pitchFamily="34" charset="0"/>
              </a:rPr>
              <a:t> district area of Riau province (Sumatera island</a:t>
            </a:r>
            <a:r>
              <a:rPr lang="en-US" dirty="0" smtClean="0">
                <a:ea typeface="Calibri" panose="020F0502020204030204" pitchFamily="34" charset="0"/>
              </a:rPr>
              <a:t>). </a:t>
            </a:r>
          </a:p>
          <a:p>
            <a:pPr marL="285750" indent="-285750" algn="just">
              <a:lnSpc>
                <a:spcPct val="107000"/>
              </a:lnSpc>
              <a:spcAft>
                <a:spcPts val="800"/>
              </a:spcAft>
              <a:buFont typeface="Arial" panose="020B0604020202020204" pitchFamily="34" charset="0"/>
              <a:buChar char="•"/>
            </a:pPr>
            <a:r>
              <a:rPr lang="en-US" dirty="0" smtClean="0">
                <a:ea typeface="Calibri" panose="020F0502020204030204" pitchFamily="34" charset="0"/>
              </a:rPr>
              <a:t>Protects </a:t>
            </a:r>
            <a:r>
              <a:rPr lang="en-US" dirty="0">
                <a:ea typeface="Calibri" panose="020F0502020204030204" pitchFamily="34" charset="0"/>
              </a:rPr>
              <a:t>the shore lines against the ocean waves and sea water intrusion. They also provide timber, spawning grounds for wish, nursery grounds and feeding ground for fish for aquatic life. </a:t>
            </a:r>
            <a:endParaRPr lang="en-US" dirty="0" smtClean="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ea typeface="Calibri" panose="020F0502020204030204" pitchFamily="34" charset="0"/>
              </a:rPr>
              <a:t>Communities </a:t>
            </a:r>
            <a:r>
              <a:rPr lang="en-US" dirty="0">
                <a:ea typeface="Calibri" panose="020F0502020204030204" pitchFamily="34" charset="0"/>
              </a:rPr>
              <a:t>living around the mangroves, users and the institutions that look after the welfare of </a:t>
            </a:r>
            <a:r>
              <a:rPr lang="en-US" dirty="0" smtClean="0">
                <a:ea typeface="Calibri" panose="020F0502020204030204" pitchFamily="34" charset="0"/>
              </a:rPr>
              <a:t>communities.</a:t>
            </a:r>
          </a:p>
          <a:p>
            <a:pPr marL="285750" indent="-285750" algn="just">
              <a:lnSpc>
                <a:spcPct val="107000"/>
              </a:lnSpc>
              <a:spcAft>
                <a:spcPts val="800"/>
              </a:spcAft>
              <a:buFont typeface="Arial" panose="020B0604020202020204" pitchFamily="34" charset="0"/>
              <a:buChar char="•"/>
            </a:pPr>
            <a:r>
              <a:rPr lang="en-US" dirty="0" smtClean="0">
                <a:ea typeface="Calibri" panose="020F0502020204030204" pitchFamily="34" charset="0"/>
              </a:rPr>
              <a:t>Values </a:t>
            </a:r>
            <a:r>
              <a:rPr lang="en-US" dirty="0">
                <a:ea typeface="Calibri" panose="020F0502020204030204" pitchFamily="34" charset="0"/>
              </a:rPr>
              <a:t>assessed were direct, indirect and options </a:t>
            </a:r>
            <a:endParaRPr lang="en-US" dirty="0" smtClean="0">
              <a:ea typeface="Calibri" panose="020F0502020204030204" pitchFamily="34" charset="0"/>
            </a:endParaRPr>
          </a:p>
          <a:p>
            <a:pPr algn="just">
              <a:lnSpc>
                <a:spcPct val="107000"/>
              </a:lnSpc>
              <a:spcAft>
                <a:spcPts val="800"/>
              </a:spcAft>
            </a:pPr>
            <a:r>
              <a:rPr lang="en-US" dirty="0" smtClean="0">
                <a:ea typeface="Calibri" panose="020F0502020204030204" pitchFamily="34" charset="0"/>
              </a:rPr>
              <a:t>     and </a:t>
            </a:r>
            <a:r>
              <a:rPr lang="en-US" dirty="0">
                <a:ea typeface="Calibri" panose="020F0502020204030204" pitchFamily="34" charset="0"/>
              </a:rPr>
              <a:t>existence values. </a:t>
            </a:r>
            <a:endParaRPr lang="en-US" dirty="0" smtClean="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ea typeface="Calibri" panose="020F0502020204030204" pitchFamily="34" charset="0"/>
              </a:rPr>
              <a:t>The </a:t>
            </a:r>
            <a:r>
              <a:rPr lang="en-US" dirty="0">
                <a:ea typeface="Calibri" panose="020F0502020204030204" pitchFamily="34" charset="0"/>
              </a:rPr>
              <a:t>total economic value of mangrove forests </a:t>
            </a:r>
            <a:r>
              <a:rPr lang="en-US" dirty="0" smtClean="0">
                <a:ea typeface="Calibri" panose="020F0502020204030204" pitchFamily="34" charset="0"/>
              </a:rPr>
              <a:t>was</a:t>
            </a:r>
          </a:p>
          <a:p>
            <a:pPr algn="just">
              <a:lnSpc>
                <a:spcPct val="107000"/>
              </a:lnSpc>
              <a:spcAft>
                <a:spcPts val="800"/>
              </a:spcAft>
            </a:pPr>
            <a:r>
              <a:rPr lang="en-US" dirty="0" smtClean="0">
                <a:ea typeface="Calibri" panose="020F0502020204030204" pitchFamily="34" charset="0"/>
              </a:rPr>
              <a:t>      estimated </a:t>
            </a:r>
            <a:r>
              <a:rPr lang="en-US" dirty="0">
                <a:ea typeface="Calibri" panose="020F0502020204030204" pitchFamily="34" charset="0"/>
              </a:rPr>
              <a:t>at USD 11,823,848 per year, and </a:t>
            </a:r>
            <a:endParaRPr lang="en-US" dirty="0" smtClean="0">
              <a:ea typeface="Calibri" panose="020F0502020204030204" pitchFamily="34" charset="0"/>
            </a:endParaRPr>
          </a:p>
          <a:p>
            <a:pPr algn="just">
              <a:lnSpc>
                <a:spcPct val="107000"/>
              </a:lnSpc>
              <a:spcAft>
                <a:spcPts val="800"/>
              </a:spcAft>
            </a:pPr>
            <a:r>
              <a:rPr lang="en-US" smtClean="0">
                <a:ea typeface="Calibri" panose="020F0502020204030204" pitchFamily="34" charset="0"/>
              </a:rPr>
              <a:t>      USD </a:t>
            </a:r>
            <a:r>
              <a:rPr lang="en-US" dirty="0">
                <a:ea typeface="Calibri" panose="020F0502020204030204" pitchFamily="34" charset="0"/>
              </a:rPr>
              <a:t>485,896 per ha/year.</a:t>
            </a:r>
            <a:endParaRPr lang="en-US" sz="2800" dirty="0">
              <a:effectLst/>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733800"/>
            <a:ext cx="3458058" cy="2972215"/>
          </a:xfrm>
          <a:prstGeom prst="rect">
            <a:avLst/>
          </a:prstGeom>
        </p:spPr>
      </p:pic>
    </p:spTree>
    <p:extLst>
      <p:ext uri="{BB962C8B-B14F-4D97-AF65-F5344CB8AC3E}">
        <p14:creationId xmlns:p14="http://schemas.microsoft.com/office/powerpoint/2010/main" val="29086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691" y="457200"/>
            <a:ext cx="3429000" cy="523220"/>
          </a:xfrm>
          <a:prstGeom prst="rect">
            <a:avLst/>
          </a:prstGeom>
          <a:noFill/>
        </p:spPr>
        <p:txBody>
          <a:bodyPr wrap="square" rtlCol="0">
            <a:spAutoFit/>
          </a:bodyPr>
          <a:lstStyle/>
          <a:p>
            <a:r>
              <a:rPr lang="en-US" sz="2800" dirty="0" smtClean="0"/>
              <a:t>Recommendations</a:t>
            </a:r>
            <a:endParaRPr lang="en-US" sz="2800" dirty="0"/>
          </a:p>
        </p:txBody>
      </p:sp>
      <p:sp>
        <p:nvSpPr>
          <p:cNvPr id="3" name="TextBox 2"/>
          <p:cNvSpPr txBox="1"/>
          <p:nvPr/>
        </p:nvSpPr>
        <p:spPr>
          <a:xfrm>
            <a:off x="3383281" y="1859280"/>
            <a:ext cx="1950719" cy="369332"/>
          </a:xfrm>
          <a:prstGeom prst="rect">
            <a:avLst/>
          </a:prstGeom>
          <a:noFill/>
        </p:spPr>
        <p:txBody>
          <a:bodyPr wrap="square" rtlCol="0">
            <a:spAutoFit/>
          </a:bodyPr>
          <a:lstStyle/>
          <a:p>
            <a:r>
              <a:rPr lang="en-US" dirty="0" smtClean="0"/>
              <a:t> </a:t>
            </a:r>
            <a:endParaRPr lang="en-US" dirty="0"/>
          </a:p>
        </p:txBody>
      </p:sp>
      <p:sp>
        <p:nvSpPr>
          <p:cNvPr id="4" name="TextBox 3"/>
          <p:cNvSpPr txBox="1"/>
          <p:nvPr/>
        </p:nvSpPr>
        <p:spPr>
          <a:xfrm>
            <a:off x="277691" y="1219200"/>
            <a:ext cx="8650223" cy="4893647"/>
          </a:xfrm>
          <a:prstGeom prst="rect">
            <a:avLst/>
          </a:prstGeom>
          <a:noFill/>
        </p:spPr>
        <p:txBody>
          <a:bodyPr wrap="square" rtlCol="0">
            <a:spAutoFit/>
          </a:bodyPr>
          <a:lstStyle/>
          <a:p>
            <a:endParaRPr lang="en-US" sz="2400" dirty="0" smtClean="0"/>
          </a:p>
          <a:p>
            <a:pPr marL="342900" indent="-342900">
              <a:buFont typeface="Arial" panose="020B0604020202020204" pitchFamily="34" charset="0"/>
              <a:buChar char="•"/>
            </a:pPr>
            <a:r>
              <a:rPr lang="en-US" sz="2400" dirty="0"/>
              <a:t>Biophysical mapping and assessment of </a:t>
            </a:r>
            <a:r>
              <a:rPr lang="en-US" sz="2400" dirty="0" smtClean="0"/>
              <a:t> forest </a:t>
            </a:r>
            <a:r>
              <a:rPr lang="en-US" sz="2400" dirty="0"/>
              <a:t>ecosystem services – baseline </a:t>
            </a:r>
            <a:r>
              <a:rPr lang="en-US" sz="2400" dirty="0" smtClean="0"/>
              <a:t>stocks and fluxes, participatory processes </a:t>
            </a:r>
          </a:p>
          <a:p>
            <a:pPr marL="342900" indent="-342900">
              <a:buFont typeface="Arial" panose="020B0604020202020204" pitchFamily="34" charset="0"/>
              <a:buChar char="•"/>
            </a:pPr>
            <a:r>
              <a:rPr lang="en-US" sz="2400" dirty="0" smtClean="0"/>
              <a:t>Changes </a:t>
            </a:r>
            <a:r>
              <a:rPr lang="en-US" sz="2400" dirty="0"/>
              <a:t>in the provision of forest ecosystem </a:t>
            </a:r>
            <a:r>
              <a:rPr lang="en-US" sz="2400" dirty="0" smtClean="0"/>
              <a:t>services resulting </a:t>
            </a:r>
            <a:r>
              <a:rPr lang="en-US" sz="2400" dirty="0"/>
              <a:t>from forest dynamics, </a:t>
            </a:r>
            <a:r>
              <a:rPr lang="en-US" sz="2400" dirty="0" smtClean="0"/>
              <a:t>influence of climatic changes </a:t>
            </a:r>
            <a:r>
              <a:rPr lang="en-US" sz="2400" dirty="0"/>
              <a:t>and forest </a:t>
            </a:r>
            <a:r>
              <a:rPr lang="en-US" sz="2400" dirty="0" smtClean="0"/>
              <a:t>disturbances</a:t>
            </a:r>
            <a:endParaRPr lang="en-US" sz="2400" dirty="0"/>
          </a:p>
          <a:p>
            <a:pPr marL="342900" indent="-342900">
              <a:buFont typeface="Arial" panose="020B0604020202020204" pitchFamily="34" charset="0"/>
              <a:buChar char="•"/>
            </a:pPr>
            <a:r>
              <a:rPr lang="en-US" sz="2400" dirty="0"/>
              <a:t>Economic valuation of forest ecosystem services: current status and future (policy) </a:t>
            </a:r>
            <a:r>
              <a:rPr lang="en-US" sz="2400" dirty="0" smtClean="0"/>
              <a:t>scenarios</a:t>
            </a:r>
          </a:p>
          <a:p>
            <a:pPr marL="342900" indent="-342900">
              <a:buFont typeface="Arial" panose="020B0604020202020204" pitchFamily="34" charset="0"/>
              <a:buChar char="•"/>
            </a:pPr>
            <a:r>
              <a:rPr lang="en-US" sz="2400" dirty="0" smtClean="0"/>
              <a:t>Policies governance  </a:t>
            </a:r>
            <a:r>
              <a:rPr lang="en-US" sz="2400" dirty="0"/>
              <a:t>and management </a:t>
            </a:r>
            <a:r>
              <a:rPr lang="en-US" sz="2400" dirty="0" smtClean="0"/>
              <a:t>options in a changing environment </a:t>
            </a:r>
            <a:endParaRPr lang="en-US" sz="2400" dirty="0"/>
          </a:p>
          <a:p>
            <a:pPr marL="342900" indent="-342900">
              <a:buFont typeface="Arial" panose="020B0604020202020204" pitchFamily="34" charset="0"/>
              <a:buChar char="•"/>
            </a:pPr>
            <a:r>
              <a:rPr lang="en-US" sz="2400" dirty="0" smtClean="0"/>
              <a:t>Repositories of data sets for present and future assessments </a:t>
            </a:r>
            <a:endParaRPr lang="en-US" sz="2400" dirty="0"/>
          </a:p>
          <a:p>
            <a:pPr marL="342900" indent="-342900">
              <a:buFont typeface="Arial" panose="020B0604020202020204" pitchFamily="34" charset="0"/>
              <a:buChar char="•"/>
            </a:pPr>
            <a:r>
              <a:rPr lang="en-US" sz="2400" dirty="0"/>
              <a:t>Capacity building of staff and users </a:t>
            </a:r>
          </a:p>
          <a:p>
            <a:endParaRPr lang="en-US" sz="2400" dirty="0"/>
          </a:p>
        </p:txBody>
      </p:sp>
    </p:spTree>
    <p:extLst>
      <p:ext uri="{BB962C8B-B14F-4D97-AF65-F5344CB8AC3E}">
        <p14:creationId xmlns:p14="http://schemas.microsoft.com/office/powerpoint/2010/main" val="39552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590800" y="381000"/>
            <a:ext cx="3900239" cy="1015663"/>
          </a:xfrm>
          <a:prstGeom prst="rect">
            <a:avLst/>
          </a:prstGeom>
          <a:noFill/>
        </p:spPr>
        <p:txBody>
          <a:bodyPr wrap="square" rtlCol="0">
            <a:spAutoFit/>
          </a:bodyPr>
          <a:lstStyle/>
          <a:p>
            <a:r>
              <a:rPr lang="en-US" sz="6000" dirty="0" smtClean="0"/>
              <a:t>Thank you </a:t>
            </a:r>
            <a:endParaRPr lang="en-US" sz="6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789" y="2000474"/>
            <a:ext cx="4762500" cy="33337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057400"/>
            <a:ext cx="3553321" cy="3219899"/>
          </a:xfrm>
          <a:prstGeom prst="rect">
            <a:avLst/>
          </a:prstGeom>
        </p:spPr>
      </p:pic>
      <p:sp>
        <p:nvSpPr>
          <p:cNvPr id="5" name="TextBox 4"/>
          <p:cNvSpPr txBox="1"/>
          <p:nvPr/>
        </p:nvSpPr>
        <p:spPr>
          <a:xfrm>
            <a:off x="2590800" y="5702573"/>
            <a:ext cx="4800600" cy="584775"/>
          </a:xfrm>
          <a:prstGeom prst="rect">
            <a:avLst/>
          </a:prstGeom>
          <a:noFill/>
        </p:spPr>
        <p:txBody>
          <a:bodyPr wrap="square" rtlCol="0">
            <a:spAutoFit/>
          </a:bodyPr>
          <a:lstStyle/>
          <a:p>
            <a:r>
              <a:rPr lang="en-US" sz="3200" dirty="0" smtClean="0"/>
              <a:t>p.amerasinghe@cigar.org</a:t>
            </a:r>
            <a:endParaRPr lang="en-US" sz="3200" dirty="0"/>
          </a:p>
        </p:txBody>
      </p:sp>
    </p:spTree>
    <p:extLst>
      <p:ext uri="{BB962C8B-B14F-4D97-AF65-F5344CB8AC3E}">
        <p14:creationId xmlns:p14="http://schemas.microsoft.com/office/powerpoint/2010/main" val="384551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55651"/>
            <a:ext cx="8839200" cy="2677656"/>
          </a:xfrm>
          <a:prstGeom prst="rect">
            <a:avLst/>
          </a:prstGeom>
        </p:spPr>
        <p:txBody>
          <a:bodyPr wrap="square">
            <a:spAutoFit/>
          </a:bodyPr>
          <a:lstStyle/>
          <a:p>
            <a:pPr marL="457200" indent="-457200">
              <a:buFont typeface="Arial" panose="020B0604020202020204" pitchFamily="34" charset="0"/>
              <a:buChar char="•"/>
            </a:pPr>
            <a:r>
              <a:rPr lang="en-US" sz="2800" dirty="0" smtClean="0">
                <a:ea typeface="Calibri" panose="020F0502020204030204" pitchFamily="34" charset="0"/>
              </a:rPr>
              <a:t>Forest Ecosystem Services – what are they?</a:t>
            </a:r>
          </a:p>
          <a:p>
            <a:pPr marL="457200" indent="-457200">
              <a:buFont typeface="Arial" panose="020B0604020202020204" pitchFamily="34" charset="0"/>
              <a:buChar char="•"/>
            </a:pPr>
            <a:r>
              <a:rPr lang="en-US" sz="2800" dirty="0" smtClean="0">
                <a:ea typeface="Calibri" panose="020F0502020204030204" pitchFamily="34" charset="0"/>
              </a:rPr>
              <a:t>Recognizing forest ecosystem services – what does this mean?  </a:t>
            </a:r>
          </a:p>
          <a:p>
            <a:pPr marL="457200" indent="-457200">
              <a:buFont typeface="Arial" panose="020B0604020202020204" pitchFamily="34" charset="0"/>
              <a:buChar char="•"/>
            </a:pPr>
            <a:r>
              <a:rPr lang="en-US" sz="2800" dirty="0" smtClean="0">
                <a:ea typeface="Calibri" panose="020F0502020204030204" pitchFamily="34" charset="0"/>
              </a:rPr>
              <a:t>Valuation methods </a:t>
            </a:r>
          </a:p>
          <a:p>
            <a:pPr marL="457200" indent="-457200">
              <a:buFont typeface="Arial" panose="020B0604020202020204" pitchFamily="34" charset="0"/>
              <a:buChar char="•"/>
            </a:pPr>
            <a:r>
              <a:rPr lang="en-US" sz="2800" dirty="0" smtClean="0">
                <a:ea typeface="Calibri" panose="020F0502020204030204" pitchFamily="34" charset="0"/>
              </a:rPr>
              <a:t>Examples across Asia  </a:t>
            </a:r>
          </a:p>
          <a:p>
            <a:endParaRPr lang="en-US" sz="2800" dirty="0">
              <a:ea typeface="Times New Roman" panose="02020603050405020304" pitchFamily="18" charset="0"/>
            </a:endParaRPr>
          </a:p>
        </p:txBody>
      </p:sp>
      <p:sp>
        <p:nvSpPr>
          <p:cNvPr id="5" name="TextBox 4"/>
          <p:cNvSpPr txBox="1"/>
          <p:nvPr/>
        </p:nvSpPr>
        <p:spPr>
          <a:xfrm>
            <a:off x="3581400" y="174037"/>
            <a:ext cx="1981200" cy="584775"/>
          </a:xfrm>
          <a:prstGeom prst="rect">
            <a:avLst/>
          </a:prstGeom>
          <a:noFill/>
        </p:spPr>
        <p:txBody>
          <a:bodyPr wrap="square" rtlCol="0">
            <a:spAutoFit/>
          </a:bodyPr>
          <a:lstStyle/>
          <a:p>
            <a:r>
              <a:rPr lang="en-US" sz="3200" dirty="0" smtClean="0"/>
              <a:t>Content </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316" y="2438400"/>
            <a:ext cx="4296684" cy="389589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 y="3398433"/>
            <a:ext cx="4827920" cy="2928938"/>
          </a:xfrm>
          <a:prstGeom prst="rect">
            <a:avLst/>
          </a:prstGeom>
        </p:spPr>
      </p:pic>
    </p:spTree>
    <p:extLst>
      <p:ext uri="{BB962C8B-B14F-4D97-AF65-F5344CB8AC3E}">
        <p14:creationId xmlns:p14="http://schemas.microsoft.com/office/powerpoint/2010/main" val="3434197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 y="1107325"/>
            <a:ext cx="4629912" cy="4176682"/>
          </a:xfrm>
          <a:prstGeom prst="rect">
            <a:avLst/>
          </a:prstGeom>
        </p:spPr>
      </p:pic>
      <p:sp>
        <p:nvSpPr>
          <p:cNvPr id="4" name="TextBox 3"/>
          <p:cNvSpPr txBox="1"/>
          <p:nvPr/>
        </p:nvSpPr>
        <p:spPr>
          <a:xfrm>
            <a:off x="85344" y="174659"/>
            <a:ext cx="9067800" cy="523220"/>
          </a:xfrm>
          <a:prstGeom prst="rect">
            <a:avLst/>
          </a:prstGeom>
          <a:noFill/>
        </p:spPr>
        <p:txBody>
          <a:bodyPr wrap="square" rtlCol="0">
            <a:spAutoFit/>
          </a:bodyPr>
          <a:lstStyle/>
          <a:p>
            <a:r>
              <a:rPr lang="en-US" sz="2800" dirty="0" smtClean="0"/>
              <a:t>Interactions between built, human, social and natural capital </a:t>
            </a:r>
            <a:endParaRPr lang="en-US" sz="2800" dirty="0"/>
          </a:p>
        </p:txBody>
      </p:sp>
      <p:sp>
        <p:nvSpPr>
          <p:cNvPr id="5" name="TextBox 4"/>
          <p:cNvSpPr txBox="1"/>
          <p:nvPr/>
        </p:nvSpPr>
        <p:spPr>
          <a:xfrm>
            <a:off x="2781300" y="6044404"/>
            <a:ext cx="4191000" cy="523220"/>
          </a:xfrm>
          <a:prstGeom prst="rect">
            <a:avLst/>
          </a:prstGeom>
          <a:noFill/>
        </p:spPr>
        <p:txBody>
          <a:bodyPr wrap="square" rtlCol="0">
            <a:spAutoFit/>
          </a:bodyPr>
          <a:lstStyle/>
          <a:p>
            <a:r>
              <a:rPr lang="en-US" sz="2800" dirty="0" smtClean="0"/>
              <a:t>Human Well–being </a:t>
            </a:r>
            <a:endParaRPr lang="en-US" sz="2800" dirty="0"/>
          </a:p>
        </p:txBody>
      </p:sp>
      <p:sp>
        <p:nvSpPr>
          <p:cNvPr id="6" name="TextBox 5"/>
          <p:cNvSpPr txBox="1"/>
          <p:nvPr/>
        </p:nvSpPr>
        <p:spPr>
          <a:xfrm>
            <a:off x="621465" y="5546022"/>
            <a:ext cx="8163197" cy="400110"/>
          </a:xfrm>
          <a:prstGeom prst="rect">
            <a:avLst/>
          </a:prstGeom>
          <a:noFill/>
        </p:spPr>
        <p:txBody>
          <a:bodyPr wrap="none" rtlCol="0">
            <a:spAutoFit/>
          </a:bodyPr>
          <a:lstStyle/>
          <a:p>
            <a:r>
              <a:rPr lang="en-US" sz="2000" dirty="0" smtClean="0"/>
              <a:t>Ecosystem services are benefits that people derive from ecosystem services  </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783815"/>
            <a:ext cx="4109037" cy="2876326"/>
          </a:xfrm>
          <a:prstGeom prst="rect">
            <a:avLst/>
          </a:prstGeom>
        </p:spPr>
      </p:pic>
    </p:spTree>
    <p:extLst>
      <p:ext uri="{BB962C8B-B14F-4D97-AF65-F5344CB8AC3E}">
        <p14:creationId xmlns:p14="http://schemas.microsoft.com/office/powerpoint/2010/main" val="128438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96" y="176784"/>
            <a:ext cx="89916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Forest ecosystems provide an array of services</a:t>
            </a:r>
          </a:p>
          <a:p>
            <a:pPr marL="457200" indent="-457200">
              <a:buFont typeface="Arial" panose="020B0604020202020204" pitchFamily="34" charset="0"/>
              <a:buChar char="•"/>
            </a:pPr>
            <a:r>
              <a:rPr lang="en-US" sz="2800" dirty="0">
                <a:ea typeface="Calibri" panose="020F0502020204030204" pitchFamily="34" charset="0"/>
              </a:rPr>
              <a:t>Provisioning </a:t>
            </a:r>
            <a:r>
              <a:rPr lang="en-US" sz="2800" dirty="0" smtClean="0">
                <a:ea typeface="Calibri" panose="020F0502020204030204" pitchFamily="34" charset="0"/>
              </a:rPr>
              <a:t>services: timber</a:t>
            </a:r>
            <a:r>
              <a:rPr lang="en-US" sz="2800" dirty="0">
                <a:ea typeface="Calibri" panose="020F0502020204030204" pitchFamily="34" charset="0"/>
              </a:rPr>
              <a:t>, non-wood forest products and fuel wood </a:t>
            </a:r>
            <a:endParaRPr lang="en-US" sz="2800" dirty="0" smtClean="0">
              <a:ea typeface="Calibri" panose="020F0502020204030204" pitchFamily="34" charset="0"/>
            </a:endParaRPr>
          </a:p>
          <a:p>
            <a:pPr marL="457200" indent="-457200">
              <a:buFont typeface="Arial" panose="020B0604020202020204" pitchFamily="34" charset="0"/>
              <a:buChar char="•"/>
            </a:pPr>
            <a:r>
              <a:rPr lang="en-US" sz="2800" dirty="0">
                <a:ea typeface="Calibri" panose="020F0502020204030204" pitchFamily="34" charset="0"/>
              </a:rPr>
              <a:t>Regulating </a:t>
            </a:r>
            <a:r>
              <a:rPr lang="en-US" sz="2800" dirty="0" smtClean="0">
                <a:ea typeface="Calibri" panose="020F0502020204030204" pitchFamily="34" charset="0"/>
              </a:rPr>
              <a:t>services: climate </a:t>
            </a:r>
            <a:r>
              <a:rPr lang="en-US" sz="2800" dirty="0">
                <a:ea typeface="Calibri" panose="020F0502020204030204" pitchFamily="34" charset="0"/>
              </a:rPr>
              <a:t>control, nutrient cycling water regulation and </a:t>
            </a:r>
            <a:r>
              <a:rPr lang="en-US" sz="2800" dirty="0" smtClean="0">
                <a:ea typeface="Calibri" panose="020F0502020204030204" pitchFamily="34" charset="0"/>
              </a:rPr>
              <a:t>supply</a:t>
            </a:r>
            <a:r>
              <a:rPr lang="en-US" sz="2800" dirty="0">
                <a:ea typeface="Calibri" panose="020F0502020204030204" pitchFamily="34" charset="0"/>
              </a:rPr>
              <a:t>, pollution regulation, soil protection and formation (soil erosion control</a:t>
            </a:r>
            <a:r>
              <a:rPr lang="en-US" sz="2800" dirty="0" smtClean="0">
                <a:ea typeface="Calibri" panose="020F0502020204030204" pitchFamily="34" charset="0"/>
              </a:rPr>
              <a:t>), biodiversity protection</a:t>
            </a:r>
          </a:p>
          <a:p>
            <a:pPr marL="457200" indent="-457200">
              <a:buFont typeface="Arial" panose="020B0604020202020204" pitchFamily="34" charset="0"/>
              <a:buChar char="•"/>
            </a:pPr>
            <a:r>
              <a:rPr lang="en-US" sz="2800" dirty="0" smtClean="0"/>
              <a:t>Cultural services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971800"/>
            <a:ext cx="4953000" cy="3500437"/>
          </a:xfrm>
          <a:prstGeom prst="rect">
            <a:avLst/>
          </a:prstGeom>
        </p:spPr>
      </p:pic>
      <p:sp>
        <p:nvSpPr>
          <p:cNvPr id="6" name="Rectangle 5"/>
          <p:cNvSpPr/>
          <p:nvPr/>
        </p:nvSpPr>
        <p:spPr>
          <a:xfrm>
            <a:off x="152400" y="4740306"/>
            <a:ext cx="4171604" cy="923330"/>
          </a:xfrm>
          <a:prstGeom prst="rect">
            <a:avLst/>
          </a:prstGeom>
        </p:spPr>
        <p:txBody>
          <a:bodyPr wrap="square">
            <a:spAutoFit/>
          </a:bodyPr>
          <a:lstStyle/>
          <a:p>
            <a:r>
              <a:rPr lang="en-US" dirty="0"/>
              <a:t>Millennium Ecosystem Assessment, 2005</a:t>
            </a:r>
          </a:p>
          <a:p>
            <a:r>
              <a:rPr lang="en-US" dirty="0"/>
              <a:t>The Economics of Ecosystems and Biodiversity (TEEB) valuation 2010</a:t>
            </a:r>
          </a:p>
        </p:txBody>
      </p:sp>
    </p:spTree>
    <p:extLst>
      <p:ext uri="{BB962C8B-B14F-4D97-AF65-F5344CB8AC3E}">
        <p14:creationId xmlns:p14="http://schemas.microsoft.com/office/powerpoint/2010/main" val="29434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9144000" cy="6858000"/>
          </a:xfrm>
          <a:prstGeom prst="rect">
            <a:avLst/>
          </a:prstGeom>
        </p:spPr>
      </p:pic>
      <p:sp>
        <p:nvSpPr>
          <p:cNvPr id="3" name="TextBox 2"/>
          <p:cNvSpPr txBox="1"/>
          <p:nvPr/>
        </p:nvSpPr>
        <p:spPr>
          <a:xfrm>
            <a:off x="304800" y="457200"/>
            <a:ext cx="4800600" cy="400110"/>
          </a:xfrm>
          <a:prstGeom prst="rect">
            <a:avLst/>
          </a:prstGeom>
          <a:noFill/>
        </p:spPr>
        <p:txBody>
          <a:bodyPr wrap="square" rtlCol="0">
            <a:spAutoFit/>
          </a:bodyPr>
          <a:lstStyle/>
          <a:p>
            <a:r>
              <a:rPr lang="en-US" sz="2000" dirty="0" smtClean="0"/>
              <a:t>Understanding the Landscape  Structure </a:t>
            </a:r>
            <a:endParaRPr lang="en-US" sz="2000" dirty="0"/>
          </a:p>
        </p:txBody>
      </p:sp>
      <p:sp>
        <p:nvSpPr>
          <p:cNvPr id="4" name="Rectangle 3"/>
          <p:cNvSpPr/>
          <p:nvPr/>
        </p:nvSpPr>
        <p:spPr>
          <a:xfrm>
            <a:off x="1580388" y="1234950"/>
            <a:ext cx="5943600" cy="369332"/>
          </a:xfrm>
          <a:prstGeom prst="rect">
            <a:avLst/>
          </a:prstGeom>
        </p:spPr>
        <p:txBody>
          <a:bodyPr wrap="square">
            <a:spAutoFit/>
          </a:bodyPr>
          <a:lstStyle/>
          <a:p>
            <a:r>
              <a:rPr lang="en-US" dirty="0">
                <a:solidFill>
                  <a:srgbClr val="FFFF00"/>
                </a:solidFill>
              </a:rPr>
              <a:t>Valuation – assessing the trade-offs towards achieving a goal </a:t>
            </a:r>
          </a:p>
        </p:txBody>
      </p:sp>
      <p:sp>
        <p:nvSpPr>
          <p:cNvPr id="5" name="Rectangle 4"/>
          <p:cNvSpPr/>
          <p:nvPr/>
        </p:nvSpPr>
        <p:spPr>
          <a:xfrm>
            <a:off x="2286000" y="1734928"/>
            <a:ext cx="5867400" cy="369332"/>
          </a:xfrm>
          <a:prstGeom prst="rect">
            <a:avLst/>
          </a:prstGeom>
        </p:spPr>
        <p:txBody>
          <a:bodyPr wrap="square">
            <a:spAutoFit/>
          </a:bodyPr>
          <a:lstStyle/>
          <a:p>
            <a:r>
              <a:rPr lang="en-US" dirty="0">
                <a:solidFill>
                  <a:srgbClr val="FFFF00"/>
                </a:solidFill>
              </a:rPr>
              <a:t>Assessing the relative contribution of natural capital stocks</a:t>
            </a:r>
          </a:p>
        </p:txBody>
      </p:sp>
      <p:sp>
        <p:nvSpPr>
          <p:cNvPr id="6" name="Rectangle 5"/>
          <p:cNvSpPr/>
          <p:nvPr/>
        </p:nvSpPr>
        <p:spPr>
          <a:xfrm>
            <a:off x="2705100" y="2352424"/>
            <a:ext cx="5410200" cy="369332"/>
          </a:xfrm>
          <a:prstGeom prst="rect">
            <a:avLst/>
          </a:prstGeom>
        </p:spPr>
        <p:txBody>
          <a:bodyPr wrap="square">
            <a:spAutoFit/>
          </a:bodyPr>
          <a:lstStyle/>
          <a:p>
            <a:r>
              <a:rPr lang="en-US" dirty="0">
                <a:solidFill>
                  <a:srgbClr val="FFFF00"/>
                </a:solidFill>
              </a:rPr>
              <a:t>Participatory methods and primary data collection </a:t>
            </a:r>
          </a:p>
        </p:txBody>
      </p:sp>
      <p:sp>
        <p:nvSpPr>
          <p:cNvPr id="7" name="Rectangle 6"/>
          <p:cNvSpPr/>
          <p:nvPr/>
        </p:nvSpPr>
        <p:spPr>
          <a:xfrm>
            <a:off x="3733800" y="4406129"/>
            <a:ext cx="3693768" cy="369332"/>
          </a:xfrm>
          <a:prstGeom prst="rect">
            <a:avLst/>
          </a:prstGeom>
        </p:spPr>
        <p:txBody>
          <a:bodyPr wrap="none">
            <a:spAutoFit/>
          </a:bodyPr>
          <a:lstStyle/>
          <a:p>
            <a:r>
              <a:rPr lang="en-US" dirty="0">
                <a:solidFill>
                  <a:srgbClr val="FFFF00"/>
                </a:solidFill>
              </a:rPr>
              <a:t>Data </a:t>
            </a:r>
            <a:r>
              <a:rPr lang="en-US" dirty="0" smtClean="0">
                <a:solidFill>
                  <a:srgbClr val="FFFF00"/>
                </a:solidFill>
              </a:rPr>
              <a:t>requirements and TEV methods </a:t>
            </a:r>
            <a:endParaRPr lang="en-US" dirty="0">
              <a:solidFill>
                <a:srgbClr val="FFFF00"/>
              </a:solidFill>
            </a:endParaRPr>
          </a:p>
        </p:txBody>
      </p:sp>
      <p:sp>
        <p:nvSpPr>
          <p:cNvPr id="8" name="Rectangle 7"/>
          <p:cNvSpPr/>
          <p:nvPr/>
        </p:nvSpPr>
        <p:spPr>
          <a:xfrm>
            <a:off x="387096" y="5275439"/>
            <a:ext cx="8759952" cy="1200329"/>
          </a:xfrm>
          <a:prstGeom prst="rect">
            <a:avLst/>
          </a:prstGeom>
          <a:solidFill>
            <a:schemeClr val="tx1">
              <a:lumMod val="95000"/>
              <a:lumOff val="5000"/>
            </a:schemeClr>
          </a:solidFill>
        </p:spPr>
        <p:txBody>
          <a:bodyPr wrap="square">
            <a:spAutoFit/>
          </a:bodyPr>
          <a:lstStyle/>
          <a:p>
            <a:r>
              <a:rPr lang="en-US" sz="2400" dirty="0">
                <a:solidFill>
                  <a:srgbClr val="FFFF00"/>
                </a:solidFill>
              </a:rPr>
              <a:t>Total Economic Value = Use Values  + Non-Use Values </a:t>
            </a:r>
          </a:p>
          <a:p>
            <a:r>
              <a:rPr lang="en-US" sz="2400" dirty="0">
                <a:solidFill>
                  <a:srgbClr val="FFFF00"/>
                </a:solidFill>
              </a:rPr>
              <a:t>Use </a:t>
            </a:r>
            <a:r>
              <a:rPr lang="en-US" sz="2400" dirty="0" smtClean="0">
                <a:solidFill>
                  <a:srgbClr val="FFFF00"/>
                </a:solidFill>
              </a:rPr>
              <a:t>Values = Direct </a:t>
            </a:r>
            <a:r>
              <a:rPr lang="en-US" sz="2400" dirty="0">
                <a:solidFill>
                  <a:srgbClr val="FFFF00"/>
                </a:solidFill>
              </a:rPr>
              <a:t>Use Values + Indirect Use Values + Option Values </a:t>
            </a:r>
          </a:p>
          <a:p>
            <a:r>
              <a:rPr lang="en-US" sz="2400" dirty="0">
                <a:solidFill>
                  <a:srgbClr val="FFFF00"/>
                </a:solidFill>
              </a:rPr>
              <a:t>Non-Use Values = Bequest Value + Existence Value </a:t>
            </a:r>
          </a:p>
        </p:txBody>
      </p:sp>
    </p:spTree>
    <p:extLst>
      <p:ext uri="{BB962C8B-B14F-4D97-AF65-F5344CB8AC3E}">
        <p14:creationId xmlns:p14="http://schemas.microsoft.com/office/powerpoint/2010/main" val="35903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20" y="747338"/>
            <a:ext cx="8668960" cy="5363323"/>
          </a:xfrm>
          <a:prstGeom prst="rect">
            <a:avLst/>
          </a:prstGeom>
        </p:spPr>
      </p:pic>
      <p:sp>
        <p:nvSpPr>
          <p:cNvPr id="3" name="TextBox 2"/>
          <p:cNvSpPr txBox="1"/>
          <p:nvPr/>
        </p:nvSpPr>
        <p:spPr>
          <a:xfrm>
            <a:off x="237520" y="152401"/>
            <a:ext cx="8906480" cy="461665"/>
          </a:xfrm>
          <a:prstGeom prst="rect">
            <a:avLst/>
          </a:prstGeom>
          <a:noFill/>
        </p:spPr>
        <p:txBody>
          <a:bodyPr wrap="square" rtlCol="0">
            <a:spAutoFit/>
          </a:bodyPr>
          <a:lstStyle/>
          <a:p>
            <a:r>
              <a:rPr lang="en-US" sz="2400" dirty="0" smtClean="0"/>
              <a:t>The Economics of Ecosystem and Biodiversity – Valuation approaches  </a:t>
            </a:r>
            <a:endParaRPr lang="en-US" sz="2400" dirty="0"/>
          </a:p>
        </p:txBody>
      </p:sp>
      <p:sp>
        <p:nvSpPr>
          <p:cNvPr id="4" name="TextBox 3"/>
          <p:cNvSpPr txBox="1"/>
          <p:nvPr/>
        </p:nvSpPr>
        <p:spPr>
          <a:xfrm>
            <a:off x="1447800" y="6243933"/>
            <a:ext cx="2712719" cy="369332"/>
          </a:xfrm>
          <a:prstGeom prst="rect">
            <a:avLst/>
          </a:prstGeom>
          <a:noFill/>
        </p:spPr>
        <p:txBody>
          <a:bodyPr wrap="square" rtlCol="0">
            <a:spAutoFit/>
          </a:bodyPr>
          <a:lstStyle/>
          <a:p>
            <a:r>
              <a:rPr lang="en-US" dirty="0" smtClean="0"/>
              <a:t>Source: TEEB Chapter 5 </a:t>
            </a:r>
            <a:endParaRPr lang="en-US" dirty="0"/>
          </a:p>
        </p:txBody>
      </p:sp>
    </p:spTree>
    <p:extLst>
      <p:ext uri="{BB962C8B-B14F-4D97-AF65-F5344CB8AC3E}">
        <p14:creationId xmlns:p14="http://schemas.microsoft.com/office/powerpoint/2010/main" val="1000733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2474802"/>
              </p:ext>
            </p:extLst>
          </p:nvPr>
        </p:nvGraphicFramePr>
        <p:xfrm>
          <a:off x="228600" y="228600"/>
          <a:ext cx="8763000" cy="6293993"/>
        </p:xfrm>
        <a:graphic>
          <a:graphicData uri="http://schemas.openxmlformats.org/drawingml/2006/table">
            <a:tbl>
              <a:tblPr firstRow="1" firstCol="1" bandRow="1">
                <a:tableStyleId>{5C22544A-7EE6-4342-B048-85BDC9FD1C3A}</a:tableStyleId>
              </a:tblPr>
              <a:tblGrid>
                <a:gridCol w="1280933">
                  <a:extLst>
                    <a:ext uri="{9D8B030D-6E8A-4147-A177-3AD203B41FA5}">
                      <a16:colId xmlns:a16="http://schemas.microsoft.com/office/drawing/2014/main" val="1352269298"/>
                    </a:ext>
                  </a:extLst>
                </a:gridCol>
                <a:gridCol w="1995666">
                  <a:extLst>
                    <a:ext uri="{9D8B030D-6E8A-4147-A177-3AD203B41FA5}">
                      <a16:colId xmlns:a16="http://schemas.microsoft.com/office/drawing/2014/main" val="1343543164"/>
                    </a:ext>
                  </a:extLst>
                </a:gridCol>
                <a:gridCol w="3393214">
                  <a:extLst>
                    <a:ext uri="{9D8B030D-6E8A-4147-A177-3AD203B41FA5}">
                      <a16:colId xmlns:a16="http://schemas.microsoft.com/office/drawing/2014/main" val="1629819804"/>
                    </a:ext>
                  </a:extLst>
                </a:gridCol>
                <a:gridCol w="2093187">
                  <a:extLst>
                    <a:ext uri="{9D8B030D-6E8A-4147-A177-3AD203B41FA5}">
                      <a16:colId xmlns:a16="http://schemas.microsoft.com/office/drawing/2014/main" val="1793917148"/>
                    </a:ext>
                  </a:extLst>
                </a:gridCol>
              </a:tblGrid>
              <a:tr h="196985">
                <a:tc>
                  <a:txBody>
                    <a:bodyPr/>
                    <a:lstStyle/>
                    <a:p>
                      <a:pPr marL="0" marR="0">
                        <a:lnSpc>
                          <a:spcPct val="107000"/>
                        </a:lnSpc>
                        <a:spcBef>
                          <a:spcPts val="0"/>
                        </a:spcBef>
                        <a:spcAft>
                          <a:spcPts val="0"/>
                        </a:spcAft>
                      </a:pPr>
                      <a:r>
                        <a:rPr lang="en-US" sz="2000" dirty="0">
                          <a:effectLst/>
                        </a:rPr>
                        <a:t>Group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Method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Summary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Ecosystem service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9502385"/>
                  </a:ext>
                </a:extLst>
              </a:tr>
              <a:tr h="393970">
                <a:tc>
                  <a:txBody>
                    <a:bodyPr/>
                    <a:lstStyle/>
                    <a:p>
                      <a:pPr marL="0" marR="0">
                        <a:lnSpc>
                          <a:spcPct val="107000"/>
                        </a:lnSpc>
                        <a:spcBef>
                          <a:spcPts val="0"/>
                        </a:spcBef>
                        <a:spcAft>
                          <a:spcPts val="0"/>
                        </a:spcAft>
                      </a:pPr>
                      <a:r>
                        <a:rPr lang="en-US" sz="2000" dirty="0">
                          <a:effectLst/>
                        </a:rPr>
                        <a:t>Direct market</a:t>
                      </a:r>
                    </a:p>
                    <a:p>
                      <a:pPr marL="0" marR="0">
                        <a:lnSpc>
                          <a:spcPct val="107000"/>
                        </a:lnSpc>
                        <a:spcBef>
                          <a:spcPts val="0"/>
                        </a:spcBef>
                        <a:spcAft>
                          <a:spcPts val="0"/>
                        </a:spcAft>
                      </a:pPr>
                      <a:r>
                        <a:rPr lang="en-US" sz="2000" dirty="0">
                          <a:effectLst/>
                        </a:rPr>
                        <a:t>prices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Market prices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Observe market prices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Provisioning services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170119"/>
                  </a:ext>
                </a:extLst>
              </a:tr>
              <a:tr h="590955">
                <a:tc rowSpan="3">
                  <a:txBody>
                    <a:bodyPr/>
                    <a:lstStyle/>
                    <a:p>
                      <a:pPr marL="0" marR="0">
                        <a:lnSpc>
                          <a:spcPct val="107000"/>
                        </a:lnSpc>
                        <a:spcBef>
                          <a:spcPts val="0"/>
                        </a:spcBef>
                        <a:spcAft>
                          <a:spcPts val="0"/>
                        </a:spcAft>
                      </a:pPr>
                      <a:r>
                        <a:rPr lang="en-US" sz="2000" dirty="0">
                          <a:effectLst/>
                        </a:rPr>
                        <a:t>Market</a:t>
                      </a:r>
                    </a:p>
                    <a:p>
                      <a:pPr marL="0" marR="0">
                        <a:lnSpc>
                          <a:spcPct val="107000"/>
                        </a:lnSpc>
                        <a:spcBef>
                          <a:spcPts val="0"/>
                        </a:spcBef>
                        <a:spcAft>
                          <a:spcPts val="0"/>
                        </a:spcAft>
                      </a:pPr>
                      <a:r>
                        <a:rPr lang="en-US" sz="2000" dirty="0">
                          <a:effectLst/>
                        </a:rPr>
                        <a:t>alternative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Replacement</a:t>
                      </a:r>
                    </a:p>
                    <a:p>
                      <a:pPr marL="0" marR="0">
                        <a:lnSpc>
                          <a:spcPct val="107000"/>
                        </a:lnSpc>
                        <a:spcBef>
                          <a:spcPts val="0"/>
                        </a:spcBef>
                        <a:spcAft>
                          <a:spcPts val="0"/>
                        </a:spcAft>
                      </a:pPr>
                      <a:r>
                        <a:rPr lang="en-US" sz="2400" dirty="0">
                          <a:effectLst/>
                        </a:rPr>
                        <a:t>costs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Finding a man-made solution as</a:t>
                      </a:r>
                    </a:p>
                    <a:p>
                      <a:pPr marL="0" marR="0">
                        <a:lnSpc>
                          <a:spcPct val="107000"/>
                        </a:lnSpc>
                        <a:spcBef>
                          <a:spcPts val="0"/>
                        </a:spcBef>
                        <a:spcAft>
                          <a:spcPts val="0"/>
                        </a:spcAft>
                      </a:pPr>
                      <a:r>
                        <a:rPr lang="en-US" sz="1800" dirty="0">
                          <a:effectLst/>
                        </a:rPr>
                        <a:t>an alternative to the ecosystem</a:t>
                      </a:r>
                    </a:p>
                    <a:p>
                      <a:pPr marL="0" marR="0">
                        <a:lnSpc>
                          <a:spcPct val="107000"/>
                        </a:lnSpc>
                        <a:spcBef>
                          <a:spcPts val="0"/>
                        </a:spcBef>
                        <a:spcAft>
                          <a:spcPts val="0"/>
                        </a:spcAft>
                      </a:pPr>
                      <a:r>
                        <a:rPr lang="en-US" sz="1800" dirty="0">
                          <a:effectLst/>
                        </a:rPr>
                        <a:t>service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Pollination, water</a:t>
                      </a:r>
                    </a:p>
                    <a:p>
                      <a:pPr marL="0" marR="0">
                        <a:lnSpc>
                          <a:spcPct val="107000"/>
                        </a:lnSpc>
                        <a:spcBef>
                          <a:spcPts val="0"/>
                        </a:spcBef>
                        <a:spcAft>
                          <a:spcPts val="0"/>
                        </a:spcAft>
                      </a:pPr>
                      <a:r>
                        <a:rPr lang="en-US" sz="1800" dirty="0">
                          <a:effectLst/>
                        </a:rPr>
                        <a:t>purification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8569113"/>
                  </a:ext>
                </a:extLst>
              </a:tr>
              <a:tr h="590955">
                <a:tc vMerge="1">
                  <a:txBody>
                    <a:bodyPr/>
                    <a:lstStyle/>
                    <a:p>
                      <a:endParaRPr lang="en-US"/>
                    </a:p>
                  </a:txBody>
                  <a:tcPr/>
                </a:tc>
                <a:tc>
                  <a:txBody>
                    <a:bodyPr/>
                    <a:lstStyle/>
                    <a:p>
                      <a:pPr marL="0" marR="0">
                        <a:lnSpc>
                          <a:spcPct val="107000"/>
                        </a:lnSpc>
                        <a:spcBef>
                          <a:spcPts val="0"/>
                        </a:spcBef>
                        <a:spcAft>
                          <a:spcPts val="0"/>
                        </a:spcAft>
                      </a:pPr>
                      <a:r>
                        <a:rPr lang="en-US" sz="2400" dirty="0">
                          <a:effectLst/>
                        </a:rPr>
                        <a:t>Damage cost</a:t>
                      </a:r>
                    </a:p>
                    <a:p>
                      <a:pPr marL="0" marR="0">
                        <a:lnSpc>
                          <a:spcPct val="107000"/>
                        </a:lnSpc>
                        <a:spcBef>
                          <a:spcPts val="0"/>
                        </a:spcBef>
                        <a:spcAft>
                          <a:spcPts val="0"/>
                        </a:spcAft>
                      </a:pPr>
                      <a:r>
                        <a:rPr lang="en-US" sz="2400" dirty="0">
                          <a:effectLst/>
                        </a:rPr>
                        <a:t>avoided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How much spending was</a:t>
                      </a:r>
                    </a:p>
                    <a:p>
                      <a:pPr marL="0" marR="0">
                        <a:lnSpc>
                          <a:spcPct val="107000"/>
                        </a:lnSpc>
                        <a:spcBef>
                          <a:spcPts val="0"/>
                        </a:spcBef>
                        <a:spcAft>
                          <a:spcPts val="0"/>
                        </a:spcAft>
                      </a:pPr>
                      <a:r>
                        <a:rPr lang="en-US" sz="1800" dirty="0">
                          <a:effectLst/>
                        </a:rPr>
                        <a:t>avoided because of the</a:t>
                      </a:r>
                    </a:p>
                    <a:p>
                      <a:pPr marL="0" marR="0">
                        <a:lnSpc>
                          <a:spcPct val="107000"/>
                        </a:lnSpc>
                        <a:spcBef>
                          <a:spcPts val="0"/>
                        </a:spcBef>
                        <a:spcAft>
                          <a:spcPts val="0"/>
                        </a:spcAft>
                      </a:pPr>
                      <a:r>
                        <a:rPr lang="en-US" sz="1800" dirty="0">
                          <a:effectLst/>
                        </a:rPr>
                        <a:t>ecosystem service provided?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Damage mitigation,</a:t>
                      </a:r>
                    </a:p>
                    <a:p>
                      <a:pPr marL="0" marR="0">
                        <a:lnSpc>
                          <a:spcPct val="107000"/>
                        </a:lnSpc>
                        <a:spcBef>
                          <a:spcPts val="0"/>
                        </a:spcBef>
                        <a:spcAft>
                          <a:spcPts val="0"/>
                        </a:spcAft>
                      </a:pPr>
                      <a:r>
                        <a:rPr lang="en-US" sz="1800" dirty="0">
                          <a:effectLst/>
                        </a:rPr>
                        <a:t>carbon sequestration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0295148"/>
                  </a:ext>
                </a:extLst>
              </a:tr>
              <a:tr h="787940">
                <a:tc vMerge="1">
                  <a:txBody>
                    <a:bodyPr/>
                    <a:lstStyle/>
                    <a:p>
                      <a:endParaRPr lang="en-US"/>
                    </a:p>
                  </a:txBody>
                  <a:tcPr/>
                </a:tc>
                <a:tc>
                  <a:txBody>
                    <a:bodyPr/>
                    <a:lstStyle/>
                    <a:p>
                      <a:pPr marL="0" marR="0">
                        <a:lnSpc>
                          <a:spcPct val="107000"/>
                        </a:lnSpc>
                        <a:spcBef>
                          <a:spcPts val="0"/>
                        </a:spcBef>
                        <a:spcAft>
                          <a:spcPts val="0"/>
                        </a:spcAft>
                      </a:pPr>
                      <a:r>
                        <a:rPr lang="en-US" sz="2400" dirty="0">
                          <a:effectLst/>
                        </a:rPr>
                        <a:t>Production</a:t>
                      </a:r>
                    </a:p>
                    <a:p>
                      <a:pPr marL="0" marR="0">
                        <a:lnSpc>
                          <a:spcPct val="107000"/>
                        </a:lnSpc>
                        <a:spcBef>
                          <a:spcPts val="0"/>
                        </a:spcBef>
                        <a:spcAft>
                          <a:spcPts val="0"/>
                        </a:spcAft>
                      </a:pPr>
                      <a:r>
                        <a:rPr lang="en-US" sz="2400" dirty="0">
                          <a:effectLst/>
                        </a:rPr>
                        <a:t>function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How much is the value-added by the ecosystem service based on its input to production</a:t>
                      </a:r>
                    </a:p>
                    <a:p>
                      <a:pPr marL="0" marR="0">
                        <a:lnSpc>
                          <a:spcPct val="107000"/>
                        </a:lnSpc>
                        <a:spcBef>
                          <a:spcPts val="0"/>
                        </a:spcBef>
                        <a:spcAft>
                          <a:spcPts val="0"/>
                        </a:spcAft>
                      </a:pPr>
                      <a:r>
                        <a:rPr lang="en-US" sz="1800" dirty="0">
                          <a:effectLst/>
                        </a:rPr>
                        <a:t>processes?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Water purification,</a:t>
                      </a:r>
                    </a:p>
                    <a:p>
                      <a:pPr marL="0" marR="0">
                        <a:lnSpc>
                          <a:spcPct val="107000"/>
                        </a:lnSpc>
                        <a:spcBef>
                          <a:spcPts val="0"/>
                        </a:spcBef>
                        <a:spcAft>
                          <a:spcPts val="0"/>
                        </a:spcAft>
                      </a:pPr>
                      <a:r>
                        <a:rPr lang="en-US" sz="1800" dirty="0">
                          <a:effectLst/>
                        </a:rPr>
                        <a:t>freshwater availability,</a:t>
                      </a:r>
                    </a:p>
                    <a:p>
                      <a:pPr marL="0" marR="0">
                        <a:lnSpc>
                          <a:spcPct val="107000"/>
                        </a:lnSpc>
                        <a:spcBef>
                          <a:spcPts val="0"/>
                        </a:spcBef>
                        <a:spcAft>
                          <a:spcPts val="0"/>
                        </a:spcAft>
                      </a:pPr>
                      <a:r>
                        <a:rPr lang="en-US" sz="1800" dirty="0">
                          <a:effectLst/>
                        </a:rPr>
                        <a:t>provisioning services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931621"/>
                  </a:ext>
                </a:extLst>
              </a:tr>
              <a:tr h="590955">
                <a:tc rowSpan="2">
                  <a:txBody>
                    <a:bodyPr/>
                    <a:lstStyle/>
                    <a:p>
                      <a:pPr marL="0" marR="0">
                        <a:lnSpc>
                          <a:spcPct val="107000"/>
                        </a:lnSpc>
                        <a:spcBef>
                          <a:spcPts val="0"/>
                        </a:spcBef>
                        <a:spcAft>
                          <a:spcPts val="0"/>
                        </a:spcAft>
                      </a:pPr>
                      <a:r>
                        <a:rPr lang="en-US" sz="2000" dirty="0">
                          <a:effectLst/>
                        </a:rPr>
                        <a:t>Surrogate</a:t>
                      </a:r>
                    </a:p>
                    <a:p>
                      <a:pPr marL="0" marR="0">
                        <a:lnSpc>
                          <a:spcPct val="107000"/>
                        </a:lnSpc>
                        <a:spcBef>
                          <a:spcPts val="0"/>
                        </a:spcBef>
                        <a:spcAft>
                          <a:spcPts val="0"/>
                        </a:spcAft>
                      </a:pPr>
                      <a:r>
                        <a:rPr lang="en-US" sz="2000" dirty="0">
                          <a:effectLst/>
                        </a:rPr>
                        <a:t>markets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Hedonic Price</a:t>
                      </a:r>
                    </a:p>
                    <a:p>
                      <a:pPr marL="0" marR="0">
                        <a:lnSpc>
                          <a:spcPct val="107000"/>
                        </a:lnSpc>
                        <a:spcBef>
                          <a:spcPts val="0"/>
                        </a:spcBef>
                        <a:spcAft>
                          <a:spcPts val="0"/>
                        </a:spcAft>
                      </a:pPr>
                      <a:r>
                        <a:rPr lang="en-US" sz="2400" dirty="0">
                          <a:effectLst/>
                        </a:rPr>
                        <a:t>Method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Consider housing market and</a:t>
                      </a:r>
                    </a:p>
                    <a:p>
                      <a:pPr marL="0" marR="0">
                        <a:lnSpc>
                          <a:spcPct val="107000"/>
                        </a:lnSpc>
                        <a:spcBef>
                          <a:spcPts val="0"/>
                        </a:spcBef>
                        <a:spcAft>
                          <a:spcPts val="0"/>
                        </a:spcAft>
                      </a:pPr>
                      <a:r>
                        <a:rPr lang="en-US" sz="1800" dirty="0">
                          <a:effectLst/>
                        </a:rPr>
                        <a:t>the extra amount paid for higher</a:t>
                      </a:r>
                    </a:p>
                    <a:p>
                      <a:pPr marL="0" marR="0">
                        <a:lnSpc>
                          <a:spcPct val="107000"/>
                        </a:lnSpc>
                        <a:spcBef>
                          <a:spcPts val="0"/>
                        </a:spcBef>
                        <a:spcAft>
                          <a:spcPts val="0"/>
                        </a:spcAft>
                      </a:pPr>
                      <a:r>
                        <a:rPr lang="en-US" sz="1800" dirty="0">
                          <a:effectLst/>
                        </a:rPr>
                        <a:t>environmental quality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Use values only,</a:t>
                      </a:r>
                    </a:p>
                    <a:p>
                      <a:pPr marL="0" marR="0">
                        <a:lnSpc>
                          <a:spcPct val="107000"/>
                        </a:lnSpc>
                        <a:spcBef>
                          <a:spcPts val="0"/>
                        </a:spcBef>
                        <a:spcAft>
                          <a:spcPts val="0"/>
                        </a:spcAft>
                      </a:pPr>
                      <a:r>
                        <a:rPr lang="en-US" sz="1800" dirty="0">
                          <a:effectLst/>
                        </a:rPr>
                        <a:t>recreation and leisure,</a:t>
                      </a:r>
                    </a:p>
                    <a:p>
                      <a:pPr marL="0" marR="0">
                        <a:lnSpc>
                          <a:spcPct val="107000"/>
                        </a:lnSpc>
                        <a:spcBef>
                          <a:spcPts val="0"/>
                        </a:spcBef>
                        <a:spcAft>
                          <a:spcPts val="0"/>
                        </a:spcAft>
                      </a:pPr>
                      <a:r>
                        <a:rPr lang="en-US" sz="1800" dirty="0">
                          <a:effectLst/>
                        </a:rPr>
                        <a:t>air quality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77222485"/>
                  </a:ext>
                </a:extLst>
              </a:tr>
              <a:tr h="787940">
                <a:tc vMerge="1">
                  <a:txBody>
                    <a:bodyPr/>
                    <a:lstStyle/>
                    <a:p>
                      <a:endParaRPr lang="en-US"/>
                    </a:p>
                  </a:txBody>
                  <a:tcPr/>
                </a:tc>
                <a:tc>
                  <a:txBody>
                    <a:bodyPr/>
                    <a:lstStyle/>
                    <a:p>
                      <a:pPr marL="0" marR="0">
                        <a:lnSpc>
                          <a:spcPct val="107000"/>
                        </a:lnSpc>
                        <a:spcBef>
                          <a:spcPts val="0"/>
                        </a:spcBef>
                        <a:spcAft>
                          <a:spcPts val="0"/>
                        </a:spcAft>
                      </a:pPr>
                      <a:r>
                        <a:rPr lang="en-US" sz="2400" dirty="0">
                          <a:effectLst/>
                        </a:rPr>
                        <a:t>Travel Cost</a:t>
                      </a:r>
                    </a:p>
                    <a:p>
                      <a:pPr marL="0" marR="0">
                        <a:lnSpc>
                          <a:spcPct val="107000"/>
                        </a:lnSpc>
                        <a:spcBef>
                          <a:spcPts val="0"/>
                        </a:spcBef>
                        <a:spcAft>
                          <a:spcPts val="0"/>
                        </a:spcAft>
                      </a:pPr>
                      <a:r>
                        <a:rPr lang="en-US" sz="2400" dirty="0">
                          <a:effectLst/>
                        </a:rPr>
                        <a:t>Method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Cost of visiting a site: travel costs (fares, car use etc.) and also value of leisure time expended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Use values only,</a:t>
                      </a:r>
                    </a:p>
                    <a:p>
                      <a:pPr marL="0" marR="0">
                        <a:lnSpc>
                          <a:spcPct val="107000"/>
                        </a:lnSpc>
                        <a:spcBef>
                          <a:spcPts val="0"/>
                        </a:spcBef>
                        <a:spcAft>
                          <a:spcPts val="0"/>
                        </a:spcAft>
                      </a:pPr>
                      <a:r>
                        <a:rPr lang="en-US" sz="1800" dirty="0">
                          <a:effectLst/>
                        </a:rPr>
                        <a:t>recreation and leisure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4717808"/>
                  </a:ext>
                </a:extLst>
              </a:tr>
            </a:tbl>
          </a:graphicData>
        </a:graphic>
      </p:graphicFrame>
    </p:spTree>
    <p:extLst>
      <p:ext uri="{BB962C8B-B14F-4D97-AF65-F5344CB8AC3E}">
        <p14:creationId xmlns:p14="http://schemas.microsoft.com/office/powerpoint/2010/main" val="3626583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8356923"/>
              </p:ext>
            </p:extLst>
          </p:nvPr>
        </p:nvGraphicFramePr>
        <p:xfrm>
          <a:off x="304800" y="381000"/>
          <a:ext cx="8610598" cy="5707444"/>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99640129"/>
                    </a:ext>
                  </a:extLst>
                </a:gridCol>
                <a:gridCol w="2382235">
                  <a:extLst>
                    <a:ext uri="{9D8B030D-6E8A-4147-A177-3AD203B41FA5}">
                      <a16:colId xmlns:a16="http://schemas.microsoft.com/office/drawing/2014/main" val="2207615625"/>
                    </a:ext>
                  </a:extLst>
                </a:gridCol>
                <a:gridCol w="2647580">
                  <a:extLst>
                    <a:ext uri="{9D8B030D-6E8A-4147-A177-3AD203B41FA5}">
                      <a16:colId xmlns:a16="http://schemas.microsoft.com/office/drawing/2014/main" val="1275861051"/>
                    </a:ext>
                  </a:extLst>
                </a:gridCol>
                <a:gridCol w="2056783">
                  <a:extLst>
                    <a:ext uri="{9D8B030D-6E8A-4147-A177-3AD203B41FA5}">
                      <a16:colId xmlns:a16="http://schemas.microsoft.com/office/drawing/2014/main" val="1584662970"/>
                    </a:ext>
                  </a:extLst>
                </a:gridCol>
              </a:tblGrid>
              <a:tr h="240632">
                <a:tc>
                  <a:txBody>
                    <a:bodyPr/>
                    <a:lstStyle/>
                    <a:p>
                      <a:pPr marL="0" marR="0">
                        <a:lnSpc>
                          <a:spcPct val="107000"/>
                        </a:lnSpc>
                        <a:spcBef>
                          <a:spcPts val="0"/>
                        </a:spcBef>
                        <a:spcAft>
                          <a:spcPts val="0"/>
                        </a:spcAft>
                      </a:pPr>
                      <a:r>
                        <a:rPr lang="en-US" sz="1800">
                          <a:effectLst/>
                        </a:rPr>
                        <a:t>Group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Method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Summary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Ecosystem service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4983547"/>
                  </a:ext>
                </a:extLst>
              </a:tr>
              <a:tr h="962526">
                <a:tc rowSpan="2">
                  <a:txBody>
                    <a:bodyPr/>
                    <a:lstStyle/>
                    <a:p>
                      <a:pPr marL="0" marR="0">
                        <a:lnSpc>
                          <a:spcPct val="107000"/>
                        </a:lnSpc>
                        <a:spcBef>
                          <a:spcPts val="0"/>
                        </a:spcBef>
                        <a:spcAft>
                          <a:spcPts val="0"/>
                        </a:spcAft>
                      </a:pPr>
                      <a:r>
                        <a:rPr lang="en-US" sz="1800" dirty="0">
                          <a:effectLst/>
                        </a:rPr>
                        <a:t>Stated</a:t>
                      </a:r>
                    </a:p>
                    <a:p>
                      <a:pPr marL="0" marR="0">
                        <a:lnSpc>
                          <a:spcPct val="107000"/>
                        </a:lnSpc>
                        <a:spcBef>
                          <a:spcPts val="0"/>
                        </a:spcBef>
                        <a:spcAft>
                          <a:spcPts val="0"/>
                        </a:spcAft>
                      </a:pPr>
                      <a:r>
                        <a:rPr lang="en-US" sz="1800" dirty="0">
                          <a:effectLst/>
                        </a:rPr>
                        <a:t>preference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Contingent</a:t>
                      </a:r>
                    </a:p>
                    <a:p>
                      <a:pPr marL="0" marR="0" algn="l">
                        <a:lnSpc>
                          <a:spcPct val="107000"/>
                        </a:lnSpc>
                        <a:spcBef>
                          <a:spcPts val="0"/>
                        </a:spcBef>
                        <a:spcAft>
                          <a:spcPts val="0"/>
                        </a:spcAft>
                      </a:pPr>
                      <a:r>
                        <a:rPr lang="en-US" sz="1800" dirty="0">
                          <a:effectLst/>
                        </a:rPr>
                        <a:t>valuation method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How much is the survey</a:t>
                      </a:r>
                    </a:p>
                    <a:p>
                      <a:pPr marL="0" marR="0">
                        <a:lnSpc>
                          <a:spcPct val="107000"/>
                        </a:lnSpc>
                        <a:spcBef>
                          <a:spcPts val="0"/>
                        </a:spcBef>
                        <a:spcAft>
                          <a:spcPts val="0"/>
                        </a:spcAft>
                      </a:pPr>
                      <a:r>
                        <a:rPr lang="en-US" sz="1600" dirty="0">
                          <a:effectLst/>
                        </a:rPr>
                        <a:t>respondent willing-to-pay to</a:t>
                      </a:r>
                    </a:p>
                    <a:p>
                      <a:pPr marL="0" marR="0">
                        <a:lnSpc>
                          <a:spcPct val="107000"/>
                        </a:lnSpc>
                        <a:spcBef>
                          <a:spcPts val="0"/>
                        </a:spcBef>
                        <a:spcAft>
                          <a:spcPts val="0"/>
                        </a:spcAft>
                      </a:pPr>
                      <a:r>
                        <a:rPr lang="en-US" sz="1600" dirty="0">
                          <a:effectLst/>
                        </a:rPr>
                        <a:t>have more of a particular</a:t>
                      </a:r>
                    </a:p>
                    <a:p>
                      <a:pPr marL="0" marR="0">
                        <a:lnSpc>
                          <a:spcPct val="107000"/>
                        </a:lnSpc>
                        <a:spcBef>
                          <a:spcPts val="0"/>
                        </a:spcBef>
                        <a:spcAft>
                          <a:spcPts val="0"/>
                        </a:spcAft>
                      </a:pPr>
                      <a:r>
                        <a:rPr lang="en-US" sz="1600" dirty="0">
                          <a:effectLst/>
                        </a:rPr>
                        <a:t>ecosystem service?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All services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2489931"/>
                  </a:ext>
                </a:extLst>
              </a:tr>
              <a:tr h="962526">
                <a:tc vMerge="1">
                  <a:txBody>
                    <a:bodyPr/>
                    <a:lstStyle/>
                    <a:p>
                      <a:endParaRPr lang="en-US"/>
                    </a:p>
                  </a:txBody>
                  <a:tcPr/>
                </a:tc>
                <a:tc>
                  <a:txBody>
                    <a:bodyPr/>
                    <a:lstStyle/>
                    <a:p>
                      <a:pPr marL="0" marR="0" algn="l">
                        <a:lnSpc>
                          <a:spcPct val="107000"/>
                        </a:lnSpc>
                        <a:spcBef>
                          <a:spcPts val="0"/>
                        </a:spcBef>
                        <a:spcAft>
                          <a:spcPts val="0"/>
                        </a:spcAft>
                      </a:pPr>
                      <a:r>
                        <a:rPr lang="en-US" sz="1800" dirty="0">
                          <a:effectLst/>
                        </a:rPr>
                        <a:t>Choice</a:t>
                      </a:r>
                    </a:p>
                    <a:p>
                      <a:pPr marL="0" marR="0" algn="l">
                        <a:lnSpc>
                          <a:spcPct val="107000"/>
                        </a:lnSpc>
                        <a:spcBef>
                          <a:spcPts val="0"/>
                        </a:spcBef>
                        <a:spcAft>
                          <a:spcPts val="0"/>
                        </a:spcAft>
                      </a:pPr>
                      <a:r>
                        <a:rPr lang="en-US" sz="1800" dirty="0">
                          <a:effectLst/>
                        </a:rPr>
                        <a:t>experiments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Given a ‘menu’ of options with</a:t>
                      </a:r>
                    </a:p>
                    <a:p>
                      <a:pPr marL="0" marR="0">
                        <a:lnSpc>
                          <a:spcPct val="107000"/>
                        </a:lnSpc>
                        <a:spcBef>
                          <a:spcPts val="0"/>
                        </a:spcBef>
                        <a:spcAft>
                          <a:spcPts val="0"/>
                        </a:spcAft>
                      </a:pPr>
                      <a:r>
                        <a:rPr lang="en-US" sz="1600" dirty="0">
                          <a:effectLst/>
                        </a:rPr>
                        <a:t>differing levels of ecosystem</a:t>
                      </a:r>
                    </a:p>
                    <a:p>
                      <a:pPr marL="0" marR="0">
                        <a:lnSpc>
                          <a:spcPct val="107000"/>
                        </a:lnSpc>
                        <a:spcBef>
                          <a:spcPts val="0"/>
                        </a:spcBef>
                        <a:spcAft>
                          <a:spcPts val="0"/>
                        </a:spcAft>
                      </a:pPr>
                      <a:r>
                        <a:rPr lang="en-US" sz="1600" dirty="0">
                          <a:effectLst/>
                        </a:rPr>
                        <a:t>services and differing costs,</a:t>
                      </a:r>
                    </a:p>
                    <a:p>
                      <a:pPr marL="0" marR="0">
                        <a:lnSpc>
                          <a:spcPct val="107000"/>
                        </a:lnSpc>
                        <a:spcBef>
                          <a:spcPts val="0"/>
                        </a:spcBef>
                        <a:spcAft>
                          <a:spcPts val="0"/>
                        </a:spcAft>
                      </a:pPr>
                      <a:r>
                        <a:rPr lang="en-US" sz="1600" dirty="0">
                          <a:effectLst/>
                        </a:rPr>
                        <a:t>which is preferred?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All services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9016003"/>
                  </a:ext>
                </a:extLst>
              </a:tr>
              <a:tr h="1203158">
                <a:tc>
                  <a:txBody>
                    <a:bodyPr/>
                    <a:lstStyle/>
                    <a:p>
                      <a:pPr marL="0" marR="0">
                        <a:lnSpc>
                          <a:spcPct val="107000"/>
                        </a:lnSpc>
                        <a:spcBef>
                          <a:spcPts val="0"/>
                        </a:spcBef>
                        <a:spcAft>
                          <a:spcPts val="0"/>
                        </a:spcAft>
                      </a:pPr>
                      <a:r>
                        <a:rPr lang="en-US" sz="1800" dirty="0">
                          <a:effectLst/>
                        </a:rPr>
                        <a:t>Participatory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Participatory</a:t>
                      </a:r>
                    </a:p>
                    <a:p>
                      <a:pPr marL="0" marR="0" algn="l">
                        <a:lnSpc>
                          <a:spcPct val="107000"/>
                        </a:lnSpc>
                        <a:spcBef>
                          <a:spcPts val="0"/>
                        </a:spcBef>
                        <a:spcAft>
                          <a:spcPts val="0"/>
                        </a:spcAft>
                      </a:pPr>
                      <a:r>
                        <a:rPr lang="en-US" sz="1800" dirty="0">
                          <a:effectLst/>
                        </a:rPr>
                        <a:t>environmental</a:t>
                      </a:r>
                    </a:p>
                    <a:p>
                      <a:pPr marL="0" marR="0" algn="l">
                        <a:lnSpc>
                          <a:spcPct val="107000"/>
                        </a:lnSpc>
                        <a:spcBef>
                          <a:spcPts val="0"/>
                        </a:spcBef>
                        <a:spcAft>
                          <a:spcPts val="0"/>
                        </a:spcAft>
                      </a:pPr>
                      <a:r>
                        <a:rPr lang="en-US" sz="1800" dirty="0">
                          <a:effectLst/>
                        </a:rPr>
                        <a:t>valuation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Asking members of a community to determine the importance of a non-marketed ecosystem service relative to goods or services that are marketed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All services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7811146"/>
                  </a:ext>
                </a:extLst>
              </a:tr>
              <a:tr h="1203158">
                <a:tc>
                  <a:txBody>
                    <a:bodyPr/>
                    <a:lstStyle/>
                    <a:p>
                      <a:pPr marL="0" marR="0">
                        <a:lnSpc>
                          <a:spcPct val="107000"/>
                        </a:lnSpc>
                        <a:spcBef>
                          <a:spcPts val="0"/>
                        </a:spcBef>
                        <a:spcAft>
                          <a:spcPts val="0"/>
                        </a:spcAft>
                      </a:pPr>
                      <a:r>
                        <a:rPr lang="en-US" sz="1800" dirty="0">
                          <a:effectLst/>
                        </a:rPr>
                        <a:t>Benefits</a:t>
                      </a:r>
                    </a:p>
                    <a:p>
                      <a:pPr marL="0" marR="0">
                        <a:lnSpc>
                          <a:spcPct val="107000"/>
                        </a:lnSpc>
                        <a:spcBef>
                          <a:spcPts val="0"/>
                        </a:spcBef>
                        <a:spcAft>
                          <a:spcPts val="0"/>
                        </a:spcAft>
                      </a:pPr>
                      <a:r>
                        <a:rPr lang="en-US" sz="1800" dirty="0">
                          <a:effectLst/>
                        </a:rPr>
                        <a:t>transfer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Benefits transfer</a:t>
                      </a:r>
                    </a:p>
                    <a:p>
                      <a:pPr marL="0" marR="0" algn="l">
                        <a:lnSpc>
                          <a:spcPct val="107000"/>
                        </a:lnSpc>
                        <a:spcBef>
                          <a:spcPts val="0"/>
                        </a:spcBef>
                        <a:spcAft>
                          <a:spcPts val="0"/>
                        </a:spcAft>
                      </a:pPr>
                      <a:r>
                        <a:rPr lang="en-US" sz="1800" dirty="0">
                          <a:effectLst/>
                        </a:rPr>
                        <a:t>(mean value,</a:t>
                      </a:r>
                    </a:p>
                    <a:p>
                      <a:pPr marL="0" marR="0" algn="l">
                        <a:lnSpc>
                          <a:spcPct val="107000"/>
                        </a:lnSpc>
                        <a:spcBef>
                          <a:spcPts val="0"/>
                        </a:spcBef>
                        <a:spcAft>
                          <a:spcPts val="0"/>
                        </a:spcAft>
                      </a:pPr>
                      <a:r>
                        <a:rPr lang="en-US" sz="1800" dirty="0">
                          <a:effectLst/>
                        </a:rPr>
                        <a:t>adjusted mean</a:t>
                      </a:r>
                    </a:p>
                    <a:p>
                      <a:pPr marL="0" marR="0" algn="l">
                        <a:lnSpc>
                          <a:spcPct val="107000"/>
                        </a:lnSpc>
                        <a:spcBef>
                          <a:spcPts val="0"/>
                        </a:spcBef>
                        <a:spcAft>
                          <a:spcPts val="0"/>
                        </a:spcAft>
                      </a:pPr>
                      <a:r>
                        <a:rPr lang="en-US" sz="1800" dirty="0">
                          <a:effectLst/>
                        </a:rPr>
                        <a:t>value, benefit</a:t>
                      </a:r>
                    </a:p>
                    <a:p>
                      <a:pPr marL="0" marR="0" algn="l">
                        <a:lnSpc>
                          <a:spcPct val="107000"/>
                        </a:lnSpc>
                        <a:spcBef>
                          <a:spcPts val="0"/>
                        </a:spcBef>
                        <a:spcAft>
                          <a:spcPts val="0"/>
                        </a:spcAft>
                      </a:pPr>
                      <a:r>
                        <a:rPr lang="en-US" sz="1800" dirty="0">
                          <a:effectLst/>
                        </a:rPr>
                        <a:t>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‘Borrowing’ or transferring a</a:t>
                      </a:r>
                    </a:p>
                    <a:p>
                      <a:pPr marL="0" marR="0">
                        <a:lnSpc>
                          <a:spcPct val="107000"/>
                        </a:lnSpc>
                        <a:spcBef>
                          <a:spcPts val="0"/>
                        </a:spcBef>
                        <a:spcAft>
                          <a:spcPts val="0"/>
                        </a:spcAft>
                      </a:pPr>
                      <a:r>
                        <a:rPr lang="en-US" sz="1600" dirty="0">
                          <a:effectLst/>
                        </a:rPr>
                        <a:t>value from an existing study </a:t>
                      </a:r>
                      <a:r>
                        <a:rPr lang="en-US" sz="1600" dirty="0" smtClean="0">
                          <a:effectLst/>
                        </a:rPr>
                        <a:t>to provide </a:t>
                      </a:r>
                      <a:r>
                        <a:rPr lang="en-US" sz="1600" dirty="0">
                          <a:effectLst/>
                        </a:rPr>
                        <a:t>a ballpark estimate </a:t>
                      </a:r>
                      <a:r>
                        <a:rPr lang="en-US" sz="1600" dirty="0" smtClean="0">
                          <a:effectLst/>
                        </a:rPr>
                        <a:t>for current </a:t>
                      </a:r>
                      <a:r>
                        <a:rPr lang="en-US" sz="1600" dirty="0">
                          <a:effectLst/>
                        </a:rPr>
                        <a:t>decision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Whatever services</a:t>
                      </a:r>
                    </a:p>
                    <a:p>
                      <a:pPr marL="0" marR="0">
                        <a:lnSpc>
                          <a:spcPct val="107000"/>
                        </a:lnSpc>
                        <a:spcBef>
                          <a:spcPts val="0"/>
                        </a:spcBef>
                        <a:spcAft>
                          <a:spcPts val="0"/>
                        </a:spcAft>
                      </a:pPr>
                      <a:r>
                        <a:rPr lang="en-US" sz="2000" dirty="0">
                          <a:effectLst/>
                        </a:rPr>
                        <a:t>were valued in the</a:t>
                      </a:r>
                    </a:p>
                    <a:p>
                      <a:pPr marL="0" marR="0">
                        <a:lnSpc>
                          <a:spcPct val="107000"/>
                        </a:lnSpc>
                        <a:spcBef>
                          <a:spcPts val="0"/>
                        </a:spcBef>
                        <a:spcAft>
                          <a:spcPts val="0"/>
                        </a:spcAft>
                      </a:pPr>
                      <a:r>
                        <a:rPr lang="en-US" sz="2000" dirty="0">
                          <a:effectLst/>
                        </a:rPr>
                        <a:t>original study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1305354"/>
                  </a:ext>
                </a:extLst>
              </a:tr>
            </a:tbl>
          </a:graphicData>
        </a:graphic>
      </p:graphicFrame>
    </p:spTree>
    <p:extLst>
      <p:ext uri="{BB962C8B-B14F-4D97-AF65-F5344CB8AC3E}">
        <p14:creationId xmlns:p14="http://schemas.microsoft.com/office/powerpoint/2010/main" val="919170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0"/>
            <a:ext cx="3733800" cy="4419600"/>
          </a:xfrm>
          <a:prstGeom prst="rect">
            <a:avLst/>
          </a:prstGeom>
        </p:spPr>
        <p:txBody>
          <a:bodyPr wrap="square">
            <a:spAutoFit/>
          </a:bodyPr>
          <a:lstStyle/>
          <a:p>
            <a:r>
              <a:rPr lang="en-US" sz="2800" dirty="0">
                <a:ea typeface="Calibri" panose="020F0502020204030204" pitchFamily="34" charset="0"/>
              </a:rPr>
              <a:t>The global forest ecosystem values </a:t>
            </a:r>
            <a:r>
              <a:rPr lang="en-US" sz="2800" dirty="0" smtClean="0">
                <a:ea typeface="Calibri" panose="020F0502020204030204" pitchFamily="34" charset="0"/>
              </a:rPr>
              <a:t>that were estimated the tropical </a:t>
            </a:r>
            <a:r>
              <a:rPr lang="en-US" sz="2800" dirty="0">
                <a:ea typeface="Calibri" panose="020F0502020204030204" pitchFamily="34" charset="0"/>
              </a:rPr>
              <a:t>forests were more negatively affected than the temperate/boreal forests (</a:t>
            </a:r>
            <a:r>
              <a:rPr lang="en-US" sz="2800" dirty="0" err="1">
                <a:ea typeface="Calibri" panose="020F0502020204030204" pitchFamily="34" charset="0"/>
              </a:rPr>
              <a:t>Costanza</a:t>
            </a:r>
            <a:r>
              <a:rPr lang="en-US" sz="2800" dirty="0">
                <a:ea typeface="Calibri" panose="020F0502020204030204" pitchFamily="34" charset="0"/>
              </a:rPr>
              <a:t> et al., 1997 and 2012; de Groot et al., 2012) </a:t>
            </a:r>
            <a:endParaRPr lang="en-US" sz="2800" dirty="0"/>
          </a:p>
        </p:txBody>
      </p:sp>
      <p:sp>
        <p:nvSpPr>
          <p:cNvPr id="4" name="TextBox 3"/>
          <p:cNvSpPr txBox="1"/>
          <p:nvPr/>
        </p:nvSpPr>
        <p:spPr>
          <a:xfrm>
            <a:off x="901446" y="609600"/>
            <a:ext cx="7410450" cy="523220"/>
          </a:xfrm>
          <a:prstGeom prst="rect">
            <a:avLst/>
          </a:prstGeom>
          <a:noFill/>
        </p:spPr>
        <p:txBody>
          <a:bodyPr wrap="square" rtlCol="0">
            <a:spAutoFit/>
          </a:bodyPr>
          <a:lstStyle/>
          <a:p>
            <a:r>
              <a:rPr lang="en-US" sz="2800" dirty="0" smtClean="0"/>
              <a:t>Global Estimates of Forest Ecosystem services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7621" y="1905000"/>
            <a:ext cx="4257077" cy="2581275"/>
          </a:xfrm>
          <a:prstGeom prst="rect">
            <a:avLst/>
          </a:prstGeom>
        </p:spPr>
      </p:pic>
    </p:spTree>
    <p:extLst>
      <p:ext uri="{BB962C8B-B14F-4D97-AF65-F5344CB8AC3E}">
        <p14:creationId xmlns:p14="http://schemas.microsoft.com/office/powerpoint/2010/main" val="2535856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IWMI PPT Template 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WMI_PPT_Template-4x3.potx" id="{D80086CE-9017-41C4-A486-2EA7E82D9DA2}" vid="{905D16FE-CAC5-4075-98DF-E67B023EA4F7}"/>
    </a:ext>
  </a:extLst>
</a:theme>
</file>

<file path=ppt/theme/theme2.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2062</TotalTime>
  <Words>1175</Words>
  <Application>Microsoft Office PowerPoint</Application>
  <PresentationFormat>On-screen Show (4:3)</PresentationFormat>
  <Paragraphs>160</Paragraphs>
  <Slides>15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Narrow</vt:lpstr>
      <vt:lpstr>Calibri</vt:lpstr>
      <vt:lpstr>Times New Roman</vt:lpstr>
      <vt:lpstr>Wingdings</vt:lpstr>
      <vt:lpstr>IWMI PPT Template 4x3</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Surangika, Upamali (IWMI)</dc:creator>
  <cp:lastModifiedBy>PriyanieA</cp:lastModifiedBy>
  <cp:revision>173</cp:revision>
  <cp:lastPrinted>2016-01-19T00:50:20Z</cp:lastPrinted>
  <dcterms:created xsi:type="dcterms:W3CDTF">2016-01-18T05:20:40Z</dcterms:created>
  <dcterms:modified xsi:type="dcterms:W3CDTF">2016-10-18T02:50:57Z</dcterms:modified>
</cp:coreProperties>
</file>