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3" r:id="rId4"/>
    <p:sldId id="259" r:id="rId5"/>
    <p:sldId id="268" r:id="rId6"/>
    <p:sldId id="261" r:id="rId7"/>
    <p:sldId id="262" r:id="rId8"/>
    <p:sldId id="264" r:id="rId9"/>
    <p:sldId id="265" r:id="rId10"/>
    <p:sldId id="258" r:id="rId11"/>
    <p:sldId id="266" r:id="rId12"/>
    <p:sldId id="267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37" d="100"/>
          <a:sy n="37" d="100"/>
        </p:scale>
        <p:origin x="-376" y="-9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377931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59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16306800" y="549276"/>
            <a:ext cx="4114800" cy="1170305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xfrm>
            <a:off x="3962400" y="549276"/>
            <a:ext cx="12039600" cy="1170305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492625" y="8813800"/>
            <a:ext cx="15544801" cy="2724150"/>
          </a:xfrm>
          <a:prstGeom prst="rect">
            <a:avLst/>
          </a:prstGeo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4492625" y="5813426"/>
            <a:ext cx="15544801" cy="300037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1pPr>
            <a:lvl2pPr marL="0" indent="4572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2pPr>
            <a:lvl3pPr marL="0" indent="9144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3pPr>
            <a:lvl4pPr marL="0" indent="13716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4pPr>
            <a:lvl5pPr marL="0" indent="1828800">
              <a:spcBef>
                <a:spcPts val="900"/>
              </a:spcBef>
              <a:buSzTx/>
              <a:buFontTx/>
              <a:buNone/>
              <a:defRPr sz="4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/>
          <a:lstStyle>
            <a:lvl1pPr>
              <a:spcBef>
                <a:spcPts val="1300"/>
              </a:spcBef>
              <a:defRPr sz="5600"/>
            </a:lvl1pPr>
            <a:lvl2pPr marL="1123950" indent="-666750">
              <a:spcBef>
                <a:spcPts val="1300"/>
              </a:spcBef>
              <a:defRPr sz="5600"/>
            </a:lvl2pPr>
            <a:lvl3pPr marL="1554479" indent="-640079">
              <a:spcBef>
                <a:spcPts val="1300"/>
              </a:spcBef>
              <a:defRPr sz="5600"/>
            </a:lvl3pPr>
            <a:lvl4pPr marL="2082800" indent="-711200">
              <a:spcBef>
                <a:spcPts val="1300"/>
              </a:spcBef>
              <a:defRPr sz="5600"/>
            </a:lvl4pPr>
            <a:lvl5pPr marL="2540000" indent="-711200">
              <a:spcBef>
                <a:spcPts val="1300"/>
              </a:spcBef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3962400" y="3070225"/>
            <a:ext cx="8080376" cy="127952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100"/>
              </a:spcBef>
              <a:buSzTx/>
              <a:buFontTx/>
              <a:buNone/>
              <a:defRPr sz="4800" b="1"/>
            </a:lvl1pPr>
            <a:lvl2pPr marL="0" indent="457200">
              <a:spcBef>
                <a:spcPts val="1100"/>
              </a:spcBef>
              <a:buSzTx/>
              <a:buFontTx/>
              <a:buNone/>
              <a:defRPr sz="4800" b="1"/>
            </a:lvl2pPr>
            <a:lvl3pPr marL="0" indent="914400">
              <a:spcBef>
                <a:spcPts val="1100"/>
              </a:spcBef>
              <a:buSzTx/>
              <a:buFontTx/>
              <a:buNone/>
              <a:defRPr sz="4800" b="1"/>
            </a:lvl3pPr>
            <a:lvl4pPr marL="0" indent="1371600">
              <a:spcBef>
                <a:spcPts val="1100"/>
              </a:spcBef>
              <a:buSzTx/>
              <a:buFontTx/>
              <a:buNone/>
              <a:defRPr sz="4800" b="1"/>
            </a:lvl4pPr>
            <a:lvl5pPr marL="0" indent="1828800">
              <a:spcBef>
                <a:spcPts val="1100"/>
              </a:spcBef>
              <a:buSzTx/>
              <a:buFontTx/>
              <a:buNone/>
              <a:defRPr sz="4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3"/>
          </p:nvPr>
        </p:nvSpPr>
        <p:spPr>
          <a:xfrm>
            <a:off x="12338050" y="3070225"/>
            <a:ext cx="8083550" cy="12795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spcBef>
                <a:spcPts val="1100"/>
              </a:spcBef>
              <a:buSzTx/>
              <a:buFontTx/>
              <a:buNone/>
              <a:defRPr sz="4800" b="1"/>
            </a:pPr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3962400" y="546100"/>
            <a:ext cx="6016627" cy="2324100"/>
          </a:xfrm>
          <a:prstGeom prst="rect">
            <a:avLst/>
          </a:prstGeom>
        </p:spPr>
        <p:txBody>
          <a:bodyPr anchor="b"/>
          <a:lstStyle>
            <a:lvl1pPr algn="l"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10198100" y="546100"/>
            <a:ext cx="10223500" cy="117062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sz="quarter" idx="13"/>
          </p:nvPr>
        </p:nvSpPr>
        <p:spPr>
          <a:xfrm>
            <a:off x="3962400" y="2870200"/>
            <a:ext cx="6016627" cy="9382126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spcBef>
                <a:spcPts val="600"/>
              </a:spcBef>
              <a:buSzTx/>
              <a:buFontTx/>
              <a:buNone/>
              <a:defRPr sz="2800"/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6632576" y="9601200"/>
            <a:ext cx="10972801" cy="1133476"/>
          </a:xfrm>
          <a:prstGeom prst="rect">
            <a:avLst/>
          </a:prstGeom>
        </p:spPr>
        <p:txBody>
          <a:bodyPr anchor="b"/>
          <a:lstStyle>
            <a:lvl1pPr algn="l">
              <a:defRPr sz="4000" b="1"/>
            </a:lvl1pPr>
          </a:lstStyle>
          <a:p>
            <a: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pic" sz="half" idx="13"/>
          </p:nvPr>
        </p:nvSpPr>
        <p:spPr>
          <a:xfrm>
            <a:off x="6632576" y="1225550"/>
            <a:ext cx="10972801" cy="82296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6632576" y="10734675"/>
            <a:ext cx="10972801" cy="16097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FontTx/>
              <a:buNone/>
              <a:defRPr sz="2800"/>
            </a:lvl1pPr>
            <a:lvl2pPr marL="0" indent="457200">
              <a:spcBef>
                <a:spcPts val="600"/>
              </a:spcBef>
              <a:buSzTx/>
              <a:buFontTx/>
              <a:buNone/>
              <a:defRPr sz="2800"/>
            </a:lvl2pPr>
            <a:lvl3pPr marL="0" indent="914400">
              <a:spcBef>
                <a:spcPts val="600"/>
              </a:spcBef>
              <a:buSzTx/>
              <a:buFontTx/>
              <a:buNone/>
              <a:defRPr sz="2800"/>
            </a:lvl3pPr>
            <a:lvl4pPr marL="0" indent="1371600">
              <a:spcBef>
                <a:spcPts val="600"/>
              </a:spcBef>
              <a:buSzTx/>
              <a:buFontTx/>
              <a:buNone/>
              <a:defRPr sz="2800"/>
            </a:lvl4pPr>
            <a:lvl5pPr marL="0" indent="1828800">
              <a:spcBef>
                <a:spcPts val="600"/>
              </a:spcBef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template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060039" y="80304"/>
            <a:ext cx="18180929" cy="1363569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685800" marR="0" indent="-68580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110342" marR="0" indent="-653142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24000" marR="0" indent="-60960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1031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5603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0175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4747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9319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3891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ctrTitle"/>
          </p:nvPr>
        </p:nvSpPr>
        <p:spPr>
          <a:xfrm>
            <a:off x="1778000" y="4300934"/>
            <a:ext cx="20828000" cy="4648201"/>
          </a:xfrm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defTabSz="825500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7200" dirty="0" smtClean="0"/>
              <a:t>Valuing Ecosystem Services Together (VEST):</a:t>
            </a:r>
            <a:endParaRPr sz="7200" dirty="0"/>
          </a:p>
        </p:txBody>
      </p:sp>
      <p:sp>
        <p:nvSpPr>
          <p:cNvPr id="114" name="Shape 114"/>
          <p:cNvSpPr>
            <a:spLocks noGrp="1"/>
          </p:cNvSpPr>
          <p:nvPr>
            <p:ph type="subTitle" sz="half" idx="1"/>
          </p:nvPr>
        </p:nvSpPr>
        <p:spPr>
          <a:xfrm>
            <a:off x="1778000" y="5391922"/>
            <a:ext cx="20828000" cy="5325037"/>
          </a:xfrm>
          <a:prstGeom prst="rect">
            <a:avLst/>
          </a:prstGeom>
        </p:spPr>
        <p:txBody>
          <a:bodyPr lIns="50800" tIns="50800" rIns="50800" bIns="50800">
            <a:normAutofit lnSpcReduction="10000"/>
          </a:bodyPr>
          <a:lstStyle/>
          <a:p>
            <a:pPr defTabSz="693419">
              <a:spcBef>
                <a:spcPts val="0"/>
              </a:spcBef>
              <a:defRPr sz="5628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dirty="0" smtClean="0"/>
              <a:t>A social marketing strategy for the promotion of</a:t>
            </a:r>
          </a:p>
          <a:p>
            <a:pPr defTabSz="693419">
              <a:spcBef>
                <a:spcPts val="0"/>
              </a:spcBef>
              <a:defRPr sz="5628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dirty="0" smtClean="0"/>
              <a:t>Payment for Ecosystem Services in Northern Mindanao,</a:t>
            </a:r>
          </a:p>
          <a:p>
            <a:pPr defTabSz="693419">
              <a:spcBef>
                <a:spcPts val="0"/>
              </a:spcBef>
              <a:defRPr sz="5628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dirty="0" smtClean="0"/>
              <a:t>Philippines</a:t>
            </a:r>
            <a:endParaRPr dirty="0"/>
          </a:p>
          <a:p>
            <a:pPr defTabSz="693419">
              <a:spcBef>
                <a:spcPts val="0"/>
              </a:spcBef>
              <a:defRPr sz="3696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  <a:p>
            <a:pPr defTabSz="693419">
              <a:spcBef>
                <a:spcPts val="0"/>
              </a:spcBef>
              <a:defRPr sz="3696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4800" dirty="0" smtClean="0"/>
              <a:t>EVANS ROSAURO I YONSON</a:t>
            </a:r>
            <a:endParaRPr sz="4800" dirty="0"/>
          </a:p>
          <a:p>
            <a:pPr defTabSz="693419">
              <a:spcBef>
                <a:spcPts val="0"/>
              </a:spcBef>
              <a:defRPr sz="3696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5400" dirty="0"/>
              <a:t>eyonson@xu.edu.ph  </a:t>
            </a:r>
          </a:p>
          <a:p>
            <a:pPr defTabSz="693419">
              <a:spcBef>
                <a:spcPts val="0"/>
              </a:spcBef>
              <a:defRPr sz="3696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5400" dirty="0"/>
              <a:t>@evansyonsonph</a:t>
            </a:r>
          </a:p>
        </p:txBody>
      </p:sp>
      <p:pic>
        <p:nvPicPr>
          <p:cNvPr id="115" name="Twitter_logo_bl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1797" y="9714420"/>
            <a:ext cx="752394" cy="611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2983745" y="549276"/>
            <a:ext cx="18333519" cy="2286001"/>
          </a:xfrm>
          <a:prstGeom prst="rect">
            <a:avLst/>
          </a:prstGeom>
        </p:spPr>
        <p:txBody>
          <a:bodyPr/>
          <a:lstStyle>
            <a:lvl1pPr defTabSz="850391">
              <a:defRPr sz="8184"/>
            </a:lvl1pPr>
          </a:lstStyle>
          <a:p>
            <a:r>
              <a:rPr lang="en-US" dirty="0" smtClean="0"/>
              <a:t>Results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3045691" y="2835277"/>
            <a:ext cx="12472103" cy="1006429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Issuance of municipal orders adapting PES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Partnerships with LGUs, corporations, &gt;300 cooperatives, church, schools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Raised 33K USD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err="1" smtClean="0"/>
              <a:t>CHEd</a:t>
            </a:r>
            <a:r>
              <a:rPr lang="en-US" sz="6600" dirty="0" smtClean="0"/>
              <a:t> Memorandum Order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sz="6600" dirty="0" smtClean="0"/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48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4" name="easter.psd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06063" y="2362199"/>
            <a:ext cx="6502401" cy="9753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73167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2983745" y="549276"/>
            <a:ext cx="18333519" cy="2286001"/>
          </a:xfrm>
          <a:prstGeom prst="rect">
            <a:avLst/>
          </a:prstGeom>
        </p:spPr>
        <p:txBody>
          <a:bodyPr/>
          <a:lstStyle>
            <a:lvl1pPr defTabSz="850391">
              <a:defRPr sz="8184"/>
            </a:lvl1pPr>
          </a:lstStyle>
          <a:p>
            <a:r>
              <a:rPr lang="en-US" dirty="0" smtClean="0"/>
              <a:t>Recommendations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3045691" y="2835277"/>
            <a:ext cx="18030186" cy="729430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Involve local government units in your efforts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Private sector participation should be explored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Sellers should be actively involved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An independent fund manager should help out the community/sellers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National</a:t>
            </a:r>
            <a:r>
              <a:rPr kumimoji="0" lang="en-US" sz="6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government provides mechanism for PES to work</a:t>
            </a: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4076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623623_826097900774204_6766607064344845044_o.jpg"/>
          <p:cNvPicPr/>
          <p:nvPr/>
        </p:nvPicPr>
        <p:blipFill rotWithShape="1">
          <a:blip r:embed="rId2">
            <a:extLst/>
          </a:blip>
          <a:srcRect l="27724" t="21997" r="28572" b="19322"/>
          <a:stretch/>
        </p:blipFill>
        <p:spPr>
          <a:xfrm>
            <a:off x="7805358" y="3190848"/>
            <a:ext cx="8672619" cy="73420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24076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2983745" y="549276"/>
            <a:ext cx="18333519" cy="2286001"/>
          </a:xfrm>
          <a:prstGeom prst="rect">
            <a:avLst/>
          </a:prstGeom>
        </p:spPr>
        <p:txBody>
          <a:bodyPr/>
          <a:lstStyle>
            <a:lvl1pPr defTabSz="850391">
              <a:defRPr sz="8184"/>
            </a:lvl1pPr>
          </a:lstStyle>
          <a:p>
            <a:r>
              <a:rPr lang="en-US" dirty="0" smtClean="0"/>
              <a:t>Background</a:t>
            </a: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3045691" y="2835277"/>
            <a:ext cx="12472103" cy="62786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Cagayan de Oro City, Philippines</a:t>
            </a:r>
            <a:endParaRPr kumimoji="0" lang="en-US" sz="6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17 Dec 2011 (</a:t>
            </a:r>
            <a:r>
              <a:rPr lang="en-US" sz="6600" dirty="0" err="1" smtClean="0"/>
              <a:t>Washi</a:t>
            </a:r>
            <a:r>
              <a:rPr lang="en-US" sz="6600" dirty="0"/>
              <a:t>/</a:t>
            </a:r>
            <a:r>
              <a:rPr lang="en-US" sz="6600" dirty="0" err="1" smtClean="0"/>
              <a:t>Sendong</a:t>
            </a:r>
            <a:r>
              <a:rPr lang="en-US" sz="6600" dirty="0" smtClean="0"/>
              <a:t>)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Affecting 700,000 people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Damaging 40,000 homes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Large amount of water came from Mt </a:t>
            </a:r>
            <a:r>
              <a:rPr lang="en-US" sz="6600" dirty="0" err="1" smtClean="0"/>
              <a:t>Kalatungan</a:t>
            </a:r>
            <a:r>
              <a:rPr lang="en-US" sz="6600" dirty="0" smtClean="0"/>
              <a:t>, </a:t>
            </a:r>
            <a:r>
              <a:rPr lang="en-US" sz="6600" dirty="0" err="1" smtClean="0"/>
              <a:t>Bukidnon</a:t>
            </a:r>
            <a:r>
              <a:rPr lang="en-US" sz="6600" dirty="0" smtClean="0"/>
              <a:t>.</a:t>
            </a:r>
            <a:endParaRPr kumimoji="0" lang="en-US" sz="6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5" name="image5.png"/>
          <p:cNvPicPr/>
          <p:nvPr/>
        </p:nvPicPr>
        <p:blipFill>
          <a:blip r:embed="rId2">
            <a:extLst/>
          </a:blip>
          <a:srcRect l="13679" t="2231" r="50000" b="54096"/>
          <a:stretch>
            <a:fillRect/>
          </a:stretch>
        </p:blipFill>
        <p:spPr>
          <a:xfrm>
            <a:off x="15734610" y="7373025"/>
            <a:ext cx="7123939" cy="559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6.jpeg" descr="http://gallery.sunstar.com.ph/Other/December-2013/i-bXFH6qk/0/L/Sitio%20Cala-cala%20after%20TS%20Sendong-L.jpg"/>
          <p:cNvPicPr/>
          <p:nvPr/>
        </p:nvPicPr>
        <p:blipFill>
          <a:blip r:embed="rId3">
            <a:extLst/>
          </a:blip>
          <a:srcRect l="31878" t="1038" r="21660" b="55216"/>
          <a:stretch>
            <a:fillRect/>
          </a:stretch>
        </p:blipFill>
        <p:spPr>
          <a:xfrm>
            <a:off x="15734610" y="2091777"/>
            <a:ext cx="7123939" cy="5281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2983745" y="549276"/>
            <a:ext cx="18333519" cy="2286001"/>
          </a:xfrm>
          <a:prstGeom prst="rect">
            <a:avLst/>
          </a:prstGeom>
        </p:spPr>
        <p:txBody>
          <a:bodyPr/>
          <a:lstStyle>
            <a:lvl1pPr defTabSz="850391">
              <a:defRPr sz="8184"/>
            </a:lvl1pPr>
          </a:lstStyle>
          <a:p>
            <a:r>
              <a:rPr lang="en-US" dirty="0" smtClean="0"/>
              <a:t>PES Project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3045691" y="2835277"/>
            <a:ext cx="12472103" cy="60016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5400" dirty="0" smtClean="0"/>
              <a:t>public </a:t>
            </a:r>
            <a:r>
              <a:rPr lang="en-US" sz="5400" dirty="0"/>
              <a:t>and private </a:t>
            </a:r>
            <a:r>
              <a:rPr lang="en-US" sz="5400" dirty="0" smtClean="0"/>
              <a:t>sectors partnership</a:t>
            </a:r>
          </a:p>
          <a:p>
            <a:pPr marL="571500" indent="-571500">
              <a:buFont typeface="Arial"/>
              <a:buChar char="•"/>
            </a:pPr>
            <a:r>
              <a:rPr lang="en-US" sz="5400" dirty="0" smtClean="0"/>
              <a:t>Cooperation of the </a:t>
            </a:r>
            <a:r>
              <a:rPr lang="en-US" sz="5400" dirty="0"/>
              <a:t>communities from the downstream and highlands of </a:t>
            </a:r>
            <a:r>
              <a:rPr lang="en-US" sz="5400" dirty="0" smtClean="0"/>
              <a:t>Northern Mindanao </a:t>
            </a:r>
            <a:r>
              <a:rPr lang="en-US" sz="5400" dirty="0"/>
              <a:t>to </a:t>
            </a:r>
            <a:r>
              <a:rPr lang="en-US" sz="5400" dirty="0" smtClean="0"/>
              <a:t>landscape rehabilitation</a:t>
            </a:r>
          </a:p>
          <a:p>
            <a:pPr marL="571500" indent="-571500">
              <a:buFont typeface="Arial"/>
              <a:buChar char="•"/>
            </a:pPr>
            <a:r>
              <a:rPr lang="en-US" sz="5400" dirty="0"/>
              <a:t>P</a:t>
            </a:r>
            <a:r>
              <a:rPr lang="en-US" sz="5400" dirty="0" smtClean="0"/>
              <a:t>roviding ecological </a:t>
            </a:r>
            <a:r>
              <a:rPr lang="en-US" sz="5400" dirty="0"/>
              <a:t>services of </a:t>
            </a:r>
            <a:r>
              <a:rPr lang="en-US" sz="5400" b="1" u="sng" dirty="0"/>
              <a:t>preventing flood </a:t>
            </a:r>
            <a:r>
              <a:rPr lang="en-US" sz="5400" dirty="0" smtClean="0"/>
              <a:t>and </a:t>
            </a:r>
            <a:r>
              <a:rPr lang="en-US" sz="5400" b="1" u="sng" dirty="0" smtClean="0"/>
              <a:t>a supply of clean, potable water</a:t>
            </a:r>
            <a:endParaRPr kumimoji="0" lang="en-US" sz="5400" b="1" i="0" u="sng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5" name="image3.png"/>
          <p:cNvPicPr/>
          <p:nvPr/>
        </p:nvPicPr>
        <p:blipFill rotWithShape="1">
          <a:blip r:embed="rId2">
            <a:extLst/>
          </a:blip>
          <a:srcRect l="2268" t="5882" r="64607" b="9352"/>
          <a:stretch/>
        </p:blipFill>
        <p:spPr>
          <a:xfrm>
            <a:off x="15517794" y="3140077"/>
            <a:ext cx="5048565" cy="4225923"/>
          </a:xfrm>
          <a:prstGeom prst="rect">
            <a:avLst/>
          </a:prstGeom>
          <a:ln w="12700">
            <a:miter lim="400000"/>
          </a:ln>
          <a:effectLst>
            <a:outerShdw blurRad="127000" dist="76199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6" name="image3.png"/>
          <p:cNvPicPr/>
          <p:nvPr/>
        </p:nvPicPr>
        <p:blipFill rotWithShape="1">
          <a:blip r:embed="rId2">
            <a:extLst/>
          </a:blip>
          <a:srcRect l="37060" t="5772" r="35231" b="6204"/>
          <a:stretch/>
        </p:blipFill>
        <p:spPr>
          <a:xfrm>
            <a:off x="18478499" y="6400800"/>
            <a:ext cx="5048565" cy="4318000"/>
          </a:xfrm>
          <a:prstGeom prst="rect">
            <a:avLst/>
          </a:prstGeom>
          <a:ln w="12700">
            <a:miter lim="400000"/>
          </a:ln>
          <a:effectLst>
            <a:outerShdw blurRad="127000" dist="76199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7" name="image3.png"/>
          <p:cNvPicPr/>
          <p:nvPr/>
        </p:nvPicPr>
        <p:blipFill rotWithShape="1">
          <a:blip r:embed="rId2">
            <a:extLst/>
          </a:blip>
          <a:srcRect l="64977" t="4730" r="1899" b="5989"/>
          <a:stretch/>
        </p:blipFill>
        <p:spPr>
          <a:xfrm>
            <a:off x="15517794" y="8940800"/>
            <a:ext cx="5048565" cy="4318000"/>
          </a:xfrm>
          <a:prstGeom prst="rect">
            <a:avLst/>
          </a:prstGeom>
          <a:ln w="12700">
            <a:miter lim="400000"/>
          </a:ln>
          <a:effectLst>
            <a:outerShdw blurRad="127000" dist="76199" dir="2700000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23652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2983745" y="549276"/>
            <a:ext cx="18333519" cy="2286001"/>
          </a:xfrm>
          <a:prstGeom prst="rect">
            <a:avLst/>
          </a:prstGeom>
        </p:spPr>
        <p:txBody>
          <a:bodyPr/>
          <a:lstStyle>
            <a:lvl1pPr defTabSz="850391">
              <a:defRPr sz="8184"/>
            </a:lvl1pPr>
          </a:lstStyle>
          <a:p>
            <a:r>
              <a:rPr lang="en-US" dirty="0" smtClean="0"/>
              <a:t>Sellers</a:t>
            </a:r>
            <a:endParaRPr dirty="0"/>
          </a:p>
        </p:txBody>
      </p:sp>
      <p:grpSp>
        <p:nvGrpSpPr>
          <p:cNvPr id="3" name="Group 133"/>
          <p:cNvGrpSpPr/>
          <p:nvPr/>
        </p:nvGrpSpPr>
        <p:grpSpPr>
          <a:xfrm>
            <a:off x="15240599" y="8774777"/>
            <a:ext cx="3017044" cy="1700285"/>
            <a:chOff x="0" y="0"/>
            <a:chExt cx="3017043" cy="1700284"/>
          </a:xfrm>
        </p:grpSpPr>
        <p:sp>
          <p:nvSpPr>
            <p:cNvPr id="4" name="Shape 131"/>
            <p:cNvSpPr/>
            <p:nvPr/>
          </p:nvSpPr>
          <p:spPr>
            <a:xfrm>
              <a:off x="-1" y="0"/>
              <a:ext cx="3017045" cy="1700285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lvl="0"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5" name="image11.png"/>
            <p:cNvPicPr/>
            <p:nvPr/>
          </p:nvPicPr>
          <p:blipFill>
            <a:blip r:embed="rId2">
              <a:extLst/>
            </a:blip>
            <a:srcRect l="6036" r="11941" b="13726"/>
            <a:stretch>
              <a:fillRect/>
            </a:stretch>
          </p:blipFill>
          <p:spPr>
            <a:xfrm>
              <a:off x="-1" y="-1"/>
              <a:ext cx="3017045" cy="1700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" name="image12.jpg" descr="C:\Users\User\Desktop\veest photos\_MG_8760.JPG"/>
          <p:cNvPicPr/>
          <p:nvPr/>
        </p:nvPicPr>
        <p:blipFill>
          <a:blip r:embed="rId3">
            <a:extLst/>
          </a:blip>
          <a:srcRect l="7707" t="8329"/>
          <a:stretch>
            <a:fillRect/>
          </a:stretch>
        </p:blipFill>
        <p:spPr>
          <a:xfrm>
            <a:off x="15240599" y="2841440"/>
            <a:ext cx="3017001" cy="1997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13.jpg" descr="C:\Users\User\Desktop\veest photos\_MG_9319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599" y="4863290"/>
            <a:ext cx="3017044" cy="1872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G_1963.jpg"/>
          <p:cNvPicPr/>
          <p:nvPr/>
        </p:nvPicPr>
        <p:blipFill>
          <a:blip r:embed="rId5">
            <a:extLst/>
          </a:blip>
          <a:srcRect l="45829" t="19531" r="8912" b="3091"/>
          <a:stretch>
            <a:fillRect/>
          </a:stretch>
        </p:blipFill>
        <p:spPr>
          <a:xfrm>
            <a:off x="18296466" y="2859328"/>
            <a:ext cx="3310732" cy="7547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#VEST-77-2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240599" y="6734565"/>
            <a:ext cx="3017045" cy="201136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3045691" y="2835277"/>
            <a:ext cx="12472103" cy="877163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5400" dirty="0" smtClean="0"/>
              <a:t>MILALITTRA (</a:t>
            </a:r>
            <a:r>
              <a:rPr lang="en-US" sz="5400" dirty="0" err="1" smtClean="0"/>
              <a:t>Talaandigs</a:t>
            </a:r>
            <a:r>
              <a:rPr lang="en-US" sz="5400" dirty="0" smtClean="0"/>
              <a:t>)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2,500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households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1,800 hectares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5400" dirty="0" smtClean="0"/>
              <a:t>Community Development Plan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</a:t>
            </a:r>
            <a:r>
              <a:rPr kumimoji="0" lang="en-US" sz="7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 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&gt;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Environment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5400" dirty="0"/>
              <a:t> </a:t>
            </a:r>
            <a:r>
              <a:rPr lang="en-US" sz="5400" dirty="0" smtClean="0"/>
              <a:t>   &gt; Livelihood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5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  &gt; Infrastructure support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5400" dirty="0"/>
              <a:t> </a:t>
            </a:r>
            <a:r>
              <a:rPr lang="en-US" sz="5400" dirty="0" smtClean="0"/>
              <a:t>   &gt; Health services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5400" dirty="0"/>
              <a:t> </a:t>
            </a:r>
            <a:r>
              <a:rPr lang="en-US" sz="5400" dirty="0" smtClean="0"/>
              <a:t>   &gt; Education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5400" dirty="0"/>
              <a:t> </a:t>
            </a:r>
            <a:r>
              <a:rPr lang="en-US" sz="5400" dirty="0" smtClean="0"/>
              <a:t>   &gt; Culture and Tradition</a:t>
            </a:r>
          </a:p>
        </p:txBody>
      </p:sp>
    </p:spTree>
    <p:extLst>
      <p:ext uri="{BB962C8B-B14F-4D97-AF65-F5344CB8AC3E}">
        <p14:creationId xmlns:p14="http://schemas.microsoft.com/office/powerpoint/2010/main" val="237322136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2983745" y="549276"/>
            <a:ext cx="18333519" cy="2286001"/>
          </a:xfrm>
          <a:prstGeom prst="rect">
            <a:avLst/>
          </a:prstGeom>
        </p:spPr>
        <p:txBody>
          <a:bodyPr/>
          <a:lstStyle>
            <a:lvl1pPr defTabSz="850391">
              <a:defRPr sz="8184"/>
            </a:lvl1pPr>
          </a:lstStyle>
          <a:p>
            <a:r>
              <a:rPr lang="en-US" dirty="0" smtClean="0"/>
              <a:t>Rehabilitation</a:t>
            </a:r>
            <a:endParaRPr dirty="0"/>
          </a:p>
        </p:txBody>
      </p:sp>
      <p:sp>
        <p:nvSpPr>
          <p:cNvPr id="11" name="TextBox 10"/>
          <p:cNvSpPr txBox="1"/>
          <p:nvPr/>
        </p:nvSpPr>
        <p:spPr>
          <a:xfrm>
            <a:off x="3045691" y="2835277"/>
            <a:ext cx="12472103" cy="62786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Farmers and foresters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832</a:t>
            </a:r>
            <a:r>
              <a:rPr kumimoji="0" lang="en-US" sz="6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hectares for reforestation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816 hectares</a:t>
            </a:r>
            <a:r>
              <a:rPr kumimoji="0" lang="en-US" sz="6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for agroforestry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baseline="0" dirty="0" smtClean="0"/>
              <a:t>PES: 14KPhp/year/ha (289 USD)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6600" b="1" i="0" u="sng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Xavier Science Foundation as the Fund Manager</a:t>
            </a:r>
            <a:endParaRPr kumimoji="0" lang="en-US" sz="6600" b="1" i="0" u="sng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grpSp>
        <p:nvGrpSpPr>
          <p:cNvPr id="12" name="Group 91"/>
          <p:cNvGrpSpPr/>
          <p:nvPr/>
        </p:nvGrpSpPr>
        <p:grpSpPr>
          <a:xfrm>
            <a:off x="15517794" y="2835278"/>
            <a:ext cx="6021406" cy="8528624"/>
            <a:chOff x="-127000" y="-88900"/>
            <a:chExt cx="5829300" cy="7861300"/>
          </a:xfrm>
        </p:grpSpPr>
        <p:pic>
          <p:nvPicPr>
            <p:cNvPr id="13" name="IMG_1133.jpg"/>
            <p:cNvPicPr/>
            <p:nvPr/>
          </p:nvPicPr>
          <p:blipFill>
            <a:blip r:embed="rId2">
              <a:extLst/>
            </a:blip>
            <a:srcRect l="646" r="646"/>
            <a:stretch>
              <a:fillRect/>
            </a:stretch>
          </p:blipFill>
          <p:spPr>
            <a:xfrm>
              <a:off x="0" y="0"/>
              <a:ext cx="5575300" cy="7531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" name="Picture 1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29300" cy="786130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77554073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2983745" y="549276"/>
            <a:ext cx="18333519" cy="2286001"/>
          </a:xfrm>
          <a:prstGeom prst="rect">
            <a:avLst/>
          </a:prstGeom>
        </p:spPr>
        <p:txBody>
          <a:bodyPr/>
          <a:lstStyle>
            <a:lvl1pPr defTabSz="850391">
              <a:defRPr sz="8184"/>
            </a:lvl1pPr>
          </a:lstStyle>
          <a:p>
            <a:r>
              <a:rPr lang="en-US" dirty="0" smtClean="0"/>
              <a:t>Buyers (Sectors)</a:t>
            </a:r>
            <a:endParaRPr dirty="0"/>
          </a:p>
        </p:txBody>
      </p:sp>
      <p:pic>
        <p:nvPicPr>
          <p:cNvPr id="3" name="22 nadine.jpg"/>
          <p:cNvPicPr/>
          <p:nvPr/>
        </p:nvPicPr>
        <p:blipFill>
          <a:blip r:embed="rId2">
            <a:extLst/>
          </a:blip>
          <a:srcRect l="799" r="334" b="32962"/>
          <a:stretch>
            <a:fillRect/>
          </a:stretch>
        </p:blipFill>
        <p:spPr>
          <a:xfrm>
            <a:off x="18237075" y="2850964"/>
            <a:ext cx="2980451" cy="2020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08 marlon.jpg"/>
          <p:cNvPicPr/>
          <p:nvPr/>
        </p:nvPicPr>
        <p:blipFill>
          <a:blip r:embed="rId3">
            <a:extLst/>
          </a:blip>
          <a:srcRect r="64873" b="15269"/>
          <a:stretch>
            <a:fillRect/>
          </a:stretch>
        </p:blipFill>
        <p:spPr>
          <a:xfrm>
            <a:off x="14728543" y="2835277"/>
            <a:ext cx="3426089" cy="8264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14 vergito.jpg"/>
          <p:cNvPicPr/>
          <p:nvPr/>
        </p:nvPicPr>
        <p:blipFill>
          <a:blip r:embed="rId4">
            <a:extLst/>
          </a:blip>
          <a:srcRect l="290" t="11260" r="2252" b="30025"/>
          <a:stretch>
            <a:fillRect/>
          </a:stretch>
        </p:blipFill>
        <p:spPr>
          <a:xfrm>
            <a:off x="18189847" y="4926856"/>
            <a:ext cx="3075110" cy="1852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ledesma.jpg"/>
          <p:cNvPicPr/>
          <p:nvPr/>
        </p:nvPicPr>
        <p:blipFill>
          <a:blip r:embed="rId5">
            <a:extLst/>
          </a:blip>
          <a:srcRect t="21680" b="30908"/>
          <a:stretch>
            <a:fillRect/>
          </a:stretch>
        </p:blipFill>
        <p:spPr>
          <a:xfrm>
            <a:off x="18204695" y="6834473"/>
            <a:ext cx="3075104" cy="2186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15.jpg" descr="H:\VEST\photos and videos\2014\Meetings and Orientation\Centrio and Tourism Council meeting (November 18, 2014)\post\IMG_9963.JPG"/>
          <p:cNvPicPr/>
          <p:nvPr/>
        </p:nvPicPr>
        <p:blipFill>
          <a:blip r:embed="rId6">
            <a:extLst/>
          </a:blip>
          <a:srcRect l="52194" t="44924" b="9927"/>
          <a:stretch>
            <a:fillRect/>
          </a:stretch>
        </p:blipFill>
        <p:spPr>
          <a:xfrm>
            <a:off x="18183395" y="9091704"/>
            <a:ext cx="3133869" cy="197051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3045691" y="2835277"/>
            <a:ext cx="12472103" cy="757130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9600" dirty="0" smtClean="0"/>
              <a:t>Corporations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9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Cooperatives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9600" dirty="0" smtClean="0"/>
              <a:t>the Church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9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Schools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9600" dirty="0" smtClean="0"/>
              <a:t>the Households</a:t>
            </a:r>
            <a:endParaRPr kumimoji="0" lang="en-US" sz="9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351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2983745" y="549276"/>
            <a:ext cx="18333519" cy="2286001"/>
          </a:xfrm>
          <a:prstGeom prst="rect">
            <a:avLst/>
          </a:prstGeom>
        </p:spPr>
        <p:txBody>
          <a:bodyPr/>
          <a:lstStyle>
            <a:lvl1pPr defTabSz="850391">
              <a:defRPr sz="8184"/>
            </a:lvl1pPr>
          </a:lstStyle>
          <a:p>
            <a:r>
              <a:rPr lang="en-US" dirty="0" smtClean="0"/>
              <a:t>VEST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3045691" y="2835277"/>
            <a:ext cx="12472103" cy="877163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Conduct of </a:t>
            </a: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a knowledge,</a:t>
            </a:r>
            <a:r>
              <a:rPr kumimoji="0" lang="en-US" sz="6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attitude, and practices </a:t>
            </a: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survey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Design of the campaign materials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Identify the PES champions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10 visits to Mt </a:t>
            </a:r>
            <a:r>
              <a:rPr lang="en-US" sz="6600" dirty="0" err="1" smtClean="0"/>
              <a:t>Kalatungan</a:t>
            </a:r>
            <a:endParaRPr lang="en-US" sz="6600" dirty="0" smtClean="0"/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6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Launching</a:t>
            </a:r>
            <a:r>
              <a:rPr kumimoji="0" lang="en-US" sz="6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of the Campaign</a:t>
            </a:r>
          </a:p>
          <a:p>
            <a:pPr lvl="8" indent="0"/>
            <a:r>
              <a:rPr lang="en-US" sz="4800" dirty="0" smtClean="0"/>
              <a:t>     &gt; Traditional media</a:t>
            </a:r>
          </a:p>
          <a:p>
            <a:pPr lvl="8" indent="0"/>
            <a:r>
              <a:rPr kumimoji="0" lang="en-US" sz="4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    &gt; New media technologies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4" name="Datu 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17794" y="2835277"/>
            <a:ext cx="6502401" cy="9753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8351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2983745" y="549276"/>
            <a:ext cx="18333519" cy="2286001"/>
          </a:xfrm>
          <a:prstGeom prst="rect">
            <a:avLst/>
          </a:prstGeom>
        </p:spPr>
        <p:txBody>
          <a:bodyPr/>
          <a:lstStyle>
            <a:lvl1pPr defTabSz="850391">
              <a:defRPr sz="8184"/>
            </a:lvl1pPr>
          </a:lstStyle>
          <a:p>
            <a:r>
              <a:rPr lang="en-US" dirty="0" smtClean="0"/>
              <a:t>VEST and media forms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3835189" y="2676537"/>
            <a:ext cx="12472103" cy="932562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Newspaper articles and print ads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6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Radio/TV plugs and </a:t>
            </a:r>
            <a:r>
              <a:rPr kumimoji="0" lang="en-US" sz="6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guestings</a:t>
            </a:r>
            <a:endParaRPr kumimoji="0" lang="en-US" sz="66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Short documentary films (14)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Original song compositions (16)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Lectures/orientations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6600" dirty="0" smtClean="0"/>
              <a:t>Seminars</a:t>
            </a:r>
          </a:p>
          <a:p>
            <a:pPr marL="571500" indent="-571500">
              <a:buFont typeface="Arial"/>
              <a:buChar char="•"/>
            </a:pPr>
            <a:r>
              <a:rPr lang="en-US" sz="6600" dirty="0"/>
              <a:t>MTVs (10)</a:t>
            </a:r>
          </a:p>
          <a:p>
            <a:pPr marL="571500" indent="-571500">
              <a:buFont typeface="Arial"/>
              <a:buChar char="•"/>
            </a:pPr>
            <a:r>
              <a:rPr lang="en-US" sz="6600" dirty="0"/>
              <a:t>Social </a:t>
            </a:r>
            <a:r>
              <a:rPr lang="en-US" sz="6600" dirty="0" smtClean="0"/>
              <a:t>Media</a:t>
            </a:r>
          </a:p>
          <a:p>
            <a:r>
              <a:rPr lang="en-US" sz="6600" dirty="0"/>
              <a:t> </a:t>
            </a:r>
            <a:r>
              <a:rPr lang="en-US" sz="6600" dirty="0" smtClean="0"/>
              <a:t>          @</a:t>
            </a:r>
            <a:r>
              <a:rPr lang="en-US" sz="6600" dirty="0" err="1" smtClean="0"/>
              <a:t>vestogether</a:t>
            </a:r>
            <a:endParaRPr lang="en-US" sz="6600" dirty="0"/>
          </a:p>
        </p:txBody>
      </p:sp>
      <p:pic>
        <p:nvPicPr>
          <p:cNvPr id="5" name="Square - The Concer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53817" y="8393855"/>
            <a:ext cx="2731875" cy="2731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quare - The Essay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51538" y="5617826"/>
            <a:ext cx="2733306" cy="2733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quare - The Photo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30192" y="2835277"/>
            <a:ext cx="2733307" cy="2733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quare - The Poster.jpg"/>
          <p:cNvPicPr/>
          <p:nvPr/>
        </p:nvPicPr>
        <p:blipFill>
          <a:blip r:embed="rId5">
            <a:extLst/>
          </a:blip>
          <a:srcRect b="9656"/>
          <a:stretch>
            <a:fillRect/>
          </a:stretch>
        </p:blipFill>
        <p:spPr>
          <a:xfrm>
            <a:off x="19681602" y="8393855"/>
            <a:ext cx="3010373" cy="2719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quare - The Shades.jpg"/>
          <p:cNvPicPr/>
          <p:nvPr/>
        </p:nvPicPr>
        <p:blipFill>
          <a:blip r:embed="rId6">
            <a:extLst/>
          </a:blip>
          <a:srcRect l="20575" r="23657"/>
          <a:stretch>
            <a:fillRect/>
          </a:stretch>
        </p:blipFill>
        <p:spPr>
          <a:xfrm>
            <a:off x="19663017" y="2835277"/>
            <a:ext cx="3047775" cy="5465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SCF3143.jpeg"/>
          <p:cNvPicPr/>
          <p:nvPr/>
        </p:nvPicPr>
        <p:blipFill rotWithShape="1">
          <a:blip r:embed="rId7">
            <a:extLst/>
          </a:blip>
          <a:srcRect l="20212"/>
          <a:stretch/>
        </p:blipFill>
        <p:spPr>
          <a:xfrm>
            <a:off x="11876642" y="6986273"/>
            <a:ext cx="4953550" cy="41394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192756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16.jpg" descr="H:\VEST\photos and videos\2014\Meetings and Orientation\Cugman Orientation (December 11, 2014)\Untitled Export\image_6.jpg"/>
          <p:cNvPicPr/>
          <p:nvPr/>
        </p:nvPicPr>
        <p:blipFill>
          <a:blip r:embed="rId2">
            <a:extLst/>
          </a:blip>
          <a:srcRect t="11376" b="6501"/>
          <a:stretch>
            <a:fillRect/>
          </a:stretch>
        </p:blipFill>
        <p:spPr>
          <a:xfrm>
            <a:off x="11739324" y="2835277"/>
            <a:ext cx="7137610" cy="4982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_MG_9418.jpg"/>
          <p:cNvPicPr/>
          <p:nvPr/>
        </p:nvPicPr>
        <p:blipFill>
          <a:blip r:embed="rId3">
            <a:extLst/>
          </a:blip>
          <a:srcRect b="12215"/>
          <a:stretch>
            <a:fillRect/>
          </a:stretch>
        </p:blipFill>
        <p:spPr>
          <a:xfrm>
            <a:off x="1724765" y="6647091"/>
            <a:ext cx="6949554" cy="442198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2983745" y="549276"/>
            <a:ext cx="18333519" cy="2286001"/>
          </a:xfrm>
          <a:prstGeom prst="rect">
            <a:avLst/>
          </a:prstGeom>
        </p:spPr>
        <p:txBody>
          <a:bodyPr/>
          <a:lstStyle>
            <a:lvl1pPr defTabSz="850391">
              <a:defRPr sz="8184"/>
            </a:lvl1pPr>
          </a:lstStyle>
          <a:p>
            <a:r>
              <a:rPr lang="en-US" dirty="0" smtClean="0"/>
              <a:t>VEST and media forms</a:t>
            </a:r>
            <a:endParaRPr dirty="0"/>
          </a:p>
        </p:txBody>
      </p:sp>
      <p:pic>
        <p:nvPicPr>
          <p:cNvPr id="10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78742" y="2835277"/>
            <a:ext cx="5147299" cy="8236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_MG_2636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42485" y="2835277"/>
            <a:ext cx="6357522" cy="4982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_MG_2665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24765" y="2835277"/>
            <a:ext cx="5717720" cy="3811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sintra 01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73833" y="7817872"/>
            <a:ext cx="13004801" cy="3251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260530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4485</TotalTime>
  <Words>323</Words>
  <Application>Microsoft Macintosh PowerPoint</Application>
  <PresentationFormat>Custom</PresentationFormat>
  <Paragraphs>72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Valuing Ecosystem Services Together (VEST):</vt:lpstr>
      <vt:lpstr>Background</vt:lpstr>
      <vt:lpstr>PES Project</vt:lpstr>
      <vt:lpstr>Sellers</vt:lpstr>
      <vt:lpstr>Rehabilitation</vt:lpstr>
      <vt:lpstr>Buyers (Sectors)</vt:lpstr>
      <vt:lpstr>VEST</vt:lpstr>
      <vt:lpstr>VEST and media forms</vt:lpstr>
      <vt:lpstr>VEST and media forms</vt:lpstr>
      <vt:lpstr>Results</vt:lpstr>
      <vt:lpstr>Recommendations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and Governance</dc:title>
  <cp:lastModifiedBy>Evans Yonson</cp:lastModifiedBy>
  <cp:revision>25</cp:revision>
  <dcterms:modified xsi:type="dcterms:W3CDTF">2016-10-16T15:34:11Z</dcterms:modified>
</cp:coreProperties>
</file>