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5" r:id="rId2"/>
  </p:sldMasterIdLst>
  <p:notesMasterIdLst>
    <p:notesMasterId r:id="rId27"/>
  </p:notesMasterIdLst>
  <p:sldIdLst>
    <p:sldId id="260" r:id="rId3"/>
    <p:sldId id="284" r:id="rId4"/>
    <p:sldId id="277" r:id="rId5"/>
    <p:sldId id="299" r:id="rId6"/>
    <p:sldId id="294" r:id="rId7"/>
    <p:sldId id="295" r:id="rId8"/>
    <p:sldId id="292" r:id="rId9"/>
    <p:sldId id="296" r:id="rId10"/>
    <p:sldId id="293" r:id="rId11"/>
    <p:sldId id="300" r:id="rId12"/>
    <p:sldId id="301" r:id="rId13"/>
    <p:sldId id="302" r:id="rId14"/>
    <p:sldId id="303" r:id="rId15"/>
    <p:sldId id="304" r:id="rId16"/>
    <p:sldId id="305" r:id="rId17"/>
    <p:sldId id="310" r:id="rId18"/>
    <p:sldId id="309" r:id="rId19"/>
    <p:sldId id="308" r:id="rId20"/>
    <p:sldId id="307" r:id="rId21"/>
    <p:sldId id="297" r:id="rId22"/>
    <p:sldId id="298" r:id="rId23"/>
    <p:sldId id="274" r:id="rId24"/>
    <p:sldId id="311" r:id="rId25"/>
    <p:sldId id="312"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varScale="1">
        <p:scale>
          <a:sx n="65" d="100"/>
          <a:sy n="65" d="100"/>
        </p:scale>
        <p:origin x="2227"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oleObject" Target="file:///C:\Users\Ina\Documents\Ina%20Work%20Files\3-Ecosytem%20Services\1-Asian%20Development%20Bank%202016\data%20overall\wealth-accounting%20World%20Bank.xlsx" TargetMode="External"/><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2500">
                <a:latin typeface="Arial" panose="020B0604020202020204" pitchFamily="34" charset="0"/>
                <a:cs typeface="Arial" panose="020B0604020202020204" pitchFamily="34" charset="0"/>
              </a:defRPr>
            </a:pPr>
            <a:r>
              <a:rPr lang="en-US" sz="4000" dirty="0" smtClean="0">
                <a:latin typeface="Arial" panose="020B0604020202020204" pitchFamily="34" charset="0"/>
                <a:cs typeface="Arial" panose="020B0604020202020204" pitchFamily="34" charset="0"/>
              </a:rPr>
              <a:t>Value of Global Ecosystem Services </a:t>
            </a:r>
            <a:r>
              <a:rPr lang="en-US" sz="2400" dirty="0" smtClean="0">
                <a:latin typeface="Arial" panose="020B0604020202020204" pitchFamily="34" charset="0"/>
                <a:cs typeface="Arial" panose="020B0604020202020204" pitchFamily="34" charset="0"/>
              </a:rPr>
              <a:t>$ Trillion/year </a:t>
            </a:r>
            <a:endParaRPr lang="en-US" sz="2400" dirty="0">
              <a:latin typeface="Arial" panose="020B0604020202020204" pitchFamily="34" charset="0"/>
              <a:cs typeface="Arial" panose="020B0604020202020204" pitchFamily="34" charset="0"/>
            </a:endParaRPr>
          </a:p>
        </c:rich>
      </c:tx>
      <c:layout/>
      <c:overlay val="0"/>
    </c:title>
    <c:autoTitleDeleted val="0"/>
    <c:plotArea>
      <c:layout/>
      <c:pieChart>
        <c:varyColors val="1"/>
        <c:ser>
          <c:idx val="0"/>
          <c:order val="0"/>
          <c:tx>
            <c:strRef>
              <c:f>Sheet1!$B$1</c:f>
              <c:strCache>
                <c:ptCount val="1"/>
                <c:pt idx="0">
                  <c:v>Global Annual Ecosystem Services</c:v>
                </c:pt>
              </c:strCache>
            </c:strRef>
          </c:tx>
          <c:dLbls>
            <c:spPr>
              <a:noFill/>
              <a:ln>
                <a:noFill/>
              </a:ln>
              <a:effectLst/>
            </c:spPr>
            <c:txPr>
              <a:bodyPr/>
              <a:lstStyle/>
              <a:p>
                <a:pPr>
                  <a:defRPr>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Marine</c:v>
                </c:pt>
                <c:pt idx="1">
                  <c:v>Terrestrial</c:v>
                </c:pt>
              </c:strCache>
            </c:strRef>
          </c:cat>
          <c:val>
            <c:numRef>
              <c:f>Sheet1!$B$2:$B$3</c:f>
              <c:numCache>
                <c:formatCode>General</c:formatCode>
                <c:ptCount val="2"/>
                <c:pt idx="0">
                  <c:v>30.8</c:v>
                </c:pt>
                <c:pt idx="1">
                  <c:v>18.100000000000001</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4000">
                <a:latin typeface="Arial" panose="020B0604020202020204" pitchFamily="34" charset="0"/>
                <a:cs typeface="Arial" panose="020B0604020202020204" pitchFamily="34" charset="0"/>
              </a:defRPr>
            </a:pPr>
            <a:r>
              <a:rPr lang="en-US" dirty="0" smtClean="0"/>
              <a:t>Values of Marine Ecosystems </a:t>
            </a:r>
            <a:r>
              <a:rPr lang="en-US" sz="2400" dirty="0" smtClean="0"/>
              <a:t>$ Trillion/year</a:t>
            </a:r>
            <a:endParaRPr lang="en-US" sz="2400" dirty="0"/>
          </a:p>
        </c:rich>
      </c:tx>
      <c:layout/>
      <c:overlay val="0"/>
    </c:title>
    <c:autoTitleDeleted val="0"/>
    <c:plotArea>
      <c:layout/>
      <c:pieChart>
        <c:varyColors val="1"/>
        <c:ser>
          <c:idx val="0"/>
          <c:order val="0"/>
          <c:tx>
            <c:strRef>
              <c:f>Sheet1!$B$1</c:f>
              <c:strCache>
                <c:ptCount val="1"/>
                <c:pt idx="0">
                  <c:v>Marine</c:v>
                </c:pt>
              </c:strCache>
            </c:strRef>
          </c:tx>
          <c:dLbls>
            <c:spPr>
              <a:noFill/>
              <a:ln>
                <a:noFill/>
              </a:ln>
              <a:effectLst/>
            </c:spPr>
            <c:txPr>
              <a:bodyPr/>
              <a:lstStyle/>
              <a:p>
                <a:pPr>
                  <a:defRPr>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Sheet1!$A$2:$A$3</c:f>
              <c:strCache>
                <c:ptCount val="2"/>
                <c:pt idx="0">
                  <c:v>Open ocean</c:v>
                </c:pt>
                <c:pt idx="1">
                  <c:v>Coastal</c:v>
                </c:pt>
              </c:strCache>
            </c:strRef>
          </c:cat>
          <c:val>
            <c:numRef>
              <c:f>Sheet1!$B$2:$B$3</c:f>
              <c:numCache>
                <c:formatCode>General</c:formatCode>
                <c:ptCount val="2"/>
                <c:pt idx="0">
                  <c:v>12.3</c:v>
                </c:pt>
                <c:pt idx="1">
                  <c:v>18.5</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4000">
                <a:latin typeface="Arial" panose="020B0604020202020204" pitchFamily="34" charset="0"/>
                <a:cs typeface="Arial" panose="020B0604020202020204" pitchFamily="34" charset="0"/>
              </a:defRPr>
            </a:pPr>
            <a:r>
              <a:rPr lang="en-US" dirty="0" smtClean="0"/>
              <a:t>Values of Coastal Ecosystems </a:t>
            </a:r>
            <a:r>
              <a:rPr lang="en-US" sz="2400" dirty="0" smtClean="0"/>
              <a:t>$ Trillion/year</a:t>
            </a:r>
            <a:endParaRPr lang="en-US" sz="2400" dirty="0"/>
          </a:p>
        </c:rich>
      </c:tx>
      <c:layout/>
      <c:overlay val="0"/>
    </c:title>
    <c:autoTitleDeleted val="0"/>
    <c:plotArea>
      <c:layout/>
      <c:pieChart>
        <c:varyColors val="1"/>
        <c:ser>
          <c:idx val="0"/>
          <c:order val="0"/>
          <c:tx>
            <c:strRef>
              <c:f>Sheet1!$B$1</c:f>
              <c:strCache>
                <c:ptCount val="1"/>
                <c:pt idx="0">
                  <c:v>Coastal</c:v>
                </c:pt>
              </c:strCache>
            </c:strRef>
          </c:tx>
          <c:dLbls>
            <c:spPr>
              <a:noFill/>
              <a:ln>
                <a:noFill/>
              </a:ln>
              <a:effectLst/>
            </c:spPr>
            <c:txPr>
              <a:bodyPr/>
              <a:lstStyle/>
              <a:p>
                <a:pPr>
                  <a:defRPr>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Sheet1!$A$2:$A$5</c:f>
              <c:strCache>
                <c:ptCount val="4"/>
                <c:pt idx="0">
                  <c:v>Estuaries</c:v>
                </c:pt>
                <c:pt idx="1">
                  <c:v>Seagrass</c:v>
                </c:pt>
                <c:pt idx="2">
                  <c:v>Coral reef</c:v>
                </c:pt>
                <c:pt idx="3">
                  <c:v>Shelf</c:v>
                </c:pt>
              </c:strCache>
            </c:strRef>
          </c:cat>
          <c:val>
            <c:numRef>
              <c:f>Sheet1!$B$2:$B$5</c:f>
              <c:numCache>
                <c:formatCode>General</c:formatCode>
                <c:ptCount val="4"/>
                <c:pt idx="0">
                  <c:v>6</c:v>
                </c:pt>
                <c:pt idx="1">
                  <c:v>5.6</c:v>
                </c:pt>
                <c:pt idx="2">
                  <c:v>0.6</c:v>
                </c:pt>
                <c:pt idx="3">
                  <c:v>6.3</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4000">
                <a:latin typeface="Arial" panose="020B0604020202020204" pitchFamily="34" charset="0"/>
                <a:cs typeface="Arial" panose="020B0604020202020204" pitchFamily="34" charset="0"/>
              </a:defRPr>
            </a:pPr>
            <a:r>
              <a:rPr lang="en-US" dirty="0" smtClean="0"/>
              <a:t>Values of Terrestrial Ecosystems </a:t>
            </a:r>
            <a:r>
              <a:rPr lang="en-US" sz="2400" dirty="0" smtClean="0"/>
              <a:t>$ Trillion/year</a:t>
            </a:r>
            <a:endParaRPr lang="en-US" sz="2400" dirty="0"/>
          </a:p>
        </c:rich>
      </c:tx>
      <c:layout/>
      <c:overlay val="0"/>
    </c:title>
    <c:autoTitleDeleted val="0"/>
    <c:plotArea>
      <c:layout/>
      <c:pieChart>
        <c:varyColors val="1"/>
        <c:ser>
          <c:idx val="0"/>
          <c:order val="0"/>
          <c:tx>
            <c:strRef>
              <c:f>Sheet1!$B$1</c:f>
              <c:strCache>
                <c:ptCount val="1"/>
                <c:pt idx="0">
                  <c:v>Terrestrial</c:v>
                </c:pt>
              </c:strCache>
            </c:strRef>
          </c:tx>
          <c:dLbls>
            <c:spPr>
              <a:noFill/>
              <a:ln>
                <a:noFill/>
              </a:ln>
              <a:effectLst/>
            </c:spPr>
            <c:txPr>
              <a:bodyPr/>
              <a:lstStyle/>
              <a:p>
                <a:pPr>
                  <a:defRPr>
                    <a:latin typeface="Arial" panose="020B0604020202020204" pitchFamily="34" charset="0"/>
                    <a:cs typeface="Arial" panose="020B0604020202020204" pitchFamily="34" charset="0"/>
                  </a:defRPr>
                </a:pPr>
                <a:endParaRPr lang="en-US"/>
              </a:p>
            </c:txPr>
            <c:dLblPos val="outEnd"/>
            <c:showLegendKey val="0"/>
            <c:showVal val="1"/>
            <c:showCatName val="0"/>
            <c:showSerName val="0"/>
            <c:showPercent val="1"/>
            <c:showBubbleSize val="0"/>
            <c:showLeaderLines val="1"/>
            <c:extLst>
              <c:ext xmlns:c15="http://schemas.microsoft.com/office/drawing/2012/chart" uri="{CE6537A1-D6FC-4f65-9D91-7224C49458BB}">
                <c15:layout/>
              </c:ext>
            </c:extLst>
          </c:dLbls>
          <c:cat>
            <c:strRef>
              <c:f>Sheet1!$A$2:$A$6</c:f>
              <c:strCache>
                <c:ptCount val="5"/>
                <c:pt idx="0">
                  <c:v>Forest</c:v>
                </c:pt>
                <c:pt idx="1">
                  <c:v>Grassland</c:v>
                </c:pt>
                <c:pt idx="2">
                  <c:v>Wetlands</c:v>
                </c:pt>
                <c:pt idx="3">
                  <c:v>Lakes/Rivers</c:v>
                </c:pt>
                <c:pt idx="4">
                  <c:v>Croplands</c:v>
                </c:pt>
              </c:strCache>
            </c:strRef>
          </c:cat>
          <c:val>
            <c:numRef>
              <c:f>Sheet1!$B$2:$B$6</c:f>
              <c:numCache>
                <c:formatCode>General</c:formatCode>
                <c:ptCount val="5"/>
                <c:pt idx="0">
                  <c:v>6.9</c:v>
                </c:pt>
                <c:pt idx="1">
                  <c:v>1.3</c:v>
                </c:pt>
                <c:pt idx="2">
                  <c:v>7.2</c:v>
                </c:pt>
                <c:pt idx="3">
                  <c:v>2.5</c:v>
                </c:pt>
                <c:pt idx="4">
                  <c:v>0.2</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defRPr sz="3000">
                <a:latin typeface="Arial" panose="020B0604020202020204" pitchFamily="34" charset="0"/>
                <a:cs typeface="Arial" panose="020B0604020202020204" pitchFamily="34" charset="0"/>
              </a:defRPr>
            </a:pPr>
            <a:r>
              <a:rPr lang="en-US" dirty="0"/>
              <a:t>Global Annual Forest Ecosystem </a:t>
            </a:r>
            <a:r>
              <a:rPr lang="en-US" dirty="0" smtClean="0"/>
              <a:t>Services $/ha</a:t>
            </a:r>
            <a:endParaRPr lang="en-US" dirty="0"/>
          </a:p>
        </c:rich>
      </c:tx>
      <c:layout/>
      <c:overlay val="0"/>
    </c:title>
    <c:autoTitleDeleted val="0"/>
    <c:plotArea>
      <c:layout/>
      <c:barChart>
        <c:barDir val="col"/>
        <c:grouping val="clustered"/>
        <c:varyColors val="0"/>
        <c:ser>
          <c:idx val="0"/>
          <c:order val="0"/>
          <c:tx>
            <c:strRef>
              <c:f>Sheet1!$B$1</c:f>
              <c:strCache>
                <c:ptCount val="1"/>
                <c:pt idx="0">
                  <c:v>Global Annual Forest Ecosystem Services</c:v>
                </c:pt>
              </c:strCache>
            </c:strRef>
          </c:tx>
          <c:invertIfNegative val="0"/>
          <c:cat>
            <c:strRef>
              <c:f>Sheet1!$A$2:$A$11</c:f>
              <c:strCache>
                <c:ptCount val="10"/>
                <c:pt idx="0">
                  <c:v>Climate regulations</c:v>
                </c:pt>
                <c:pt idx="1">
                  <c:v>Water supply</c:v>
                </c:pt>
                <c:pt idx="2">
                  <c:v>Erosion control</c:v>
                </c:pt>
                <c:pt idx="3">
                  <c:v>Soil formation</c:v>
                </c:pt>
                <c:pt idx="4">
                  <c:v>Nutrient recycling</c:v>
                </c:pt>
                <c:pt idx="5">
                  <c:v>Waste treatment</c:v>
                </c:pt>
                <c:pt idx="6">
                  <c:v>Food production</c:v>
                </c:pt>
                <c:pt idx="7">
                  <c:v>Raw materials</c:v>
                </c:pt>
                <c:pt idx="8">
                  <c:v>Genetic resources</c:v>
                </c:pt>
                <c:pt idx="9">
                  <c:v>Recreation</c:v>
                </c:pt>
              </c:strCache>
            </c:strRef>
          </c:cat>
          <c:val>
            <c:numRef>
              <c:f>Sheet1!$B$2:$B$11</c:f>
              <c:numCache>
                <c:formatCode>General</c:formatCode>
                <c:ptCount val="10"/>
                <c:pt idx="0">
                  <c:v>328</c:v>
                </c:pt>
                <c:pt idx="1">
                  <c:v>21</c:v>
                </c:pt>
                <c:pt idx="2">
                  <c:v>360</c:v>
                </c:pt>
                <c:pt idx="3">
                  <c:v>15</c:v>
                </c:pt>
                <c:pt idx="4">
                  <c:v>1360</c:v>
                </c:pt>
                <c:pt idx="5">
                  <c:v>128</c:v>
                </c:pt>
                <c:pt idx="6">
                  <c:v>47</c:v>
                </c:pt>
                <c:pt idx="7">
                  <c:v>463</c:v>
                </c:pt>
                <c:pt idx="8">
                  <c:v>60</c:v>
                </c:pt>
                <c:pt idx="9">
                  <c:v>165</c:v>
                </c:pt>
              </c:numCache>
            </c:numRef>
          </c:val>
        </c:ser>
        <c:dLbls>
          <c:showLegendKey val="0"/>
          <c:showVal val="0"/>
          <c:showCatName val="0"/>
          <c:showSerName val="0"/>
          <c:showPercent val="0"/>
          <c:showBubbleSize val="0"/>
        </c:dLbls>
        <c:gapWidth val="150"/>
        <c:axId val="636886504"/>
        <c:axId val="636881408"/>
      </c:barChart>
      <c:catAx>
        <c:axId val="636886504"/>
        <c:scaling>
          <c:orientation val="minMax"/>
        </c:scaling>
        <c:delete val="0"/>
        <c:axPos val="b"/>
        <c:minorGridlines/>
        <c:numFmt formatCode="General" sourceLinked="0"/>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636881408"/>
        <c:crosses val="autoZero"/>
        <c:auto val="1"/>
        <c:lblAlgn val="ctr"/>
        <c:lblOffset val="100"/>
        <c:noMultiLvlLbl val="0"/>
      </c:catAx>
      <c:valAx>
        <c:axId val="636881408"/>
        <c:scaling>
          <c:orientation val="minMax"/>
          <c:max val="1400"/>
          <c:min val="0"/>
        </c:scaling>
        <c:delete val="0"/>
        <c:axPos val="l"/>
        <c:majorGridlines/>
        <c:numFmt formatCode="General" sourceLinked="1"/>
        <c:majorTickMark val="out"/>
        <c:minorTickMark val="none"/>
        <c:tickLblPos val="nextTo"/>
        <c:txPr>
          <a:bodyPr/>
          <a:lstStyle/>
          <a:p>
            <a:pPr>
              <a:defRPr>
                <a:latin typeface="Arial" panose="020B0604020202020204" pitchFamily="34" charset="0"/>
                <a:cs typeface="Arial" panose="020B0604020202020204" pitchFamily="34" charset="0"/>
              </a:defRPr>
            </a:pPr>
            <a:endParaRPr lang="en-US"/>
          </a:p>
        </c:txPr>
        <c:crossAx val="636886504"/>
        <c:crosses val="autoZero"/>
        <c:crossBetween val="between"/>
        <c:minorUnit val="10"/>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lrMapOvr bg1="lt1" tx1="dk1" bg2="lt2" tx2="dk2" accent1="accent1" accent2="accent2" accent3="accent3" accent4="accent4" accent5="accent5" accent6="accent6" hlink="hlink" folHlink="folHlink"/>
  <c:chart>
    <c:title>
      <c:layout>
        <c:manualLayout>
          <c:xMode val="edge"/>
          <c:yMode val="edge"/>
          <c:x val="0.35239434763066046"/>
          <c:y val="3.475898913682756E-2"/>
        </c:manualLayout>
      </c:layout>
      <c:overlay val="0"/>
      <c:spPr>
        <a:noFill/>
        <a:ln>
          <a:noFill/>
        </a:ln>
        <a:effectLst/>
      </c:spPr>
      <c:txPr>
        <a:bodyPr rot="0" vert="horz"/>
        <a:lstStyle/>
        <a:p>
          <a:pPr>
            <a:defRPr/>
          </a:pPr>
          <a:endParaRPr lang="en-US"/>
        </a:p>
      </c:txPr>
    </c:title>
    <c:autoTitleDeleted val="0"/>
    <c:plotArea>
      <c:layout>
        <c:manualLayout>
          <c:layoutTarget val="inner"/>
          <c:xMode val="edge"/>
          <c:yMode val="edge"/>
          <c:x val="0.17186612004078003"/>
          <c:y val="0.12076970466539569"/>
          <c:w val="0.70401798948685135"/>
          <c:h val="0.86483412787008485"/>
        </c:manualLayout>
      </c:layout>
      <c:pieChart>
        <c:varyColors val="1"/>
        <c:ser>
          <c:idx val="0"/>
          <c:order val="0"/>
          <c:tx>
            <c:strRef>
              <c:f>Sheet2!$A$6</c:f>
              <c:strCache>
                <c:ptCount val="1"/>
                <c:pt idx="0">
                  <c:v>East Asia &amp; Pacific</c:v>
                </c:pt>
              </c:strCache>
            </c:strRef>
          </c:tx>
          <c:dPt>
            <c:idx val="0"/>
            <c:bubble3D val="0"/>
            <c:spPr>
              <a:solidFill>
                <a:schemeClr val="bg1">
                  <a:lumMod val="85000"/>
                </a:schemeClr>
              </a:solidFill>
              <a:ln w="19050">
                <a:solidFill>
                  <a:schemeClr val="lt1"/>
                </a:solidFill>
              </a:ln>
              <a:effectLst/>
            </c:spPr>
          </c:dPt>
          <c:dPt>
            <c:idx val="1"/>
            <c:bubble3D val="0"/>
            <c:spPr>
              <a:solidFill>
                <a:sysClr val="window" lastClr="FFFFFF">
                  <a:lumMod val="65000"/>
                </a:sysClr>
              </a:solidFill>
              <a:ln w="19050">
                <a:solidFill>
                  <a:schemeClr val="lt1"/>
                </a:solidFill>
              </a:ln>
              <a:effectLst/>
            </c:spPr>
          </c:dPt>
          <c:dPt>
            <c:idx val="2"/>
            <c:bubble3D val="0"/>
            <c:spPr>
              <a:solidFill>
                <a:schemeClr val="accent3">
                  <a:lumMod val="75000"/>
                </a:schemeClr>
              </a:solidFill>
              <a:ln w="19050">
                <a:solidFill>
                  <a:schemeClr val="lt1"/>
                </a:solidFill>
              </a:ln>
              <a:effectLst/>
            </c:spPr>
          </c:dPt>
          <c:dLbls>
            <c:dLbl>
              <c:idx val="0"/>
              <c:layout>
                <c:manualLayout>
                  <c:x val="-0.25267172175879515"/>
                  <c:y val="0.2314188418657579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a:t>30%</a:t>
                    </a:r>
                  </a:p>
                </c:rich>
              </c:tx>
              <c:showLegendKey val="0"/>
              <c:showVal val="1"/>
              <c:showCatName val="0"/>
              <c:showSerName val="0"/>
              <c:showPercent val="0"/>
              <c:showBubbleSize val="0"/>
              <c:extLst>
                <c:ext xmlns:c15="http://schemas.microsoft.com/office/drawing/2012/chart" uri="{CE6537A1-D6FC-4f65-9D91-7224C49458BB}">
                  <c15:layout>
                    <c:manualLayout>
                      <c:w val="0.34223237037215054"/>
                      <c:h val="0.16124308849583896"/>
                    </c:manualLayout>
                  </c15:layout>
                </c:ext>
              </c:extLst>
            </c:dLbl>
            <c:dLbl>
              <c:idx val="2"/>
              <c:layout>
                <c:manualLayout>
                  <c:x val="0.17714515230592676"/>
                  <c:y val="0.23912207855714004"/>
                </c:manualLayout>
              </c:layout>
              <c:tx>
                <c:rich>
                  <a:bodyPr rot="0" vert="horz"/>
                  <a:lstStyle/>
                  <a:p>
                    <a:pPr algn="r">
                      <a:defRPr/>
                    </a:pPr>
                    <a:r>
                      <a:rPr lang="en-US"/>
                      <a:t> 20%</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ext>
              </c:extLst>
            </c:dLbl>
            <c:spPr>
              <a:noFill/>
              <a:ln>
                <a:noFill/>
              </a:ln>
              <a:effectLst/>
            </c:spPr>
            <c:txPr>
              <a:bodyPr rot="0" vert="horz"/>
              <a:lstStyle/>
              <a:p>
                <a:pPr>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Sheet2!$B$5:$D$5</c:f>
              <c:strCache>
                <c:ptCount val="3"/>
                <c:pt idx="0">
                  <c:v>Intangible </c:v>
                </c:pt>
                <c:pt idx="1">
                  <c:v>Produced Capital</c:v>
                </c:pt>
                <c:pt idx="2">
                  <c:v>Natural Capital</c:v>
                </c:pt>
              </c:strCache>
            </c:strRef>
          </c:cat>
          <c:val>
            <c:numRef>
              <c:f>Sheet2!$B$6:$D$6</c:f>
              <c:numCache>
                <c:formatCode>0%</c:formatCode>
                <c:ptCount val="3"/>
                <c:pt idx="0">
                  <c:v>0.50269949099472544</c:v>
                </c:pt>
                <c:pt idx="1">
                  <c:v>0.28439572439604938</c:v>
                </c:pt>
                <c:pt idx="2">
                  <c:v>0.21290478460922518</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sz="1000">
          <a:latin typeface="Arial" panose="020B0604020202020204" pitchFamily="34" charset="0"/>
          <a:cs typeface="Arial" panose="020B0604020202020204" pitchFamily="34" charset="0"/>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2872794-429E-4E72-A702-5A8212347724}" type="datetimeFigureOut">
              <a:rPr lang="en-US" smtClean="0"/>
              <a:t>10/18/2016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059B7AF-2094-4395-843B-65F287418D81}" type="slidenum">
              <a:rPr lang="en-US" smtClean="0"/>
              <a:t>‹#›</a:t>
            </a:fld>
            <a:endParaRPr lang="en-US"/>
          </a:p>
        </p:txBody>
      </p:sp>
    </p:spTree>
    <p:extLst>
      <p:ext uri="{BB962C8B-B14F-4D97-AF65-F5344CB8AC3E}">
        <p14:creationId xmlns:p14="http://schemas.microsoft.com/office/powerpoint/2010/main" val="1792334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c.europa.eu/agriculture/fore/public/sfc_wgi_final_report_112008_en.pdf"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_ENREF_59"/><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9"/>
          <p:cNvSpPr>
            <a:spLocks noGrp="1" noChangeArrowheads="1"/>
          </p:cNvSpPr>
          <p:nvPr>
            <p:ph type="sldNum"/>
          </p:nvPr>
        </p:nvSpPr>
        <p:spPr>
          <a:ln/>
        </p:spPr>
        <p:txBody>
          <a:bodyPr/>
          <a:lstStyle/>
          <a:p>
            <a:fld id="{97FCDB4E-EBAD-4130-A1C7-3F81C5101C12}" type="slidenum">
              <a:rPr lang="en-US" altLang="en-US"/>
              <a:pPr/>
              <a:t>6</a:t>
            </a:fld>
            <a:endParaRPr lang="en-US" altLang="en-US"/>
          </a:p>
        </p:txBody>
      </p:sp>
      <p:sp>
        <p:nvSpPr>
          <p:cNvPr id="106497" name="Rectangle 1"/>
          <p:cNvSpPr txBox="1">
            <a:spLocks noGrp="1" noRot="1" noChangeAspect="1" noChangeArrowheads="1"/>
          </p:cNvSpPr>
          <p:nvPr>
            <p:ph type="sldImg"/>
          </p:nvPr>
        </p:nvSpPr>
        <p:spPr bwMode="auto">
          <a:xfrm>
            <a:off x="1181100" y="696913"/>
            <a:ext cx="4649788" cy="34861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06498" name="Text Box 2"/>
          <p:cNvSpPr txBox="1">
            <a:spLocks noGrp="1" noChangeArrowheads="1"/>
          </p:cNvSpPr>
          <p:nvPr>
            <p:ph type="body" idx="1"/>
          </p:nvPr>
        </p:nvSpPr>
        <p:spPr bwMode="auto">
          <a:xfrm>
            <a:off x="152435" y="4344143"/>
            <a:ext cx="6783336" cy="4183778"/>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245" tIns="46442" rIns="93245" bIns="46442"/>
          <a:lstStyle/>
          <a:p>
            <a:pPr marL="1588">
              <a:spcBef>
                <a:spcPts val="500"/>
              </a:spcBef>
              <a:spcAft>
                <a:spcPts val="500"/>
              </a:spcAft>
              <a:buClr>
                <a:srgbClr val="FFFF00"/>
              </a:buClr>
            </a:pPr>
            <a:r>
              <a:rPr lang="en-US" altLang="en-US" dirty="0">
                <a:effectLst>
                  <a:outerShdw blurRad="38100" dist="38100" dir="2700000" algn="tl">
                    <a:srgbClr val="000000"/>
                  </a:outerShdw>
                </a:effectLst>
                <a:latin typeface="Tahoma" pitchFamily="32" charset="0"/>
                <a:ea typeface="Microsoft YaHei" charset="-122"/>
              </a:rPr>
              <a:t>I will not go into all the details of this slide.</a:t>
            </a:r>
          </a:p>
          <a:p>
            <a:pPr marL="1588">
              <a:spcBef>
                <a:spcPts val="500"/>
              </a:spcBef>
              <a:spcAft>
                <a:spcPts val="500"/>
              </a:spcAft>
              <a:buClr>
                <a:srgbClr val="FFFF00"/>
              </a:buClr>
            </a:pPr>
            <a:r>
              <a:rPr lang="en-US" altLang="en-US" dirty="0">
                <a:effectLst>
                  <a:outerShdw blurRad="38100" dist="38100" dir="2700000" algn="tl">
                    <a:srgbClr val="000000"/>
                  </a:outerShdw>
                </a:effectLst>
                <a:latin typeface="Tahoma" pitchFamily="32" charset="0"/>
                <a:ea typeface="Microsoft YaHei" charset="-122"/>
              </a:rPr>
              <a:t>Just a few examples: </a:t>
            </a:r>
          </a:p>
          <a:p>
            <a:pPr marL="1588">
              <a:spcBef>
                <a:spcPts val="500"/>
              </a:spcBef>
              <a:spcAft>
                <a:spcPts val="500"/>
              </a:spcAft>
              <a:buClr>
                <a:srgbClr val="FFFF00"/>
              </a:buClr>
            </a:pPr>
            <a:r>
              <a:rPr lang="en-US" altLang="en-US" dirty="0">
                <a:effectLst>
                  <a:outerShdw blurRad="38100" dist="38100" dir="2700000" algn="tl">
                    <a:srgbClr val="000000"/>
                  </a:outerShdw>
                </a:effectLst>
                <a:latin typeface="Tahoma" pitchFamily="32" charset="0"/>
                <a:ea typeface="Microsoft YaHei" charset="-122"/>
              </a:rPr>
              <a:t>  </a:t>
            </a:r>
            <a:endParaRPr lang="en-US" altLang="en-US" dirty="0">
              <a:effectLst>
                <a:outerShdw blurRad="38100" dist="38100" dir="2700000" algn="tl">
                  <a:srgbClr val="000000"/>
                </a:outerShdw>
              </a:effectLst>
              <a:latin typeface="Tahoma" pitchFamily="32" charset="0"/>
              <a:ea typeface="Microsoft YaHei" charset="-122"/>
              <a:cs typeface="Arial" charset="0"/>
            </a:endParaRPr>
          </a:p>
          <a:p>
            <a:pPr marL="173046" lvl="1" indent="-171458" defTabSz="457221" eaLnBrk="0" fontAlgn="base" hangingPunct="0">
              <a:spcBef>
                <a:spcPts val="500"/>
              </a:spcBef>
              <a:spcAft>
                <a:spcPts val="500"/>
              </a:spcAft>
              <a:buClr>
                <a:srgbClr val="FFFF00"/>
              </a:buClr>
              <a:buSzPct val="100000"/>
              <a:buFont typeface="Arial" panose="020B0604020202020204" pitchFamily="34" charset="0"/>
              <a:buChar char="•"/>
              <a:defRPr/>
            </a:pPr>
            <a:r>
              <a:rPr lang="en-US" altLang="en-US" sz="1100" dirty="0">
                <a:latin typeface="Arial" charset="0"/>
                <a:cs typeface="Arial" charset="0"/>
              </a:rPr>
              <a:t>About 25% of the total land area in Asia and the Pacific is </a:t>
            </a:r>
            <a:r>
              <a:rPr lang="en-US" altLang="en-US" sz="1100" b="1" dirty="0">
                <a:latin typeface="Arial" charset="0"/>
                <a:cs typeface="Arial" charset="0"/>
              </a:rPr>
              <a:t>degraded</a:t>
            </a:r>
            <a:r>
              <a:rPr lang="en-US" altLang="en-US" sz="1100" dirty="0">
                <a:latin typeface="Arial" charset="0"/>
                <a:cs typeface="Arial" charset="0"/>
              </a:rPr>
              <a:t> and 50% of dry land ecosystems are affected by desertification. </a:t>
            </a:r>
          </a:p>
          <a:p>
            <a:pPr marL="173046" lvl="1" indent="-171458" defTabSz="457221" eaLnBrk="0" fontAlgn="base" hangingPunct="0">
              <a:spcBef>
                <a:spcPts val="500"/>
              </a:spcBef>
              <a:spcAft>
                <a:spcPts val="500"/>
              </a:spcAft>
              <a:buClr>
                <a:srgbClr val="FFFF00"/>
              </a:buClr>
              <a:buSzPct val="100000"/>
              <a:buFont typeface="Arial" panose="020B0604020202020204" pitchFamily="34" charset="0"/>
              <a:buChar char="•"/>
              <a:defRPr/>
            </a:pPr>
            <a:r>
              <a:rPr lang="en-US" altLang="en-US" sz="1100" dirty="0">
                <a:latin typeface="Arial" charset="0"/>
                <a:cs typeface="Arial" charset="0"/>
              </a:rPr>
              <a:t>Primary forests continue to be lost, even as forest restoration programs increase in places such as the PRC. </a:t>
            </a:r>
          </a:p>
          <a:p>
            <a:pPr marL="173046" lvl="1" indent="-171458" defTabSz="457221" eaLnBrk="0" fontAlgn="base" hangingPunct="0">
              <a:spcBef>
                <a:spcPts val="500"/>
              </a:spcBef>
              <a:spcAft>
                <a:spcPts val="500"/>
              </a:spcAft>
              <a:buClr>
                <a:srgbClr val="FFFF00"/>
              </a:buClr>
              <a:buSzPct val="100000"/>
              <a:buFont typeface="Arial" panose="020B0604020202020204" pitchFamily="34" charset="0"/>
              <a:buChar char="•"/>
              <a:defRPr/>
            </a:pPr>
            <a:r>
              <a:rPr lang="en-US" altLang="en-US" sz="1100" dirty="0">
                <a:latin typeface="Arial" charset="0"/>
                <a:cs typeface="Arial" charset="0"/>
              </a:rPr>
              <a:t>This has serious implications for biodiversity, which has seen a 60% decline in Asia-Pacific in the past 30 years (twice the global rate)</a:t>
            </a:r>
          </a:p>
          <a:p>
            <a:pPr marL="173046" lvl="1" indent="-171458" defTabSz="457221" eaLnBrk="0" fontAlgn="base" hangingPunct="0">
              <a:spcBef>
                <a:spcPts val="500"/>
              </a:spcBef>
              <a:spcAft>
                <a:spcPts val="500"/>
              </a:spcAft>
              <a:buClr>
                <a:srgbClr val="FFFF00"/>
              </a:buClr>
              <a:buSzPct val="100000"/>
              <a:buFont typeface="Arial" panose="020B0604020202020204" pitchFamily="34" charset="0"/>
              <a:buChar char="•"/>
              <a:defRPr/>
            </a:pPr>
            <a:r>
              <a:rPr lang="en-US" altLang="en-US" sz="1100" dirty="0">
                <a:latin typeface="Arial" charset="0"/>
                <a:cs typeface="Arial" charset="0"/>
              </a:rPr>
              <a:t>Coral reefs in particular have been decimated, with 40% lost in the last 40 years. </a:t>
            </a:r>
          </a:p>
          <a:p>
            <a:pPr marL="1588" lvl="1" defTabSz="457221" eaLnBrk="0" fontAlgn="base" hangingPunct="0">
              <a:spcBef>
                <a:spcPts val="500"/>
              </a:spcBef>
              <a:spcAft>
                <a:spcPts val="500"/>
              </a:spcAft>
              <a:buClr>
                <a:srgbClr val="FFFF00"/>
              </a:buClr>
              <a:buSzPct val="100000"/>
              <a:defRPr/>
            </a:pPr>
            <a:endParaRPr lang="en-US" altLang="en-US" sz="1100" dirty="0">
              <a:latin typeface="Arial" charset="0"/>
              <a:cs typeface="Arial" charset="0"/>
            </a:endParaRPr>
          </a:p>
          <a:p>
            <a:pPr marL="1588" lvl="1" defTabSz="457221" eaLnBrk="0" fontAlgn="base" hangingPunct="0">
              <a:spcBef>
                <a:spcPts val="500"/>
              </a:spcBef>
              <a:spcAft>
                <a:spcPts val="500"/>
              </a:spcAft>
              <a:buClr>
                <a:srgbClr val="FFFF00"/>
              </a:buClr>
              <a:buSzPct val="100000"/>
              <a:defRPr/>
            </a:pPr>
            <a:r>
              <a:rPr lang="en-US" altLang="en-US" sz="1100" dirty="0">
                <a:latin typeface="Arial" charset="0"/>
                <a:cs typeface="Arial" charset="0"/>
              </a:rPr>
              <a:t>These losses have serious impacts on water and food security, while contributing to climate change and reducing resilience. </a:t>
            </a:r>
          </a:p>
          <a:p>
            <a:pPr>
              <a:spcBef>
                <a:spcPts val="413"/>
              </a:spcBef>
              <a:tabLst>
                <a:tab pos="0" algn="l"/>
                <a:tab pos="457221" algn="l"/>
                <a:tab pos="914442" algn="l"/>
                <a:tab pos="1371664" algn="l"/>
                <a:tab pos="1828885" algn="l"/>
                <a:tab pos="2286106" algn="l"/>
                <a:tab pos="2743327" algn="l"/>
                <a:tab pos="3200550" algn="l"/>
                <a:tab pos="3657771" algn="l"/>
                <a:tab pos="4114992" algn="l"/>
                <a:tab pos="4572213" algn="l"/>
                <a:tab pos="5029434" algn="l"/>
                <a:tab pos="5486656" algn="l"/>
                <a:tab pos="5943877" algn="l"/>
                <a:tab pos="6401098" algn="l"/>
                <a:tab pos="6858319" algn="l"/>
                <a:tab pos="7315541" algn="l"/>
                <a:tab pos="7772762" algn="l"/>
                <a:tab pos="8229983" algn="l"/>
                <a:tab pos="8687205" algn="l"/>
                <a:tab pos="9144427" algn="l"/>
              </a:tabLst>
            </a:pPr>
            <a:endParaRPr lang="en-US" altLang="en-US" sz="1100" dirty="0">
              <a:latin typeface="Arial" charset="0"/>
              <a:cs typeface="Arial" charset="0"/>
            </a:endParaRPr>
          </a:p>
        </p:txBody>
      </p:sp>
      <p:sp>
        <p:nvSpPr>
          <p:cNvPr id="106499" name="Text Box 3"/>
          <p:cNvSpPr txBox="1">
            <a:spLocks noChangeArrowheads="1"/>
          </p:cNvSpPr>
          <p:nvPr/>
        </p:nvSpPr>
        <p:spPr bwMode="auto">
          <a:xfrm>
            <a:off x="3972825" y="8832771"/>
            <a:ext cx="3039163" cy="46521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3245" tIns="46442" rIns="93245" bIns="46442"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9pPr>
          </a:lstStyle>
          <a:p>
            <a:pPr algn="r">
              <a:buClrTx/>
              <a:buFontTx/>
              <a:buNone/>
            </a:pPr>
            <a:fld id="{0D9EDDE8-196D-4FA9-AC6C-EDEC5C3B2975}" type="slidenum">
              <a:rPr lang="en-US" altLang="en-US" sz="1200"/>
              <a:pPr algn="r">
                <a:buClrTx/>
                <a:buFontTx/>
                <a:buNone/>
              </a:pPr>
              <a:t>6</a:t>
            </a:fld>
            <a:endParaRPr lang="en-US" altLang="en-US" sz="1200"/>
          </a:p>
        </p:txBody>
      </p:sp>
    </p:spTree>
    <p:extLst>
      <p:ext uri="{BB962C8B-B14F-4D97-AF65-F5344CB8AC3E}">
        <p14:creationId xmlns:p14="http://schemas.microsoft.com/office/powerpoint/2010/main" val="2804200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PH" sz="1000" dirty="0"/>
              <a:t>Source: Standing Forestry Committee ad hoc Working Group on Valuation and Compensation Methods for non-wood goods and services, November 2008: </a:t>
            </a:r>
            <a:r>
              <a:rPr lang="en-PH" sz="1000" dirty="0">
                <a:hlinkClick r:id="rId3"/>
              </a:rPr>
              <a:t>http://ec.Europa.eu/agriculture/fore/public/sfc_wgi_final_report_112008_en.pdf</a:t>
            </a:r>
            <a:endParaRPr lang="en-PH" sz="1000" dirty="0"/>
          </a:p>
          <a:p>
            <a:endParaRPr lang="en-PH" sz="1000" dirty="0"/>
          </a:p>
          <a:p>
            <a:r>
              <a:rPr lang="en-PH" sz="1000" dirty="0"/>
              <a:t>Economic valuation is based on economic value.  Total economic value can be looked at from two angles: use and non use value</a:t>
            </a:r>
          </a:p>
          <a:p>
            <a:endParaRPr lang="en-PH" sz="1000" dirty="0"/>
          </a:p>
          <a:p>
            <a:r>
              <a:rPr lang="en-PH" sz="1000" dirty="0"/>
              <a:t>Direct use values  - actual price paid for an ecosystem services such as timber.  Economic valuation is based on adding many services that have direct use and market prices.  In addition to commercial value, direct use can also involve non-</a:t>
            </a:r>
            <a:r>
              <a:rPr lang="en-PH" sz="1000" dirty="0" err="1"/>
              <a:t>commenrail</a:t>
            </a:r>
            <a:r>
              <a:rPr lang="en-PH" sz="1000" dirty="0"/>
              <a:t> activities such as subsistence livelihoods (possible example from MYA pilot in Bruce’s RETA)</a:t>
            </a:r>
          </a:p>
          <a:p>
            <a:endParaRPr lang="en-PH" sz="1000" dirty="0"/>
          </a:p>
          <a:p>
            <a:r>
              <a:rPr lang="en-PH" sz="1000" dirty="0"/>
              <a:t>Indirect use values – related to regulating and supporting ecosystem services such as water cycling, nutrient cycling, pollination.  Includes indirect benefits from ecosystem services such as maintenance of water quality, and flow, maintenance of biodiversity</a:t>
            </a:r>
          </a:p>
          <a:p>
            <a:endParaRPr lang="en-PH" sz="1000" dirty="0"/>
          </a:p>
          <a:p>
            <a:r>
              <a:rPr lang="en-PH" sz="1000" dirty="0"/>
              <a:t>Option value – e. .g. value of retaining biodiversity to keep open the future possibility of identifying medicinal plants for pharmaceutical uses</a:t>
            </a:r>
          </a:p>
          <a:p>
            <a:endParaRPr lang="en-PH" dirty="0"/>
          </a:p>
          <a:p>
            <a:r>
              <a:rPr lang="en-PH" dirty="0" smtClean="0"/>
              <a:t>Existence value e.g. certain forests or watersheds exists</a:t>
            </a:r>
          </a:p>
          <a:p>
            <a:r>
              <a:rPr lang="en-PH" dirty="0" smtClean="0"/>
              <a:t>Bequest value – leaving the ecosystem intact for the next </a:t>
            </a:r>
            <a:r>
              <a:rPr lang="en-PH" dirty="0" err="1" smtClean="0"/>
              <a:t>generatin</a:t>
            </a:r>
            <a:endParaRPr lang="en-PH" dirty="0" smtClean="0"/>
          </a:p>
          <a:p>
            <a:endParaRPr lang="en-PH" dirty="0"/>
          </a:p>
          <a:p>
            <a:endParaRPr lang="en-PH" dirty="0"/>
          </a:p>
        </p:txBody>
      </p:sp>
      <p:sp>
        <p:nvSpPr>
          <p:cNvPr id="4" name="Slide Number Placeholder 3"/>
          <p:cNvSpPr>
            <a:spLocks noGrp="1"/>
          </p:cNvSpPr>
          <p:nvPr>
            <p:ph type="sldNum" sz="quarter" idx="10"/>
          </p:nvPr>
        </p:nvSpPr>
        <p:spPr/>
        <p:txBody>
          <a:bodyPr/>
          <a:lstStyle/>
          <a:p>
            <a:fld id="{B059B7AF-2094-4395-843B-65F287418D81}" type="slidenum">
              <a:rPr lang="en-US" smtClean="0"/>
              <a:t>8</a:t>
            </a:fld>
            <a:endParaRPr lang="en-US"/>
          </a:p>
        </p:txBody>
      </p:sp>
    </p:spTree>
    <p:extLst>
      <p:ext uri="{BB962C8B-B14F-4D97-AF65-F5344CB8AC3E}">
        <p14:creationId xmlns:p14="http://schemas.microsoft.com/office/powerpoint/2010/main" val="2821112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59B7AF-2094-4395-843B-65F287418D81}" type="slidenum">
              <a:rPr lang="en-US" smtClean="0"/>
              <a:t>11</a:t>
            </a:fld>
            <a:endParaRPr lang="en-US"/>
          </a:p>
        </p:txBody>
      </p:sp>
    </p:spTree>
    <p:extLst>
      <p:ext uri="{BB962C8B-B14F-4D97-AF65-F5344CB8AC3E}">
        <p14:creationId xmlns:p14="http://schemas.microsoft.com/office/powerpoint/2010/main" val="2052726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59B7AF-2094-4395-843B-65F287418D81}" type="slidenum">
              <a:rPr lang="en-US" smtClean="0"/>
              <a:t>13</a:t>
            </a:fld>
            <a:endParaRPr lang="en-US"/>
          </a:p>
        </p:txBody>
      </p:sp>
    </p:spTree>
    <p:extLst>
      <p:ext uri="{BB962C8B-B14F-4D97-AF65-F5344CB8AC3E}">
        <p14:creationId xmlns:p14="http://schemas.microsoft.com/office/powerpoint/2010/main" val="3362570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Climate regulations,</a:t>
            </a:r>
            <a:r>
              <a:rPr lang="en-US" dirty="0" smtClean="0"/>
              <a:t> </a:t>
            </a:r>
            <a:r>
              <a:rPr lang="en-US" dirty="0"/>
              <a:t>328</a:t>
            </a:r>
            <a:r>
              <a:rPr lang="en-US" dirty="0" smtClean="0"/>
              <a:t> = </a:t>
            </a:r>
            <a:r>
              <a:rPr lang="en-US" dirty="0"/>
              <a:t>11.10%</a:t>
            </a:r>
            <a:r>
              <a:rPr lang="en-US" dirty="0" smtClean="0"/>
              <a:t> </a:t>
            </a:r>
          </a:p>
          <a:p>
            <a:r>
              <a:rPr lang="en-US" dirty="0"/>
              <a:t>Water supply,</a:t>
            </a:r>
            <a:r>
              <a:rPr lang="en-US" dirty="0" smtClean="0"/>
              <a:t> </a:t>
            </a:r>
            <a:r>
              <a:rPr lang="en-US" dirty="0"/>
              <a:t>21 =</a:t>
            </a:r>
            <a:r>
              <a:rPr lang="en-US" dirty="0" smtClean="0"/>
              <a:t> </a:t>
            </a:r>
            <a:r>
              <a:rPr lang="en-US" dirty="0"/>
              <a:t>0.70%</a:t>
            </a:r>
            <a:r>
              <a:rPr lang="en-US" dirty="0" smtClean="0"/>
              <a:t> </a:t>
            </a:r>
          </a:p>
          <a:p>
            <a:r>
              <a:rPr lang="en-US" dirty="0"/>
              <a:t>Erosion control,</a:t>
            </a:r>
            <a:r>
              <a:rPr lang="en-US" dirty="0" smtClean="0"/>
              <a:t> </a:t>
            </a:r>
            <a:r>
              <a:rPr lang="en-US" dirty="0"/>
              <a:t>360 =</a:t>
            </a:r>
            <a:r>
              <a:rPr lang="en-US" dirty="0" smtClean="0"/>
              <a:t> </a:t>
            </a:r>
            <a:r>
              <a:rPr lang="en-US" dirty="0"/>
              <a:t>12.20%</a:t>
            </a:r>
            <a:r>
              <a:rPr lang="en-US" dirty="0" smtClean="0"/>
              <a:t> </a:t>
            </a:r>
          </a:p>
          <a:p>
            <a:r>
              <a:rPr lang="en-US" dirty="0"/>
              <a:t>Soil formation,</a:t>
            </a:r>
            <a:r>
              <a:rPr lang="en-US" dirty="0" smtClean="0"/>
              <a:t> </a:t>
            </a:r>
            <a:r>
              <a:rPr lang="en-US" dirty="0"/>
              <a:t>15 =</a:t>
            </a:r>
            <a:r>
              <a:rPr lang="en-US" dirty="0" smtClean="0"/>
              <a:t> </a:t>
            </a:r>
            <a:r>
              <a:rPr lang="en-US" dirty="0"/>
              <a:t>0.50%</a:t>
            </a:r>
            <a:r>
              <a:rPr lang="en-US" dirty="0" smtClean="0"/>
              <a:t> </a:t>
            </a:r>
          </a:p>
          <a:p>
            <a:r>
              <a:rPr lang="en-US" dirty="0"/>
              <a:t>Nutrient recycling,</a:t>
            </a:r>
            <a:r>
              <a:rPr lang="en-US" dirty="0" smtClean="0"/>
              <a:t> </a:t>
            </a:r>
            <a:r>
              <a:rPr lang="en-US" dirty="0"/>
              <a:t>1360 =</a:t>
            </a:r>
            <a:r>
              <a:rPr lang="en-US" dirty="0" smtClean="0"/>
              <a:t> </a:t>
            </a:r>
            <a:r>
              <a:rPr lang="en-US" dirty="0"/>
              <a:t>46.10%</a:t>
            </a:r>
            <a:r>
              <a:rPr lang="en-US" dirty="0" smtClean="0"/>
              <a:t> </a:t>
            </a:r>
          </a:p>
          <a:p>
            <a:r>
              <a:rPr lang="en-US" dirty="0"/>
              <a:t>Waste treatment,</a:t>
            </a:r>
            <a:r>
              <a:rPr lang="en-US" dirty="0" smtClean="0"/>
              <a:t> </a:t>
            </a:r>
            <a:r>
              <a:rPr lang="en-US" dirty="0"/>
              <a:t>128 =</a:t>
            </a:r>
            <a:r>
              <a:rPr lang="en-US" dirty="0" smtClean="0"/>
              <a:t> </a:t>
            </a:r>
            <a:r>
              <a:rPr lang="en-US" dirty="0"/>
              <a:t>4.30%</a:t>
            </a:r>
            <a:r>
              <a:rPr lang="en-US" dirty="0" smtClean="0"/>
              <a:t> </a:t>
            </a:r>
          </a:p>
          <a:p>
            <a:r>
              <a:rPr lang="en-US" dirty="0"/>
              <a:t>Food production,</a:t>
            </a:r>
            <a:r>
              <a:rPr lang="en-US" dirty="0" smtClean="0"/>
              <a:t> </a:t>
            </a:r>
            <a:r>
              <a:rPr lang="en-US" dirty="0"/>
              <a:t>47 =</a:t>
            </a:r>
            <a:r>
              <a:rPr lang="en-US" dirty="0" smtClean="0"/>
              <a:t> </a:t>
            </a:r>
            <a:r>
              <a:rPr lang="en-US" dirty="0"/>
              <a:t>1.60%</a:t>
            </a:r>
            <a:r>
              <a:rPr lang="en-US" dirty="0" smtClean="0"/>
              <a:t> </a:t>
            </a:r>
          </a:p>
          <a:p>
            <a:r>
              <a:rPr lang="en-US" dirty="0"/>
              <a:t>Raw materials,</a:t>
            </a:r>
            <a:r>
              <a:rPr lang="en-US" dirty="0" smtClean="0"/>
              <a:t> </a:t>
            </a:r>
            <a:r>
              <a:rPr lang="en-US" dirty="0"/>
              <a:t>463 =</a:t>
            </a:r>
            <a:r>
              <a:rPr lang="en-US" dirty="0" smtClean="0"/>
              <a:t> </a:t>
            </a:r>
            <a:r>
              <a:rPr lang="en-US" dirty="0"/>
              <a:t>15.70%</a:t>
            </a:r>
            <a:r>
              <a:rPr lang="en-US" dirty="0" smtClean="0"/>
              <a:t> </a:t>
            </a:r>
          </a:p>
          <a:p>
            <a:r>
              <a:rPr lang="en-US" dirty="0"/>
              <a:t>Genetic resources, 60 =</a:t>
            </a:r>
            <a:r>
              <a:rPr lang="en-US" dirty="0" smtClean="0"/>
              <a:t> </a:t>
            </a:r>
            <a:r>
              <a:rPr lang="en-US" dirty="0"/>
              <a:t>2%</a:t>
            </a:r>
          </a:p>
          <a:p>
            <a:r>
              <a:rPr lang="en-US" dirty="0"/>
              <a:t>Recreation,</a:t>
            </a:r>
            <a:r>
              <a:rPr lang="en-US" dirty="0" smtClean="0"/>
              <a:t> </a:t>
            </a:r>
            <a:r>
              <a:rPr lang="en-US" dirty="0"/>
              <a:t>165</a:t>
            </a:r>
            <a:r>
              <a:rPr lang="en-US" dirty="0" smtClean="0"/>
              <a:t> = </a:t>
            </a:r>
            <a:r>
              <a:rPr lang="en-US" dirty="0"/>
              <a:t>5.60%</a:t>
            </a:r>
            <a:r>
              <a:rPr lang="en-US" dirty="0" smtClean="0"/>
              <a:t> </a:t>
            </a:r>
            <a:endParaRPr lang="en-US" dirty="0"/>
          </a:p>
        </p:txBody>
      </p:sp>
      <p:sp>
        <p:nvSpPr>
          <p:cNvPr id="4" name="Slide Number Placeholder 3"/>
          <p:cNvSpPr>
            <a:spLocks noGrp="1"/>
          </p:cNvSpPr>
          <p:nvPr>
            <p:ph type="sldNum" sz="quarter" idx="10"/>
          </p:nvPr>
        </p:nvSpPr>
        <p:spPr/>
        <p:txBody>
          <a:bodyPr/>
          <a:lstStyle/>
          <a:p>
            <a:fld id="{B059B7AF-2094-4395-843B-65F287418D81}" type="slidenum">
              <a:rPr lang="en-US" smtClean="0"/>
              <a:t>14</a:t>
            </a:fld>
            <a:endParaRPr lang="en-US"/>
          </a:p>
        </p:txBody>
      </p:sp>
    </p:spTree>
    <p:extLst>
      <p:ext uri="{BB962C8B-B14F-4D97-AF65-F5344CB8AC3E}">
        <p14:creationId xmlns:p14="http://schemas.microsoft.com/office/powerpoint/2010/main" val="689731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03363" y="642938"/>
            <a:ext cx="4179887" cy="3135312"/>
          </a:xfrm>
        </p:spPr>
      </p:sp>
      <p:sp>
        <p:nvSpPr>
          <p:cNvPr id="3" name="Notes Placeholder 2"/>
          <p:cNvSpPr>
            <a:spLocks noGrp="1"/>
          </p:cNvSpPr>
          <p:nvPr>
            <p:ph type="body" idx="1"/>
          </p:nvPr>
        </p:nvSpPr>
        <p:spPr/>
        <p:txBody>
          <a:bodyPr/>
          <a:lstStyle/>
          <a:p>
            <a:r>
              <a:rPr lang="en-GB" sz="900" dirty="0">
                <a:latin typeface="Arial" panose="020B0604020202020204" pitchFamily="34" charset="0"/>
                <a:cs typeface="Arial" panose="020B0604020202020204" pitchFamily="34" charset="0"/>
              </a:rPr>
              <a:t>In an economy, natural capital complements </a:t>
            </a:r>
            <a:r>
              <a:rPr lang="en-GB" sz="900" b="1" dirty="0">
                <a:latin typeface="Arial" panose="020B0604020202020204" pitchFamily="34" charset="0"/>
                <a:cs typeface="Arial" panose="020B0604020202020204" pitchFamily="34" charset="0"/>
              </a:rPr>
              <a:t>produced capital</a:t>
            </a:r>
            <a:r>
              <a:rPr lang="en-GB" sz="900" dirty="0">
                <a:latin typeface="Arial" panose="020B0604020202020204" pitchFamily="34" charset="0"/>
                <a:cs typeface="Arial" panose="020B0604020202020204" pitchFamily="34" charset="0"/>
              </a:rPr>
              <a:t>, or manufactured like infrastructure and machinery, and </a:t>
            </a:r>
            <a:r>
              <a:rPr lang="en-GB" sz="900" b="1" dirty="0">
                <a:latin typeface="Arial" panose="020B0604020202020204" pitchFamily="34" charset="0"/>
                <a:cs typeface="Arial" panose="020B0604020202020204" pitchFamily="34" charset="0"/>
              </a:rPr>
              <a:t>intangible capital</a:t>
            </a:r>
            <a:r>
              <a:rPr lang="en-GB" sz="900" dirty="0">
                <a:latin typeface="Arial" panose="020B0604020202020204" pitchFamily="34" charset="0"/>
                <a:cs typeface="Arial" panose="020B0604020202020204" pitchFamily="34" charset="0"/>
              </a:rPr>
              <a:t> (e.g. like human, social and institutional capital) to generate </a:t>
            </a:r>
            <a:r>
              <a:rPr lang="en-GB" sz="900" b="1" dirty="0">
                <a:latin typeface="Arial" panose="020B0604020202020204" pitchFamily="34" charset="0"/>
                <a:cs typeface="Arial" panose="020B0604020202020204" pitchFamily="34" charset="0"/>
              </a:rPr>
              <a:t>wealth</a:t>
            </a:r>
            <a:r>
              <a:rPr lang="en-GB" sz="900" dirty="0">
                <a:latin typeface="Arial" panose="020B0604020202020204" pitchFamily="34" charset="0"/>
                <a:cs typeface="Arial" panose="020B0604020202020204" pitchFamily="34" charset="0"/>
              </a:rPr>
              <a:t> </a:t>
            </a:r>
          </a:p>
          <a:p>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Natural capital: Crop  Pasture Land Timber NTFR Protected Areas Oil Natural Gas Hard coal Soft coal </a:t>
            </a:r>
            <a:r>
              <a:rPr lang="en-GB" sz="900" dirty="0" err="1">
                <a:latin typeface="Arial" panose="020B0604020202020204" pitchFamily="34" charset="0"/>
                <a:cs typeface="Arial" panose="020B0604020202020204" pitchFamily="34" charset="0"/>
              </a:rPr>
              <a:t>Coal</a:t>
            </a:r>
            <a:r>
              <a:rPr lang="en-GB" sz="900" dirty="0">
                <a:latin typeface="Arial" panose="020B0604020202020204" pitchFamily="34" charset="0"/>
                <a:cs typeface="Arial" panose="020B0604020202020204" pitchFamily="34" charset="0"/>
              </a:rPr>
              <a:t> Minerals Subsoil Assets</a:t>
            </a:r>
          </a:p>
          <a:p>
            <a:endParaRPr lang="en-GB" sz="900"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Results show that in 2005 natural capital amounted to </a:t>
            </a:r>
            <a:r>
              <a:rPr lang="en-GB" sz="900" b="1" dirty="0">
                <a:latin typeface="Arial" panose="020B0604020202020204" pitchFamily="34" charset="0"/>
                <a:cs typeface="Arial" panose="020B0604020202020204" pitchFamily="34" charset="0"/>
              </a:rPr>
              <a:t>US$7,512 billion in East Asia &amp; Pacific</a:t>
            </a:r>
            <a:r>
              <a:rPr lang="en-GB" sz="900" dirty="0">
                <a:latin typeface="Arial" panose="020B0604020202020204" pitchFamily="34" charset="0"/>
                <a:cs typeface="Arial" panose="020B0604020202020204" pitchFamily="34" charset="0"/>
              </a:rPr>
              <a:t>, </a:t>
            </a:r>
            <a:r>
              <a:rPr lang="en-GB" sz="900" b="1" dirty="0">
                <a:latin typeface="Arial" panose="020B0604020202020204" pitchFamily="34" charset="0"/>
                <a:cs typeface="Arial" panose="020B0604020202020204" pitchFamily="34" charset="0"/>
              </a:rPr>
              <a:t>US$3,796 billion in South Asia and US$6,256 billion in Europe &amp; Central Asia</a:t>
            </a:r>
            <a:r>
              <a:rPr lang="en-GB" sz="900" dirty="0">
                <a:latin typeface="Arial" panose="020B0604020202020204" pitchFamily="34" charset="0"/>
                <a:cs typeface="Arial" panose="020B0604020202020204" pitchFamily="34" charset="0"/>
              </a:rPr>
              <a:t> -of which US$5,235 billion were from China. The values could be even higher, as they do not reflect the impact of ecosystem services on economic goods–like the contribution of natural pollinators to crop production. </a:t>
            </a:r>
          </a:p>
          <a:p>
            <a:r>
              <a:rPr lang="en-GB" sz="900" dirty="0">
                <a:latin typeface="Arial" panose="020B0604020202020204" pitchFamily="34" charset="0"/>
                <a:cs typeface="Arial" panose="020B0604020202020204" pitchFamily="34" charset="0"/>
              </a:rPr>
              <a:t>The high dependency on natural resources displayed across the Asia Pacific is consistent with most developing regions, which show that on average 30% of their national wealth comes from natural capital. The average percentage worldwide is lower (5%), and high income countries like those in the OECD have the lowest dependency of natural capital for national wealth (2%). The study suggests that –for most countries – the initial high dependency on natural resources is reduced as countries “manage their assets in the long term and reinvest in human and social capital as well as in building strong institutions and systems of governance” (</a:t>
            </a:r>
            <a:r>
              <a:rPr lang="en-GB" sz="900" dirty="0">
                <a:latin typeface="Arial" panose="020B0604020202020204" pitchFamily="34" charset="0"/>
                <a:cs typeface="Arial" panose="020B0604020202020204" pitchFamily="34" charset="0"/>
                <a:hlinkClick r:id="rId3" action="ppaction://hlinkfile" tooltip="The World Bank, 2011 #1692"/>
              </a:rPr>
              <a:t>The World Bank 2011</a:t>
            </a:r>
            <a:r>
              <a:rPr lang="en-GB" sz="900" dirty="0">
                <a:latin typeface="Arial" panose="020B0604020202020204" pitchFamily="34" charset="0"/>
                <a:cs typeface="Arial" panose="020B0604020202020204" pitchFamily="34" charset="0"/>
              </a:rPr>
              <a:t>).  </a:t>
            </a:r>
          </a:p>
          <a:p>
            <a:endParaRPr lang="en-GB" sz="900" dirty="0">
              <a:latin typeface="Arial" panose="020B0604020202020204" pitchFamily="34" charset="0"/>
              <a:cs typeface="Arial" panose="020B0604020202020204" pitchFamily="34" charset="0"/>
            </a:endParaRPr>
          </a:p>
          <a:p>
            <a:r>
              <a:rPr lang="en-GB" sz="900" i="1" dirty="0">
                <a:latin typeface="Arial" panose="020B0604020202020204" pitchFamily="34" charset="0"/>
                <a:cs typeface="Arial" panose="020B0604020202020204" pitchFamily="34" charset="0"/>
              </a:rPr>
              <a:t>The components of natural wealth vary across the region. Agriculture and forests are important sources of wealth for East and South Asia, while countries in Central Asia depend more on their subsoil assets-many of them non-renewable. The higher the dependence, the higher the rate of use and extraction. </a:t>
            </a:r>
            <a:endParaRPr lang="en-GB" sz="900" dirty="0">
              <a:latin typeface="Arial" panose="020B0604020202020204" pitchFamily="34" charset="0"/>
              <a:cs typeface="Arial" panose="020B0604020202020204" pitchFamily="34" charset="0"/>
            </a:endParaRPr>
          </a:p>
          <a:p>
            <a:r>
              <a:rPr lang="en-GB" sz="900" dirty="0">
                <a:latin typeface="Arial" panose="020B0604020202020204" pitchFamily="34" charset="0"/>
                <a:cs typeface="Arial" panose="020B0604020202020204" pitchFamily="34" charset="0"/>
              </a:rPr>
              <a:t> </a:t>
            </a:r>
          </a:p>
          <a:p>
            <a:endParaRPr lang="en-GB" sz="900" dirty="0">
              <a:latin typeface="Arial" panose="020B0604020202020204" pitchFamily="34" charset="0"/>
              <a:cs typeface="Arial" panose="020B0604020202020204" pitchFamily="34" charset="0"/>
            </a:endParaRPr>
          </a:p>
          <a:p>
            <a:pPr defTabSz="931774">
              <a:defRPr/>
            </a:pPr>
            <a:r>
              <a:rPr lang="en-GB" sz="900" b="1" dirty="0">
                <a:latin typeface="Arial" panose="020B0604020202020204" pitchFamily="34" charset="0"/>
                <a:cs typeface="Arial" panose="020B0604020202020204" pitchFamily="34" charset="0"/>
              </a:rPr>
              <a:t>CHANGES IN THE NATURAL CAPITAL BASE HAVE DIRECT IMPACTS ON GDP. E.g. </a:t>
            </a:r>
            <a:r>
              <a:rPr lang="en-GB" sz="900" dirty="0">
                <a:latin typeface="Arial" panose="020B0604020202020204" pitchFamily="34" charset="0"/>
                <a:cs typeface="Arial" panose="020B0604020202020204" pitchFamily="34" charset="0"/>
              </a:rPr>
              <a:t>The cost of rising sea levels – 17-34% of 1998 GDP in Kiribati</a:t>
            </a:r>
          </a:p>
          <a:p>
            <a:endParaRPr lang="en-GB" sz="900" b="1"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5BE5D5F8-E39B-45D9-B00D-08503CAF48AA}" type="slidenum">
              <a:rPr lang="en-GB" smtClean="0"/>
              <a:t>17</a:t>
            </a:fld>
            <a:endParaRPr lang="en-GB"/>
          </a:p>
        </p:txBody>
      </p:sp>
    </p:spTree>
    <p:extLst>
      <p:ext uri="{BB962C8B-B14F-4D97-AF65-F5344CB8AC3E}">
        <p14:creationId xmlns:p14="http://schemas.microsoft.com/office/powerpoint/2010/main" val="2665865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03363" y="642938"/>
            <a:ext cx="4179887" cy="3135312"/>
          </a:xfrm>
        </p:spPr>
      </p:sp>
      <p:sp>
        <p:nvSpPr>
          <p:cNvPr id="3" name="Notes Placeholder 2"/>
          <p:cNvSpPr>
            <a:spLocks noGrp="1"/>
          </p:cNvSpPr>
          <p:nvPr>
            <p:ph type="body" idx="1"/>
          </p:nvPr>
        </p:nvSpPr>
        <p:spPr/>
        <p:txBody>
          <a:bodyPr/>
          <a:lstStyle/>
          <a:p>
            <a:r>
              <a:rPr lang="en-GB" sz="800" kern="1200" dirty="0" smtClean="0">
                <a:solidFill>
                  <a:schemeClr val="tx1"/>
                </a:solidFill>
                <a:effectLst/>
                <a:latin typeface="+mn-lt"/>
                <a:ea typeface="+mn-ea"/>
                <a:cs typeface="+mn-cs"/>
              </a:rPr>
              <a:t>Multiplier effects</a:t>
            </a:r>
          </a:p>
          <a:p>
            <a:r>
              <a:rPr lang="en-GB" sz="800" kern="1200" dirty="0" err="1" smtClean="0">
                <a:solidFill>
                  <a:schemeClr val="tx1"/>
                </a:solidFill>
                <a:effectLst/>
                <a:latin typeface="+mn-lt"/>
                <a:ea typeface="+mn-ea"/>
                <a:cs typeface="+mn-cs"/>
              </a:rPr>
              <a:t>Conflicsts</a:t>
            </a:r>
            <a:r>
              <a:rPr lang="en-GB" sz="800" kern="1200" baseline="0" dirty="0" smtClean="0">
                <a:solidFill>
                  <a:schemeClr val="tx1"/>
                </a:solidFill>
                <a:effectLst/>
                <a:latin typeface="+mn-lt"/>
                <a:ea typeface="+mn-ea"/>
                <a:cs typeface="+mn-cs"/>
              </a:rPr>
              <a:t> across borders</a:t>
            </a:r>
          </a:p>
          <a:p>
            <a:endParaRPr lang="en-GB" sz="800" kern="1200" dirty="0" smtClean="0">
              <a:solidFill>
                <a:schemeClr val="tx1"/>
              </a:solidFill>
              <a:effectLst/>
              <a:latin typeface="+mn-lt"/>
              <a:ea typeface="+mn-ea"/>
              <a:cs typeface="+mn-cs"/>
            </a:endParaRPr>
          </a:p>
          <a:p>
            <a:r>
              <a:rPr lang="en-GB" sz="800" kern="1200" dirty="0" smtClean="0">
                <a:solidFill>
                  <a:schemeClr val="tx1"/>
                </a:solidFill>
                <a:effectLst/>
                <a:latin typeface="+mn-lt"/>
                <a:ea typeface="+mn-ea"/>
                <a:cs typeface="+mn-cs"/>
              </a:rPr>
              <a:t>There have been a series of recent attempts to calculate the national benefits and costs of land management: </a:t>
            </a:r>
          </a:p>
          <a:p>
            <a:pPr lvl="0"/>
            <a:r>
              <a:rPr lang="en-GB" sz="800" kern="1200" dirty="0" smtClean="0">
                <a:solidFill>
                  <a:schemeClr val="tx1"/>
                </a:solidFill>
                <a:effectLst/>
                <a:latin typeface="+mn-lt"/>
                <a:ea typeface="+mn-ea"/>
                <a:cs typeface="+mn-cs"/>
              </a:rPr>
              <a:t>China is seriously affected by grassland degradation, deforestation and cropland degradation. A recent detailed study estimates that it would cost US $ 255.45 billion to rehabilitate this over a 30 year period. The benefits or avoided costs of degradation are US $ 1208 billion during the same period. This shows that benefit to cost ratio of over four (Deng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2016).</a:t>
            </a:r>
          </a:p>
          <a:p>
            <a:r>
              <a:rPr lang="en-GB" sz="800" kern="1200" dirty="0" smtClean="0">
                <a:solidFill>
                  <a:schemeClr val="tx1"/>
                </a:solidFill>
                <a:effectLst/>
                <a:latin typeface="+mn-lt"/>
                <a:ea typeface="+mn-ea"/>
                <a:cs typeface="+mn-cs"/>
              </a:rPr>
              <a:t> </a:t>
            </a:r>
          </a:p>
          <a:p>
            <a:pPr lvl="0"/>
            <a:r>
              <a:rPr lang="en-GB" sz="800" kern="1200" dirty="0" smtClean="0">
                <a:solidFill>
                  <a:schemeClr val="tx1"/>
                </a:solidFill>
                <a:effectLst/>
                <a:latin typeface="+mn-lt"/>
                <a:ea typeface="+mn-ea"/>
                <a:cs typeface="+mn-cs"/>
              </a:rPr>
              <a:t>For India, the costs of land degradation are estimated in 2009 at about $ 5 billion. The benefits (avoided cost of inaction) exceeds cost of action against land degradation in every state. The ratio of action over inaction is about 20–40 % in humid states and above 40 % in sub humid and arid states (</a:t>
            </a:r>
            <a:r>
              <a:rPr lang="en-GB" sz="800" kern="1200" dirty="0" err="1" smtClean="0">
                <a:solidFill>
                  <a:schemeClr val="tx1"/>
                </a:solidFill>
                <a:effectLst/>
                <a:latin typeface="+mn-lt"/>
                <a:ea typeface="+mn-ea"/>
                <a:cs typeface="+mn-cs"/>
              </a:rPr>
              <a:t>Mythili</a:t>
            </a:r>
            <a:r>
              <a:rPr lang="en-GB" sz="800" kern="1200" dirty="0" smtClean="0">
                <a:solidFill>
                  <a:schemeClr val="tx1"/>
                </a:solidFill>
                <a:effectLst/>
                <a:latin typeface="+mn-lt"/>
                <a:ea typeface="+mn-ea"/>
                <a:cs typeface="+mn-cs"/>
              </a:rPr>
              <a:t>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2016).</a:t>
            </a:r>
          </a:p>
          <a:p>
            <a:r>
              <a:rPr lang="en-GB" sz="800" kern="1200" dirty="0" smtClean="0">
                <a:solidFill>
                  <a:schemeClr val="tx1"/>
                </a:solidFill>
                <a:effectLst/>
                <a:latin typeface="+mn-lt"/>
                <a:ea typeface="+mn-ea"/>
                <a:cs typeface="+mn-cs"/>
              </a:rPr>
              <a:t> </a:t>
            </a:r>
          </a:p>
          <a:p>
            <a:pPr lvl="0"/>
            <a:r>
              <a:rPr lang="en-GB" sz="800" kern="1200" dirty="0" smtClean="0">
                <a:solidFill>
                  <a:schemeClr val="tx1"/>
                </a:solidFill>
                <a:effectLst/>
                <a:latin typeface="+mn-lt"/>
                <a:ea typeface="+mn-ea"/>
                <a:cs typeface="+mn-cs"/>
              </a:rPr>
              <a:t>Central Asia including the five countries of Kazakhstan, Kyrgyzstan, Tajikistan, Turkmenistan and Uzbekistan suffers severe land degradation such as salinization in the irrigated lands, soil erosion in rain-fed and mountainous areas and decline of rangelands. The most detailed study of land degradation in Central Asia shows that benefits are greater than costs by a factor of four. The results show that it costs $ 53 billion over a 30-year period to reduce land degradation, while the benefits (or avoided costs of inaction) over the 30 year period would be 288 billion USD during the same period (</a:t>
            </a:r>
            <a:r>
              <a:rPr lang="en-GB" sz="800" kern="1200" dirty="0" err="1" smtClean="0">
                <a:solidFill>
                  <a:schemeClr val="tx1"/>
                </a:solidFill>
                <a:effectLst/>
                <a:latin typeface="+mn-lt"/>
                <a:ea typeface="+mn-ea"/>
                <a:cs typeface="+mn-cs"/>
              </a:rPr>
              <a:t>Mirzabaev</a:t>
            </a:r>
            <a:r>
              <a:rPr lang="en-GB" sz="800" kern="1200" dirty="0" smtClean="0">
                <a:solidFill>
                  <a:schemeClr val="tx1"/>
                </a:solidFill>
                <a:effectLst/>
                <a:latin typeface="+mn-lt"/>
                <a:ea typeface="+mn-ea"/>
                <a:cs typeface="+mn-cs"/>
              </a:rPr>
              <a:t>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2016).</a:t>
            </a:r>
          </a:p>
          <a:p>
            <a:r>
              <a:rPr lang="en-GB" sz="800" kern="1200" dirty="0" smtClean="0">
                <a:solidFill>
                  <a:schemeClr val="tx1"/>
                </a:solidFill>
                <a:effectLst/>
                <a:latin typeface="+mn-lt"/>
                <a:ea typeface="+mn-ea"/>
                <a:cs typeface="+mn-cs"/>
              </a:rPr>
              <a:t> </a:t>
            </a:r>
          </a:p>
          <a:p>
            <a:pPr lvl="0"/>
            <a:r>
              <a:rPr lang="en-GB" sz="800" kern="1200" dirty="0" smtClean="0">
                <a:solidFill>
                  <a:schemeClr val="tx1"/>
                </a:solidFill>
                <a:effectLst/>
                <a:latin typeface="+mn-lt"/>
                <a:ea typeface="+mn-ea"/>
                <a:cs typeface="+mn-cs"/>
              </a:rPr>
              <a:t>For Uzbekistan land degradation is a major challenge. A detailed study found that the economic value of land degradation costs including the costs of lost ecosystem services, in Uzbekistan in 2009 as compared to 2001 was 0.84 billion USD, i.e. about 4 % equivalent of the Gross Domestic Product (GDP) in 2007. The results show that the costs of action against land degradation are lower than the costs of inaction in Uzbekistan by more than 4 times over the 30 year horizon. The costs of action were found to equal about 11 billion USD over a 30-year horizon, whereas the benefits (avoided costs) are almost 50 billion USD during the same period (Aw-Hassan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2016).</a:t>
            </a:r>
          </a:p>
          <a:p>
            <a:endParaRPr lang="en-GB" sz="800" dirty="0" smtClean="0"/>
          </a:p>
          <a:p>
            <a:r>
              <a:rPr lang="en-GB" sz="800" kern="1200" dirty="0" smtClean="0">
                <a:solidFill>
                  <a:schemeClr val="tx1"/>
                </a:solidFill>
                <a:effectLst/>
                <a:latin typeface="+mn-lt"/>
                <a:ea typeface="+mn-ea"/>
                <a:cs typeface="+mn-cs"/>
              </a:rPr>
              <a:t>Further, reef restoration projects have been shown to be an order of magnitude cheaper in hazard mitigation then hard engineering solutions. For examples the construction of tropical breakwaters can cost anywhere up to US$188,000 per lineal meter are simple reef restoration projects can be as cheap as US$470 per lineal meter. (</a:t>
            </a:r>
            <a:r>
              <a:rPr lang="en-GB" sz="800" kern="1200" dirty="0" err="1" smtClean="0">
                <a:solidFill>
                  <a:schemeClr val="tx1"/>
                </a:solidFill>
                <a:effectLst/>
                <a:latin typeface="+mn-lt"/>
                <a:ea typeface="+mn-ea"/>
                <a:cs typeface="+mn-cs"/>
              </a:rPr>
              <a:t>Ferrario</a:t>
            </a:r>
            <a:r>
              <a:rPr lang="en-GB" sz="800" kern="1200" dirty="0" smtClean="0">
                <a:solidFill>
                  <a:schemeClr val="tx1"/>
                </a:solidFill>
                <a:effectLst/>
                <a:latin typeface="+mn-lt"/>
                <a:ea typeface="+mn-ea"/>
                <a:cs typeface="+mn-cs"/>
              </a:rPr>
              <a:t>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2014). In the Maldives use the replacement cost method with a shame that the reefs were lost in the cost involved would be as a minimum the building of hard infrastructure such as seawalls, break walls and other form of coastal protection. The replacement cost of natural reefs were estimated at US$ 1.6 billion – 2.7 billion. In contrast conserving the reefs to prevent their ongoing degradation through activities such as the establishment of marine protected areas would cost US $34 million in start-up costs and US$ 47 million annually (Emerton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2009)</a:t>
            </a:r>
          </a:p>
          <a:p>
            <a:r>
              <a:rPr lang="en-GB" sz="800" kern="1200" dirty="0" smtClean="0">
                <a:solidFill>
                  <a:schemeClr val="tx1"/>
                </a:solidFill>
                <a:effectLst/>
                <a:latin typeface="+mn-lt"/>
                <a:ea typeface="+mn-ea"/>
                <a:cs typeface="+mn-cs"/>
              </a:rPr>
              <a:t> </a:t>
            </a:r>
          </a:p>
          <a:p>
            <a:r>
              <a:rPr lang="en-GB" sz="800" kern="1200" dirty="0" smtClean="0">
                <a:solidFill>
                  <a:schemeClr val="tx1"/>
                </a:solidFill>
                <a:effectLst/>
                <a:latin typeface="+mn-lt"/>
                <a:ea typeface="+mn-ea"/>
                <a:cs typeface="+mn-cs"/>
              </a:rPr>
              <a:t>In the Philippines </a:t>
            </a:r>
            <a:r>
              <a:rPr lang="en-GB" sz="800" kern="1200" dirty="0" err="1" smtClean="0">
                <a:solidFill>
                  <a:schemeClr val="tx1"/>
                </a:solidFill>
                <a:effectLst/>
                <a:latin typeface="+mn-lt"/>
                <a:ea typeface="+mn-ea"/>
                <a:cs typeface="+mn-cs"/>
              </a:rPr>
              <a:t>Baig</a:t>
            </a:r>
            <a:r>
              <a:rPr lang="en-GB" sz="800" kern="1200" dirty="0" smtClean="0">
                <a:solidFill>
                  <a:schemeClr val="tx1"/>
                </a:solidFill>
                <a:effectLst/>
                <a:latin typeface="+mn-lt"/>
                <a:ea typeface="+mn-ea"/>
                <a:cs typeface="+mn-cs"/>
              </a:rPr>
              <a:t> </a:t>
            </a:r>
            <a:r>
              <a:rPr lang="en-GB" sz="800" i="1" kern="1200" dirty="0" smtClean="0">
                <a:solidFill>
                  <a:schemeClr val="tx1"/>
                </a:solidFill>
                <a:effectLst/>
                <a:latin typeface="+mn-lt"/>
                <a:ea typeface="+mn-ea"/>
                <a:cs typeface="+mn-cs"/>
              </a:rPr>
              <a:t>et al., </a:t>
            </a:r>
            <a:r>
              <a:rPr lang="en-GB" sz="800" kern="1200" dirty="0" smtClean="0">
                <a:solidFill>
                  <a:schemeClr val="tx1"/>
                </a:solidFill>
                <a:effectLst/>
                <a:latin typeface="+mn-lt"/>
                <a:ea typeface="+mn-ea"/>
                <a:cs typeface="+mn-cs"/>
              </a:rPr>
              <a:t>(2015) found that mangrove protection provided avoided damages for shoreline protection of USD 206,621, as compared to building a seawall, which provided avoided damages of USD 180,046 with a 10% discount rate. The cost of building a sea wall was estimated to be $6010 -7268 USD while mangrove protection was estimated $338 USD over a 20 year period.</a:t>
            </a:r>
          </a:p>
          <a:p>
            <a:endParaRPr lang="en-GB" sz="900" dirty="0"/>
          </a:p>
        </p:txBody>
      </p:sp>
      <p:sp>
        <p:nvSpPr>
          <p:cNvPr id="4" name="Slide Number Placeholder 3"/>
          <p:cNvSpPr>
            <a:spLocks noGrp="1"/>
          </p:cNvSpPr>
          <p:nvPr>
            <p:ph type="sldNum" sz="quarter" idx="10"/>
          </p:nvPr>
        </p:nvSpPr>
        <p:spPr/>
        <p:txBody>
          <a:bodyPr/>
          <a:lstStyle/>
          <a:p>
            <a:fld id="{5BE5D5F8-E39B-45D9-B00D-08503CAF48AA}" type="slidenum">
              <a:rPr lang="en-GB" smtClean="0"/>
              <a:t>18</a:t>
            </a:fld>
            <a:endParaRPr lang="en-GB"/>
          </a:p>
        </p:txBody>
      </p:sp>
    </p:spTree>
    <p:extLst>
      <p:ext uri="{BB962C8B-B14F-4D97-AF65-F5344CB8AC3E}">
        <p14:creationId xmlns:p14="http://schemas.microsoft.com/office/powerpoint/2010/main" val="3028126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r>
              <a:rPr lang="en-US" dirty="0"/>
              <a:t>A single bee colony ensured a yearly agricultural production worth (US$1,050) in pollinated fruits and berries in the year 2002, compared to just US$215 for direct products from beekeeping.</a:t>
            </a:r>
          </a:p>
          <a:p>
            <a:pPr defTabSz="931774"/>
            <a:r>
              <a:rPr lang="en-US" dirty="0"/>
              <a:t>400,000 trees were planted to regulate microclimate, reduce pollution, and thereby improve air quality, reduce energy costs for air conditioning and store and sequester carbon. Benefits were around US$20-67 million over the period 2008-2012 in Canberra.</a:t>
            </a:r>
          </a:p>
          <a:p>
            <a:pPr defTabSz="931774"/>
            <a:endParaRPr lang="en-US" b="1" dirty="0"/>
          </a:p>
          <a:p>
            <a:pPr defTabSz="931774"/>
            <a:r>
              <a:rPr lang="en-US" b="1" dirty="0"/>
              <a:t>Coral reefs </a:t>
            </a:r>
            <a:r>
              <a:rPr lang="en-US" dirty="0"/>
              <a:t>are home to an estimated 1-3 million </a:t>
            </a:r>
          </a:p>
          <a:p>
            <a:endParaRPr lang="en-US" dirty="0"/>
          </a:p>
        </p:txBody>
      </p:sp>
      <p:sp>
        <p:nvSpPr>
          <p:cNvPr id="4" name="Slide Number Placeholder 3"/>
          <p:cNvSpPr>
            <a:spLocks noGrp="1"/>
          </p:cNvSpPr>
          <p:nvPr>
            <p:ph type="sldNum" sz="quarter" idx="10"/>
          </p:nvPr>
        </p:nvSpPr>
        <p:spPr/>
        <p:txBody>
          <a:bodyPr/>
          <a:lstStyle/>
          <a:p>
            <a:fld id="{B059B7AF-2094-4395-843B-65F287418D81}" type="slidenum">
              <a:rPr lang="en-US" smtClean="0"/>
              <a:t>19</a:t>
            </a:fld>
            <a:endParaRPr lang="en-US"/>
          </a:p>
        </p:txBody>
      </p:sp>
    </p:spTree>
    <p:extLst>
      <p:ext uri="{BB962C8B-B14F-4D97-AF65-F5344CB8AC3E}">
        <p14:creationId xmlns:p14="http://schemas.microsoft.com/office/powerpoint/2010/main" val="35140590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0"/>
            <a:ext cx="9144000" cy="5715000"/>
          </a:xfrm>
          <a:prstGeom prst="rect">
            <a:avLst/>
          </a:prstGeom>
          <a:solidFill>
            <a:srgbClr val="0088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7DB7"/>
              </a:solidFill>
            </a:endParaRPr>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
        <p:nvSpPr>
          <p:cNvPr id="9" name="Title 1"/>
          <p:cNvSpPr>
            <a:spLocks noGrp="1"/>
          </p:cNvSpPr>
          <p:nvPr>
            <p:ph type="ctrTitle" hasCustomPrompt="1"/>
          </p:nvPr>
        </p:nvSpPr>
        <p:spPr>
          <a:xfrm>
            <a:off x="685800" y="2130425"/>
            <a:ext cx="7772400" cy="1298575"/>
          </a:xfrm>
        </p:spPr>
        <p:txBody>
          <a:bodyPr>
            <a:normAutofit/>
          </a:bodyPr>
          <a:lstStyle>
            <a:lvl1pPr>
              <a:defRPr baseline="0"/>
            </a:lvl1pPr>
          </a:lstStyle>
          <a:p>
            <a:pPr algn="l"/>
            <a:r>
              <a:rPr lang="en-US" sz="4200" dirty="0" smtClean="0">
                <a:solidFill>
                  <a:schemeClr val="bg1"/>
                </a:solidFill>
              </a:rPr>
              <a:t>Asian De</a:t>
            </a:r>
            <a:endParaRPr lang="en-US" sz="4200" dirty="0">
              <a:solidFill>
                <a:schemeClr val="bg1"/>
              </a:solidFill>
            </a:endParaRPr>
          </a:p>
        </p:txBody>
      </p:sp>
      <p:sp>
        <p:nvSpPr>
          <p:cNvPr id="10" name="Subtitle 2"/>
          <p:cNvSpPr>
            <a:spLocks noGrp="1"/>
          </p:cNvSpPr>
          <p:nvPr>
            <p:ph type="subTitle" idx="1"/>
          </p:nvPr>
        </p:nvSpPr>
        <p:spPr>
          <a:xfrm>
            <a:off x="838200" y="3962400"/>
            <a:ext cx="6400800" cy="457200"/>
          </a:xfrm>
        </p:spPr>
        <p:txBody>
          <a:bodyPr>
            <a:noAutofit/>
          </a:bodyPr>
          <a:lstStyle>
            <a:lvl1pPr marL="0" indent="0">
              <a:buNone/>
              <a:defRPr/>
            </a:lvl1pPr>
          </a:lstStyle>
          <a:p>
            <a:pPr algn="l"/>
            <a:r>
              <a:rPr lang="en-US" sz="3000" dirty="0" smtClean="0">
                <a:solidFill>
                  <a:schemeClr val="bg1"/>
                </a:solidFill>
              </a:rPr>
              <a:t>Place Date here</a:t>
            </a:r>
            <a:endParaRPr lang="en-US" sz="3000" dirty="0">
              <a:solidFill>
                <a:schemeClr val="bg1"/>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6018838"/>
            <a:ext cx="1524000" cy="650395"/>
          </a:xfrm>
          <a:prstGeom prst="rect">
            <a:avLst/>
          </a:prstGeom>
        </p:spPr>
      </p:pic>
    </p:spTree>
    <p:extLst>
      <p:ext uri="{BB962C8B-B14F-4D97-AF65-F5344CB8AC3E}">
        <p14:creationId xmlns:p14="http://schemas.microsoft.com/office/powerpoint/2010/main" val="156902298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29922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43726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0"/>
            <a:ext cx="9144000" cy="5715000"/>
          </a:xfrm>
          <a:prstGeom prst="rect">
            <a:avLst/>
          </a:prstGeom>
          <a:solidFill>
            <a:srgbClr val="0088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007DB7"/>
              </a:solidFill>
            </a:endParaRPr>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
        <p:nvSpPr>
          <p:cNvPr id="9" name="Title 1"/>
          <p:cNvSpPr>
            <a:spLocks noGrp="1"/>
          </p:cNvSpPr>
          <p:nvPr>
            <p:ph type="ctrTitle" hasCustomPrompt="1"/>
          </p:nvPr>
        </p:nvSpPr>
        <p:spPr>
          <a:xfrm>
            <a:off x="685800" y="2130425"/>
            <a:ext cx="7772400" cy="1298575"/>
          </a:xfrm>
        </p:spPr>
        <p:txBody>
          <a:bodyPr>
            <a:normAutofit/>
          </a:bodyPr>
          <a:lstStyle>
            <a:lvl1pPr>
              <a:defRPr baseline="0"/>
            </a:lvl1pPr>
          </a:lstStyle>
          <a:p>
            <a:pPr algn="l"/>
            <a:r>
              <a:rPr lang="en-US" sz="4200" dirty="0" smtClean="0">
                <a:solidFill>
                  <a:schemeClr val="bg1"/>
                </a:solidFill>
              </a:rPr>
              <a:t>Asian De</a:t>
            </a:r>
            <a:endParaRPr lang="en-US" sz="4200" dirty="0">
              <a:solidFill>
                <a:schemeClr val="bg1"/>
              </a:solidFill>
            </a:endParaRPr>
          </a:p>
        </p:txBody>
      </p:sp>
      <p:sp>
        <p:nvSpPr>
          <p:cNvPr id="10" name="Subtitle 2"/>
          <p:cNvSpPr>
            <a:spLocks noGrp="1"/>
          </p:cNvSpPr>
          <p:nvPr>
            <p:ph type="subTitle" idx="1"/>
          </p:nvPr>
        </p:nvSpPr>
        <p:spPr>
          <a:xfrm>
            <a:off x="838200" y="3962400"/>
            <a:ext cx="6400800" cy="457200"/>
          </a:xfrm>
        </p:spPr>
        <p:txBody>
          <a:bodyPr>
            <a:noAutofit/>
          </a:bodyPr>
          <a:lstStyle>
            <a:lvl1pPr marL="0" indent="0">
              <a:buNone/>
              <a:defRPr/>
            </a:lvl1pPr>
          </a:lstStyle>
          <a:p>
            <a:pPr algn="l"/>
            <a:r>
              <a:rPr lang="en-US" sz="3000" dirty="0" smtClean="0">
                <a:solidFill>
                  <a:schemeClr val="bg1"/>
                </a:solidFill>
              </a:rPr>
              <a:t>Place Date here</a:t>
            </a:r>
            <a:endParaRPr lang="en-US" sz="3000" dirty="0">
              <a:solidFill>
                <a:schemeClr val="bg1"/>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39000" y="6018838"/>
            <a:ext cx="1524000" cy="650395"/>
          </a:xfrm>
          <a:prstGeom prst="rect">
            <a:avLst/>
          </a:prstGeom>
        </p:spPr>
      </p:pic>
    </p:spTree>
    <p:extLst>
      <p:ext uri="{BB962C8B-B14F-4D97-AF65-F5344CB8AC3E}">
        <p14:creationId xmlns:p14="http://schemas.microsoft.com/office/powerpoint/2010/main" val="2901791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969812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800934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481367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390062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034003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75985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150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7016584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03455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279801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5875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7150756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088948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583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8784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8767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00199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11274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9000" y="6018838"/>
            <a:ext cx="1524000" cy="650395"/>
          </a:xfrm>
          <a:prstGeom prst="rect">
            <a:avLst/>
          </a:prstGeom>
        </p:spPr>
      </p:pic>
    </p:spTree>
    <p:extLst>
      <p:ext uri="{BB962C8B-B14F-4D97-AF65-F5344CB8AC3E}">
        <p14:creationId xmlns:p14="http://schemas.microsoft.com/office/powerpoint/2010/main" val="210187370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7A9835-0A42-4BCE-84AE-A5A80F72B471}" type="datetimeFigureOut">
              <a:rPr lang="en-US" smtClean="0">
                <a:solidFill>
                  <a:prstClr val="black">
                    <a:tint val="75000"/>
                  </a:prstClr>
                </a:solidFill>
              </a:rPr>
              <a:pPr/>
              <a:t>10/18/2016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98BD48-8C78-4255-ABBC-6FC030174924}" type="slidenum">
              <a:rPr lang="en-US" smtClean="0">
                <a:solidFill>
                  <a:prstClr val="black">
                    <a:tint val="75000"/>
                  </a:prstClr>
                </a:solidFill>
              </a:rPr>
              <a:pPr/>
              <a:t>‹#›</a:t>
            </a:fld>
            <a:endParaRPr lang="en-US">
              <a:solidFill>
                <a:prstClr val="black">
                  <a:tint val="75000"/>
                </a:prstClr>
              </a:solidFill>
            </a:endParaRPr>
          </a:p>
        </p:txBody>
      </p:sp>
      <p:pic>
        <p:nvPicPr>
          <p:cNvPr id="11" name="Picture 1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239000" y="6018838"/>
            <a:ext cx="1524000" cy="650395"/>
          </a:xfrm>
          <a:prstGeom prst="rect">
            <a:avLst/>
          </a:prstGeom>
        </p:spPr>
      </p:pic>
    </p:spTree>
    <p:extLst>
      <p:ext uri="{BB962C8B-B14F-4D97-AF65-F5344CB8AC3E}">
        <p14:creationId xmlns:p14="http://schemas.microsoft.com/office/powerpoint/2010/main" val="3006895621"/>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6.xml"/><Relationship Id="rId7"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
          <p:cNvSpPr txBox="1">
            <a:spLocks/>
          </p:cNvSpPr>
          <p:nvPr/>
        </p:nvSpPr>
        <p:spPr>
          <a:xfrm>
            <a:off x="747944" y="2971800"/>
            <a:ext cx="7772400" cy="66637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baseline="0">
                <a:solidFill>
                  <a:schemeClr val="tx1"/>
                </a:solidFill>
                <a:latin typeface="Arial" panose="020B0604020202020204" pitchFamily="34" charset="0"/>
                <a:ea typeface="+mj-ea"/>
                <a:cs typeface="Arial" panose="020B0604020202020204" pitchFamily="34" charset="0"/>
              </a:defRPr>
            </a:lvl1pPr>
          </a:lstStyle>
          <a:p>
            <a:pPr algn="l"/>
            <a:r>
              <a:rPr lang="en-US" sz="3600" dirty="0" smtClean="0">
                <a:solidFill>
                  <a:prstClr val="white"/>
                </a:solidFill>
              </a:rPr>
              <a:t>Natural Capital, Ecosystem Services and Role of Environment Valuation in Policy Making</a:t>
            </a:r>
          </a:p>
          <a:p>
            <a:pPr algn="l"/>
            <a:endParaRPr lang="en-US" sz="3600" dirty="0">
              <a:solidFill>
                <a:prstClr val="white"/>
              </a:solidFill>
            </a:endParaRPr>
          </a:p>
          <a:p>
            <a:pPr algn="l"/>
            <a:r>
              <a:rPr lang="en-US" sz="1800" dirty="0" smtClean="0">
                <a:solidFill>
                  <a:prstClr val="white"/>
                </a:solidFill>
              </a:rPr>
              <a:t>H. M. </a:t>
            </a:r>
            <a:r>
              <a:rPr lang="en-US" sz="1800" dirty="0" err="1" smtClean="0">
                <a:solidFill>
                  <a:prstClr val="white"/>
                </a:solidFill>
              </a:rPr>
              <a:t>Gunatilake</a:t>
            </a:r>
            <a:endParaRPr lang="en-US" sz="1800" dirty="0" smtClean="0">
              <a:solidFill>
                <a:prstClr val="white"/>
              </a:solidFill>
            </a:endParaRPr>
          </a:p>
          <a:p>
            <a:pPr algn="l"/>
            <a:r>
              <a:rPr lang="en-US" sz="1800" dirty="0" smtClean="0">
                <a:solidFill>
                  <a:prstClr val="white"/>
                </a:solidFill>
              </a:rPr>
              <a:t>Director, Environment and Safeguards Division</a:t>
            </a:r>
          </a:p>
          <a:p>
            <a:pPr algn="l"/>
            <a:r>
              <a:rPr lang="en-US" sz="1800" dirty="0" smtClean="0">
                <a:solidFill>
                  <a:prstClr val="white"/>
                </a:solidFill>
              </a:rPr>
              <a:t>Asian Development Bank </a:t>
            </a:r>
            <a:endParaRPr lang="en-US" sz="1800" dirty="0">
              <a:solidFill>
                <a:prstClr val="white"/>
              </a:solidFill>
            </a:endParaRPr>
          </a:p>
        </p:txBody>
      </p:sp>
    </p:spTree>
    <p:extLst>
      <p:ext uri="{BB962C8B-B14F-4D97-AF65-F5344CB8AC3E}">
        <p14:creationId xmlns:p14="http://schemas.microsoft.com/office/powerpoint/2010/main" val="10442601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566942225"/>
              </p:ext>
            </p:extLst>
          </p:nvPr>
        </p:nvGraphicFramePr>
        <p:xfrm>
          <a:off x="457200" y="304800"/>
          <a:ext cx="8229600" cy="58213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8575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62630103"/>
              </p:ext>
            </p:extLst>
          </p:nvPr>
        </p:nvGraphicFramePr>
        <p:xfrm>
          <a:off x="457200" y="304800"/>
          <a:ext cx="8229600" cy="5821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39127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93068547"/>
              </p:ext>
            </p:extLst>
          </p:nvPr>
        </p:nvGraphicFramePr>
        <p:xfrm>
          <a:off x="457200" y="381000"/>
          <a:ext cx="8229600" cy="57451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25248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687798892"/>
              </p:ext>
            </p:extLst>
          </p:nvPr>
        </p:nvGraphicFramePr>
        <p:xfrm>
          <a:off x="457200" y="381000"/>
          <a:ext cx="8229600" cy="57451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583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139031868"/>
              </p:ext>
            </p:extLst>
          </p:nvPr>
        </p:nvGraphicFramePr>
        <p:xfrm>
          <a:off x="457200" y="228600"/>
          <a:ext cx="8229600" cy="5897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505850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28600"/>
            <a:ext cx="6800850" cy="5724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295275" y="6096000"/>
            <a:ext cx="7010400" cy="646331"/>
          </a:xfrm>
          <a:prstGeom prst="rect">
            <a:avLst/>
          </a:prstGeom>
          <a:noFill/>
        </p:spPr>
        <p:txBody>
          <a:bodyPr wrap="square" rtlCol="0">
            <a:spAutoFit/>
          </a:bodyPr>
          <a:lstStyle/>
          <a:p>
            <a:r>
              <a:rPr lang="en-US" i="1" dirty="0" smtClean="0">
                <a:solidFill>
                  <a:srgbClr val="0070C0"/>
                </a:solidFill>
                <a:latin typeface="Arial" panose="020B0604020202020204" pitchFamily="34" charset="0"/>
                <a:cs typeface="Arial" panose="020B0604020202020204" pitchFamily="34" charset="0"/>
              </a:rPr>
              <a:t>Source: “Valuing </a:t>
            </a:r>
            <a:r>
              <a:rPr lang="en-US" i="1" dirty="0">
                <a:solidFill>
                  <a:srgbClr val="0070C0"/>
                </a:solidFill>
                <a:latin typeface="Arial" panose="020B0604020202020204" pitchFamily="34" charset="0"/>
                <a:cs typeface="Arial" panose="020B0604020202020204" pitchFamily="34" charset="0"/>
              </a:rPr>
              <a:t>forest ecosystem services: What we know and what we </a:t>
            </a:r>
            <a:r>
              <a:rPr lang="en-US" i="1" dirty="0" smtClean="0">
                <a:solidFill>
                  <a:srgbClr val="0070C0"/>
                </a:solidFill>
                <a:latin typeface="Arial" panose="020B0604020202020204" pitchFamily="34" charset="0"/>
                <a:cs typeface="Arial" panose="020B0604020202020204" pitchFamily="34" charset="0"/>
              </a:rPr>
              <a:t>don't”, K.N</a:t>
            </a:r>
            <a:r>
              <a:rPr lang="en-US" i="1" dirty="0">
                <a:solidFill>
                  <a:srgbClr val="0070C0"/>
                </a:solidFill>
                <a:latin typeface="Arial" panose="020B0604020202020204" pitchFamily="34" charset="0"/>
                <a:cs typeface="Arial" panose="020B0604020202020204" pitchFamily="34" charset="0"/>
              </a:rPr>
              <a:t>. </a:t>
            </a:r>
            <a:r>
              <a:rPr lang="en-US" i="1" dirty="0" err="1" smtClean="0">
                <a:solidFill>
                  <a:srgbClr val="0070C0"/>
                </a:solidFill>
                <a:latin typeface="Arial" panose="020B0604020202020204" pitchFamily="34" charset="0"/>
                <a:cs typeface="Arial" panose="020B0604020202020204" pitchFamily="34" charset="0"/>
              </a:rPr>
              <a:t>Ninan</a:t>
            </a:r>
            <a:r>
              <a:rPr lang="en-US" i="1" dirty="0" smtClean="0">
                <a:solidFill>
                  <a:srgbClr val="0070C0"/>
                </a:solidFill>
                <a:latin typeface="Arial" panose="020B0604020202020204" pitchFamily="34" charset="0"/>
                <a:cs typeface="Arial" panose="020B0604020202020204" pitchFamily="34" charset="0"/>
              </a:rPr>
              <a:t> and Makoto Inoue, 2012</a:t>
            </a:r>
          </a:p>
        </p:txBody>
      </p:sp>
    </p:spTree>
    <p:extLst>
      <p:ext uri="{BB962C8B-B14F-4D97-AF65-F5344CB8AC3E}">
        <p14:creationId xmlns:p14="http://schemas.microsoft.com/office/powerpoint/2010/main" val="1018957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PH" dirty="0" smtClean="0"/>
              <a:t> Forest Ecosystem Services Valuation- Summary</a:t>
            </a:r>
            <a:br>
              <a:rPr lang="en-PH" dirty="0" smtClean="0"/>
            </a:br>
            <a:r>
              <a:rPr lang="en-PH" dirty="0" smtClean="0"/>
              <a:t> </a:t>
            </a:r>
            <a:endParaRPr lang="en-PH" dirty="0"/>
          </a:p>
        </p:txBody>
      </p:sp>
      <p:sp>
        <p:nvSpPr>
          <p:cNvPr id="3" name="Content Placeholder 2"/>
          <p:cNvSpPr>
            <a:spLocks noGrp="1"/>
          </p:cNvSpPr>
          <p:nvPr>
            <p:ph idx="1"/>
          </p:nvPr>
        </p:nvSpPr>
        <p:spPr/>
        <p:txBody>
          <a:bodyPr>
            <a:normAutofit/>
          </a:bodyPr>
          <a:lstStyle/>
          <a:p>
            <a:r>
              <a:rPr lang="en-PH" sz="2800" dirty="0" smtClean="0"/>
              <a:t>Values sensitive to number of services valued, price/method used, and local contexts.</a:t>
            </a:r>
          </a:p>
          <a:p>
            <a:r>
              <a:rPr lang="en-PH" sz="2800" dirty="0" smtClean="0"/>
              <a:t>Total value vary between 8 – 4080 $/ha/year, mean 753</a:t>
            </a:r>
          </a:p>
          <a:p>
            <a:r>
              <a:rPr lang="en-PH" sz="2800" dirty="0" smtClean="0"/>
              <a:t>Values are higher for watershed protection services, carbon sequestration, waste treatment, environment purification, and pollination services</a:t>
            </a:r>
          </a:p>
          <a:p>
            <a:pPr marL="0" indent="0">
              <a:buNone/>
            </a:pPr>
            <a:r>
              <a:rPr lang="en-PH" sz="2800" dirty="0" smtClean="0"/>
              <a:t> </a:t>
            </a:r>
            <a:endParaRPr lang="en-PH" sz="2800" dirty="0"/>
          </a:p>
        </p:txBody>
      </p:sp>
    </p:spTree>
    <p:extLst>
      <p:ext uri="{BB962C8B-B14F-4D97-AF65-F5344CB8AC3E}">
        <p14:creationId xmlns:p14="http://schemas.microsoft.com/office/powerpoint/2010/main" val="4240844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val 24"/>
          <p:cNvSpPr/>
          <p:nvPr/>
        </p:nvSpPr>
        <p:spPr>
          <a:xfrm>
            <a:off x="2161160" y="2868334"/>
            <a:ext cx="2392896" cy="3174103"/>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000" dirty="0">
                <a:solidFill>
                  <a:schemeClr val="bg1"/>
                </a:solidFill>
                <a:latin typeface="Arial" panose="020B0604020202020204" pitchFamily="34" charset="0"/>
                <a:cs typeface="Arial" panose="020B0604020202020204" pitchFamily="34" charset="0"/>
              </a:rPr>
              <a:t>Wealth</a:t>
            </a:r>
          </a:p>
        </p:txBody>
      </p:sp>
      <p:graphicFrame>
        <p:nvGraphicFramePr>
          <p:cNvPr id="4" name="Chart 3"/>
          <p:cNvGraphicFramePr>
            <a:graphicFrameLocks/>
          </p:cNvGraphicFramePr>
          <p:nvPr>
            <p:extLst>
              <p:ext uri="{D42A27DB-BD31-4B8C-83A1-F6EECF244321}">
                <p14:modId xmlns:p14="http://schemas.microsoft.com/office/powerpoint/2010/main" val="3798372110"/>
              </p:ext>
            </p:extLst>
          </p:nvPr>
        </p:nvGraphicFramePr>
        <p:xfrm>
          <a:off x="1502618" y="2346613"/>
          <a:ext cx="3709979" cy="3695824"/>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50406" y="83538"/>
            <a:ext cx="8955572" cy="1325563"/>
          </a:xfrm>
        </p:spPr>
        <p:txBody>
          <a:bodyPr>
            <a:noAutofit/>
          </a:bodyPr>
          <a:lstStyle/>
          <a:p>
            <a:r>
              <a:rPr lang="en-GB" sz="3500" b="1" dirty="0" smtClean="0">
                <a:solidFill>
                  <a:schemeClr val="accent2"/>
                </a:solidFill>
              </a:rPr>
              <a:t>Macroeconomics</a:t>
            </a:r>
            <a:r>
              <a:rPr lang="en-GB" sz="3500" dirty="0" smtClean="0">
                <a:solidFill>
                  <a:schemeClr val="accent2"/>
                </a:solidFill>
              </a:rPr>
              <a:t>: </a:t>
            </a:r>
            <a:br>
              <a:rPr lang="en-GB" sz="3500" dirty="0" smtClean="0">
                <a:solidFill>
                  <a:schemeClr val="accent2"/>
                </a:solidFill>
              </a:rPr>
            </a:br>
            <a:r>
              <a:rPr lang="en-GB" sz="3500" dirty="0" smtClean="0">
                <a:solidFill>
                  <a:schemeClr val="accent2"/>
                </a:solidFill>
              </a:rPr>
              <a:t>opportunity </a:t>
            </a:r>
            <a:r>
              <a:rPr lang="en-GB" sz="3500" dirty="0">
                <a:solidFill>
                  <a:schemeClr val="accent2"/>
                </a:solidFill>
              </a:rPr>
              <a:t>and vulnerability</a:t>
            </a:r>
          </a:p>
        </p:txBody>
      </p:sp>
      <p:sp>
        <p:nvSpPr>
          <p:cNvPr id="7" name="Rectangle 6"/>
          <p:cNvSpPr/>
          <p:nvPr/>
        </p:nvSpPr>
        <p:spPr>
          <a:xfrm>
            <a:off x="9608" y="6540001"/>
            <a:ext cx="2847190" cy="307777"/>
          </a:xfrm>
          <a:prstGeom prst="rect">
            <a:avLst/>
          </a:prstGeom>
        </p:spPr>
        <p:txBody>
          <a:bodyPr wrap="none">
            <a:spAutoFit/>
          </a:bodyPr>
          <a:lstStyle/>
          <a:p>
            <a:r>
              <a:rPr lang="en-GB" sz="1400" dirty="0">
                <a:latin typeface="Arial" panose="020B0604020202020204" pitchFamily="34" charset="0"/>
                <a:cs typeface="Arial" panose="020B0604020202020204" pitchFamily="34" charset="0"/>
              </a:rPr>
              <a:t>The Wealth of the Nations. 2005. </a:t>
            </a:r>
          </a:p>
        </p:txBody>
      </p:sp>
      <p:pic>
        <p:nvPicPr>
          <p:cNvPr id="16" name="Picture 15"/>
          <p:cNvPicPr>
            <a:picLocks noChangeAspect="1"/>
          </p:cNvPicPr>
          <p:nvPr/>
        </p:nvPicPr>
        <p:blipFill>
          <a:blip r:embed="rId4" cstate="print">
            <a:duotone>
              <a:prstClr val="black"/>
              <a:schemeClr val="accent2">
                <a:tint val="45000"/>
                <a:satMod val="400000"/>
              </a:schemeClr>
            </a:duotone>
            <a:extLst>
              <a:ext uri="{28A0092B-C50C-407E-A947-70E740481C1C}">
                <a14:useLocalDpi xmlns:a14="http://schemas.microsoft.com/office/drawing/2010/main" val="0"/>
              </a:ext>
            </a:extLst>
          </a:blip>
          <a:stretch>
            <a:fillRect/>
          </a:stretch>
        </p:blipFill>
        <p:spPr>
          <a:xfrm>
            <a:off x="1185657" y="4165292"/>
            <a:ext cx="1076612" cy="1264446"/>
          </a:xfrm>
          <a:prstGeom prst="rect">
            <a:avLst/>
          </a:prstGeom>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647484" y="3109424"/>
            <a:ext cx="1154260" cy="1730252"/>
          </a:xfrm>
          <a:prstGeom prst="rect">
            <a:avLst/>
          </a:prstGeom>
        </p:spPr>
      </p:pic>
      <p:pic>
        <p:nvPicPr>
          <p:cNvPr id="18" name="Picture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646786" y="2575090"/>
            <a:ext cx="1307956" cy="1307547"/>
          </a:xfrm>
          <a:prstGeom prst="rect">
            <a:avLst/>
          </a:prstGeom>
        </p:spPr>
      </p:pic>
      <p:sp>
        <p:nvSpPr>
          <p:cNvPr id="3" name="Rectangle 2"/>
          <p:cNvSpPr/>
          <p:nvPr/>
        </p:nvSpPr>
        <p:spPr>
          <a:xfrm>
            <a:off x="4821678" y="1412981"/>
            <a:ext cx="4322322" cy="3631763"/>
          </a:xfrm>
          <a:prstGeom prst="rect">
            <a:avLst/>
          </a:prstGeom>
        </p:spPr>
        <p:txBody>
          <a:bodyPr wrap="square">
            <a:spAutoFit/>
          </a:bodyPr>
          <a:lstStyle/>
          <a:p>
            <a:r>
              <a:rPr lang="en-GB" sz="3000" dirty="0">
                <a:solidFill>
                  <a:schemeClr val="accent2"/>
                </a:solidFill>
                <a:latin typeface="Arial" panose="020B0604020202020204" pitchFamily="34" charset="0"/>
                <a:ea typeface="Calibri" panose="020F0502020204030204" pitchFamily="34" charset="0"/>
                <a:cs typeface="Arial" panose="020B0604020202020204" pitchFamily="34" charset="0"/>
              </a:rPr>
              <a:t>It is not negligible:</a:t>
            </a:r>
            <a:r>
              <a:rPr lang="en-GB" sz="3000" dirty="0">
                <a:latin typeface="Arial" panose="020B0604020202020204" pitchFamily="34" charset="0"/>
                <a:ea typeface="Calibri" panose="020F0502020204030204" pitchFamily="34" charset="0"/>
                <a:cs typeface="Arial" panose="020B0604020202020204" pitchFamily="34" charset="0"/>
              </a:rPr>
              <a:t> </a:t>
            </a:r>
          </a:p>
          <a:p>
            <a:r>
              <a:rPr lang="en-GB" sz="3200" dirty="0" smtClean="0">
                <a:latin typeface="Arial" panose="020B0604020202020204" pitchFamily="34" charset="0"/>
                <a:ea typeface="Calibri" panose="020F0502020204030204" pitchFamily="34" charset="0"/>
                <a:cs typeface="Arial" panose="020B0604020202020204" pitchFamily="34" charset="0"/>
              </a:rPr>
              <a:t>US</a:t>
            </a:r>
            <a:r>
              <a:rPr lang="en-GB" sz="3200" dirty="0">
                <a:latin typeface="Arial" panose="020B0604020202020204" pitchFamily="34" charset="0"/>
                <a:ea typeface="Calibri" panose="020F0502020204030204" pitchFamily="34" charset="0"/>
                <a:cs typeface="Arial" panose="020B0604020202020204" pitchFamily="34" charset="0"/>
              </a:rPr>
              <a:t>$ 7.5 billion </a:t>
            </a:r>
          </a:p>
          <a:p>
            <a:r>
              <a:rPr lang="en-GB" sz="2400" dirty="0">
                <a:latin typeface="Arial" panose="020B0604020202020204" pitchFamily="34" charset="0"/>
                <a:ea typeface="Calibri" panose="020F0502020204030204" pitchFamily="34" charset="0"/>
                <a:cs typeface="Arial" panose="020B0604020202020204" pitchFamily="34" charset="0"/>
              </a:rPr>
              <a:t>in East Asia &amp; Pacific</a:t>
            </a:r>
            <a:r>
              <a:rPr lang="en-GB" sz="3200" dirty="0">
                <a:latin typeface="Arial" panose="020B0604020202020204" pitchFamily="34" charset="0"/>
                <a:ea typeface="Calibri" panose="020F0502020204030204" pitchFamily="34" charset="0"/>
                <a:cs typeface="Arial" panose="020B0604020202020204" pitchFamily="34" charset="0"/>
              </a:rPr>
              <a:t>, </a:t>
            </a:r>
          </a:p>
          <a:p>
            <a:r>
              <a:rPr lang="en-GB" sz="3200" dirty="0">
                <a:latin typeface="Arial" panose="020B0604020202020204" pitchFamily="34" charset="0"/>
                <a:ea typeface="Calibri" panose="020F0502020204030204" pitchFamily="34" charset="0"/>
                <a:cs typeface="Arial" panose="020B0604020202020204" pitchFamily="34" charset="0"/>
              </a:rPr>
              <a:t>US$ 4 billion </a:t>
            </a:r>
          </a:p>
          <a:p>
            <a:r>
              <a:rPr lang="en-GB" sz="2400" dirty="0">
                <a:latin typeface="Arial" panose="020B0604020202020204" pitchFamily="34" charset="0"/>
                <a:ea typeface="Calibri" panose="020F0502020204030204" pitchFamily="34" charset="0"/>
                <a:cs typeface="Arial" panose="020B0604020202020204" pitchFamily="34" charset="0"/>
              </a:rPr>
              <a:t>in South Asia </a:t>
            </a:r>
          </a:p>
          <a:p>
            <a:r>
              <a:rPr lang="en-GB" sz="3200" dirty="0">
                <a:latin typeface="Arial" panose="020B0604020202020204" pitchFamily="34" charset="0"/>
                <a:ea typeface="Calibri" panose="020F0502020204030204" pitchFamily="34" charset="0"/>
                <a:cs typeface="Arial" panose="020B0604020202020204" pitchFamily="34" charset="0"/>
              </a:rPr>
              <a:t>US$ 6 billion </a:t>
            </a:r>
          </a:p>
          <a:p>
            <a:r>
              <a:rPr lang="en-GB" sz="2400" dirty="0">
                <a:latin typeface="Arial" panose="020B0604020202020204" pitchFamily="34" charset="0"/>
                <a:ea typeface="Calibri" panose="020F0502020204030204" pitchFamily="34" charset="0"/>
                <a:cs typeface="Arial" panose="020B0604020202020204" pitchFamily="34" charset="0"/>
              </a:rPr>
              <a:t>in Europe &amp; Central Asia</a:t>
            </a:r>
          </a:p>
          <a:p>
            <a:r>
              <a:rPr lang="en-GB" sz="2400" dirty="0">
                <a:latin typeface="Arial" panose="020B0604020202020204" pitchFamily="34" charset="0"/>
                <a:ea typeface="Calibri" panose="020F0502020204030204" pitchFamily="34" charset="0"/>
                <a:cs typeface="Arial" panose="020B0604020202020204" pitchFamily="34" charset="0"/>
              </a:rPr>
              <a:t>(for 2005) </a:t>
            </a:r>
            <a:endParaRPr lang="en-GB" sz="2400" dirty="0">
              <a:latin typeface="Arial" panose="020B0604020202020204" pitchFamily="34" charset="0"/>
              <a:cs typeface="Arial" panose="020B0604020202020204" pitchFamily="34" charset="0"/>
            </a:endParaRPr>
          </a:p>
        </p:txBody>
      </p:sp>
      <p:grpSp>
        <p:nvGrpSpPr>
          <p:cNvPr id="23" name="Group 22"/>
          <p:cNvGrpSpPr/>
          <p:nvPr/>
        </p:nvGrpSpPr>
        <p:grpSpPr>
          <a:xfrm>
            <a:off x="295079" y="1559177"/>
            <a:ext cx="3929536" cy="3110057"/>
            <a:chOff x="-1130563" y="1559177"/>
            <a:chExt cx="5239381" cy="3110057"/>
          </a:xfrm>
        </p:grpSpPr>
        <p:sp>
          <p:nvSpPr>
            <p:cNvPr id="24" name="Rectangle 23"/>
            <p:cNvSpPr/>
            <p:nvPr/>
          </p:nvSpPr>
          <p:spPr>
            <a:xfrm>
              <a:off x="-1130563" y="1559177"/>
              <a:ext cx="5239381" cy="1323439"/>
            </a:xfrm>
            <a:prstGeom prst="rect">
              <a:avLst/>
            </a:prstGeom>
          </p:spPr>
          <p:txBody>
            <a:bodyPr wrap="square">
              <a:spAutoFit/>
            </a:bodyPr>
            <a:lstStyle/>
            <a:p>
              <a:r>
                <a:rPr lang="en-GB" sz="2000" dirty="0">
                  <a:solidFill>
                    <a:schemeClr val="accent2"/>
                  </a:solidFill>
                  <a:latin typeface="Arial" panose="020B0604020202020204" pitchFamily="34" charset="0"/>
                  <a:cs typeface="Arial" panose="020B0604020202020204" pitchFamily="34" charset="0"/>
                </a:rPr>
                <a:t>It is at </a:t>
              </a:r>
              <a:r>
                <a:rPr lang="en-GB" sz="2000" dirty="0" smtClean="0">
                  <a:solidFill>
                    <a:schemeClr val="accent2"/>
                  </a:solidFill>
                  <a:latin typeface="Arial" panose="020B0604020202020204" pitchFamily="34" charset="0"/>
                  <a:cs typeface="Arial" panose="020B0604020202020204" pitchFamily="34" charset="0"/>
                </a:rPr>
                <a:t>risk! </a:t>
              </a:r>
              <a:r>
                <a:rPr lang="en-GB" sz="2000" dirty="0">
                  <a:latin typeface="Arial" panose="020B0604020202020204" pitchFamily="34" charset="0"/>
                  <a:cs typeface="Arial" panose="020B0604020202020204" pitchFamily="34" charset="0"/>
                </a:rPr>
                <a:t>e.g. decline in NC can really affect GDP: e.g. loss of 17-34% Kiribati from rising sea levels</a:t>
              </a:r>
            </a:p>
          </p:txBody>
        </p:sp>
        <p:pic>
          <p:nvPicPr>
            <p:cNvPr id="20" name="Picture 19"/>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457777">
              <a:off x="2303934" y="3679698"/>
              <a:ext cx="1297752" cy="989536"/>
            </a:xfrm>
            <a:prstGeom prst="rect">
              <a:avLst/>
            </a:prstGeom>
          </p:spPr>
        </p:pic>
      </p:grpSp>
      <p:sp>
        <p:nvSpPr>
          <p:cNvPr id="13" name="Rectangle 12"/>
          <p:cNvSpPr/>
          <p:nvPr/>
        </p:nvSpPr>
        <p:spPr>
          <a:xfrm>
            <a:off x="4821678" y="5233559"/>
            <a:ext cx="4322322" cy="1015663"/>
          </a:xfrm>
          <a:prstGeom prst="rect">
            <a:avLst/>
          </a:prstGeom>
        </p:spPr>
        <p:txBody>
          <a:bodyPr wrap="square">
            <a:spAutoFit/>
          </a:bodyPr>
          <a:lstStyle/>
          <a:p>
            <a:r>
              <a:rPr lang="en-GB" sz="3000" dirty="0" smtClean="0">
                <a:solidFill>
                  <a:schemeClr val="accent2"/>
                </a:solidFill>
                <a:latin typeface="Arial" panose="020B0604020202020204" pitchFamily="34" charset="0"/>
                <a:ea typeface="Calibri" panose="020F0502020204030204" pitchFamily="34" charset="0"/>
                <a:cs typeface="Arial" panose="020B0604020202020204" pitchFamily="34" charset="0"/>
              </a:rPr>
              <a:t>Millions of jobs and exports</a:t>
            </a:r>
            <a:endParaRPr lang="en-GB" sz="3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83608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circle(in)">
                                      <p:cBhvr>
                                        <p:cTn id="27" dur="2000"/>
                                        <p:tgtEl>
                                          <p:spTgt spid="4"/>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circle(in)">
                                      <p:cBhvr>
                                        <p:cTn id="30" dur="2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barn(inVertical)">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23"/>
                                        </p:tgtEl>
                                        <p:attrNameLst>
                                          <p:attrName>style.visibility</p:attrName>
                                        </p:attrNameLst>
                                      </p:cBhvr>
                                      <p:to>
                                        <p:strVal val="visible"/>
                                      </p:to>
                                    </p:set>
                                    <p:animEffect transition="in" filter="fade">
                                      <p:cBhvr>
                                        <p:cTn id="40" dur="1000"/>
                                        <p:tgtEl>
                                          <p:spTgt spid="23"/>
                                        </p:tgtEl>
                                      </p:cBhvr>
                                    </p:animEffect>
                                    <p:anim calcmode="lin" valueType="num">
                                      <p:cBhvr>
                                        <p:cTn id="41" dur="1000" fill="hold"/>
                                        <p:tgtEl>
                                          <p:spTgt spid="23"/>
                                        </p:tgtEl>
                                        <p:attrNameLst>
                                          <p:attrName>ppt_x</p:attrName>
                                        </p:attrNameLst>
                                      </p:cBhvr>
                                      <p:tavLst>
                                        <p:tav tm="0">
                                          <p:val>
                                            <p:strVal val="#ppt_x"/>
                                          </p:val>
                                        </p:tav>
                                        <p:tav tm="100000">
                                          <p:val>
                                            <p:strVal val="#ppt_x"/>
                                          </p:val>
                                        </p:tav>
                                      </p:tavLst>
                                    </p:anim>
                                    <p:anim calcmode="lin" valueType="num">
                                      <p:cBhvr>
                                        <p:cTn id="42"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arn(inVertical)">
                                      <p:cBhvr>
                                        <p:cTn id="4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Graphic spid="4" grpId="0">
        <p:bldAsOne/>
      </p:bldGraphic>
      <p:bldP spid="7" grpId="0"/>
      <p:bldP spid="3"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32" y="5952"/>
            <a:ext cx="9144000" cy="1325563"/>
          </a:xfrm>
        </p:spPr>
        <p:txBody>
          <a:bodyPr>
            <a:noAutofit/>
          </a:bodyPr>
          <a:lstStyle/>
          <a:p>
            <a:r>
              <a:rPr lang="en-GB" b="1" dirty="0" smtClean="0">
                <a:solidFill>
                  <a:schemeClr val="accent2"/>
                </a:solidFill>
              </a:rPr>
              <a:t>Cost Benefits in Policy contexts:</a:t>
            </a:r>
            <a:endParaRPr lang="en-GB" dirty="0">
              <a:solidFill>
                <a:schemeClr val="accent2"/>
              </a:solidFill>
            </a:endParaRPr>
          </a:p>
        </p:txBody>
      </p:sp>
      <p:sp>
        <p:nvSpPr>
          <p:cNvPr id="3" name="Content Placeholder 2"/>
          <p:cNvSpPr>
            <a:spLocks noGrp="1"/>
          </p:cNvSpPr>
          <p:nvPr>
            <p:ph idx="1"/>
          </p:nvPr>
        </p:nvSpPr>
        <p:spPr>
          <a:xfrm>
            <a:off x="41096" y="1322317"/>
            <a:ext cx="4383482" cy="1213528"/>
          </a:xfrm>
        </p:spPr>
        <p:txBody>
          <a:bodyPr>
            <a:normAutofit fontScale="92500" lnSpcReduction="10000"/>
          </a:bodyPr>
          <a:lstStyle/>
          <a:p>
            <a:r>
              <a:rPr lang="en-GB" b="1" dirty="0" smtClean="0"/>
              <a:t>National returns </a:t>
            </a:r>
            <a:r>
              <a:rPr lang="en-GB" sz="2400" dirty="0"/>
              <a:t>to investing </a:t>
            </a:r>
            <a:r>
              <a:rPr lang="en-GB" sz="2400" dirty="0" smtClean="0"/>
              <a:t>are higher </a:t>
            </a:r>
            <a:r>
              <a:rPr lang="en-GB" sz="2400" dirty="0"/>
              <a:t>than the </a:t>
            </a:r>
            <a:r>
              <a:rPr lang="en-GB" sz="2400" dirty="0" smtClean="0"/>
              <a:t>investment costs </a:t>
            </a:r>
            <a:endParaRPr lang="en-GB" sz="2400" dirty="0"/>
          </a:p>
        </p:txBody>
      </p:sp>
      <p:sp>
        <p:nvSpPr>
          <p:cNvPr id="4" name="TextBox 3"/>
          <p:cNvSpPr txBox="1"/>
          <p:nvPr/>
        </p:nvSpPr>
        <p:spPr>
          <a:xfrm rot="20998811">
            <a:off x="4771602" y="396921"/>
            <a:ext cx="2987207" cy="1569660"/>
          </a:xfrm>
          <a:prstGeom prst="rect">
            <a:avLst/>
          </a:prstGeom>
          <a:noFill/>
          <a:ln>
            <a:solidFill>
              <a:schemeClr val="accent2"/>
            </a:solidFill>
          </a:ln>
        </p:spPr>
        <p:txBody>
          <a:bodyPr wrap="square" rtlCol="0">
            <a:spAutoFit/>
          </a:bodyPr>
          <a:lstStyle/>
          <a:p>
            <a:r>
              <a:rPr lang="en-GB" sz="2400" b="1" dirty="0">
                <a:solidFill>
                  <a:schemeClr val="accent2"/>
                </a:solidFill>
              </a:rPr>
              <a:t>China</a:t>
            </a:r>
            <a:r>
              <a:rPr lang="en-GB" sz="2400" dirty="0">
                <a:solidFill>
                  <a:schemeClr val="accent2"/>
                </a:solidFill>
              </a:rPr>
              <a:t>: </a:t>
            </a:r>
            <a:endParaRPr lang="en-GB" sz="2400" dirty="0" smtClean="0">
              <a:solidFill>
                <a:schemeClr val="accent2"/>
              </a:solidFill>
            </a:endParaRPr>
          </a:p>
          <a:p>
            <a:pPr marL="342900" indent="-342900">
              <a:buFont typeface="Arial" panose="020B0604020202020204" pitchFamily="34" charset="0"/>
              <a:buChar char="•"/>
            </a:pPr>
            <a:r>
              <a:rPr lang="en-GB" sz="2400" b="1" dirty="0" smtClean="0">
                <a:solidFill>
                  <a:schemeClr val="accent2"/>
                </a:solidFill>
              </a:rPr>
              <a:t>$</a:t>
            </a:r>
            <a:r>
              <a:rPr lang="en-GB" sz="2400" b="1" dirty="0">
                <a:solidFill>
                  <a:schemeClr val="accent2"/>
                </a:solidFill>
              </a:rPr>
              <a:t>255 </a:t>
            </a:r>
            <a:r>
              <a:rPr lang="en-GB" sz="2400" dirty="0" smtClean="0">
                <a:solidFill>
                  <a:schemeClr val="accent2"/>
                </a:solidFill>
              </a:rPr>
              <a:t>billion investment vs </a:t>
            </a:r>
          </a:p>
          <a:p>
            <a:pPr marL="342900" indent="-342900">
              <a:buFont typeface="Arial" panose="020B0604020202020204" pitchFamily="34" charset="0"/>
              <a:buChar char="•"/>
            </a:pPr>
            <a:r>
              <a:rPr lang="en-GB" sz="2400" b="1" dirty="0" smtClean="0">
                <a:solidFill>
                  <a:schemeClr val="accent2"/>
                </a:solidFill>
              </a:rPr>
              <a:t>$</a:t>
            </a:r>
            <a:r>
              <a:rPr lang="en-GB" sz="2400" b="1" dirty="0">
                <a:solidFill>
                  <a:schemeClr val="accent2"/>
                </a:solidFill>
              </a:rPr>
              <a:t>1208 </a:t>
            </a:r>
            <a:r>
              <a:rPr lang="en-GB" sz="2400" dirty="0" smtClean="0">
                <a:solidFill>
                  <a:schemeClr val="accent2"/>
                </a:solidFill>
              </a:rPr>
              <a:t>benefits</a:t>
            </a:r>
            <a:endParaRPr lang="en-GB" sz="2400" dirty="0">
              <a:solidFill>
                <a:schemeClr val="accent2"/>
              </a:solidFill>
            </a:endParaRPr>
          </a:p>
        </p:txBody>
      </p:sp>
      <p:sp>
        <p:nvSpPr>
          <p:cNvPr id="5" name="TextBox 4"/>
          <p:cNvSpPr txBox="1"/>
          <p:nvPr/>
        </p:nvSpPr>
        <p:spPr>
          <a:xfrm rot="1333623">
            <a:off x="7056660" y="1592452"/>
            <a:ext cx="2017681" cy="1569660"/>
          </a:xfrm>
          <a:prstGeom prst="rect">
            <a:avLst/>
          </a:prstGeom>
          <a:solidFill>
            <a:schemeClr val="bg1"/>
          </a:solidFill>
          <a:ln>
            <a:solidFill>
              <a:schemeClr val="accent2"/>
            </a:solidFill>
          </a:ln>
        </p:spPr>
        <p:txBody>
          <a:bodyPr wrap="square" rtlCol="0">
            <a:spAutoFit/>
          </a:bodyPr>
          <a:lstStyle/>
          <a:p>
            <a:r>
              <a:rPr lang="en-GB" sz="2400" b="1" dirty="0">
                <a:solidFill>
                  <a:schemeClr val="accent2"/>
                </a:solidFill>
              </a:rPr>
              <a:t>Central Asia</a:t>
            </a:r>
            <a:r>
              <a:rPr lang="en-GB" sz="2400" dirty="0">
                <a:solidFill>
                  <a:schemeClr val="accent2"/>
                </a:solidFill>
              </a:rPr>
              <a:t>: </a:t>
            </a:r>
            <a:endParaRPr lang="en-GB" sz="2400" dirty="0" smtClean="0">
              <a:solidFill>
                <a:schemeClr val="accent2"/>
              </a:solidFill>
            </a:endParaRPr>
          </a:p>
          <a:p>
            <a:pPr marL="342900" indent="-342900">
              <a:buFont typeface="Arial" panose="020B0604020202020204" pitchFamily="34" charset="0"/>
              <a:buChar char="•"/>
            </a:pPr>
            <a:r>
              <a:rPr lang="en-GB" sz="2400" b="1" dirty="0" smtClean="0">
                <a:solidFill>
                  <a:schemeClr val="accent2"/>
                </a:solidFill>
              </a:rPr>
              <a:t>$</a:t>
            </a:r>
            <a:r>
              <a:rPr lang="en-GB" sz="2400" b="1" dirty="0">
                <a:solidFill>
                  <a:schemeClr val="accent2"/>
                </a:solidFill>
              </a:rPr>
              <a:t>53 </a:t>
            </a:r>
            <a:r>
              <a:rPr lang="en-GB" sz="2400" dirty="0" smtClean="0">
                <a:solidFill>
                  <a:schemeClr val="accent2"/>
                </a:solidFill>
              </a:rPr>
              <a:t>billion vs</a:t>
            </a:r>
            <a:r>
              <a:rPr lang="en-GB" sz="2400" b="1" dirty="0" smtClean="0">
                <a:solidFill>
                  <a:schemeClr val="accent2"/>
                </a:solidFill>
              </a:rPr>
              <a:t> </a:t>
            </a:r>
          </a:p>
          <a:p>
            <a:pPr marL="342900" indent="-342900">
              <a:buFont typeface="Arial" panose="020B0604020202020204" pitchFamily="34" charset="0"/>
              <a:buChar char="•"/>
            </a:pPr>
            <a:r>
              <a:rPr lang="en-GB" sz="2400" b="1" dirty="0" smtClean="0">
                <a:solidFill>
                  <a:schemeClr val="accent2"/>
                </a:solidFill>
              </a:rPr>
              <a:t>$288 </a:t>
            </a:r>
            <a:r>
              <a:rPr lang="en-GB" sz="2400" dirty="0">
                <a:solidFill>
                  <a:schemeClr val="accent2"/>
                </a:solidFill>
              </a:rPr>
              <a:t>billion</a:t>
            </a:r>
          </a:p>
        </p:txBody>
      </p:sp>
      <p:sp>
        <p:nvSpPr>
          <p:cNvPr id="6" name="TextBox 5"/>
          <p:cNvSpPr txBox="1"/>
          <p:nvPr/>
        </p:nvSpPr>
        <p:spPr>
          <a:xfrm rot="21114048">
            <a:off x="4267764" y="2007449"/>
            <a:ext cx="2850402" cy="1938992"/>
          </a:xfrm>
          <a:prstGeom prst="rect">
            <a:avLst/>
          </a:prstGeom>
          <a:solidFill>
            <a:schemeClr val="bg1"/>
          </a:solidFill>
          <a:ln>
            <a:solidFill>
              <a:schemeClr val="accent2"/>
            </a:solidFill>
          </a:ln>
        </p:spPr>
        <p:txBody>
          <a:bodyPr wrap="square" rtlCol="0">
            <a:spAutoFit/>
          </a:bodyPr>
          <a:lstStyle/>
          <a:p>
            <a:r>
              <a:rPr lang="en-GB" sz="2400" b="1" dirty="0">
                <a:solidFill>
                  <a:schemeClr val="accent2"/>
                </a:solidFill>
              </a:rPr>
              <a:t>Uzbekistan</a:t>
            </a:r>
            <a:r>
              <a:rPr lang="en-GB" sz="2400" dirty="0">
                <a:solidFill>
                  <a:schemeClr val="accent2"/>
                </a:solidFill>
              </a:rPr>
              <a:t>: </a:t>
            </a:r>
            <a:endParaRPr lang="en-GB" sz="2400" dirty="0" smtClean="0">
              <a:solidFill>
                <a:schemeClr val="accent2"/>
              </a:solidFill>
            </a:endParaRPr>
          </a:p>
          <a:p>
            <a:pPr marL="342900" indent="-342900">
              <a:buFont typeface="Arial" panose="020B0604020202020204" pitchFamily="34" charset="0"/>
              <a:buChar char="•"/>
            </a:pPr>
            <a:r>
              <a:rPr lang="en-GB" sz="2400" b="1" dirty="0" smtClean="0">
                <a:solidFill>
                  <a:schemeClr val="accent2"/>
                </a:solidFill>
              </a:rPr>
              <a:t>$</a:t>
            </a:r>
            <a:r>
              <a:rPr lang="en-GB" sz="2400" b="1" dirty="0">
                <a:solidFill>
                  <a:schemeClr val="accent2"/>
                </a:solidFill>
              </a:rPr>
              <a:t>11 </a:t>
            </a:r>
            <a:r>
              <a:rPr lang="en-GB" sz="2400" dirty="0">
                <a:solidFill>
                  <a:schemeClr val="accent2"/>
                </a:solidFill>
              </a:rPr>
              <a:t>billion </a:t>
            </a:r>
            <a:r>
              <a:rPr lang="en-GB" sz="2000" dirty="0" smtClean="0">
                <a:solidFill>
                  <a:schemeClr val="accent2"/>
                </a:solidFill>
              </a:rPr>
              <a:t>investment</a:t>
            </a:r>
            <a:r>
              <a:rPr lang="en-GB" sz="2400" dirty="0" smtClean="0">
                <a:solidFill>
                  <a:schemeClr val="accent2"/>
                </a:solidFill>
              </a:rPr>
              <a:t> vs</a:t>
            </a:r>
          </a:p>
          <a:p>
            <a:pPr marL="342900" indent="-342900">
              <a:buFont typeface="Arial" panose="020B0604020202020204" pitchFamily="34" charset="0"/>
              <a:buChar char="•"/>
            </a:pPr>
            <a:r>
              <a:rPr lang="en-GB" sz="2400" b="1" dirty="0" smtClean="0">
                <a:solidFill>
                  <a:schemeClr val="accent2"/>
                </a:solidFill>
              </a:rPr>
              <a:t>$</a:t>
            </a:r>
            <a:r>
              <a:rPr lang="en-GB" sz="2400" b="1" dirty="0">
                <a:solidFill>
                  <a:schemeClr val="accent2"/>
                </a:solidFill>
              </a:rPr>
              <a:t>50 </a:t>
            </a:r>
            <a:r>
              <a:rPr lang="en-GB" sz="2400" dirty="0" smtClean="0">
                <a:solidFill>
                  <a:schemeClr val="accent2"/>
                </a:solidFill>
              </a:rPr>
              <a:t>billion benefits</a:t>
            </a:r>
            <a:endParaRPr lang="en-GB" sz="2400" dirty="0">
              <a:solidFill>
                <a:schemeClr val="accent2"/>
              </a:solidFill>
            </a:endParaRPr>
          </a:p>
        </p:txBody>
      </p:sp>
      <p:sp>
        <p:nvSpPr>
          <p:cNvPr id="7" name="Content Placeholder 2"/>
          <p:cNvSpPr txBox="1">
            <a:spLocks/>
          </p:cNvSpPr>
          <p:nvPr/>
        </p:nvSpPr>
        <p:spPr>
          <a:xfrm>
            <a:off x="33781" y="2535845"/>
            <a:ext cx="4034616" cy="1584043"/>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t>Project level </a:t>
            </a:r>
            <a:r>
              <a:rPr lang="en-GB" b="1" dirty="0" smtClean="0"/>
              <a:t>ERR </a:t>
            </a:r>
            <a:r>
              <a:rPr lang="en-GB" sz="2400" dirty="0" smtClean="0"/>
              <a:t>from </a:t>
            </a:r>
            <a:r>
              <a:rPr lang="en-GB" sz="2400" dirty="0"/>
              <a:t>sustainable management can be high (linked to type of activities, ecosystems, and their services)</a:t>
            </a:r>
          </a:p>
        </p:txBody>
      </p:sp>
      <p:sp>
        <p:nvSpPr>
          <p:cNvPr id="12" name="Content Placeholder 2"/>
          <p:cNvSpPr txBox="1">
            <a:spLocks/>
          </p:cNvSpPr>
          <p:nvPr/>
        </p:nvSpPr>
        <p:spPr>
          <a:xfrm>
            <a:off x="942" y="4495800"/>
            <a:ext cx="3732858" cy="1181809"/>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err="1"/>
              <a:t>EbA</a:t>
            </a:r>
            <a:r>
              <a:rPr lang="en-GB" b="1" dirty="0"/>
              <a:t> often highly cost-effective </a:t>
            </a:r>
            <a:r>
              <a:rPr lang="en-GB" sz="2400" dirty="0"/>
              <a:t>in relation to other types of adaptation </a:t>
            </a:r>
          </a:p>
        </p:txBody>
      </p:sp>
      <p:sp>
        <p:nvSpPr>
          <p:cNvPr id="16" name="Rectangle 15"/>
          <p:cNvSpPr/>
          <p:nvPr/>
        </p:nvSpPr>
        <p:spPr>
          <a:xfrm>
            <a:off x="4064839" y="3728415"/>
            <a:ext cx="2157413" cy="1015663"/>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sz="2000" b="1" dirty="0"/>
              <a:t>Amazons</a:t>
            </a:r>
            <a:r>
              <a:rPr lang="en-GB" sz="2000" dirty="0"/>
              <a:t>: $470m ($162m loan from IDB), 14.4% ERR. </a:t>
            </a:r>
          </a:p>
        </p:txBody>
      </p:sp>
      <p:sp>
        <p:nvSpPr>
          <p:cNvPr id="21" name="Content Placeholder 2"/>
          <p:cNvSpPr txBox="1">
            <a:spLocks/>
          </p:cNvSpPr>
          <p:nvPr/>
        </p:nvSpPr>
        <p:spPr>
          <a:xfrm>
            <a:off x="29714" y="4086852"/>
            <a:ext cx="4406246" cy="131445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2400" dirty="0"/>
          </a:p>
        </p:txBody>
      </p:sp>
      <p:sp>
        <p:nvSpPr>
          <p:cNvPr id="15" name="Rectangle 14"/>
          <p:cNvSpPr/>
          <p:nvPr/>
        </p:nvSpPr>
        <p:spPr>
          <a:xfrm rot="20679808">
            <a:off x="6520977" y="3370460"/>
            <a:ext cx="2157413" cy="1323439"/>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GB" sz="2000" b="1" dirty="0"/>
              <a:t>Protected areas in Sri-Lanka:</a:t>
            </a:r>
            <a:r>
              <a:rPr lang="en-GB" sz="2000" dirty="0"/>
              <a:t> $45m WB loan with15.4% ERR</a:t>
            </a:r>
          </a:p>
        </p:txBody>
      </p:sp>
      <p:sp>
        <p:nvSpPr>
          <p:cNvPr id="13" name="Rectangle 12"/>
          <p:cNvSpPr/>
          <p:nvPr/>
        </p:nvSpPr>
        <p:spPr>
          <a:xfrm rot="20517656">
            <a:off x="4115967" y="5043224"/>
            <a:ext cx="2015545" cy="1268771"/>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accent6"/>
                </a:solidFill>
              </a:rPr>
              <a:t>Fiji: </a:t>
            </a:r>
            <a:r>
              <a:rPr lang="en-GB" sz="2400" dirty="0">
                <a:solidFill>
                  <a:schemeClr val="accent6"/>
                </a:solidFill>
              </a:rPr>
              <a:t>$19.5 </a:t>
            </a:r>
            <a:r>
              <a:rPr lang="en-GB" sz="2400" dirty="0" err="1">
                <a:solidFill>
                  <a:schemeClr val="accent6"/>
                </a:solidFill>
              </a:rPr>
              <a:t>EbA</a:t>
            </a:r>
            <a:r>
              <a:rPr lang="en-GB" sz="2400" dirty="0">
                <a:solidFill>
                  <a:schemeClr val="accent6"/>
                </a:solidFill>
              </a:rPr>
              <a:t> versus $9 engineering</a:t>
            </a:r>
          </a:p>
        </p:txBody>
      </p:sp>
      <p:sp>
        <p:nvSpPr>
          <p:cNvPr id="14" name="Rectangle 13"/>
          <p:cNvSpPr/>
          <p:nvPr/>
        </p:nvSpPr>
        <p:spPr>
          <a:xfrm rot="481764">
            <a:off x="6417946" y="4961819"/>
            <a:ext cx="2584041" cy="1714313"/>
          </a:xfrm>
          <a:prstGeom prst="rect">
            <a:avLst/>
          </a:prstGeom>
          <a:solidFill>
            <a:schemeClr val="bg1"/>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accent6"/>
                </a:solidFill>
              </a:rPr>
              <a:t>Tropical breakwaters: </a:t>
            </a:r>
            <a:r>
              <a:rPr lang="en-GB" sz="2400" dirty="0">
                <a:solidFill>
                  <a:schemeClr val="accent6"/>
                </a:solidFill>
              </a:rPr>
              <a:t>up to $188k pm, versus $470 for reef restoration</a:t>
            </a:r>
          </a:p>
        </p:txBody>
      </p:sp>
    </p:spTree>
    <p:extLst>
      <p:ext uri="{BB962C8B-B14F-4D97-AF65-F5344CB8AC3E}">
        <p14:creationId xmlns:p14="http://schemas.microsoft.com/office/powerpoint/2010/main" val="2680311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nodePh="1">
                                  <p:stCondLst>
                                    <p:cond delay="0"/>
                                  </p:stCondLst>
                                  <p:endCondLst>
                                    <p:cond evt="begin" delay="0">
                                      <p:tn val="33"/>
                                    </p:cond>
                                  </p:end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P spid="6" grpId="0" animBg="1"/>
      <p:bldP spid="7" grpId="0"/>
      <p:bldP spid="12" grpId="0"/>
      <p:bldP spid="16" grpId="0" animBg="1"/>
      <p:bldP spid="21" grpId="0"/>
      <p:bldP spid="15"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55638"/>
          </a:xfrm>
        </p:spPr>
        <p:txBody>
          <a:bodyPr>
            <a:normAutofit/>
          </a:bodyPr>
          <a:lstStyle/>
          <a:p>
            <a:r>
              <a:rPr lang="en-US" sz="3000" dirty="0" smtClean="0"/>
              <a:t>TEEB Findings</a:t>
            </a:r>
            <a:endParaRPr lang="en-US" sz="3000" dirty="0"/>
          </a:p>
        </p:txBody>
      </p:sp>
      <p:sp>
        <p:nvSpPr>
          <p:cNvPr id="3" name="Content Placeholder 2"/>
          <p:cNvSpPr>
            <a:spLocks noGrp="1"/>
          </p:cNvSpPr>
          <p:nvPr>
            <p:ph idx="1"/>
          </p:nvPr>
        </p:nvSpPr>
        <p:spPr>
          <a:xfrm>
            <a:off x="152400" y="838200"/>
            <a:ext cx="8839200" cy="5638800"/>
          </a:xfrm>
        </p:spPr>
        <p:txBody>
          <a:bodyPr>
            <a:normAutofit lnSpcReduction="10000"/>
          </a:bodyPr>
          <a:lstStyle/>
          <a:p>
            <a:r>
              <a:rPr lang="en-US" sz="2800" dirty="0" smtClean="0"/>
              <a:t>50% reduction in </a:t>
            </a:r>
            <a:r>
              <a:rPr lang="en-US" sz="2800" b="1" dirty="0" smtClean="0"/>
              <a:t>deforestation</a:t>
            </a:r>
            <a:r>
              <a:rPr lang="en-US" sz="2800" dirty="0" smtClean="0"/>
              <a:t> rates by 2030 would reduce GHG emissions by 1.5 to 2.7 GT CO</a:t>
            </a:r>
            <a:r>
              <a:rPr lang="en-US" sz="2800" baseline="-25000" dirty="0" smtClean="0"/>
              <a:t>2 </a:t>
            </a:r>
            <a:r>
              <a:rPr lang="en-US" sz="2800" dirty="0" smtClean="0"/>
              <a:t> -US$3.7 trillion in NPV terms.</a:t>
            </a:r>
          </a:p>
          <a:p>
            <a:r>
              <a:rPr lang="en-US" sz="2800" dirty="0" smtClean="0"/>
              <a:t>Over-exploitation of fish stocks reduce the income from </a:t>
            </a:r>
            <a:r>
              <a:rPr lang="en-US" sz="2800" b="1" dirty="0" smtClean="0"/>
              <a:t>global marine fisheries</a:t>
            </a:r>
            <a:r>
              <a:rPr lang="en-US" sz="2800" dirty="0" smtClean="0"/>
              <a:t> by US$50 billion annually.</a:t>
            </a:r>
          </a:p>
          <a:p>
            <a:r>
              <a:rPr lang="en-US" sz="2800" b="1" dirty="0" smtClean="0"/>
              <a:t>Coral reefs -</a:t>
            </a:r>
            <a:r>
              <a:rPr lang="en-US" sz="2800" dirty="0" smtClean="0"/>
              <a:t>30 million people in coastal communities are totally reliant on reef-based resources for livelihood.</a:t>
            </a:r>
          </a:p>
          <a:p>
            <a:r>
              <a:rPr lang="en-US" sz="2800" b="1" dirty="0" smtClean="0"/>
              <a:t>Bee keeping </a:t>
            </a:r>
            <a:r>
              <a:rPr lang="en-US" sz="2800" dirty="0" smtClean="0"/>
              <a:t>generates US$213 million annually in Switzerland</a:t>
            </a:r>
            <a:r>
              <a:rPr lang="en-US" sz="2800" b="1" dirty="0" smtClean="0"/>
              <a:t>. </a:t>
            </a:r>
          </a:p>
          <a:p>
            <a:r>
              <a:rPr lang="en-US" sz="2800" b="1" dirty="0" smtClean="0"/>
              <a:t>Tree planting - </a:t>
            </a:r>
            <a:r>
              <a:rPr lang="en-US" sz="2800" dirty="0" smtClean="0"/>
              <a:t>400,000 trees  - US$20-67 million over the period 2008-2012 in Canberra.</a:t>
            </a:r>
          </a:p>
          <a:p>
            <a:pPr marL="0" indent="0">
              <a:buNone/>
            </a:pPr>
            <a:endParaRPr lang="en-US" sz="2000" b="1" dirty="0"/>
          </a:p>
        </p:txBody>
      </p:sp>
    </p:spTree>
    <p:extLst>
      <p:ext uri="{BB962C8B-B14F-4D97-AF65-F5344CB8AC3E}">
        <p14:creationId xmlns:p14="http://schemas.microsoft.com/office/powerpoint/2010/main" val="42189317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Outline</a:t>
            </a:r>
            <a:endParaRPr lang="en-PH" dirty="0"/>
          </a:p>
        </p:txBody>
      </p:sp>
      <p:sp>
        <p:nvSpPr>
          <p:cNvPr id="3" name="Content Placeholder 2"/>
          <p:cNvSpPr>
            <a:spLocks noGrp="1"/>
          </p:cNvSpPr>
          <p:nvPr>
            <p:ph idx="1"/>
          </p:nvPr>
        </p:nvSpPr>
        <p:spPr/>
        <p:txBody>
          <a:bodyPr/>
          <a:lstStyle/>
          <a:p>
            <a:pPr marL="514350" indent="-514350">
              <a:buAutoNum type="alphaUcPeriod"/>
            </a:pPr>
            <a:r>
              <a:rPr lang="en-PH" dirty="0" smtClean="0"/>
              <a:t>Background</a:t>
            </a:r>
          </a:p>
          <a:p>
            <a:pPr marL="514350" indent="-514350">
              <a:buAutoNum type="alphaUcPeriod"/>
            </a:pPr>
            <a:r>
              <a:rPr lang="en-PH" dirty="0" smtClean="0"/>
              <a:t>Overview in Ecosystems Services Valuation/Values</a:t>
            </a:r>
          </a:p>
          <a:p>
            <a:pPr marL="514350" indent="-514350">
              <a:buAutoNum type="alphaUcPeriod"/>
            </a:pPr>
            <a:r>
              <a:rPr lang="en-PH" dirty="0" smtClean="0"/>
              <a:t>Incorporating Ecosystems Services Valuation into Policy Making</a:t>
            </a:r>
          </a:p>
          <a:p>
            <a:pPr marL="514350" indent="-514350">
              <a:buAutoNum type="alphaUcPeriod"/>
            </a:pPr>
            <a:r>
              <a:rPr lang="en-PH" dirty="0" smtClean="0"/>
              <a:t>The </a:t>
            </a:r>
            <a:r>
              <a:rPr lang="en-PH" dirty="0"/>
              <a:t>W</a:t>
            </a:r>
            <a:r>
              <a:rPr lang="en-PH" dirty="0" smtClean="0"/>
              <a:t>ay Forward</a:t>
            </a:r>
          </a:p>
          <a:p>
            <a:pPr marL="514350" indent="-514350">
              <a:buAutoNum type="alphaUcPeriod"/>
            </a:pPr>
            <a:endParaRPr lang="en-PH" dirty="0"/>
          </a:p>
        </p:txBody>
      </p:sp>
    </p:spTree>
    <p:extLst>
      <p:ext uri="{BB962C8B-B14F-4D97-AF65-F5344CB8AC3E}">
        <p14:creationId xmlns:p14="http://schemas.microsoft.com/office/powerpoint/2010/main" val="742913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Shortcomings of FEV Studies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Limited coverage of forest sites, </a:t>
            </a:r>
          </a:p>
          <a:p>
            <a:r>
              <a:rPr lang="en-US" dirty="0" smtClean="0"/>
              <a:t>There are underserved FES in valuation studies</a:t>
            </a:r>
            <a:endParaRPr lang="en-US" dirty="0"/>
          </a:p>
          <a:p>
            <a:pPr marL="0" indent="0">
              <a:buNone/>
            </a:pPr>
            <a:r>
              <a:rPr lang="en-US" dirty="0"/>
              <a:t>	</a:t>
            </a:r>
            <a:r>
              <a:rPr lang="en-US" dirty="0" smtClean="0"/>
              <a:t>Watersheds, soil conservation, carbon 	sequestration, recreation well studied</a:t>
            </a:r>
          </a:p>
          <a:p>
            <a:pPr marL="0" indent="0">
              <a:buNone/>
            </a:pPr>
            <a:r>
              <a:rPr lang="en-US" dirty="0" smtClean="0"/>
              <a:t>	Nutrient recycling, pollination, 	purification – little attention</a:t>
            </a:r>
          </a:p>
          <a:p>
            <a:r>
              <a:rPr lang="en-US" dirty="0" smtClean="0"/>
              <a:t>Poor design</a:t>
            </a:r>
            <a:r>
              <a:rPr lang="en-US" dirty="0"/>
              <a:t>-</a:t>
            </a:r>
            <a:r>
              <a:rPr lang="en-US" dirty="0" smtClean="0"/>
              <a:t> scale, year of the study, many methodological issues, stock/flow, data description, </a:t>
            </a:r>
          </a:p>
          <a:p>
            <a:endParaRPr lang="en-US" dirty="0" smtClean="0"/>
          </a:p>
          <a:p>
            <a:endParaRPr lang="en-US" dirty="0" smtClean="0"/>
          </a:p>
          <a:p>
            <a:endParaRPr lang="en-US" dirty="0"/>
          </a:p>
        </p:txBody>
      </p:sp>
    </p:spTree>
    <p:extLst>
      <p:ext uri="{BB962C8B-B14F-4D97-AF65-F5344CB8AC3E}">
        <p14:creationId xmlns:p14="http://schemas.microsoft.com/office/powerpoint/2010/main" val="3264706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Shortcomings of FEV </a:t>
            </a:r>
            <a:r>
              <a:rPr lang="en-US" dirty="0" smtClean="0"/>
              <a:t>Studies Cont..</a:t>
            </a:r>
            <a:endParaRPr lang="en-US" dirty="0"/>
          </a:p>
        </p:txBody>
      </p:sp>
      <p:sp>
        <p:nvSpPr>
          <p:cNvPr id="3" name="Content Placeholder 2"/>
          <p:cNvSpPr>
            <a:spLocks noGrp="1"/>
          </p:cNvSpPr>
          <p:nvPr>
            <p:ph idx="1"/>
          </p:nvPr>
        </p:nvSpPr>
        <p:spPr/>
        <p:txBody>
          <a:bodyPr>
            <a:normAutofit/>
          </a:bodyPr>
          <a:lstStyle/>
          <a:p>
            <a:r>
              <a:rPr lang="en-US" dirty="0" smtClean="0"/>
              <a:t>Marginal value vs  total value</a:t>
            </a:r>
          </a:p>
          <a:p>
            <a:r>
              <a:rPr lang="en-US" dirty="0" smtClean="0"/>
              <a:t>Inconsistent use of terminologies</a:t>
            </a:r>
          </a:p>
          <a:p>
            <a:r>
              <a:rPr lang="en-US" dirty="0" smtClean="0"/>
              <a:t>Disservices have not been valued</a:t>
            </a:r>
          </a:p>
          <a:p>
            <a:r>
              <a:rPr lang="en-US" dirty="0" smtClean="0"/>
              <a:t>No consensus on double counting</a:t>
            </a:r>
          </a:p>
          <a:p>
            <a:r>
              <a:rPr lang="en-US" dirty="0" smtClean="0"/>
              <a:t>Interdependencies amongst different ecosystems are not considered. </a:t>
            </a:r>
          </a:p>
          <a:p>
            <a:endParaRPr lang="en-US" dirty="0"/>
          </a:p>
        </p:txBody>
      </p:sp>
    </p:spTree>
    <p:extLst>
      <p:ext uri="{BB962C8B-B14F-4D97-AF65-F5344CB8AC3E}">
        <p14:creationId xmlns:p14="http://schemas.microsoft.com/office/powerpoint/2010/main" val="32944513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Autofit/>
          </a:bodyPr>
          <a:lstStyle/>
          <a:p>
            <a:r>
              <a:rPr lang="en-PH" sz="2800" b="1" dirty="0" smtClean="0">
                <a:solidFill>
                  <a:srgbClr val="0000CC"/>
                </a:solidFill>
              </a:rPr>
              <a:t>The Way Forward</a:t>
            </a:r>
            <a:endParaRPr lang="en-PH" sz="2800" b="1" dirty="0">
              <a:solidFill>
                <a:srgbClr val="0000CC"/>
              </a:solidFill>
            </a:endParaRPr>
          </a:p>
        </p:txBody>
      </p:sp>
      <p:sp>
        <p:nvSpPr>
          <p:cNvPr id="3" name="Content Placeholder 2"/>
          <p:cNvSpPr>
            <a:spLocks noGrp="1"/>
          </p:cNvSpPr>
          <p:nvPr>
            <p:ph idx="1"/>
          </p:nvPr>
        </p:nvSpPr>
        <p:spPr/>
        <p:txBody>
          <a:bodyPr>
            <a:normAutofit lnSpcReduction="10000"/>
          </a:bodyPr>
          <a:lstStyle/>
          <a:p>
            <a:pPr marL="0" indent="0">
              <a:buNone/>
            </a:pPr>
            <a:r>
              <a:rPr lang="en-PH" sz="3600" dirty="0" smtClean="0">
                <a:solidFill>
                  <a:srgbClr val="00B0F0"/>
                </a:solidFill>
              </a:rPr>
              <a:t>Valuation Studies</a:t>
            </a:r>
          </a:p>
          <a:p>
            <a:r>
              <a:rPr lang="en-PH" dirty="0" smtClean="0"/>
              <a:t>Sound evidence (Science, Economics) –Credibility</a:t>
            </a:r>
          </a:p>
          <a:p>
            <a:r>
              <a:rPr lang="en-PH" dirty="0" smtClean="0"/>
              <a:t>Focus on underserved ES</a:t>
            </a:r>
          </a:p>
          <a:p>
            <a:r>
              <a:rPr lang="en-PH" dirty="0" smtClean="0"/>
              <a:t>Make available studies accessible</a:t>
            </a:r>
          </a:p>
          <a:p>
            <a:r>
              <a:rPr lang="en-PH" dirty="0" smtClean="0"/>
              <a:t>Uniformity and common approach to quality control</a:t>
            </a:r>
          </a:p>
          <a:p>
            <a:r>
              <a:rPr lang="en-PH" dirty="0" smtClean="0"/>
              <a:t>Link to policy/project, marginal values</a:t>
            </a:r>
          </a:p>
          <a:p>
            <a:pPr marL="0" indent="0">
              <a:buNone/>
            </a:pPr>
            <a:endParaRPr lang="en-PH" dirty="0" smtClean="0"/>
          </a:p>
          <a:p>
            <a:pPr marL="0" indent="0">
              <a:buNone/>
            </a:pPr>
            <a:endParaRPr lang="en-PH" sz="2800" dirty="0" smtClean="0"/>
          </a:p>
          <a:p>
            <a:pPr marL="0" indent="0">
              <a:buNone/>
            </a:pPr>
            <a:endParaRPr lang="en-PH" sz="2800" dirty="0" smtClean="0"/>
          </a:p>
        </p:txBody>
      </p:sp>
    </p:spTree>
    <p:extLst>
      <p:ext uri="{BB962C8B-B14F-4D97-AF65-F5344CB8AC3E}">
        <p14:creationId xmlns:p14="http://schemas.microsoft.com/office/powerpoint/2010/main" val="2908374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1143000"/>
          </a:xfrm>
        </p:spPr>
        <p:txBody>
          <a:bodyPr>
            <a:noAutofit/>
          </a:bodyPr>
          <a:lstStyle/>
          <a:p>
            <a:r>
              <a:rPr lang="en-PH" sz="2800" b="1" dirty="0" smtClean="0">
                <a:solidFill>
                  <a:srgbClr val="0000CC"/>
                </a:solidFill>
              </a:rPr>
              <a:t>The Way Forward</a:t>
            </a:r>
            <a:endParaRPr lang="en-PH" sz="2800" b="1" dirty="0">
              <a:solidFill>
                <a:srgbClr val="0000CC"/>
              </a:solidFill>
            </a:endParaRPr>
          </a:p>
        </p:txBody>
      </p:sp>
      <p:sp>
        <p:nvSpPr>
          <p:cNvPr id="3" name="Content Placeholder 2"/>
          <p:cNvSpPr>
            <a:spLocks noGrp="1"/>
          </p:cNvSpPr>
          <p:nvPr>
            <p:ph idx="1"/>
          </p:nvPr>
        </p:nvSpPr>
        <p:spPr/>
        <p:txBody>
          <a:bodyPr>
            <a:normAutofit/>
          </a:bodyPr>
          <a:lstStyle/>
          <a:p>
            <a:pPr marL="0" indent="0">
              <a:buNone/>
            </a:pPr>
            <a:r>
              <a:rPr lang="en-PH" sz="2800" dirty="0" smtClean="0">
                <a:solidFill>
                  <a:srgbClr val="FF0000"/>
                </a:solidFill>
              </a:rPr>
              <a:t>Promoting </a:t>
            </a:r>
            <a:r>
              <a:rPr lang="en-PH" sz="2800" dirty="0">
                <a:solidFill>
                  <a:srgbClr val="FF0000"/>
                </a:solidFill>
              </a:rPr>
              <a:t>i</a:t>
            </a:r>
            <a:r>
              <a:rPr lang="en-PH" sz="2800" dirty="0" smtClean="0">
                <a:solidFill>
                  <a:srgbClr val="FF0000"/>
                </a:solidFill>
              </a:rPr>
              <a:t>nvestment on natural capital</a:t>
            </a:r>
          </a:p>
          <a:p>
            <a:r>
              <a:rPr lang="en-PH" sz="2800" dirty="0" smtClean="0"/>
              <a:t>Rigorous valuation combine with employment, financial and fiscal impacts data.</a:t>
            </a:r>
          </a:p>
          <a:p>
            <a:r>
              <a:rPr lang="en-PH" sz="2800" dirty="0" smtClean="0"/>
              <a:t>Combine with physical infrastructure investments</a:t>
            </a:r>
          </a:p>
          <a:p>
            <a:r>
              <a:rPr lang="en-PH" sz="2800" dirty="0" smtClean="0"/>
              <a:t>Combine with poverty reduction programs – conditional cash transfer  </a:t>
            </a:r>
          </a:p>
          <a:p>
            <a:r>
              <a:rPr lang="en-PH" sz="2800" dirty="0" smtClean="0"/>
              <a:t>Mobilize private financing – green business</a:t>
            </a:r>
          </a:p>
          <a:p>
            <a:r>
              <a:rPr lang="en-PH" sz="2800" dirty="0" smtClean="0"/>
              <a:t>ADB’s work on natural capital</a:t>
            </a:r>
            <a:endParaRPr lang="en-PH" sz="2800" dirty="0"/>
          </a:p>
        </p:txBody>
      </p:sp>
    </p:spTree>
    <p:extLst>
      <p:ext uri="{BB962C8B-B14F-4D97-AF65-F5344CB8AC3E}">
        <p14:creationId xmlns:p14="http://schemas.microsoft.com/office/powerpoint/2010/main" val="28901024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Thank you</a:t>
            </a:r>
            <a:endParaRPr lang="en-PH" dirty="0"/>
          </a:p>
        </p:txBody>
      </p:sp>
      <p:sp>
        <p:nvSpPr>
          <p:cNvPr id="3" name="Content Placeholder 2"/>
          <p:cNvSpPr>
            <a:spLocks noGrp="1"/>
          </p:cNvSpPr>
          <p:nvPr>
            <p:ph idx="1"/>
          </p:nvPr>
        </p:nvSpPr>
        <p:spPr/>
        <p:txBody>
          <a:bodyPr/>
          <a:lstStyle/>
          <a:p>
            <a:endParaRPr lang="en-PH"/>
          </a:p>
        </p:txBody>
      </p:sp>
    </p:spTree>
    <p:extLst>
      <p:ext uri="{BB962C8B-B14F-4D97-AF65-F5344CB8AC3E}">
        <p14:creationId xmlns:p14="http://schemas.microsoft.com/office/powerpoint/2010/main" val="34799315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	</a:t>
            </a:r>
            <a:r>
              <a:rPr lang="en-PH" smtClean="0"/>
              <a:t>Ecosystem Values</a:t>
            </a:r>
            <a:endParaRPr lang="en-PH" dirty="0"/>
          </a:p>
        </p:txBody>
      </p:sp>
      <p:sp>
        <p:nvSpPr>
          <p:cNvPr id="3" name="Content Placeholder 2"/>
          <p:cNvSpPr>
            <a:spLocks noGrp="1"/>
          </p:cNvSpPr>
          <p:nvPr>
            <p:ph idx="1"/>
          </p:nvPr>
        </p:nvSpPr>
        <p:spPr/>
        <p:txBody>
          <a:bodyPr>
            <a:normAutofit fontScale="92500" lnSpcReduction="10000"/>
          </a:bodyPr>
          <a:lstStyle/>
          <a:p>
            <a:pPr marL="0" indent="0">
              <a:buNone/>
            </a:pPr>
            <a:r>
              <a:rPr lang="en-PH" dirty="0" smtClean="0"/>
              <a:t>Why Value  Ecosystem Services ? </a:t>
            </a:r>
          </a:p>
          <a:p>
            <a:r>
              <a:rPr lang="en-PH" dirty="0" smtClean="0"/>
              <a:t>Markets, prices and resource allocation</a:t>
            </a:r>
          </a:p>
          <a:p>
            <a:r>
              <a:rPr lang="en-PH" dirty="0" smtClean="0"/>
              <a:t>Market failures – decline in supply of ES</a:t>
            </a:r>
          </a:p>
          <a:p>
            <a:r>
              <a:rPr lang="en-PH" dirty="0" smtClean="0"/>
              <a:t>Valuation assesses human welfare changes associated with environment quality changes or natural resource availability changes</a:t>
            </a:r>
          </a:p>
          <a:p>
            <a:r>
              <a:rPr lang="en-PH" dirty="0"/>
              <a:t>Anthropocentric, </a:t>
            </a:r>
            <a:r>
              <a:rPr lang="en-PH" dirty="0" smtClean="0"/>
              <a:t>monetary </a:t>
            </a:r>
            <a:r>
              <a:rPr lang="en-PH" dirty="0"/>
              <a:t>values</a:t>
            </a:r>
          </a:p>
          <a:p>
            <a:pPr marL="0" indent="0">
              <a:buNone/>
            </a:pPr>
            <a:r>
              <a:rPr lang="en-PH" dirty="0" smtClean="0"/>
              <a:t/>
            </a:r>
            <a:br>
              <a:rPr lang="en-PH" dirty="0" smtClean="0"/>
            </a:br>
            <a:endParaRPr lang="en-PH" dirty="0" smtClean="0"/>
          </a:p>
          <a:p>
            <a:endParaRPr lang="en-PH" dirty="0" smtClean="0"/>
          </a:p>
          <a:p>
            <a:endParaRPr lang="en-PH" dirty="0" smtClean="0"/>
          </a:p>
          <a:p>
            <a:pPr marL="457200" lvl="1" indent="0">
              <a:buNone/>
            </a:pPr>
            <a:endParaRPr lang="en-PH" dirty="0"/>
          </a:p>
        </p:txBody>
      </p:sp>
    </p:spTree>
    <p:extLst>
      <p:ext uri="{BB962C8B-B14F-4D97-AF65-F5344CB8AC3E}">
        <p14:creationId xmlns:p14="http://schemas.microsoft.com/office/powerpoint/2010/main" val="3720662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7366"/>
            <a:ext cx="8283475" cy="60124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8281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Millennium Ecosystems Assessments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2835" y="1600200"/>
            <a:ext cx="4618329" cy="4525963"/>
          </a:xfrm>
        </p:spPr>
      </p:pic>
    </p:spTree>
    <p:extLst>
      <p:ext uri="{BB962C8B-B14F-4D97-AF65-F5344CB8AC3E}">
        <p14:creationId xmlns:p14="http://schemas.microsoft.com/office/powerpoint/2010/main" val="6488758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ext Box 1"/>
          <p:cNvSpPr txBox="1">
            <a:spLocks noChangeArrowheads="1"/>
          </p:cNvSpPr>
          <p:nvPr/>
        </p:nvSpPr>
        <p:spPr bwMode="auto">
          <a:xfrm>
            <a:off x="685800" y="914400"/>
            <a:ext cx="7772400" cy="8397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5pPr>
            <a:lvl6pPr marL="25146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6pPr>
            <a:lvl7pPr marL="29718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7pPr>
            <a:lvl8pPr marL="34290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8pPr>
            <a:lvl9pPr marL="3886200" indent="-228600" defTabSz="457200" fontAlgn="base">
              <a:spcBef>
                <a:spcPct val="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FFFFFF"/>
                </a:solidFill>
                <a:latin typeface="Times New Roman" pitchFamily="16" charset="0"/>
                <a:cs typeface="Arial" charset="0"/>
              </a:defRPr>
            </a:lvl9pPr>
          </a:lstStyle>
          <a:p>
            <a:pPr algn="ctr">
              <a:buClrTx/>
              <a:buFontTx/>
              <a:buNone/>
            </a:pPr>
            <a:r>
              <a:rPr lang="en-US" altLang="en-US" sz="3600" b="1">
                <a:solidFill>
                  <a:srgbClr val="FFFF00"/>
                </a:solidFill>
                <a:effectLst>
                  <a:outerShdw blurRad="38100" dist="38100" dir="2700000" algn="tl">
                    <a:srgbClr val="000000"/>
                  </a:outerShdw>
                </a:effectLst>
                <a:latin typeface="Tahoma" pitchFamily="32" charset="0"/>
                <a:ea typeface="Microsoft YaHei" charset="-122"/>
              </a:rPr>
              <a:t>Natural Capital – Loss and Degradation </a:t>
            </a:r>
            <a:r>
              <a:rPr lang="en-US" altLang="en-US" sz="3600" b="1" i="1">
                <a:solidFill>
                  <a:srgbClr val="FFFF00"/>
                </a:solidFill>
                <a:effectLst>
                  <a:outerShdw blurRad="38100" dist="38100" dir="2700000" algn="tl">
                    <a:srgbClr val="000000"/>
                  </a:outerShdw>
                </a:effectLst>
                <a:latin typeface="Tahoma" pitchFamily="32" charset="0"/>
                <a:ea typeface="Microsoft YaHei" charset="-122"/>
              </a:rPr>
              <a:t/>
            </a:r>
            <a:br>
              <a:rPr lang="en-US" altLang="en-US" sz="3600" b="1" i="1">
                <a:solidFill>
                  <a:srgbClr val="FFFF00"/>
                </a:solidFill>
                <a:effectLst>
                  <a:outerShdw blurRad="38100" dist="38100" dir="2700000" algn="tl">
                    <a:srgbClr val="000000"/>
                  </a:outerShdw>
                </a:effectLst>
                <a:latin typeface="Tahoma" pitchFamily="32" charset="0"/>
                <a:ea typeface="Microsoft YaHei" charset="-122"/>
              </a:rPr>
            </a:br>
            <a:endParaRPr lang="en-US" altLang="en-US" sz="3600" b="1" i="1">
              <a:solidFill>
                <a:srgbClr val="FFFF00"/>
              </a:solidFill>
              <a:effectLst>
                <a:outerShdw blurRad="38100" dist="38100" dir="2700000" algn="tl">
                  <a:srgbClr val="000000"/>
                </a:outerShdw>
              </a:effectLst>
              <a:latin typeface="Tahoma" pitchFamily="32" charset="0"/>
              <a:ea typeface="Microsoft YaHei" charset="-122"/>
            </a:endParaRPr>
          </a:p>
        </p:txBody>
      </p:sp>
      <p:graphicFrame>
        <p:nvGraphicFramePr>
          <p:cNvPr id="69634" name="Group 2"/>
          <p:cNvGraphicFramePr>
            <a:graphicFrameLocks noGrp="1"/>
          </p:cNvGraphicFramePr>
          <p:nvPr>
            <p:extLst>
              <p:ext uri="{D42A27DB-BD31-4B8C-83A1-F6EECF244321}">
                <p14:modId xmlns:p14="http://schemas.microsoft.com/office/powerpoint/2010/main" val="503648073"/>
              </p:ext>
            </p:extLst>
          </p:nvPr>
        </p:nvGraphicFramePr>
        <p:xfrm>
          <a:off x="0" y="1736725"/>
          <a:ext cx="9145588" cy="5456301"/>
        </p:xfrm>
        <a:graphic>
          <a:graphicData uri="http://schemas.openxmlformats.org/drawingml/2006/table">
            <a:tbl>
              <a:tblPr/>
              <a:tblGrid>
                <a:gridCol w="2165350"/>
                <a:gridCol w="6980238"/>
              </a:tblGrid>
              <a:tr h="396875">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dirty="0" smtClean="0">
                          <a:ln>
                            <a:noFill/>
                          </a:ln>
                          <a:solidFill>
                            <a:srgbClr val="FFFFFF"/>
                          </a:solidFill>
                          <a:effectLst/>
                          <a:latin typeface="Tahoma" pitchFamily="32" charset="0"/>
                          <a:cs typeface="Arial" charset="0"/>
                        </a:rPr>
                        <a:t>Issues</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37440" cap="flat" cmpd="sng" algn="ctr">
                      <a:solidFill>
                        <a:srgbClr val="FFFFFF"/>
                      </a:solidFill>
                      <a:prstDash val="solid"/>
                      <a:round/>
                      <a:headEnd type="none" w="med" len="med"/>
                      <a:tailEnd type="none" w="med" len="med"/>
                    </a:lnB>
                    <a:lnTlToBr>
                      <a:noFill/>
                    </a:lnTlToBr>
                    <a:lnBlToTr>
                      <a:noFill/>
                    </a:lnBlToTr>
                    <a:solidFill>
                      <a:srgbClr val="FF9900"/>
                    </a:solidFill>
                  </a:tcPr>
                </a:tc>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1" i="0" u="none" strike="noStrike" cap="none" normalizeH="0" baseline="0" smtClean="0">
                          <a:ln>
                            <a:noFill/>
                          </a:ln>
                          <a:solidFill>
                            <a:srgbClr val="FFFFFF"/>
                          </a:solidFill>
                          <a:effectLst/>
                          <a:latin typeface="Tahoma" pitchFamily="32" charset="0"/>
                          <a:cs typeface="Arial" charset="0"/>
                        </a:rPr>
                        <a:t>Trends</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37440" cap="flat" cmpd="sng" algn="ctr">
                      <a:solidFill>
                        <a:srgbClr val="FFFFFF"/>
                      </a:solidFill>
                      <a:prstDash val="solid"/>
                      <a:round/>
                      <a:headEnd type="none" w="med" len="med"/>
                      <a:tailEnd type="none" w="med" len="med"/>
                    </a:lnB>
                    <a:lnTlToBr>
                      <a:noFill/>
                    </a:lnTlToBr>
                    <a:lnBlToTr>
                      <a:noFill/>
                    </a:lnBlToTr>
                    <a:solidFill>
                      <a:srgbClr val="FF9900"/>
                    </a:solidFill>
                  </a:tcPr>
                </a:tc>
              </a:tr>
              <a:tr h="701675">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smtClean="0">
                          <a:ln>
                            <a:noFill/>
                          </a:ln>
                          <a:solidFill>
                            <a:srgbClr val="000000"/>
                          </a:solidFill>
                          <a:effectLst/>
                          <a:latin typeface="Tahoma" pitchFamily="32" charset="0"/>
                          <a:cs typeface="Arial" charset="0"/>
                        </a:rPr>
                        <a:t>Land degradation </a:t>
                      </a:r>
                      <a:r>
                        <a:rPr kumimoji="0" lang="en-US" altLang="en-US" sz="2000" b="1" i="0" u="none" strike="noStrike" cap="none" normalizeH="0" baseline="0" smtClean="0">
                          <a:ln>
                            <a:noFill/>
                          </a:ln>
                          <a:solidFill>
                            <a:srgbClr val="FF0000"/>
                          </a:solidFill>
                          <a:effectLst/>
                          <a:latin typeface="Wingdings" charset="2"/>
                          <a:cs typeface="Arial" charset="0"/>
                        </a:rPr>
                        <a:t></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3744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DECB"/>
                    </a:solidFill>
                  </a:tcPr>
                </a:tc>
                <a:tc>
                  <a:txBody>
                    <a:bodyPr/>
                    <a:lstStyle>
                      <a:lvl1pPr marL="284163" indent="-284163"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3pPr>
                      <a:lvl4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4pPr>
                      <a:lvl5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9pPr>
                    </a:lstStyle>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en-US" altLang="en-US" sz="2000" b="1" i="0" u="none" strike="noStrike" cap="none" normalizeH="0" baseline="0" dirty="0" smtClean="0">
                          <a:ln>
                            <a:noFill/>
                          </a:ln>
                          <a:solidFill>
                            <a:srgbClr val="FF0000"/>
                          </a:solidFill>
                          <a:effectLst/>
                          <a:latin typeface="Tahoma" pitchFamily="32" charset="0"/>
                          <a:cs typeface="Arial" charset="0"/>
                        </a:rPr>
                        <a:t>25%</a:t>
                      </a:r>
                      <a:r>
                        <a:rPr kumimoji="0" lang="en-US" altLang="en-US" sz="2000" b="1" i="0" u="none" strike="noStrike" cap="none" normalizeH="0" baseline="0" dirty="0" smtClean="0">
                          <a:ln>
                            <a:noFill/>
                          </a:ln>
                          <a:solidFill>
                            <a:srgbClr val="000099"/>
                          </a:solidFill>
                          <a:effectLst/>
                          <a:latin typeface="Tahoma" pitchFamily="32" charset="0"/>
                          <a:cs typeface="Arial" charset="0"/>
                        </a:rPr>
                        <a:t> </a:t>
                      </a:r>
                      <a:r>
                        <a:rPr kumimoji="0" lang="en-US" altLang="en-US" sz="2000" b="0" i="0" u="none" strike="noStrike" cap="none" normalizeH="0" baseline="0" dirty="0" smtClean="0">
                          <a:ln>
                            <a:noFill/>
                          </a:ln>
                          <a:solidFill>
                            <a:srgbClr val="000000"/>
                          </a:solidFill>
                          <a:effectLst/>
                          <a:latin typeface="Tahoma" pitchFamily="32" charset="0"/>
                          <a:cs typeface="Arial" charset="0"/>
                        </a:rPr>
                        <a:t>of land area in Asia-Pacific degraded (2008)</a:t>
                      </a:r>
                    </a:p>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en-US" altLang="en-US" sz="2000" b="1" i="0" u="none" strike="noStrike" cap="none" normalizeH="0" baseline="0" dirty="0" smtClean="0">
                          <a:ln>
                            <a:noFill/>
                          </a:ln>
                          <a:solidFill>
                            <a:srgbClr val="FF0000"/>
                          </a:solidFill>
                          <a:effectLst/>
                          <a:latin typeface="Tahoma" pitchFamily="32" charset="0"/>
                          <a:cs typeface="Arial" charset="0"/>
                        </a:rPr>
                        <a:t>43%</a:t>
                      </a:r>
                      <a:r>
                        <a:rPr kumimoji="0" lang="en-US" altLang="en-US" sz="2000" b="0" i="0" u="none" strike="noStrike" cap="none" normalizeH="0" baseline="0" dirty="0" smtClean="0">
                          <a:ln>
                            <a:noFill/>
                          </a:ln>
                          <a:solidFill>
                            <a:srgbClr val="000000"/>
                          </a:solidFill>
                          <a:effectLst/>
                          <a:latin typeface="Tahoma" pitchFamily="32" charset="0"/>
                          <a:cs typeface="Arial" charset="0"/>
                        </a:rPr>
                        <a:t> of agricultural land degraded in South Asia</a:t>
                      </a:r>
                    </a:p>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en-US" altLang="en-US" sz="2000" b="1" i="0" u="none" strike="noStrike" cap="none" normalizeH="0" baseline="0" dirty="0" smtClean="0">
                          <a:ln>
                            <a:noFill/>
                          </a:ln>
                          <a:solidFill>
                            <a:srgbClr val="FF0000"/>
                          </a:solidFill>
                          <a:effectLst/>
                          <a:latin typeface="Tahoma" pitchFamily="32" charset="0"/>
                          <a:cs typeface="Arial" charset="0"/>
                        </a:rPr>
                        <a:t>&gt;50% </a:t>
                      </a:r>
                      <a:r>
                        <a:rPr kumimoji="0" lang="en-US" altLang="en-US" sz="2000" b="0" i="0" u="none" strike="noStrike" cap="none" normalizeH="0" baseline="0" dirty="0" smtClean="0">
                          <a:ln>
                            <a:noFill/>
                          </a:ln>
                          <a:solidFill>
                            <a:srgbClr val="000000"/>
                          </a:solidFill>
                          <a:effectLst/>
                          <a:latin typeface="Tahoma" pitchFamily="32" charset="0"/>
                          <a:cs typeface="Arial" charset="0"/>
                        </a:rPr>
                        <a:t>of dry land ecosystems affected by desertification </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3744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DECB"/>
                    </a:solidFill>
                  </a:tcPr>
                </a:tc>
              </a:tr>
              <a:tr h="701675">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smtClean="0">
                          <a:ln>
                            <a:noFill/>
                          </a:ln>
                          <a:solidFill>
                            <a:srgbClr val="000000"/>
                          </a:solidFill>
                          <a:effectLst/>
                          <a:latin typeface="Tahoma" pitchFamily="32" charset="0"/>
                          <a:cs typeface="Arial" charset="0"/>
                        </a:rPr>
                        <a:t>Forests        </a:t>
                      </a:r>
                      <a:r>
                        <a:rPr kumimoji="0" lang="en-US" altLang="en-US" sz="2000" b="1" i="0" u="none" strike="noStrike" cap="none" normalizeH="0" baseline="0" smtClean="0">
                          <a:ln>
                            <a:noFill/>
                          </a:ln>
                          <a:solidFill>
                            <a:srgbClr val="FF0000"/>
                          </a:solidFill>
                          <a:effectLst/>
                          <a:latin typeface="Wingdings" charset="2"/>
                          <a:cs typeface="Arial" charset="0"/>
                        </a:rPr>
                        <a:t></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EFE7"/>
                    </a:solidFill>
                  </a:tcPr>
                </a:tc>
                <a:tc>
                  <a:txBody>
                    <a:bodyPr/>
                    <a:lstStyle>
                      <a:lvl1pPr marL="284163" indent="-284163"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3pPr>
                      <a:lvl4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4pPr>
                      <a:lvl5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9pPr>
                    </a:lstStyle>
                    <a:p>
                      <a:pPr marL="284163" marR="0" lvl="0" indent="-284163" algn="l" defTabSz="457200" rtl="0" eaLnBrk="1" fontAlgn="base" latinLnBrk="0" hangingPunct="1">
                        <a:lnSpc>
                          <a:spcPct val="101000"/>
                        </a:lnSpc>
                        <a:spcBef>
                          <a:spcPct val="0"/>
                        </a:spcBef>
                        <a:spcAft>
                          <a:spcPct val="0"/>
                        </a:spcAft>
                        <a:buClr>
                          <a:srgbClr val="00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it-IT" altLang="en-US" sz="2000" b="0" i="0" u="none" strike="noStrike" cap="none" normalizeH="0" baseline="0" smtClean="0">
                          <a:ln>
                            <a:noFill/>
                          </a:ln>
                          <a:solidFill>
                            <a:srgbClr val="000000"/>
                          </a:solidFill>
                          <a:effectLst/>
                          <a:latin typeface="Tahoma" pitchFamily="32" charset="0"/>
                          <a:cs typeface="Arial" charset="0"/>
                        </a:rPr>
                        <a:t>Overall positive trend, but....</a:t>
                      </a:r>
                    </a:p>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it-IT" altLang="en-US" sz="2000" b="1" i="0" u="none" strike="noStrike" cap="none" normalizeH="0" baseline="0" smtClean="0">
                          <a:ln>
                            <a:noFill/>
                          </a:ln>
                          <a:solidFill>
                            <a:srgbClr val="FF0000"/>
                          </a:solidFill>
                          <a:effectLst/>
                          <a:latin typeface="Tahoma" pitchFamily="32" charset="0"/>
                          <a:cs typeface="Arial" charset="0"/>
                        </a:rPr>
                        <a:t>3.32 Mha </a:t>
                      </a:r>
                      <a:r>
                        <a:rPr kumimoji="0" lang="it-IT" altLang="en-US" sz="2000" b="0" i="0" u="none" strike="noStrike" cap="none" normalizeH="0" baseline="0" smtClean="0">
                          <a:ln>
                            <a:noFill/>
                          </a:ln>
                          <a:solidFill>
                            <a:srgbClr val="000000"/>
                          </a:solidFill>
                          <a:effectLst/>
                          <a:latin typeface="Tahoma" pitchFamily="32" charset="0"/>
                          <a:cs typeface="Arial" charset="0"/>
                        </a:rPr>
                        <a:t>loss (primary forests) in SE Asia (1990-2010) </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EFE7"/>
                    </a:solidFill>
                  </a:tcPr>
                </a:tc>
              </a:tr>
              <a:tr h="1311275">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smtClean="0">
                          <a:ln>
                            <a:noFill/>
                          </a:ln>
                          <a:solidFill>
                            <a:srgbClr val="000000"/>
                          </a:solidFill>
                          <a:effectLst/>
                          <a:latin typeface="Tahoma" pitchFamily="32" charset="0"/>
                          <a:cs typeface="Arial" charset="0"/>
                        </a:rPr>
                        <a:t>Climate        </a:t>
                      </a:r>
                      <a:r>
                        <a:rPr kumimoji="0" lang="en-US" altLang="en-US" sz="2000" b="1" i="0" u="none" strike="noStrike" cap="none" normalizeH="0" baseline="0" smtClean="0">
                          <a:ln>
                            <a:noFill/>
                          </a:ln>
                          <a:solidFill>
                            <a:srgbClr val="FF0000"/>
                          </a:solidFill>
                          <a:effectLst/>
                          <a:latin typeface="Wingdings" charset="2"/>
                          <a:cs typeface="Arial" charset="0"/>
                        </a:rPr>
                        <a:t></a:t>
                      </a:r>
                      <a:r>
                        <a:rPr kumimoji="0" lang="en-US" altLang="en-US" sz="2000" b="1" i="0" u="none" strike="noStrike" cap="none" normalizeH="0" baseline="0" smtClean="0">
                          <a:ln>
                            <a:noFill/>
                          </a:ln>
                          <a:solidFill>
                            <a:srgbClr val="000000"/>
                          </a:solidFill>
                          <a:effectLst/>
                          <a:latin typeface="Tahoma" pitchFamily="32" charset="0"/>
                          <a:cs typeface="Arial" charset="0"/>
                        </a:rPr>
                        <a:t/>
                      </a:r>
                      <a:br>
                        <a:rPr kumimoji="0" lang="en-US" altLang="en-US" sz="2000" b="1" i="0" u="none" strike="noStrike" cap="none" normalizeH="0" baseline="0" smtClean="0">
                          <a:ln>
                            <a:noFill/>
                          </a:ln>
                          <a:solidFill>
                            <a:srgbClr val="000000"/>
                          </a:solidFill>
                          <a:effectLst/>
                          <a:latin typeface="Tahoma" pitchFamily="32" charset="0"/>
                          <a:cs typeface="Arial" charset="0"/>
                        </a:rPr>
                      </a:br>
                      <a:r>
                        <a:rPr kumimoji="0" lang="en-US" altLang="en-US" sz="2000" b="1" i="0" u="none" strike="noStrike" cap="none" normalizeH="0" baseline="0" smtClean="0">
                          <a:ln>
                            <a:noFill/>
                          </a:ln>
                          <a:solidFill>
                            <a:srgbClr val="000000"/>
                          </a:solidFill>
                          <a:effectLst/>
                          <a:latin typeface="Tahoma" pitchFamily="32" charset="0"/>
                          <a:cs typeface="Arial" charset="0"/>
                        </a:rPr>
                        <a:t/>
                      </a:r>
                      <a:br>
                        <a:rPr kumimoji="0" lang="en-US" altLang="en-US" sz="2000" b="1" i="0" u="none" strike="noStrike" cap="none" normalizeH="0" baseline="0" smtClean="0">
                          <a:ln>
                            <a:noFill/>
                          </a:ln>
                          <a:solidFill>
                            <a:srgbClr val="000000"/>
                          </a:solidFill>
                          <a:effectLst/>
                          <a:latin typeface="Tahoma" pitchFamily="32" charset="0"/>
                          <a:cs typeface="Arial" charset="0"/>
                        </a:rPr>
                      </a:br>
                      <a:r>
                        <a:rPr kumimoji="0" lang="en-US" altLang="en-US" sz="2000" b="0" i="1" u="none" strike="noStrike" cap="none" normalizeH="0" baseline="0" smtClean="0">
                          <a:ln>
                            <a:noFill/>
                          </a:ln>
                          <a:solidFill>
                            <a:srgbClr val="000000"/>
                          </a:solidFill>
                          <a:effectLst/>
                          <a:latin typeface="Tahoma" pitchFamily="32" charset="0"/>
                          <a:cs typeface="Arial" charset="0"/>
                        </a:rPr>
                        <a:t>(GHG emissions)</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DECB"/>
                    </a:solidFill>
                  </a:tcPr>
                </a:tc>
                <a:tc>
                  <a:txBody>
                    <a:bodyPr/>
                    <a:lstStyle>
                      <a:lvl1pPr marL="284163" indent="-284163"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3pPr>
                      <a:lvl4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4pPr>
                      <a:lvl5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9pPr>
                    </a:lstStyle>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en-US" altLang="en-US" sz="2000" b="1" i="0" u="none" strike="noStrike" cap="none" normalizeH="0" baseline="0" dirty="0" smtClean="0">
                          <a:ln>
                            <a:noFill/>
                          </a:ln>
                          <a:solidFill>
                            <a:srgbClr val="FF0000"/>
                          </a:solidFill>
                          <a:effectLst/>
                          <a:latin typeface="Tahoma" pitchFamily="32" charset="0"/>
                          <a:cs typeface="Arial" charset="0"/>
                        </a:rPr>
                        <a:t>15-20%</a:t>
                      </a:r>
                      <a:r>
                        <a:rPr kumimoji="0" lang="en-US" altLang="en-US" sz="2000" b="0" i="0" u="none" strike="noStrike" cap="none" normalizeH="0" baseline="0" dirty="0" smtClean="0">
                          <a:ln>
                            <a:noFill/>
                          </a:ln>
                          <a:solidFill>
                            <a:srgbClr val="FF0000"/>
                          </a:solidFill>
                          <a:effectLst/>
                          <a:latin typeface="Tahoma" pitchFamily="32" charset="0"/>
                          <a:cs typeface="Arial" charset="0"/>
                        </a:rPr>
                        <a:t> </a:t>
                      </a:r>
                      <a:r>
                        <a:rPr kumimoji="0" lang="en-US" altLang="en-US" sz="2000" b="0" i="0" u="none" strike="noStrike" cap="none" normalizeH="0" baseline="0" dirty="0" smtClean="0">
                          <a:ln>
                            <a:noFill/>
                          </a:ln>
                          <a:solidFill>
                            <a:srgbClr val="000000"/>
                          </a:solidFill>
                          <a:effectLst/>
                          <a:latin typeface="Tahoma" pitchFamily="32" charset="0"/>
                          <a:cs typeface="Arial" charset="0"/>
                        </a:rPr>
                        <a:t>of global GHG emissions from land use change &amp; tropical deforestation. </a:t>
                      </a:r>
                    </a:p>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en-US" altLang="en-US" sz="2000" b="1" i="0" u="none" strike="noStrike" cap="none" normalizeH="0" baseline="0" dirty="0" smtClean="0">
                          <a:ln>
                            <a:noFill/>
                          </a:ln>
                          <a:solidFill>
                            <a:srgbClr val="FF0000"/>
                          </a:solidFill>
                          <a:effectLst/>
                          <a:latin typeface="Tahoma" pitchFamily="32" charset="0"/>
                          <a:cs typeface="Arial" charset="0"/>
                        </a:rPr>
                        <a:t>5-6%</a:t>
                      </a:r>
                      <a:r>
                        <a:rPr kumimoji="0" lang="en-US" altLang="en-US" sz="2000" b="0" i="0" u="none" strike="noStrike" cap="none" normalizeH="0" baseline="0" dirty="0" smtClean="0">
                          <a:ln>
                            <a:noFill/>
                          </a:ln>
                          <a:solidFill>
                            <a:srgbClr val="000000"/>
                          </a:solidFill>
                          <a:effectLst/>
                          <a:latin typeface="Tahoma" pitchFamily="32" charset="0"/>
                          <a:cs typeface="Arial" charset="0"/>
                        </a:rPr>
                        <a:t> of global emissions from deforestation in South and SE Asia.</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DECB"/>
                    </a:solidFill>
                  </a:tcPr>
                </a:tc>
              </a:tr>
              <a:tr h="701675">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smtClean="0">
                          <a:ln>
                            <a:noFill/>
                          </a:ln>
                          <a:solidFill>
                            <a:srgbClr val="000000"/>
                          </a:solidFill>
                          <a:effectLst/>
                          <a:latin typeface="Tahoma" pitchFamily="32" charset="0"/>
                          <a:cs typeface="Arial" charset="0"/>
                        </a:rPr>
                        <a:t>Biodiversity  </a:t>
                      </a:r>
                      <a:r>
                        <a:rPr kumimoji="0" lang="en-US" altLang="en-US" sz="2000" b="1" i="0" u="none" strike="noStrike" cap="none" normalizeH="0" baseline="0" smtClean="0">
                          <a:ln>
                            <a:noFill/>
                          </a:ln>
                          <a:solidFill>
                            <a:srgbClr val="FF0000"/>
                          </a:solidFill>
                          <a:effectLst/>
                          <a:latin typeface="Wingdings" charset="2"/>
                          <a:cs typeface="Arial" charset="0"/>
                        </a:rPr>
                        <a:t></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EFE7"/>
                    </a:solidFill>
                  </a:tcPr>
                </a:tc>
                <a:tc>
                  <a:txBody>
                    <a:bodyPr/>
                    <a:lstStyle>
                      <a:lvl1pPr marL="284163" indent="-284163"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3200">
                          <a:solidFill>
                            <a:srgbClr val="FFFFFF"/>
                          </a:solidFill>
                          <a:latin typeface="Tahoma" pitchFamily="32" charset="0"/>
                          <a:ea typeface="Microsoft YaHei" charset="-122"/>
                        </a:defRPr>
                      </a:lvl3pPr>
                      <a:lvl4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4pPr>
                      <a:lvl5pPr eaLnBrk="0" hangingPunct="0">
                        <a:spcBef>
                          <a:spcPts val="800"/>
                        </a:spcBef>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defRPr sz="2800">
                          <a:solidFill>
                            <a:srgbClr val="FFFFFF"/>
                          </a:solidFill>
                          <a:latin typeface="Tahoma" pitchFamily="32" charset="0"/>
                          <a:ea typeface="Microsoft YaHei" charset="-122"/>
                        </a:defRPr>
                      </a:lvl9pPr>
                    </a:lstStyle>
                    <a:p>
                      <a:pPr marL="284163" marR="0" lvl="0" indent="-284163" algn="l" defTabSz="457200" rtl="0" eaLnBrk="1" fontAlgn="base" latinLnBrk="0" hangingPunct="1">
                        <a:lnSpc>
                          <a:spcPct val="101000"/>
                        </a:lnSpc>
                        <a:spcBef>
                          <a:spcPct val="0"/>
                        </a:spcBef>
                        <a:spcAft>
                          <a:spcPct val="0"/>
                        </a:spcAft>
                        <a:buClr>
                          <a:srgbClr val="FF0000"/>
                        </a:buClr>
                        <a:buSzPct val="100000"/>
                        <a:buFont typeface="Arial" charset="0"/>
                        <a:buChar char="•"/>
                        <a:tabLst>
                          <a:tab pos="284163" algn="l"/>
                          <a:tab pos="741363" algn="l"/>
                          <a:tab pos="1198563" algn="l"/>
                          <a:tab pos="1655763" algn="l"/>
                          <a:tab pos="2112963" algn="l"/>
                          <a:tab pos="2570163" algn="l"/>
                          <a:tab pos="3027363" algn="l"/>
                          <a:tab pos="3484563" algn="l"/>
                          <a:tab pos="3941763" algn="l"/>
                          <a:tab pos="4398963" algn="l"/>
                          <a:tab pos="4856163" algn="l"/>
                          <a:tab pos="5313363" algn="l"/>
                          <a:tab pos="5770563" algn="l"/>
                          <a:tab pos="6227763" algn="l"/>
                          <a:tab pos="6684963" algn="l"/>
                          <a:tab pos="7142163" algn="l"/>
                          <a:tab pos="7599363" algn="l"/>
                          <a:tab pos="8056563" algn="l"/>
                          <a:tab pos="8513763" algn="l"/>
                          <a:tab pos="8970963" algn="l"/>
                          <a:tab pos="9428163" algn="l"/>
                        </a:tabLst>
                      </a:pPr>
                      <a:r>
                        <a:rPr kumimoji="0" lang="en-US" altLang="en-US" sz="2000" b="1" i="0" u="none" strike="noStrike" cap="none" normalizeH="0" baseline="0" smtClean="0">
                          <a:ln>
                            <a:noFill/>
                          </a:ln>
                          <a:solidFill>
                            <a:srgbClr val="FF0000"/>
                          </a:solidFill>
                          <a:effectLst/>
                          <a:latin typeface="Tahoma" pitchFamily="32" charset="0"/>
                          <a:cs typeface="Arial" charset="0"/>
                        </a:rPr>
                        <a:t>67%</a:t>
                      </a:r>
                      <a:r>
                        <a:rPr kumimoji="0" lang="en-US" altLang="en-US" sz="2000" b="0" i="0" u="none" strike="noStrike" cap="none" normalizeH="0" baseline="0" smtClean="0">
                          <a:ln>
                            <a:noFill/>
                          </a:ln>
                          <a:solidFill>
                            <a:srgbClr val="000000"/>
                          </a:solidFill>
                          <a:effectLst/>
                          <a:latin typeface="Tahoma" pitchFamily="32" charset="0"/>
                          <a:cs typeface="Arial" charset="0"/>
                        </a:rPr>
                        <a:t> reduction in species and populations in Asia-Pacific (1970-2010)</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EFE7"/>
                    </a:solidFill>
                  </a:tcPr>
                </a:tc>
              </a:tr>
              <a:tr h="1304925">
                <a:tc>
                  <a:txBody>
                    <a:bodyPr/>
                    <a:lstStyle>
                      <a:lvl1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FFFFFF"/>
                          </a:solidFill>
                          <a:latin typeface="Tahoma" pitchFamily="32" charset="0"/>
                          <a:ea typeface="Microsoft YaHei" charset="-122"/>
                        </a:defRPr>
                      </a:lvl3pPr>
                      <a:lvl4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4pPr>
                      <a:lvl5pPr eaLnBrk="0" hangingPunct="0">
                        <a:spcBef>
                          <a:spcPts val="800"/>
                        </a:spcBef>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FFFFFF"/>
                          </a:solidFill>
                          <a:latin typeface="Tahoma" pitchFamily="32" charset="0"/>
                          <a:ea typeface="Microsoft YaHei" charset="-122"/>
                        </a:defRPr>
                      </a:lvl9pPr>
                    </a:lstStyle>
                    <a:p>
                      <a:pPr marL="0" marR="0" lvl="0" indent="0" algn="l" defTabSz="457200" rtl="0" eaLnBrk="1" fontAlgn="base" latinLnBrk="0" hangingPunct="1">
                        <a:lnSpc>
                          <a:spcPct val="101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kumimoji="0" lang="en-US" altLang="en-US" sz="2000" b="0" i="0" u="none" strike="noStrike" cap="none" normalizeH="0" baseline="0" smtClean="0">
                          <a:ln>
                            <a:noFill/>
                          </a:ln>
                          <a:solidFill>
                            <a:srgbClr val="000000"/>
                          </a:solidFill>
                          <a:effectLst/>
                          <a:latin typeface="Tahoma" pitchFamily="32" charset="0"/>
                          <a:cs typeface="Arial" charset="0"/>
                        </a:rPr>
                        <a:t>Coral reefs   </a:t>
                      </a:r>
                      <a:r>
                        <a:rPr kumimoji="0" lang="en-US" altLang="en-US" sz="2000" b="1" i="0" u="none" strike="noStrike" cap="none" normalizeH="0" baseline="0" smtClean="0">
                          <a:ln>
                            <a:noFill/>
                          </a:ln>
                          <a:solidFill>
                            <a:srgbClr val="FF0000"/>
                          </a:solidFill>
                          <a:effectLst/>
                          <a:latin typeface="Wingdings" charset="2"/>
                          <a:cs typeface="Arial" charset="0"/>
                        </a:rPr>
                        <a:t></a:t>
                      </a:r>
                    </a:p>
                    <a:p>
                      <a:pPr marL="0" marR="0" lvl="0" indent="0" algn="l" defTabSz="457200" rtl="0" eaLnBrk="1" fontAlgn="base" latinLnBrk="0" hangingPunct="1">
                        <a:lnSpc>
                          <a:spcPct val="92000"/>
                        </a:lnSpc>
                        <a:spcBef>
                          <a:spcPct val="0"/>
                        </a:spcBef>
                        <a:spcAft>
                          <a:spcPct val="0"/>
                        </a:spcAft>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kumimoji="0" lang="en-US" altLang="en-US" sz="2000" b="1" i="0" u="none" strike="noStrike" cap="none" normalizeH="0" baseline="0" smtClean="0">
                        <a:ln>
                          <a:noFill/>
                        </a:ln>
                        <a:solidFill>
                          <a:srgbClr val="FF0000"/>
                        </a:solidFill>
                        <a:effectLst/>
                        <a:latin typeface="Wingdings" charset="2"/>
                        <a:cs typeface="Arial" charset="0"/>
                      </a:endParaRP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DECB"/>
                    </a:solidFill>
                  </a:tcPr>
                </a:tc>
                <a:tc>
                  <a:txBody>
                    <a:bodyPr/>
                    <a:lstStyle>
                      <a:lvl1pPr marL="341313" indent="-341313" eaLnBrk="0" hangingPunct="0">
                        <a:spcBef>
                          <a:spcPts val="900"/>
                        </a:spcBef>
                        <a:spcAft>
                          <a:spcPts val="900"/>
                        </a:spcAft>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3200">
                          <a:solidFill>
                            <a:srgbClr val="FFFFFF"/>
                          </a:solidFill>
                          <a:latin typeface="Tahoma" pitchFamily="32" charset="0"/>
                          <a:ea typeface="Microsoft YaHei" charset="-122"/>
                        </a:defRPr>
                      </a:lvl1pPr>
                      <a:lvl2pPr eaLnBrk="0" hangingPunct="0">
                        <a:spcBef>
                          <a:spcPts val="900"/>
                        </a:spcBef>
                        <a:spcAft>
                          <a:spcPts val="900"/>
                        </a:spcAft>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3200">
                          <a:solidFill>
                            <a:srgbClr val="FFFFFF"/>
                          </a:solidFill>
                          <a:latin typeface="Tahoma" pitchFamily="32" charset="0"/>
                          <a:ea typeface="Microsoft YaHei" charset="-122"/>
                        </a:defRPr>
                      </a:lvl2pPr>
                      <a:lvl3pPr eaLnBrk="0" hangingPunct="0">
                        <a:spcBef>
                          <a:spcPts val="900"/>
                        </a:spcBef>
                        <a:spcAft>
                          <a:spcPts val="900"/>
                        </a:spcAft>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3200">
                          <a:solidFill>
                            <a:srgbClr val="FFFFFF"/>
                          </a:solidFill>
                          <a:latin typeface="Tahoma" pitchFamily="32" charset="0"/>
                          <a:ea typeface="Microsoft YaHei" charset="-122"/>
                        </a:defRPr>
                      </a:lvl3pPr>
                      <a:lvl4pPr eaLnBrk="0" hangingPunct="0">
                        <a:spcBef>
                          <a:spcPts val="800"/>
                        </a:spcBef>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2800">
                          <a:solidFill>
                            <a:srgbClr val="FFFFFF"/>
                          </a:solidFill>
                          <a:latin typeface="Tahoma" pitchFamily="32" charset="0"/>
                          <a:ea typeface="Microsoft YaHei" charset="-122"/>
                        </a:defRPr>
                      </a:lvl4pPr>
                      <a:lvl5pPr eaLnBrk="0" hangingPunct="0">
                        <a:spcBef>
                          <a:spcPts val="800"/>
                        </a:spcBef>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2800">
                          <a:solidFill>
                            <a:srgbClr val="FFFFFF"/>
                          </a:solidFill>
                          <a:latin typeface="Tahoma" pitchFamily="32" charset="0"/>
                          <a:ea typeface="Microsoft YaHei" charset="-122"/>
                        </a:defRPr>
                      </a:lvl5pPr>
                      <a:lvl6pPr marL="2514600" indent="-228600" defTabSz="457200" eaLnBrk="0" fontAlgn="base" hangingPunct="0">
                        <a:spcBef>
                          <a:spcPts val="800"/>
                        </a:spcBef>
                        <a:spcAft>
                          <a:spcPct val="0"/>
                        </a:spcAft>
                        <a:buClr>
                          <a:srgbClr val="000000"/>
                        </a:buClr>
                        <a:buSzPct val="100000"/>
                        <a:buFont typeface="Times New Roman" pitchFamily="16" charset="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2800">
                          <a:solidFill>
                            <a:srgbClr val="FFFFFF"/>
                          </a:solidFill>
                          <a:latin typeface="Tahoma" pitchFamily="32" charset="0"/>
                          <a:ea typeface="Microsoft YaHei" charset="-122"/>
                        </a:defRPr>
                      </a:lvl6pPr>
                      <a:lvl7pPr marL="2971800" indent="-228600" defTabSz="457200" eaLnBrk="0" fontAlgn="base" hangingPunct="0">
                        <a:spcBef>
                          <a:spcPts val="800"/>
                        </a:spcBef>
                        <a:spcAft>
                          <a:spcPct val="0"/>
                        </a:spcAft>
                        <a:buClr>
                          <a:srgbClr val="000000"/>
                        </a:buClr>
                        <a:buSzPct val="100000"/>
                        <a:buFont typeface="Times New Roman" pitchFamily="16" charset="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2800">
                          <a:solidFill>
                            <a:srgbClr val="FFFFFF"/>
                          </a:solidFill>
                          <a:latin typeface="Tahoma" pitchFamily="32" charset="0"/>
                          <a:ea typeface="Microsoft YaHei" charset="-122"/>
                        </a:defRPr>
                      </a:lvl7pPr>
                      <a:lvl8pPr marL="3429000" indent="-228600" defTabSz="457200" eaLnBrk="0" fontAlgn="base" hangingPunct="0">
                        <a:spcBef>
                          <a:spcPts val="800"/>
                        </a:spcBef>
                        <a:spcAft>
                          <a:spcPct val="0"/>
                        </a:spcAft>
                        <a:buClr>
                          <a:srgbClr val="000000"/>
                        </a:buClr>
                        <a:buSzPct val="100000"/>
                        <a:buFont typeface="Times New Roman" pitchFamily="16" charset="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2800">
                          <a:solidFill>
                            <a:srgbClr val="FFFFFF"/>
                          </a:solidFill>
                          <a:latin typeface="Tahoma" pitchFamily="32" charset="0"/>
                          <a:ea typeface="Microsoft YaHei" charset="-122"/>
                        </a:defRPr>
                      </a:lvl8pPr>
                      <a:lvl9pPr marL="3886200" indent="-228600" defTabSz="457200" eaLnBrk="0" fontAlgn="base" hangingPunct="0">
                        <a:spcBef>
                          <a:spcPts val="800"/>
                        </a:spcBef>
                        <a:spcAft>
                          <a:spcPct val="0"/>
                        </a:spcAft>
                        <a:buClr>
                          <a:srgbClr val="000000"/>
                        </a:buClr>
                        <a:buSzPct val="100000"/>
                        <a:buFont typeface="Times New Roman" pitchFamily="16" charset="0"/>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defRPr sz="2800">
                          <a:solidFill>
                            <a:srgbClr val="FFFFFF"/>
                          </a:solidFill>
                          <a:latin typeface="Tahoma" pitchFamily="32" charset="0"/>
                          <a:ea typeface="Microsoft YaHei" charset="-122"/>
                        </a:defRPr>
                      </a:lvl9pPr>
                    </a:lstStyle>
                    <a:p>
                      <a:pPr marL="341313" marR="0" lvl="0" indent="-341313" algn="l" defTabSz="457200" rtl="0" eaLnBrk="1" fontAlgn="base" latinLnBrk="0" hangingPunct="1">
                        <a:lnSpc>
                          <a:spcPct val="101000"/>
                        </a:lnSpc>
                        <a:spcBef>
                          <a:spcPct val="0"/>
                        </a:spcBef>
                        <a:spcAft>
                          <a:spcPct val="0"/>
                        </a:spcAft>
                        <a:buClr>
                          <a:srgbClr val="000000"/>
                        </a:buClr>
                        <a:buSzPct val="100000"/>
                        <a:buFont typeface="Arial" charset="0"/>
                        <a:buChar char="•"/>
                        <a:tabLst>
                          <a:tab pos="341313" algn="l"/>
                          <a:tab pos="798513" algn="l"/>
                          <a:tab pos="1255713" algn="l"/>
                          <a:tab pos="1712913" algn="l"/>
                          <a:tab pos="2170113" algn="l"/>
                          <a:tab pos="2627313" algn="l"/>
                          <a:tab pos="3084513" algn="l"/>
                          <a:tab pos="3541713" algn="l"/>
                          <a:tab pos="3998913" algn="l"/>
                          <a:tab pos="4456113" algn="l"/>
                          <a:tab pos="4913313" algn="l"/>
                          <a:tab pos="5370513" algn="l"/>
                          <a:tab pos="5827713" algn="l"/>
                          <a:tab pos="6284913" algn="l"/>
                          <a:tab pos="6742113" algn="l"/>
                          <a:tab pos="7199313" algn="l"/>
                          <a:tab pos="7656513" algn="l"/>
                          <a:tab pos="8113713" algn="l"/>
                          <a:tab pos="8570913" algn="l"/>
                          <a:tab pos="9028113" algn="l"/>
                          <a:tab pos="9485313" algn="l"/>
                        </a:tabLst>
                      </a:pPr>
                      <a:r>
                        <a:rPr kumimoji="0" lang="en-US" altLang="en-US" sz="2000" b="0" i="0" u="none" strike="noStrike" cap="none" normalizeH="0" baseline="0" smtClean="0">
                          <a:ln>
                            <a:noFill/>
                          </a:ln>
                          <a:solidFill>
                            <a:srgbClr val="000000"/>
                          </a:solidFill>
                          <a:effectLst/>
                          <a:latin typeface="Tahoma" pitchFamily="32" charset="0"/>
                          <a:cs typeface="Arial" charset="0"/>
                        </a:rPr>
                        <a:t>Over 40% of the coral reefs and mangroves disappeared over the last 40 years – </a:t>
                      </a:r>
                      <a:r>
                        <a:rPr kumimoji="0" lang="en-US" altLang="en-US" sz="2000" b="1" i="1" u="none" strike="noStrike" cap="none" normalizeH="0" baseline="0" smtClean="0">
                          <a:ln>
                            <a:noFill/>
                          </a:ln>
                          <a:solidFill>
                            <a:srgbClr val="000000"/>
                          </a:solidFill>
                          <a:effectLst/>
                          <a:latin typeface="Tahoma" pitchFamily="32" charset="0"/>
                          <a:cs typeface="Arial" charset="0"/>
                        </a:rPr>
                        <a:t>declining fish stocks</a:t>
                      </a:r>
                    </a:p>
                  </a:txBody>
                  <a:tcPr marL="90000" marR="90000" horzOverflow="overflow">
                    <a:lnL w="11520" cap="flat" cmpd="sng" algn="ctr">
                      <a:solidFill>
                        <a:srgbClr val="FFFFFF"/>
                      </a:solidFill>
                      <a:prstDash val="solid"/>
                      <a:round/>
                      <a:headEnd type="none" w="med" len="med"/>
                      <a:tailEnd type="none" w="med" len="med"/>
                    </a:lnL>
                    <a:lnR w="11520" cap="flat" cmpd="sng" algn="ctr">
                      <a:solidFill>
                        <a:srgbClr val="FFFFFF"/>
                      </a:solidFill>
                      <a:prstDash val="solid"/>
                      <a:round/>
                      <a:headEnd type="none" w="med" len="med"/>
                      <a:tailEnd type="none" w="med" len="med"/>
                    </a:lnR>
                    <a:lnT w="11520" cap="flat" cmpd="sng" algn="ctr">
                      <a:solidFill>
                        <a:srgbClr val="FFFFFF"/>
                      </a:solidFill>
                      <a:prstDash val="solid"/>
                      <a:round/>
                      <a:headEnd type="none" w="med" len="med"/>
                      <a:tailEnd type="none" w="med" len="med"/>
                    </a:lnT>
                    <a:lnB w="11520" cap="flat" cmpd="sng" algn="ctr">
                      <a:solidFill>
                        <a:srgbClr val="FFFFFF"/>
                      </a:solidFill>
                      <a:prstDash val="solid"/>
                      <a:round/>
                      <a:headEnd type="none" w="med" len="med"/>
                      <a:tailEnd type="none" w="med" len="med"/>
                    </a:lnB>
                    <a:lnTlToBr>
                      <a:noFill/>
                    </a:lnTlToBr>
                    <a:lnBlToTr>
                      <a:noFill/>
                    </a:lnBlToTr>
                    <a:solidFill>
                      <a:srgbClr val="FFDECB"/>
                    </a:solidFill>
                  </a:tcPr>
                </a:tc>
              </a:tr>
            </a:tbl>
          </a:graphicData>
        </a:graphic>
      </p:graphicFrame>
    </p:spTree>
    <p:extLst>
      <p:ext uri="{BB962C8B-B14F-4D97-AF65-F5344CB8AC3E}">
        <p14:creationId xmlns:p14="http://schemas.microsoft.com/office/powerpoint/2010/main" val="2090876479"/>
      </p:ext>
    </p:extLst>
  </p:cSld>
  <p:clrMapOvr>
    <a:masterClrMapping/>
  </p:clrMapOvr>
  <p:transition spd="med">
    <p:wipe dir="r"/>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PH" sz="2400" b="1" dirty="0" smtClean="0">
                <a:solidFill>
                  <a:srgbClr val="0000CC"/>
                </a:solidFill>
              </a:rPr>
              <a:t>Ecosystems and Human Wellbeing</a:t>
            </a:r>
            <a:endParaRPr lang="en-PH" sz="2400" b="1" dirty="0">
              <a:solidFill>
                <a:srgbClr val="0000CC"/>
              </a:solidFill>
            </a:endParaRPr>
          </a:p>
        </p:txBody>
      </p:sp>
      <p:sp>
        <p:nvSpPr>
          <p:cNvPr id="4" name="Rectangle 3"/>
          <p:cNvSpPr/>
          <p:nvPr/>
        </p:nvSpPr>
        <p:spPr>
          <a:xfrm>
            <a:off x="457200" y="1524000"/>
            <a:ext cx="3048000" cy="3657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5" name="Rectangle 4"/>
          <p:cNvSpPr/>
          <p:nvPr/>
        </p:nvSpPr>
        <p:spPr>
          <a:xfrm>
            <a:off x="5029200" y="1981200"/>
            <a:ext cx="3200400" cy="3810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p>
        </p:txBody>
      </p:sp>
      <p:sp>
        <p:nvSpPr>
          <p:cNvPr id="6" name="Rectangle 5"/>
          <p:cNvSpPr/>
          <p:nvPr/>
        </p:nvSpPr>
        <p:spPr>
          <a:xfrm>
            <a:off x="626330" y="2209800"/>
            <a:ext cx="1255445" cy="2216870"/>
          </a:xfrm>
          <a:prstGeom prst="rect">
            <a:avLst/>
          </a:prstGeom>
          <a:no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1600" b="1" dirty="0" smtClean="0">
                <a:solidFill>
                  <a:srgbClr val="0000CC"/>
                </a:solidFill>
              </a:rPr>
              <a:t>Biophysical Structure or process </a:t>
            </a:r>
            <a:r>
              <a:rPr lang="en-PH" sz="1600" dirty="0" smtClean="0">
                <a:solidFill>
                  <a:schemeClr val="tx1"/>
                </a:solidFill>
              </a:rPr>
              <a:t>(e.g. vegetation cover or Net Primary Productivity</a:t>
            </a:r>
            <a:endParaRPr lang="en-PH" sz="1600" dirty="0">
              <a:solidFill>
                <a:schemeClr val="tx1"/>
              </a:solidFill>
            </a:endParaRPr>
          </a:p>
        </p:txBody>
      </p:sp>
      <p:sp>
        <p:nvSpPr>
          <p:cNvPr id="7" name="Rectangle 6"/>
          <p:cNvSpPr/>
          <p:nvPr/>
        </p:nvSpPr>
        <p:spPr>
          <a:xfrm>
            <a:off x="2049310" y="2434079"/>
            <a:ext cx="1229885" cy="15004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sz="1600" b="1" dirty="0" smtClean="0">
                <a:solidFill>
                  <a:srgbClr val="0000CC"/>
                </a:solidFill>
              </a:rPr>
              <a:t>Function</a:t>
            </a:r>
            <a:r>
              <a:rPr lang="en-PH" sz="1600" dirty="0" smtClean="0">
                <a:solidFill>
                  <a:srgbClr val="0000CC"/>
                </a:solidFill>
              </a:rPr>
              <a:t> </a:t>
            </a:r>
            <a:r>
              <a:rPr lang="en-PH" sz="1600" dirty="0" smtClean="0">
                <a:solidFill>
                  <a:schemeClr val="tx1"/>
                </a:solidFill>
              </a:rPr>
              <a:t>(e.g. slow water passage, biomass)</a:t>
            </a:r>
            <a:endParaRPr lang="en-PH" sz="1600" dirty="0">
              <a:solidFill>
                <a:schemeClr val="tx1"/>
              </a:solidFill>
            </a:endParaRPr>
          </a:p>
        </p:txBody>
      </p:sp>
      <p:sp>
        <p:nvSpPr>
          <p:cNvPr id="8" name="Rectangle 7"/>
          <p:cNvSpPr/>
          <p:nvPr/>
        </p:nvSpPr>
        <p:spPr>
          <a:xfrm>
            <a:off x="3657600" y="2667000"/>
            <a:ext cx="1274030" cy="1676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b="1" dirty="0" smtClean="0">
                <a:solidFill>
                  <a:srgbClr val="0000CC"/>
                </a:solidFill>
              </a:rPr>
              <a:t>Service </a:t>
            </a:r>
            <a:r>
              <a:rPr lang="en-PH" sz="1600" dirty="0" smtClean="0">
                <a:solidFill>
                  <a:schemeClr val="tx1"/>
                </a:solidFill>
              </a:rPr>
              <a:t>(e. g. Flood protection, products)</a:t>
            </a:r>
            <a:endParaRPr lang="en-PH" sz="1600" dirty="0">
              <a:solidFill>
                <a:schemeClr val="tx1"/>
              </a:solidFill>
            </a:endParaRPr>
          </a:p>
        </p:txBody>
      </p:sp>
      <p:sp>
        <p:nvSpPr>
          <p:cNvPr id="10" name="Rectangle 9"/>
          <p:cNvSpPr/>
          <p:nvPr/>
        </p:nvSpPr>
        <p:spPr>
          <a:xfrm>
            <a:off x="5247824" y="3184296"/>
            <a:ext cx="1295400" cy="1752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PH" dirty="0" smtClean="0">
                <a:solidFill>
                  <a:srgbClr val="0000CC"/>
                </a:solidFill>
              </a:rPr>
              <a:t>Benefits (s) </a:t>
            </a:r>
            <a:r>
              <a:rPr lang="en-PH" sz="1600" dirty="0">
                <a:solidFill>
                  <a:prstClr val="black"/>
                </a:solidFill>
              </a:rPr>
              <a:t>(contribution to health, safety, etc.)</a:t>
            </a:r>
          </a:p>
          <a:p>
            <a:pPr algn="ctr"/>
            <a:endParaRPr lang="en-PH" dirty="0">
              <a:solidFill>
                <a:srgbClr val="0000CC"/>
              </a:solidFill>
            </a:endParaRPr>
          </a:p>
        </p:txBody>
      </p:sp>
      <p:sp>
        <p:nvSpPr>
          <p:cNvPr id="11" name="Rectangle 10"/>
          <p:cNvSpPr/>
          <p:nvPr/>
        </p:nvSpPr>
        <p:spPr>
          <a:xfrm>
            <a:off x="6713142" y="3634033"/>
            <a:ext cx="1371600" cy="152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PH" dirty="0" smtClean="0">
                <a:solidFill>
                  <a:srgbClr val="0000CC"/>
                </a:solidFill>
              </a:rPr>
              <a:t>Econ (Value) </a:t>
            </a:r>
            <a:r>
              <a:rPr lang="en-PH" sz="1600" dirty="0" smtClean="0">
                <a:solidFill>
                  <a:schemeClr val="tx1"/>
                </a:solidFill>
              </a:rPr>
              <a:t>(e.g. WTP for protection or products)</a:t>
            </a:r>
            <a:endParaRPr lang="en-PH" sz="1600" dirty="0">
              <a:solidFill>
                <a:schemeClr val="tx1"/>
              </a:solidFill>
            </a:endParaRPr>
          </a:p>
        </p:txBody>
      </p:sp>
      <p:sp>
        <p:nvSpPr>
          <p:cNvPr id="12" name="Curved Down Arrow 11"/>
          <p:cNvSpPr/>
          <p:nvPr/>
        </p:nvSpPr>
        <p:spPr>
          <a:xfrm>
            <a:off x="1930270" y="2110508"/>
            <a:ext cx="381000" cy="228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PH">
              <a:solidFill>
                <a:schemeClr val="tx1"/>
              </a:solidFill>
            </a:endParaRPr>
          </a:p>
        </p:txBody>
      </p:sp>
      <p:pic>
        <p:nvPicPr>
          <p:cNvPr id="13" name="Picture 12"/>
          <p:cNvPicPr>
            <a:picLocks noChangeAspect="1"/>
          </p:cNvPicPr>
          <p:nvPr/>
        </p:nvPicPr>
        <p:blipFill>
          <a:blip r:embed="rId2"/>
          <a:stretch>
            <a:fillRect/>
          </a:stretch>
        </p:blipFill>
        <p:spPr>
          <a:xfrm>
            <a:off x="3380215" y="2417042"/>
            <a:ext cx="402371" cy="249958"/>
          </a:xfrm>
          <a:prstGeom prst="rect">
            <a:avLst/>
          </a:prstGeom>
        </p:spPr>
      </p:pic>
      <p:pic>
        <p:nvPicPr>
          <p:cNvPr id="14" name="Picture 13"/>
          <p:cNvPicPr>
            <a:picLocks noChangeAspect="1"/>
          </p:cNvPicPr>
          <p:nvPr/>
        </p:nvPicPr>
        <p:blipFill>
          <a:blip r:embed="rId2"/>
          <a:stretch>
            <a:fillRect/>
          </a:stretch>
        </p:blipFill>
        <p:spPr>
          <a:xfrm>
            <a:off x="4931630" y="2667000"/>
            <a:ext cx="402371" cy="277379"/>
          </a:xfrm>
          <a:prstGeom prst="rect">
            <a:avLst/>
          </a:prstGeom>
        </p:spPr>
      </p:pic>
      <p:pic>
        <p:nvPicPr>
          <p:cNvPr id="15" name="Picture 14"/>
          <p:cNvPicPr>
            <a:picLocks noChangeAspect="1"/>
          </p:cNvPicPr>
          <p:nvPr/>
        </p:nvPicPr>
        <p:blipFill>
          <a:blip r:embed="rId3"/>
          <a:stretch>
            <a:fillRect/>
          </a:stretch>
        </p:blipFill>
        <p:spPr>
          <a:xfrm>
            <a:off x="6556422" y="3298898"/>
            <a:ext cx="408467" cy="274344"/>
          </a:xfrm>
          <a:prstGeom prst="rect">
            <a:avLst/>
          </a:prstGeom>
        </p:spPr>
      </p:pic>
      <p:sp>
        <p:nvSpPr>
          <p:cNvPr id="16" name="TextBox 15"/>
          <p:cNvSpPr txBox="1"/>
          <p:nvPr/>
        </p:nvSpPr>
        <p:spPr>
          <a:xfrm>
            <a:off x="533400" y="5715000"/>
            <a:ext cx="3403573" cy="338554"/>
          </a:xfrm>
          <a:prstGeom prst="rect">
            <a:avLst/>
          </a:prstGeom>
          <a:noFill/>
        </p:spPr>
        <p:txBody>
          <a:bodyPr wrap="square" rtlCol="0">
            <a:spAutoFit/>
          </a:bodyPr>
          <a:lstStyle/>
          <a:p>
            <a:r>
              <a:rPr lang="en-PH" sz="1600" dirty="0" smtClean="0"/>
              <a:t>R. S. de Groot et al, 2010</a:t>
            </a:r>
            <a:endParaRPr lang="en-PH" sz="1600" dirty="0"/>
          </a:p>
        </p:txBody>
      </p:sp>
    </p:spTree>
    <p:extLst>
      <p:ext uri="{BB962C8B-B14F-4D97-AF65-F5344CB8AC3E}">
        <p14:creationId xmlns:p14="http://schemas.microsoft.com/office/powerpoint/2010/main" val="16999596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839200" cy="411162"/>
          </a:xfrm>
        </p:spPr>
        <p:txBody>
          <a:bodyPr>
            <a:noAutofit/>
          </a:bodyPr>
          <a:lstStyle/>
          <a:p>
            <a:r>
              <a:rPr lang="en-PH" sz="2400" b="1" dirty="0" smtClean="0">
                <a:solidFill>
                  <a:srgbClr val="0000CC"/>
                </a:solidFill>
              </a:rPr>
              <a:t>Economic </a:t>
            </a:r>
            <a:r>
              <a:rPr lang="en-PH" sz="2400" b="1" dirty="0">
                <a:solidFill>
                  <a:srgbClr val="0000CC"/>
                </a:solidFill>
              </a:rPr>
              <a:t>value linked to </a:t>
            </a:r>
            <a:r>
              <a:rPr lang="en-PH" sz="2400" b="1" dirty="0" smtClean="0">
                <a:solidFill>
                  <a:srgbClr val="0000CC"/>
                </a:solidFill>
              </a:rPr>
              <a:t>forest </a:t>
            </a:r>
            <a:r>
              <a:rPr lang="en-PH" sz="2400" b="1" dirty="0">
                <a:solidFill>
                  <a:srgbClr val="0000CC"/>
                </a:solidFill>
              </a:rPr>
              <a:t>goods and services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62084593"/>
              </p:ext>
            </p:extLst>
          </p:nvPr>
        </p:nvGraphicFramePr>
        <p:xfrm>
          <a:off x="457200" y="1066800"/>
          <a:ext cx="8229600" cy="476504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gridSpan="3">
                  <a:txBody>
                    <a:bodyPr/>
                    <a:lstStyle/>
                    <a:p>
                      <a:pPr algn="ctr"/>
                      <a:r>
                        <a:rPr lang="en-PH" sz="1400" b="1" dirty="0" smtClean="0"/>
                        <a:t>Use value</a:t>
                      </a:r>
                      <a:endParaRPr lang="en-PH" sz="1400" b="1" dirty="0"/>
                    </a:p>
                  </a:txBody>
                  <a:tcPr/>
                </a:tc>
                <a:tc hMerge="1">
                  <a:txBody>
                    <a:bodyPr/>
                    <a:lstStyle/>
                    <a:p>
                      <a:endParaRPr lang="en-PH" dirty="0"/>
                    </a:p>
                  </a:txBody>
                  <a:tcPr/>
                </a:tc>
                <a:tc hMerge="1">
                  <a:txBody>
                    <a:bodyPr/>
                    <a:lstStyle/>
                    <a:p>
                      <a:endParaRPr lang="en-PH" dirty="0"/>
                    </a:p>
                  </a:txBody>
                  <a:tcPr/>
                </a:tc>
                <a:tc gridSpan="2">
                  <a:txBody>
                    <a:bodyPr/>
                    <a:lstStyle/>
                    <a:p>
                      <a:pPr algn="ctr"/>
                      <a:r>
                        <a:rPr lang="en-PH" sz="1400" b="1" dirty="0" smtClean="0"/>
                        <a:t>Non-use value</a:t>
                      </a:r>
                      <a:endParaRPr lang="en-PH" sz="1400" b="1" dirty="0"/>
                    </a:p>
                  </a:txBody>
                  <a:tcPr/>
                </a:tc>
                <a:tc hMerge="1">
                  <a:txBody>
                    <a:bodyPr/>
                    <a:lstStyle/>
                    <a:p>
                      <a:endParaRPr lang="en-PH" dirty="0"/>
                    </a:p>
                  </a:txBody>
                  <a:tcPr/>
                </a:tc>
              </a:tr>
              <a:tr h="370840">
                <a:tc>
                  <a:txBody>
                    <a:bodyPr/>
                    <a:lstStyle/>
                    <a:p>
                      <a:r>
                        <a:rPr lang="en-PH" sz="1400" dirty="0" smtClean="0"/>
                        <a:t>Direct use value</a:t>
                      </a:r>
                      <a:endParaRPr lang="en-PH" sz="1400" dirty="0"/>
                    </a:p>
                  </a:txBody>
                  <a:tcPr/>
                </a:tc>
                <a:tc>
                  <a:txBody>
                    <a:bodyPr/>
                    <a:lstStyle/>
                    <a:p>
                      <a:r>
                        <a:rPr lang="en-PH" sz="1400" dirty="0" smtClean="0"/>
                        <a:t>Indirect use value</a:t>
                      </a:r>
                      <a:endParaRPr lang="en-PH" sz="1400" dirty="0"/>
                    </a:p>
                  </a:txBody>
                  <a:tcPr/>
                </a:tc>
                <a:tc>
                  <a:txBody>
                    <a:bodyPr/>
                    <a:lstStyle/>
                    <a:p>
                      <a:r>
                        <a:rPr lang="en-PH" sz="1400" dirty="0" smtClean="0"/>
                        <a:t>Option</a:t>
                      </a:r>
                      <a:r>
                        <a:rPr lang="en-PH" sz="1400" baseline="0" dirty="0" smtClean="0"/>
                        <a:t> value</a:t>
                      </a:r>
                      <a:endParaRPr lang="en-PH" sz="1400" dirty="0"/>
                    </a:p>
                  </a:txBody>
                  <a:tcPr/>
                </a:tc>
                <a:tc>
                  <a:txBody>
                    <a:bodyPr/>
                    <a:lstStyle/>
                    <a:p>
                      <a:r>
                        <a:rPr lang="en-PH" sz="1400" dirty="0" smtClean="0"/>
                        <a:t>Existence value</a:t>
                      </a:r>
                      <a:endParaRPr lang="en-PH"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PH" sz="1400" b="0" i="0" u="none" strike="noStrike" kern="1200" cap="none" spc="0" normalizeH="0" baseline="0" noProof="0" dirty="0" smtClean="0">
                          <a:ln>
                            <a:noFill/>
                          </a:ln>
                          <a:solidFill>
                            <a:prstClr val="black"/>
                          </a:solidFill>
                          <a:effectLst/>
                          <a:uLnTx/>
                          <a:uFillTx/>
                          <a:latin typeface="+mn-lt"/>
                          <a:ea typeface="+mn-ea"/>
                          <a:cs typeface="+mn-cs"/>
                        </a:rPr>
                        <a:t>Bequest value</a:t>
                      </a:r>
                    </a:p>
                  </a:txBody>
                  <a:tcPr/>
                </a:tc>
              </a:tr>
              <a:tr h="370840">
                <a:tc>
                  <a:txBody>
                    <a:bodyPr/>
                    <a:lstStyle/>
                    <a:p>
                      <a:r>
                        <a:rPr lang="en-PH" sz="1400" dirty="0" smtClean="0"/>
                        <a:t>Extractive, consumptive or structural</a:t>
                      </a:r>
                      <a:r>
                        <a:rPr lang="en-PH" sz="1400" baseline="0" dirty="0" smtClean="0"/>
                        <a:t> value, mainly derived for goods that can be extracted, consumed or enjoyed directly</a:t>
                      </a:r>
                      <a:endParaRPr lang="en-PH" sz="1400" dirty="0"/>
                    </a:p>
                  </a:txBody>
                  <a:tcPr/>
                </a:tc>
                <a:tc>
                  <a:txBody>
                    <a:bodyPr/>
                    <a:lstStyle/>
                    <a:p>
                      <a:r>
                        <a:rPr lang="en-PH" sz="1400" dirty="0" smtClean="0"/>
                        <a:t>Services</a:t>
                      </a:r>
                      <a:r>
                        <a:rPr lang="en-PH" sz="1400" baseline="0" dirty="0" smtClean="0"/>
                        <a:t> that the environment provides</a:t>
                      </a:r>
                      <a:endParaRPr lang="en-PH" sz="1400" dirty="0"/>
                    </a:p>
                  </a:txBody>
                  <a:tcPr/>
                </a:tc>
                <a:tc>
                  <a:txBody>
                    <a:bodyPr/>
                    <a:lstStyle/>
                    <a:p>
                      <a:r>
                        <a:rPr lang="en-PH" sz="1400" dirty="0" smtClean="0"/>
                        <a:t>Value</a:t>
                      </a:r>
                      <a:r>
                        <a:rPr lang="en-PH" sz="1400" baseline="0" dirty="0" smtClean="0"/>
                        <a:t> attached to maintaining the possibility of obtaining benefits from ecosystem goods and services at a later date, including from a low value now but could have a much higher value in future because of new information and knowledge</a:t>
                      </a:r>
                      <a:endParaRPr lang="en-PH" sz="1400" dirty="0"/>
                    </a:p>
                  </a:txBody>
                  <a:tcPr/>
                </a:tc>
                <a:tc>
                  <a:txBody>
                    <a:bodyPr/>
                    <a:lstStyle/>
                    <a:p>
                      <a:r>
                        <a:rPr lang="en-PH" sz="1400" dirty="0" smtClean="0"/>
                        <a:t>Value people derive from the knowledge that something exists even</a:t>
                      </a:r>
                      <a:r>
                        <a:rPr lang="en-PH" sz="1400" baseline="0" dirty="0" smtClean="0"/>
                        <a:t> if they never plan to use it</a:t>
                      </a:r>
                      <a:endParaRPr lang="en-PH" sz="1400" dirty="0"/>
                    </a:p>
                  </a:txBody>
                  <a:tcPr/>
                </a:tc>
                <a:tc>
                  <a:txBody>
                    <a:bodyPr/>
                    <a:lstStyle/>
                    <a:p>
                      <a:r>
                        <a:rPr lang="en-PH" sz="1400" dirty="0" smtClean="0"/>
                        <a:t>Value derived from the desire to pass on ecosystems</a:t>
                      </a:r>
                      <a:r>
                        <a:rPr lang="en-PH" sz="1400" baseline="0" dirty="0" smtClean="0"/>
                        <a:t> to future generations</a:t>
                      </a:r>
                      <a:endParaRPr lang="en-PH" sz="1400" dirty="0"/>
                    </a:p>
                  </a:txBody>
                  <a:tcPr/>
                </a:tc>
              </a:tr>
              <a:tr h="370840">
                <a:tc>
                  <a:txBody>
                    <a:bodyPr/>
                    <a:lstStyle/>
                    <a:p>
                      <a:r>
                        <a:rPr lang="en-PH" sz="1400" i="1" dirty="0" smtClean="0"/>
                        <a:t>Material goods </a:t>
                      </a:r>
                    </a:p>
                    <a:p>
                      <a:endParaRPr lang="en-PH" sz="1400" i="1" dirty="0" smtClean="0"/>
                    </a:p>
                    <a:p>
                      <a:r>
                        <a:rPr lang="en-PH" sz="1400" i="1" dirty="0" smtClean="0"/>
                        <a:t>Cultural</a:t>
                      </a:r>
                      <a:r>
                        <a:rPr lang="en-PH" sz="1400" i="1" baseline="0" dirty="0" smtClean="0"/>
                        <a:t> and amenity services</a:t>
                      </a:r>
                      <a:endParaRPr lang="en-PH" sz="1400" i="1" dirty="0"/>
                    </a:p>
                  </a:txBody>
                  <a:tcPr/>
                </a:tc>
                <a:tc>
                  <a:txBody>
                    <a:bodyPr/>
                    <a:lstStyle/>
                    <a:p>
                      <a:r>
                        <a:rPr lang="en-PH" sz="1400" i="1" dirty="0" smtClean="0"/>
                        <a:t>Regulating services</a:t>
                      </a:r>
                    </a:p>
                    <a:p>
                      <a:endParaRPr lang="en-PH" sz="1400" i="1" dirty="0" smtClean="0"/>
                    </a:p>
                    <a:p>
                      <a:r>
                        <a:rPr lang="en-PH" sz="1400" i="1" dirty="0" smtClean="0"/>
                        <a:t>Supporting services</a:t>
                      </a:r>
                      <a:endParaRPr lang="en-PH" sz="1400" i="1" dirty="0"/>
                    </a:p>
                  </a:txBody>
                  <a:tcPr/>
                </a:tc>
                <a:tc>
                  <a:txBody>
                    <a:bodyPr/>
                    <a:lstStyle/>
                    <a:p>
                      <a:r>
                        <a:rPr lang="en-PH" sz="1400" i="1" dirty="0" smtClean="0"/>
                        <a:t>All services</a:t>
                      </a:r>
                      <a:endParaRPr lang="en-PH" sz="1400" i="1" dirty="0"/>
                    </a:p>
                  </a:txBody>
                  <a:tcPr/>
                </a:tc>
                <a:tc>
                  <a:txBody>
                    <a:bodyPr/>
                    <a:lstStyle/>
                    <a:p>
                      <a:r>
                        <a:rPr lang="en-PH" sz="1400" i="1" dirty="0" smtClean="0"/>
                        <a:t>All services</a:t>
                      </a:r>
                      <a:endParaRPr lang="en-PH" sz="1400" i="1" dirty="0"/>
                    </a:p>
                  </a:txBody>
                  <a:tcPr/>
                </a:tc>
                <a:tc>
                  <a:txBody>
                    <a:bodyPr/>
                    <a:lstStyle/>
                    <a:p>
                      <a:r>
                        <a:rPr lang="en-PH" sz="1400" i="1" dirty="0" smtClean="0"/>
                        <a:t>Supporting services</a:t>
                      </a:r>
                      <a:endParaRPr lang="en-PH" sz="1400" i="1" dirty="0"/>
                    </a:p>
                  </a:txBody>
                  <a:tcPr/>
                </a:tc>
              </a:tr>
            </a:tbl>
          </a:graphicData>
        </a:graphic>
      </p:graphicFrame>
      <p:sp>
        <p:nvSpPr>
          <p:cNvPr id="5" name="TextBox 4"/>
          <p:cNvSpPr txBox="1"/>
          <p:nvPr/>
        </p:nvSpPr>
        <p:spPr>
          <a:xfrm>
            <a:off x="609600" y="6324600"/>
            <a:ext cx="6477000" cy="369332"/>
          </a:xfrm>
          <a:prstGeom prst="rect">
            <a:avLst/>
          </a:prstGeom>
          <a:noFill/>
        </p:spPr>
        <p:txBody>
          <a:bodyPr wrap="square" rtlCol="0">
            <a:spAutoFit/>
          </a:bodyPr>
          <a:lstStyle/>
          <a:p>
            <a:r>
              <a:rPr lang="en-PH" dirty="0" smtClean="0"/>
              <a:t>Source:  PLS ADD APPROPRIATE SOURCE FORMAT (details in notes)</a:t>
            </a:r>
            <a:endParaRPr lang="en-PH" dirty="0"/>
          </a:p>
        </p:txBody>
      </p:sp>
    </p:spTree>
    <p:extLst>
      <p:ext uri="{BB962C8B-B14F-4D97-AF65-F5344CB8AC3E}">
        <p14:creationId xmlns:p14="http://schemas.microsoft.com/office/powerpoint/2010/main" val="1490917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Valuation Methods</a:t>
            </a:r>
            <a:endParaRPr lang="en-US" dirty="0"/>
          </a:p>
        </p:txBody>
      </p:sp>
      <p:sp>
        <p:nvSpPr>
          <p:cNvPr id="3" name="Content Placeholder 2"/>
          <p:cNvSpPr>
            <a:spLocks noGrp="1"/>
          </p:cNvSpPr>
          <p:nvPr>
            <p:ph idx="1"/>
          </p:nvPr>
        </p:nvSpPr>
        <p:spPr/>
        <p:txBody>
          <a:bodyPr>
            <a:normAutofit lnSpcReduction="10000"/>
          </a:bodyPr>
          <a:lstStyle/>
          <a:p>
            <a:r>
              <a:rPr lang="en-US" dirty="0" smtClean="0"/>
              <a:t>Direct Market Valuation</a:t>
            </a:r>
          </a:p>
          <a:p>
            <a:pPr marL="0" indent="0">
              <a:buNone/>
            </a:pPr>
            <a:r>
              <a:rPr lang="en-US" dirty="0"/>
              <a:t>	</a:t>
            </a:r>
            <a:r>
              <a:rPr lang="en-US" sz="2400" dirty="0" smtClean="0"/>
              <a:t>Market Prices</a:t>
            </a:r>
          </a:p>
          <a:p>
            <a:pPr marL="0" indent="0">
              <a:buNone/>
            </a:pPr>
            <a:r>
              <a:rPr lang="en-US" sz="2400" dirty="0"/>
              <a:t>	</a:t>
            </a:r>
            <a:r>
              <a:rPr lang="en-US" sz="2400" dirty="0" smtClean="0"/>
              <a:t>Cost based approaches</a:t>
            </a:r>
          </a:p>
          <a:p>
            <a:pPr marL="0" indent="0">
              <a:buNone/>
            </a:pPr>
            <a:r>
              <a:rPr lang="en-US" sz="2400" dirty="0"/>
              <a:t>	</a:t>
            </a:r>
            <a:r>
              <a:rPr lang="en-US" sz="2400" dirty="0" smtClean="0"/>
              <a:t>Production function based approaches</a:t>
            </a:r>
          </a:p>
          <a:p>
            <a:r>
              <a:rPr lang="en-US" dirty="0" smtClean="0"/>
              <a:t>Surrogate Market Valuation</a:t>
            </a:r>
          </a:p>
          <a:p>
            <a:pPr lvl="1"/>
            <a:r>
              <a:rPr lang="en-US" sz="2400" dirty="0" smtClean="0"/>
              <a:t>Travel cost, hedonic pricing</a:t>
            </a:r>
          </a:p>
          <a:p>
            <a:r>
              <a:rPr lang="en-US" dirty="0" smtClean="0"/>
              <a:t>Stated Preference Methods</a:t>
            </a:r>
          </a:p>
          <a:p>
            <a:pPr marL="0" indent="0">
              <a:buNone/>
            </a:pPr>
            <a:r>
              <a:rPr lang="en-US" dirty="0" smtClean="0"/>
              <a:t>	</a:t>
            </a:r>
            <a:r>
              <a:rPr lang="en-US" sz="2400" dirty="0" smtClean="0"/>
              <a:t>Contingent Valuation, Conjoint Analysis</a:t>
            </a:r>
          </a:p>
          <a:p>
            <a:r>
              <a:rPr lang="en-US" dirty="0" smtClean="0"/>
              <a:t>Benefit Transfer</a:t>
            </a:r>
          </a:p>
          <a:p>
            <a:endParaRPr lang="en-US" dirty="0"/>
          </a:p>
        </p:txBody>
      </p:sp>
    </p:spTree>
    <p:extLst>
      <p:ext uri="{BB962C8B-B14F-4D97-AF65-F5344CB8AC3E}">
        <p14:creationId xmlns:p14="http://schemas.microsoft.com/office/powerpoint/2010/main" val="21088221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11583</TotalTime>
  <Words>1883</Words>
  <Application>Microsoft Office PowerPoint</Application>
  <PresentationFormat>On-screen Show (4:3)</PresentationFormat>
  <Paragraphs>227</Paragraphs>
  <Slides>24</Slides>
  <Notes>8</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Microsoft YaHei</vt:lpstr>
      <vt:lpstr>Arial</vt:lpstr>
      <vt:lpstr>Calibri</vt:lpstr>
      <vt:lpstr>Tahoma</vt:lpstr>
      <vt:lpstr>Times New Roman</vt:lpstr>
      <vt:lpstr>Wingdings</vt:lpstr>
      <vt:lpstr>1_Office Theme</vt:lpstr>
      <vt:lpstr>2_Office Theme</vt:lpstr>
      <vt:lpstr>PowerPoint Presentation</vt:lpstr>
      <vt:lpstr>Outline</vt:lpstr>
      <vt:lpstr>A. Ecosystem Values</vt:lpstr>
      <vt:lpstr>PowerPoint Presentation</vt:lpstr>
      <vt:lpstr>Millennium Ecosystems Assessments</vt:lpstr>
      <vt:lpstr>PowerPoint Presentation</vt:lpstr>
      <vt:lpstr>Ecosystems and Human Wellbeing</vt:lpstr>
      <vt:lpstr>Economic value linked to forest goods and services</vt:lpstr>
      <vt:lpstr>Valuation Methods</vt:lpstr>
      <vt:lpstr>PowerPoint Presentation</vt:lpstr>
      <vt:lpstr>PowerPoint Presentation</vt:lpstr>
      <vt:lpstr>PowerPoint Presentation</vt:lpstr>
      <vt:lpstr>PowerPoint Presentation</vt:lpstr>
      <vt:lpstr>PowerPoint Presentation</vt:lpstr>
      <vt:lpstr>PowerPoint Presentation</vt:lpstr>
      <vt:lpstr> Forest Ecosystem Services Valuation- Summary  </vt:lpstr>
      <vt:lpstr>Macroeconomics:  opportunity and vulnerability</vt:lpstr>
      <vt:lpstr>Cost Benefits in Policy contexts:</vt:lpstr>
      <vt:lpstr>TEEB Findings</vt:lpstr>
      <vt:lpstr>Shortcomings of FEV Studies</vt:lpstr>
      <vt:lpstr>Shortcomings of FEV Studies Cont..</vt:lpstr>
      <vt:lpstr>The Way Forward</vt:lpstr>
      <vt:lpstr>The Way Forward</vt:lpstr>
      <vt:lpstr>Thank you</vt:lpstr>
    </vt:vector>
  </TitlesOfParts>
  <Company>Asian Development Bank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Natural Capital</dc:title>
  <dc:creator>mav</dc:creator>
  <cp:lastModifiedBy>user</cp:lastModifiedBy>
  <cp:revision>84</cp:revision>
  <cp:lastPrinted>2016-10-15T09:27:14Z</cp:lastPrinted>
  <dcterms:created xsi:type="dcterms:W3CDTF">2016-10-03T00:50:40Z</dcterms:created>
  <dcterms:modified xsi:type="dcterms:W3CDTF">2016-10-18T05:03:21Z</dcterms:modified>
</cp:coreProperties>
</file>