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257" r:id="rId4"/>
    <p:sldId id="259" r:id="rId5"/>
    <p:sldId id="301" r:id="rId6"/>
    <p:sldId id="335" r:id="rId7"/>
    <p:sldId id="344" r:id="rId8"/>
    <p:sldId id="319" r:id="rId9"/>
    <p:sldId id="320" r:id="rId10"/>
    <p:sldId id="321" r:id="rId11"/>
    <p:sldId id="327" r:id="rId12"/>
    <p:sldId id="350" r:id="rId13"/>
    <p:sldId id="353" r:id="rId14"/>
    <p:sldId id="354" r:id="rId15"/>
    <p:sldId id="364" r:id="rId16"/>
    <p:sldId id="365" r:id="rId17"/>
    <p:sldId id="366" r:id="rId18"/>
    <p:sldId id="363" r:id="rId19"/>
    <p:sldId id="296" r:id="rId20"/>
  </p:sldIdLst>
  <p:sldSz cx="9144000" cy="6858000" type="screen4x3"/>
  <p:notesSz cx="70866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896" autoAdjust="0"/>
  </p:normalViewPr>
  <p:slideViewPr>
    <p:cSldViewPr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Tsunami%20Tables\vegetation%20test%20results%20new%205.5.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Tsunami%20Tables\vegetation%20test%20results%20new%205.5.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Tsunami%20Tables\vegetation%20test%20results%20new%205.5.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0" i="0" u="none" strike="noStrike" baseline="0"/>
              <a:t>Porosity = 93.36%</a:t>
            </a:r>
            <a:r>
              <a:rPr lang="en-US" sz="1600" b="1" i="0" u="none" strike="noStrike" baseline="0"/>
              <a:t> </a:t>
            </a:r>
            <a:endParaRPr lang="en-U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65580205478438"/>
          <c:y val="0.22351966350646588"/>
          <c:w val="0.60091163585560003"/>
          <c:h val="0.48598403696878506"/>
        </c:manualLayout>
      </c:layout>
      <c:scatterChart>
        <c:scatterStyle val="lineMarker"/>
        <c:varyColors val="0"/>
        <c:ser>
          <c:idx val="0"/>
          <c:order val="0"/>
          <c:tx>
            <c:v>L = 60 cm</c:v>
          </c:tx>
          <c:spPr>
            <a:ln>
              <a:noFill/>
            </a:ln>
          </c:spPr>
          <c:marker>
            <c:symbol val="circle"/>
            <c:size val="3"/>
          </c:marker>
          <c:trendline>
            <c:trendlineType val="exp"/>
            <c:dispRSqr val="0"/>
            <c:dispEq val="0"/>
          </c:trendline>
          <c:xVal>
            <c:numRef>
              <c:f>Sheet1!$G$5:$G$11</c:f>
              <c:numCache>
                <c:formatCode>0.000</c:formatCode>
                <c:ptCount val="7"/>
                <c:pt idx="0">
                  <c:v>0.26088629413400144</c:v>
                </c:pt>
                <c:pt idx="1">
                  <c:v>0.31800918032787001</c:v>
                </c:pt>
                <c:pt idx="2">
                  <c:v>0.36971621621621631</c:v>
                </c:pt>
                <c:pt idx="3">
                  <c:v>0.41474694030249598</c:v>
                </c:pt>
                <c:pt idx="4">
                  <c:v>0.477413526641154</c:v>
                </c:pt>
              </c:numCache>
            </c:numRef>
          </c:xVal>
          <c:yVal>
            <c:numRef>
              <c:f>Sheet1!$F$5:$F$11</c:f>
              <c:numCache>
                <c:formatCode>0.000</c:formatCode>
                <c:ptCount val="7"/>
                <c:pt idx="0">
                  <c:v>8.2385135548559821E-2</c:v>
                </c:pt>
                <c:pt idx="1">
                  <c:v>9.4842893687117263E-2</c:v>
                </c:pt>
                <c:pt idx="2">
                  <c:v>0.11338176690203718</c:v>
                </c:pt>
                <c:pt idx="3">
                  <c:v>0.12087941163604445</c:v>
                </c:pt>
                <c:pt idx="4">
                  <c:v>0.12630485626091631</c:v>
                </c:pt>
              </c:numCache>
            </c:numRef>
          </c:yVal>
          <c:smooth val="0"/>
        </c:ser>
        <c:ser>
          <c:idx val="1"/>
          <c:order val="1"/>
          <c:tx>
            <c:v>L = 30 cm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C000"/>
              </a:solidFill>
            </c:spPr>
          </c:marker>
          <c:trendline>
            <c:trendlineType val="exp"/>
            <c:dispRSqr val="0"/>
            <c:dispEq val="0"/>
          </c:trendline>
          <c:xVal>
            <c:numRef>
              <c:f>Sheet1!$G$15:$G$19</c:f>
              <c:numCache>
                <c:formatCode>0.000</c:formatCode>
                <c:ptCount val="5"/>
                <c:pt idx="0">
                  <c:v>8.9378250591016548E-2</c:v>
                </c:pt>
                <c:pt idx="1">
                  <c:v>0.23293494897959191</c:v>
                </c:pt>
                <c:pt idx="2">
                  <c:v>0.30855882352941277</c:v>
                </c:pt>
                <c:pt idx="3">
                  <c:v>0.42859376732838034</c:v>
                </c:pt>
                <c:pt idx="4">
                  <c:v>0.53990963855421814</c:v>
                </c:pt>
              </c:numCache>
            </c:numRef>
          </c:xVal>
          <c:yVal>
            <c:numRef>
              <c:f>Sheet1!$F$15:$F$19</c:f>
              <c:numCache>
                <c:formatCode>0.000</c:formatCode>
                <c:ptCount val="5"/>
                <c:pt idx="0">
                  <c:v>5.5468101561370976E-2</c:v>
                </c:pt>
                <c:pt idx="1">
                  <c:v>9.4472368257144793E-2</c:v>
                </c:pt>
                <c:pt idx="2">
                  <c:v>0.12322548588502603</c:v>
                </c:pt>
                <c:pt idx="3">
                  <c:v>0.15136019874589268</c:v>
                </c:pt>
                <c:pt idx="4">
                  <c:v>0.18282616150464573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7229632"/>
        <c:axId val="-1697229088"/>
      </c:scatterChart>
      <c:valAx>
        <c:axId val="-169722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</a:t>
                </a:r>
                <a:r>
                  <a:rPr lang="en-US" baseline="0"/>
                  <a:t> (m/s)</a:t>
                </a:r>
                <a:endParaRPr lang="en-US"/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nextTo"/>
        <c:crossAx val="-1697229088"/>
        <c:crosses val="autoZero"/>
        <c:crossBetween val="midCat"/>
      </c:valAx>
      <c:valAx>
        <c:axId val="-1697229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 (H</a:t>
                </a:r>
                <a:r>
                  <a:rPr lang="en-US" baseline="-25000" dirty="0"/>
                  <a:t>D</a:t>
                </a:r>
                <a:r>
                  <a:rPr lang="en-US" dirty="0"/>
                  <a:t>/ L)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-169722963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8600795868258511"/>
          <c:y val="0.20371575185732585"/>
          <c:w val="0.16695013123359581"/>
          <c:h val="0.5221801035932455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0" i="0" u="none" strike="noStrike" baseline="0"/>
              <a:t>Porosity = 95.83%</a:t>
            </a:r>
            <a:r>
              <a:rPr lang="en-US" sz="1600" b="1" i="0" u="none" strike="noStrike" baseline="0"/>
              <a:t> </a:t>
            </a:r>
            <a:endParaRPr lang="en-US" sz="16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 = 60 cm</c:v>
          </c:tx>
          <c:spPr>
            <a:ln>
              <a:noFill/>
            </a:ln>
          </c:spPr>
          <c:marker>
            <c:symbol val="circle"/>
            <c:size val="3"/>
          </c:marker>
          <c:trendline>
            <c:trendlineType val="exp"/>
            <c:dispRSqr val="0"/>
            <c:dispEq val="0"/>
          </c:trendline>
          <c:xVal>
            <c:numRef>
              <c:f>Sheet2!$G$5:$G$9</c:f>
              <c:numCache>
                <c:formatCode>General</c:formatCode>
                <c:ptCount val="5"/>
                <c:pt idx="0">
                  <c:v>0.1293134737202534</c:v>
                </c:pt>
                <c:pt idx="1">
                  <c:v>0.19015051637002817</c:v>
                </c:pt>
                <c:pt idx="2">
                  <c:v>0.27725003208830679</c:v>
                </c:pt>
                <c:pt idx="3">
                  <c:v>0.33943894993895779</c:v>
                </c:pt>
                <c:pt idx="4">
                  <c:v>0.42008274853801181</c:v>
                </c:pt>
              </c:numCache>
            </c:numRef>
          </c:xVal>
          <c:yVal>
            <c:numRef>
              <c:f>Sheet2!$F$5:$F$9</c:f>
              <c:numCache>
                <c:formatCode>General</c:formatCode>
                <c:ptCount val="5"/>
                <c:pt idx="0">
                  <c:v>4.1727565274174656E-2</c:v>
                </c:pt>
                <c:pt idx="1">
                  <c:v>5.1474498890806512E-2</c:v>
                </c:pt>
                <c:pt idx="2">
                  <c:v>6.721625652703013E-2</c:v>
                </c:pt>
                <c:pt idx="3">
                  <c:v>8.9163225463785634E-2</c:v>
                </c:pt>
                <c:pt idx="4">
                  <c:v>0.10799364473800889</c:v>
                </c:pt>
              </c:numCache>
            </c:numRef>
          </c:yVal>
          <c:smooth val="0"/>
        </c:ser>
        <c:ser>
          <c:idx val="1"/>
          <c:order val="1"/>
          <c:tx>
            <c:v>L = 30 cm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C000"/>
              </a:solidFill>
            </c:spPr>
          </c:marker>
          <c:trendline>
            <c:trendlineType val="exp"/>
            <c:dispRSqr val="0"/>
            <c:dispEq val="0"/>
          </c:trendline>
          <c:xVal>
            <c:numRef>
              <c:f>Sheet2!$G$14:$G$18</c:f>
              <c:numCache>
                <c:formatCode>General</c:formatCode>
                <c:ptCount val="5"/>
                <c:pt idx="0">
                  <c:v>6.7668650793650795E-2</c:v>
                </c:pt>
                <c:pt idx="1">
                  <c:v>0.16184336525307788</c:v>
                </c:pt>
                <c:pt idx="2">
                  <c:v>0.29728031953522188</c:v>
                </c:pt>
                <c:pt idx="3">
                  <c:v>0.41250515995872034</c:v>
                </c:pt>
                <c:pt idx="4">
                  <c:v>0.5345629084967215</c:v>
                </c:pt>
              </c:numCache>
            </c:numRef>
          </c:xVal>
          <c:yVal>
            <c:numRef>
              <c:f>Sheet2!$F$14:$F$18</c:f>
              <c:numCache>
                <c:formatCode>General</c:formatCode>
                <c:ptCount val="5"/>
                <c:pt idx="0">
                  <c:v>6.5847766099713323E-2</c:v>
                </c:pt>
                <c:pt idx="1">
                  <c:v>7.9324236334739603E-2</c:v>
                </c:pt>
                <c:pt idx="2">
                  <c:v>8.9939066533333265E-2</c:v>
                </c:pt>
                <c:pt idx="3">
                  <c:v>0.12410628564835224</c:v>
                </c:pt>
                <c:pt idx="4">
                  <c:v>0.14070112453708294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7226912"/>
        <c:axId val="-1697227456"/>
      </c:scatterChart>
      <c:valAx>
        <c:axId val="-169722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</a:t>
                </a:r>
                <a:r>
                  <a:rPr lang="en-US" baseline="0"/>
                  <a:t> (m/s)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697227456"/>
        <c:crosses val="autoZero"/>
        <c:crossBetween val="midCat"/>
      </c:valAx>
      <c:valAx>
        <c:axId val="-1697227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 (H</a:t>
                </a:r>
                <a:r>
                  <a:rPr lang="en-US" baseline="-25000" dirty="0"/>
                  <a:t>D</a:t>
                </a:r>
                <a:r>
                  <a:rPr lang="en-US" dirty="0"/>
                  <a:t>/ L)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69722691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6717323663102255"/>
          <c:y val="0.1984776902887139"/>
          <c:w val="0.21921675993560621"/>
          <c:h val="0.5092118555935263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0" i="0" u="none" strike="noStrike" baseline="0"/>
              <a:t>Porosity = 97.15%</a:t>
            </a:r>
            <a:r>
              <a:rPr lang="en-US" sz="1600" b="1" i="0" u="none" strike="noStrike" baseline="0"/>
              <a:t> </a:t>
            </a:r>
            <a:endParaRPr lang="en-US" sz="1600"/>
          </a:p>
        </c:rich>
      </c:tx>
      <c:layout>
        <c:manualLayout>
          <c:xMode val="edge"/>
          <c:yMode val="edge"/>
          <c:x val="0.33890256605549196"/>
          <c:y val="0.104790228144559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26343401354381"/>
          <c:y val="0.26644979861388296"/>
          <c:w val="0.64599033657308846"/>
          <c:h val="0.5525276385906307"/>
        </c:manualLayout>
      </c:layout>
      <c:scatterChart>
        <c:scatterStyle val="lineMarker"/>
        <c:varyColors val="0"/>
        <c:ser>
          <c:idx val="0"/>
          <c:order val="0"/>
          <c:tx>
            <c:v>L = 60 cm</c:v>
          </c:tx>
          <c:spPr>
            <a:ln>
              <a:noFill/>
            </a:ln>
          </c:spPr>
          <c:marker>
            <c:symbol val="circle"/>
            <c:size val="3"/>
          </c:marke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Sheet3!$G$5:$G$12</c:f>
              <c:numCache>
                <c:formatCode>General</c:formatCode>
                <c:ptCount val="8"/>
                <c:pt idx="0">
                  <c:v>9.8804347826089045E-2</c:v>
                </c:pt>
                <c:pt idx="1">
                  <c:v>0.21212880143112794</c:v>
                </c:pt>
                <c:pt idx="2">
                  <c:v>0.28539019381337438</c:v>
                </c:pt>
                <c:pt idx="3">
                  <c:v>0.35232341269841388</c:v>
                </c:pt>
                <c:pt idx="4">
                  <c:v>0.46192073338848227</c:v>
                </c:pt>
              </c:numCache>
            </c:numRef>
          </c:xVal>
          <c:yVal>
            <c:numRef>
              <c:f>Sheet3!$F$5:$F$12</c:f>
              <c:numCache>
                <c:formatCode>General</c:formatCode>
                <c:ptCount val="8"/>
                <c:pt idx="0">
                  <c:v>3.7227624968927585E-2</c:v>
                </c:pt>
                <c:pt idx="1">
                  <c:v>5.3910590492410412E-2</c:v>
                </c:pt>
                <c:pt idx="2">
                  <c:v>6.6752479623627084E-2</c:v>
                </c:pt>
                <c:pt idx="3">
                  <c:v>8.1862385568569798E-2</c:v>
                </c:pt>
                <c:pt idx="4">
                  <c:v>0.10437373935543669</c:v>
                </c:pt>
              </c:numCache>
            </c:numRef>
          </c:yVal>
          <c:smooth val="0"/>
        </c:ser>
        <c:ser>
          <c:idx val="1"/>
          <c:order val="1"/>
          <c:tx>
            <c:v>L = 30 cm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C000"/>
              </a:solidFill>
            </c:spPr>
          </c:marke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Sheet3!$G$16:$G$20</c:f>
              <c:numCache>
                <c:formatCode>General</c:formatCode>
                <c:ptCount val="5"/>
                <c:pt idx="0">
                  <c:v>0.11545138888888888</c:v>
                </c:pt>
                <c:pt idx="1">
                  <c:v>0.21831033549783985</c:v>
                </c:pt>
                <c:pt idx="2">
                  <c:v>0.36095823158323181</c:v>
                </c:pt>
                <c:pt idx="3">
                  <c:v>0.43892571112952905</c:v>
                </c:pt>
                <c:pt idx="4">
                  <c:v>0.46961371527778173</c:v>
                </c:pt>
              </c:numCache>
            </c:numRef>
          </c:xVal>
          <c:yVal>
            <c:numRef>
              <c:f>Sheet3!$F$16:$F$20</c:f>
              <c:numCache>
                <c:formatCode>General</c:formatCode>
                <c:ptCount val="5"/>
                <c:pt idx="0">
                  <c:v>5.1521709385473846E-2</c:v>
                </c:pt>
                <c:pt idx="1">
                  <c:v>8.9152578049771725E-2</c:v>
                </c:pt>
                <c:pt idx="2">
                  <c:v>0.11492859482724481</c:v>
                </c:pt>
                <c:pt idx="3">
                  <c:v>0.12692427192178865</c:v>
                </c:pt>
                <c:pt idx="4">
                  <c:v>0.13753745397836309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7225280"/>
        <c:axId val="-1697224736"/>
      </c:scatterChart>
      <c:valAx>
        <c:axId val="-169722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</a:t>
                </a:r>
                <a:r>
                  <a:rPr lang="en-US" baseline="0"/>
                  <a:t> (m/s)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697224736"/>
        <c:crosses val="autoZero"/>
        <c:crossBetween val="midCat"/>
      </c:valAx>
      <c:valAx>
        <c:axId val="-1697224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 (H</a:t>
                </a:r>
                <a:r>
                  <a:rPr lang="en-US" baseline="-25000" dirty="0"/>
                  <a:t>D</a:t>
                </a:r>
                <a:r>
                  <a:rPr lang="en-US" dirty="0"/>
                  <a:t>/ L)</a:t>
                </a:r>
              </a:p>
            </c:rich>
          </c:tx>
          <c:layout>
            <c:manualLayout>
              <c:xMode val="edge"/>
              <c:yMode val="edge"/>
              <c:x val="0"/>
              <c:y val="0.481625179917026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1697225280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194639543677511"/>
          <c:y val="0.29050503767674202"/>
          <c:w val="0.15245737761040948"/>
          <c:h val="0.5280799515445290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Porosity vs ∆H/L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L=30 cm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Summary!$D$3:$D$5</c:f>
              <c:numCache>
                <c:formatCode>General</c:formatCode>
                <c:ptCount val="3"/>
                <c:pt idx="0">
                  <c:v>93.36</c:v>
                </c:pt>
                <c:pt idx="1">
                  <c:v>95.83</c:v>
                </c:pt>
                <c:pt idx="2">
                  <c:v>97.15</c:v>
                </c:pt>
              </c:numCache>
            </c:numRef>
          </c:xVal>
          <c:yVal>
            <c:numRef>
              <c:f>Summary!$G$3:$G$5</c:f>
              <c:numCache>
                <c:formatCode>0.000</c:formatCode>
                <c:ptCount val="3"/>
                <c:pt idx="0">
                  <c:v>0.17333333333333334</c:v>
                </c:pt>
                <c:pt idx="1">
                  <c:v>0.19</c:v>
                </c:pt>
                <c:pt idx="2">
                  <c:v>0.21666666666666667</c:v>
                </c:pt>
              </c:numCache>
            </c:numRef>
          </c:yVal>
          <c:smooth val="0"/>
        </c:ser>
        <c:ser>
          <c:idx val="1"/>
          <c:order val="1"/>
          <c:tx>
            <c:v>L=60 cm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Summary!$D$6:$D$8</c:f>
              <c:numCache>
                <c:formatCode>General</c:formatCode>
                <c:ptCount val="3"/>
                <c:pt idx="0">
                  <c:v>93.36</c:v>
                </c:pt>
                <c:pt idx="1">
                  <c:v>95.83</c:v>
                </c:pt>
                <c:pt idx="2">
                  <c:v>97.15</c:v>
                </c:pt>
              </c:numCache>
            </c:numRef>
          </c:xVal>
          <c:yVal>
            <c:numRef>
              <c:f>Summary!$G$6:$G$8</c:f>
              <c:numCache>
                <c:formatCode>0.000</c:formatCode>
                <c:ptCount val="3"/>
                <c:pt idx="0">
                  <c:v>0.11500000000000002</c:v>
                </c:pt>
                <c:pt idx="1">
                  <c:v>0.15666666666666668</c:v>
                </c:pt>
                <c:pt idx="2">
                  <c:v>0.13666666666666669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79476816"/>
        <c:axId val="-1579471920"/>
      </c:scatterChart>
      <c:valAx>
        <c:axId val="-1579476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Porosity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79471920"/>
        <c:crosses val="autoZero"/>
        <c:crossBetween val="midCat"/>
      </c:valAx>
      <c:valAx>
        <c:axId val="-157947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∆H/L(m/m)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79476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8ED17-8148-4086-908F-3DEE19BB8303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6CA17-F7BB-431A-97FF-65E035994AE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Measures that mitigate the impact of the hazard</a:t>
          </a:r>
          <a:endParaRPr lang="en-US" sz="2000" b="1" dirty="0">
            <a:solidFill>
              <a:srgbClr val="C00000"/>
            </a:solidFill>
          </a:endParaRPr>
        </a:p>
      </dgm:t>
    </dgm:pt>
    <dgm:pt modelId="{16E79C5C-A60E-4597-B4F8-C77F14FA9CFB}" type="parTrans" cxnId="{8141910F-41F8-4230-B0E1-4BD5D147E2F4}">
      <dgm:prSet/>
      <dgm:spPr/>
      <dgm:t>
        <a:bodyPr/>
        <a:lstStyle/>
        <a:p>
          <a:endParaRPr lang="en-US"/>
        </a:p>
      </dgm:t>
    </dgm:pt>
    <dgm:pt modelId="{6AAA31B3-04E3-4463-8158-BB8D8DA8CDF0}" type="sibTrans" cxnId="{8141910F-41F8-4230-B0E1-4BD5D147E2F4}">
      <dgm:prSet/>
      <dgm:spPr/>
      <dgm:t>
        <a:bodyPr/>
        <a:lstStyle/>
        <a:p>
          <a:endParaRPr lang="en-US"/>
        </a:p>
      </dgm:t>
    </dgm:pt>
    <dgm:pt modelId="{FA012F2A-52AD-4898-AF57-35BBFCA8C39F}">
      <dgm:prSet phldrT="[Text]" custT="1"/>
      <dgm:spPr/>
      <dgm:t>
        <a:bodyPr/>
        <a:lstStyle/>
        <a:p>
          <a:r>
            <a:rPr lang="en-US" sz="1400" b="1" dirty="0" smtClean="0"/>
            <a:t>Measures that mitigate exposure and vulnerability to the hazard</a:t>
          </a:r>
          <a:endParaRPr lang="en-US" sz="1400" b="1" dirty="0"/>
        </a:p>
      </dgm:t>
    </dgm:pt>
    <dgm:pt modelId="{D7F4F56B-6CED-4E59-971A-51B30A3DB797}" type="parTrans" cxnId="{16C71D60-6B46-43C5-A8AB-56A724B06FE1}">
      <dgm:prSet/>
      <dgm:spPr/>
      <dgm:t>
        <a:bodyPr/>
        <a:lstStyle/>
        <a:p>
          <a:endParaRPr lang="en-US"/>
        </a:p>
      </dgm:t>
    </dgm:pt>
    <dgm:pt modelId="{94523004-B74D-49E2-A0FE-D71F4753AE49}" type="sibTrans" cxnId="{16C71D60-6B46-43C5-A8AB-56A724B06FE1}">
      <dgm:prSet/>
      <dgm:spPr/>
      <dgm:t>
        <a:bodyPr/>
        <a:lstStyle/>
        <a:p>
          <a:endParaRPr lang="en-US"/>
        </a:p>
      </dgm:t>
    </dgm:pt>
    <dgm:pt modelId="{A72BA0CE-5B01-449E-B679-015C4B5764C5}">
      <dgm:prSet phldrT="[Text]" custT="1"/>
      <dgm:spPr/>
      <dgm:t>
        <a:bodyPr/>
        <a:lstStyle/>
        <a:p>
          <a:r>
            <a:rPr lang="en-US" sz="1400" b="1" dirty="0" smtClean="0"/>
            <a:t>Measures that promote successful evacuation from the hazard</a:t>
          </a:r>
          <a:endParaRPr lang="en-US" sz="1400" b="1" dirty="0"/>
        </a:p>
      </dgm:t>
    </dgm:pt>
    <dgm:pt modelId="{8C1A6BF5-9151-469D-862C-8F9A32DF553A}" type="parTrans" cxnId="{365D04AB-89C4-45E3-803E-74DEA919D03B}">
      <dgm:prSet/>
      <dgm:spPr/>
      <dgm:t>
        <a:bodyPr/>
        <a:lstStyle/>
        <a:p>
          <a:endParaRPr lang="en-US"/>
        </a:p>
      </dgm:t>
    </dgm:pt>
    <dgm:pt modelId="{92B71227-6FFF-4F6E-B1BD-08458924C7A9}" type="sibTrans" cxnId="{365D04AB-89C4-45E3-803E-74DEA919D03B}">
      <dgm:prSet/>
      <dgm:spPr/>
      <dgm:t>
        <a:bodyPr/>
        <a:lstStyle/>
        <a:p>
          <a:endParaRPr lang="en-US"/>
        </a:p>
      </dgm:t>
    </dgm:pt>
    <dgm:pt modelId="{625C513E-993B-4678-B641-76BF5888A14A}">
      <dgm:prSet phldrT="[Text]"/>
      <dgm:spPr/>
      <dgm:t>
        <a:bodyPr/>
        <a:lstStyle/>
        <a:p>
          <a:pPr algn="l"/>
          <a:r>
            <a:rPr lang="en-US" b="1" dirty="0" smtClean="0"/>
            <a:t>Reducing the impacts of waves prior to reaching the shoreline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D5EC675-7F87-43F4-9ACD-E8F095F04205}" type="parTrans" cxnId="{B12D494F-5E09-4A38-AABC-258B1BCED333}">
      <dgm:prSet/>
      <dgm:spPr/>
      <dgm:t>
        <a:bodyPr/>
        <a:lstStyle/>
        <a:p>
          <a:endParaRPr lang="en-US"/>
        </a:p>
      </dgm:t>
    </dgm:pt>
    <dgm:pt modelId="{13AA97C1-7E8D-4D47-84B9-BF0D36B1A031}" type="sibTrans" cxnId="{B12D494F-5E09-4A38-AABC-258B1BCED333}">
      <dgm:prSet/>
      <dgm:spPr/>
      <dgm:t>
        <a:bodyPr/>
        <a:lstStyle/>
        <a:p>
          <a:endParaRPr lang="en-US"/>
        </a:p>
      </dgm:t>
    </dgm:pt>
    <dgm:pt modelId="{C5998B48-5511-4490-8DD9-D56B59B99A46}">
      <dgm:prSet phldrT="[Text]"/>
      <dgm:spPr/>
      <dgm:t>
        <a:bodyPr/>
        <a:lstStyle/>
        <a:p>
          <a:pPr algn="l"/>
          <a:r>
            <a:rPr lang="en-US" b="1" dirty="0" smtClean="0"/>
            <a:t>Mitigating the severe impacts of waves on entry to shoreline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A1785D-58D3-4574-8FE6-D0F6B3E7183D}" type="parTrans" cxnId="{6E9DE02D-CC64-4512-AF55-29BF3BB55151}">
      <dgm:prSet/>
      <dgm:spPr/>
      <dgm:t>
        <a:bodyPr/>
        <a:lstStyle/>
        <a:p>
          <a:endParaRPr lang="en-US"/>
        </a:p>
      </dgm:t>
    </dgm:pt>
    <dgm:pt modelId="{9DEE6125-DBF4-4BAB-8E3D-E715E1B90E66}" type="sibTrans" cxnId="{6E9DE02D-CC64-4512-AF55-29BF3BB55151}">
      <dgm:prSet/>
      <dgm:spPr/>
      <dgm:t>
        <a:bodyPr/>
        <a:lstStyle/>
        <a:p>
          <a:endParaRPr lang="en-US"/>
        </a:p>
      </dgm:t>
    </dgm:pt>
    <dgm:pt modelId="{EFC730EB-DC3F-4403-AF1C-B854E02D3ECA}">
      <dgm:prSet phldrT="[Text]"/>
      <dgm:spPr/>
      <dgm:t>
        <a:bodyPr/>
        <a:lstStyle/>
        <a:p>
          <a:pPr algn="l"/>
          <a:r>
            <a:rPr lang="en-US" b="1" dirty="0" smtClean="0"/>
            <a:t>Protecting the coastal zone by preventing the inland movement of waves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94B88F8-CD6F-4827-97AA-5BE36D9CA17C}" type="parTrans" cxnId="{6E8332BE-173A-4748-82E6-93CC021E8863}">
      <dgm:prSet/>
      <dgm:spPr/>
      <dgm:t>
        <a:bodyPr/>
        <a:lstStyle/>
        <a:p>
          <a:endParaRPr lang="en-US"/>
        </a:p>
      </dgm:t>
    </dgm:pt>
    <dgm:pt modelId="{E97F3A47-5EC3-4378-85D5-D04A91C6BC69}" type="sibTrans" cxnId="{6E8332BE-173A-4748-82E6-93CC021E8863}">
      <dgm:prSet/>
      <dgm:spPr/>
      <dgm:t>
        <a:bodyPr/>
        <a:lstStyle/>
        <a:p>
          <a:endParaRPr lang="en-US"/>
        </a:p>
      </dgm:t>
    </dgm:pt>
    <dgm:pt modelId="{6734D9E3-CCEF-4F16-B517-A5E0E650EB2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FF0000"/>
              </a:solidFill>
            </a:rPr>
            <a:t>Artificial Structures and Natural  Eco-Systems</a:t>
          </a:r>
          <a:endParaRPr lang="en-US" b="1" dirty="0">
            <a:solidFill>
              <a:srgbClr val="FF0000"/>
            </a:solidFill>
          </a:endParaRPr>
        </a:p>
      </dgm:t>
    </dgm:pt>
    <dgm:pt modelId="{C8BE3C50-86B4-4D91-927E-12233C39B430}" type="parTrans" cxnId="{670AB3A3-DFD0-4C8B-98E6-68AFFECD5C28}">
      <dgm:prSet/>
      <dgm:spPr/>
      <dgm:t>
        <a:bodyPr/>
        <a:lstStyle/>
        <a:p>
          <a:endParaRPr lang="en-US"/>
        </a:p>
      </dgm:t>
    </dgm:pt>
    <dgm:pt modelId="{42D3B982-1987-45AE-A766-2B33DB6EC9BE}" type="sibTrans" cxnId="{670AB3A3-DFD0-4C8B-98E6-68AFFECD5C28}">
      <dgm:prSet/>
      <dgm:spPr/>
      <dgm:t>
        <a:bodyPr/>
        <a:lstStyle/>
        <a:p>
          <a:endParaRPr lang="en-US"/>
        </a:p>
      </dgm:t>
    </dgm:pt>
    <dgm:pt modelId="{94E897E7-4C5B-4228-8226-037DC1FF8540}" type="pres">
      <dgm:prSet presAssocID="{4338ED17-8148-4086-908F-3DEE19BB830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792A3-4EEB-452B-8FDF-B38ED8B0D1F5}" type="pres">
      <dgm:prSet presAssocID="{7966CA17-F7BB-431A-97FF-65E035994AED}" presName="gear1" presStyleLbl="node1" presStyleIdx="0" presStyleCnt="3" custLinFactNeighborX="25505" custLinFactNeighborY="-53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E19DF-5505-429C-AAAD-A5F7CC92F539}" type="pres">
      <dgm:prSet presAssocID="{7966CA17-F7BB-431A-97FF-65E035994AED}" presName="gear1srcNode" presStyleLbl="node1" presStyleIdx="0" presStyleCnt="3"/>
      <dgm:spPr/>
      <dgm:t>
        <a:bodyPr/>
        <a:lstStyle/>
        <a:p>
          <a:endParaRPr lang="en-US"/>
        </a:p>
      </dgm:t>
    </dgm:pt>
    <dgm:pt modelId="{4ACDF38F-CC84-419C-8386-B1AFC694F6CD}" type="pres">
      <dgm:prSet presAssocID="{7966CA17-F7BB-431A-97FF-65E035994AED}" presName="gear1dstNode" presStyleLbl="node1" presStyleIdx="0" presStyleCnt="3"/>
      <dgm:spPr/>
      <dgm:t>
        <a:bodyPr/>
        <a:lstStyle/>
        <a:p>
          <a:endParaRPr lang="en-US"/>
        </a:p>
      </dgm:t>
    </dgm:pt>
    <dgm:pt modelId="{606C88EA-8B9C-4D1C-82BC-2DAA4F4B309C}" type="pres">
      <dgm:prSet presAssocID="{7966CA17-F7BB-431A-97FF-65E035994AED}" presName="gear1ch" presStyleLbl="fgAcc1" presStyleIdx="0" presStyleCnt="1" custScaleX="206733" custScaleY="160909" custLinFactNeighborX="91269" custLinFactNeighborY="-380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91877-2901-403C-95FB-4F10F4F2C8EE}" type="pres">
      <dgm:prSet presAssocID="{FA012F2A-52AD-4898-AF57-35BBFCA8C39F}" presName="gear2" presStyleLbl="node1" presStyleIdx="1" presStyleCnt="3" custScaleX="119295" custScaleY="129485" custLinFactNeighborX="-37093" custLinFactNeighborY="32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51FFF-A099-49B3-8E4C-1F949E20AA32}" type="pres">
      <dgm:prSet presAssocID="{FA012F2A-52AD-4898-AF57-35BBFCA8C39F}" presName="gear2srcNode" presStyleLbl="node1" presStyleIdx="1" presStyleCnt="3"/>
      <dgm:spPr/>
      <dgm:t>
        <a:bodyPr/>
        <a:lstStyle/>
        <a:p>
          <a:endParaRPr lang="en-US"/>
        </a:p>
      </dgm:t>
    </dgm:pt>
    <dgm:pt modelId="{946C6AC2-C963-415B-858D-E520CC8E08ED}" type="pres">
      <dgm:prSet presAssocID="{FA012F2A-52AD-4898-AF57-35BBFCA8C39F}" presName="gear2dstNode" presStyleLbl="node1" presStyleIdx="1" presStyleCnt="3"/>
      <dgm:spPr/>
      <dgm:t>
        <a:bodyPr/>
        <a:lstStyle/>
        <a:p>
          <a:endParaRPr lang="en-US"/>
        </a:p>
      </dgm:t>
    </dgm:pt>
    <dgm:pt modelId="{C5143285-41E0-4BD9-BF5B-B0AEF4765966}" type="pres">
      <dgm:prSet presAssocID="{A72BA0CE-5B01-449E-B679-015C4B5764C5}" presName="gear3" presStyleLbl="node1" presStyleIdx="2" presStyleCnt="3" custAng="8228" custScaleX="128261" custScaleY="129471" custLinFactNeighborX="-25912" custLinFactNeighborY="-4387"/>
      <dgm:spPr/>
      <dgm:t>
        <a:bodyPr/>
        <a:lstStyle/>
        <a:p>
          <a:endParaRPr lang="en-US"/>
        </a:p>
      </dgm:t>
    </dgm:pt>
    <dgm:pt modelId="{CD1238DA-1A5A-4D1A-B622-6AE8DA75F4F0}" type="pres">
      <dgm:prSet presAssocID="{A72BA0CE-5B01-449E-B679-015C4B5764C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46A9F-FBDE-45F9-8537-0491CFE9E414}" type="pres">
      <dgm:prSet presAssocID="{A72BA0CE-5B01-449E-B679-015C4B5764C5}" presName="gear3srcNode" presStyleLbl="node1" presStyleIdx="2" presStyleCnt="3"/>
      <dgm:spPr/>
      <dgm:t>
        <a:bodyPr/>
        <a:lstStyle/>
        <a:p>
          <a:endParaRPr lang="en-US"/>
        </a:p>
      </dgm:t>
    </dgm:pt>
    <dgm:pt modelId="{0AB3F589-CDEE-47EC-A40E-635144EB5DEA}" type="pres">
      <dgm:prSet presAssocID="{A72BA0CE-5B01-449E-B679-015C4B5764C5}" presName="gear3dstNode" presStyleLbl="node1" presStyleIdx="2" presStyleCnt="3"/>
      <dgm:spPr/>
      <dgm:t>
        <a:bodyPr/>
        <a:lstStyle/>
        <a:p>
          <a:endParaRPr lang="en-US"/>
        </a:p>
      </dgm:t>
    </dgm:pt>
    <dgm:pt modelId="{6C98C243-2C41-4AAD-ADD5-02B6D9A66823}" type="pres">
      <dgm:prSet presAssocID="{6AAA31B3-04E3-4463-8158-BB8D8DA8CDF0}" presName="connector1" presStyleLbl="sibTrans2D1" presStyleIdx="0" presStyleCnt="3" custLinFactNeighborX="17668" custLinFactNeighborY="-41321"/>
      <dgm:spPr/>
      <dgm:t>
        <a:bodyPr/>
        <a:lstStyle/>
        <a:p>
          <a:endParaRPr lang="en-US"/>
        </a:p>
      </dgm:t>
    </dgm:pt>
    <dgm:pt modelId="{C318680D-6F6F-4E9A-B37F-92359361ED1D}" type="pres">
      <dgm:prSet presAssocID="{94523004-B74D-49E2-A0FE-D71F4753AE49}" presName="connector2" presStyleLbl="sibTrans2D1" presStyleIdx="1" presStyleCnt="3" custLinFactNeighborX="-37551" custLinFactNeighborY="25507"/>
      <dgm:spPr/>
      <dgm:t>
        <a:bodyPr/>
        <a:lstStyle/>
        <a:p>
          <a:endParaRPr lang="en-US"/>
        </a:p>
      </dgm:t>
    </dgm:pt>
    <dgm:pt modelId="{CC647F19-F453-47A9-9EC2-5E7650330FD0}" type="pres">
      <dgm:prSet presAssocID="{92B71227-6FFF-4F6E-B1BD-08458924C7A9}" presName="connector3" presStyleLbl="sibTrans2D1" presStyleIdx="2" presStyleCnt="3" custLinFactNeighborX="-34144" custLinFactNeighborY="-1979"/>
      <dgm:spPr/>
      <dgm:t>
        <a:bodyPr/>
        <a:lstStyle/>
        <a:p>
          <a:endParaRPr lang="en-US"/>
        </a:p>
      </dgm:t>
    </dgm:pt>
  </dgm:ptLst>
  <dgm:cxnLst>
    <dgm:cxn modelId="{BD46F88B-6305-44AF-9D29-2120C6089E8B}" type="presOf" srcId="{A72BA0CE-5B01-449E-B679-015C4B5764C5}" destId="{CD1238DA-1A5A-4D1A-B622-6AE8DA75F4F0}" srcOrd="1" destOrd="0" presId="urn:microsoft.com/office/officeart/2005/8/layout/gear1"/>
    <dgm:cxn modelId="{F683B52E-8626-456A-B38F-4361B9AC4D92}" type="presOf" srcId="{A72BA0CE-5B01-449E-B679-015C4B5764C5}" destId="{C6446A9F-FBDE-45F9-8537-0491CFE9E414}" srcOrd="2" destOrd="0" presId="urn:microsoft.com/office/officeart/2005/8/layout/gear1"/>
    <dgm:cxn modelId="{2A05C61C-0177-4BD1-B76C-0543C7C2F581}" type="presOf" srcId="{6734D9E3-CCEF-4F16-B517-A5E0E650EB28}" destId="{606C88EA-8B9C-4D1C-82BC-2DAA4F4B309C}" srcOrd="0" destOrd="0" presId="urn:microsoft.com/office/officeart/2005/8/layout/gear1"/>
    <dgm:cxn modelId="{9ED3AC7B-E9A2-4B64-95C7-DDE12B09213D}" type="presOf" srcId="{625C513E-993B-4678-B641-76BF5888A14A}" destId="{606C88EA-8B9C-4D1C-82BC-2DAA4F4B309C}" srcOrd="0" destOrd="1" presId="urn:microsoft.com/office/officeart/2005/8/layout/gear1"/>
    <dgm:cxn modelId="{9FB2C96D-B31A-44DB-AD7C-836A0C6AF7F2}" type="presOf" srcId="{A72BA0CE-5B01-449E-B679-015C4B5764C5}" destId="{C5143285-41E0-4BD9-BF5B-B0AEF4765966}" srcOrd="0" destOrd="0" presId="urn:microsoft.com/office/officeart/2005/8/layout/gear1"/>
    <dgm:cxn modelId="{670AB3A3-DFD0-4C8B-98E6-68AFFECD5C28}" srcId="{7966CA17-F7BB-431A-97FF-65E035994AED}" destId="{6734D9E3-CCEF-4F16-B517-A5E0E650EB28}" srcOrd="0" destOrd="0" parTransId="{C8BE3C50-86B4-4D91-927E-12233C39B430}" sibTransId="{42D3B982-1987-45AE-A766-2B33DB6EC9BE}"/>
    <dgm:cxn modelId="{74B0757D-06C4-4DAB-B802-FE3AA7C12770}" type="presOf" srcId="{EFC730EB-DC3F-4403-AF1C-B854E02D3ECA}" destId="{606C88EA-8B9C-4D1C-82BC-2DAA4F4B309C}" srcOrd="0" destOrd="3" presId="urn:microsoft.com/office/officeart/2005/8/layout/gear1"/>
    <dgm:cxn modelId="{16C71D60-6B46-43C5-A8AB-56A724B06FE1}" srcId="{4338ED17-8148-4086-908F-3DEE19BB8303}" destId="{FA012F2A-52AD-4898-AF57-35BBFCA8C39F}" srcOrd="1" destOrd="0" parTransId="{D7F4F56B-6CED-4E59-971A-51B30A3DB797}" sibTransId="{94523004-B74D-49E2-A0FE-D71F4753AE49}"/>
    <dgm:cxn modelId="{C146DCAD-BFE9-42F1-A787-F59AFAF8F7AD}" type="presOf" srcId="{7966CA17-F7BB-431A-97FF-65E035994AED}" destId="{4CF792A3-4EEB-452B-8FDF-B38ED8B0D1F5}" srcOrd="0" destOrd="0" presId="urn:microsoft.com/office/officeart/2005/8/layout/gear1"/>
    <dgm:cxn modelId="{365D04AB-89C4-45E3-803E-74DEA919D03B}" srcId="{4338ED17-8148-4086-908F-3DEE19BB8303}" destId="{A72BA0CE-5B01-449E-B679-015C4B5764C5}" srcOrd="2" destOrd="0" parTransId="{8C1A6BF5-9151-469D-862C-8F9A32DF553A}" sibTransId="{92B71227-6FFF-4F6E-B1BD-08458924C7A9}"/>
    <dgm:cxn modelId="{BA441BAB-6E1E-46CE-A1BA-4F78B04A480F}" type="presOf" srcId="{FA012F2A-52AD-4898-AF57-35BBFCA8C39F}" destId="{946C6AC2-C963-415B-858D-E520CC8E08ED}" srcOrd="2" destOrd="0" presId="urn:microsoft.com/office/officeart/2005/8/layout/gear1"/>
    <dgm:cxn modelId="{01381870-E595-412E-B996-DDDFECEEA554}" type="presOf" srcId="{7966CA17-F7BB-431A-97FF-65E035994AED}" destId="{4ACDF38F-CC84-419C-8386-B1AFC694F6CD}" srcOrd="2" destOrd="0" presId="urn:microsoft.com/office/officeart/2005/8/layout/gear1"/>
    <dgm:cxn modelId="{B09FDD21-E844-4424-A266-92A99E7BE331}" type="presOf" srcId="{C5998B48-5511-4490-8DD9-D56B59B99A46}" destId="{606C88EA-8B9C-4D1C-82BC-2DAA4F4B309C}" srcOrd="0" destOrd="2" presId="urn:microsoft.com/office/officeart/2005/8/layout/gear1"/>
    <dgm:cxn modelId="{3744757C-251A-4BCF-9B7F-53BF98315AD3}" type="presOf" srcId="{A72BA0CE-5B01-449E-B679-015C4B5764C5}" destId="{0AB3F589-CDEE-47EC-A40E-635144EB5DEA}" srcOrd="3" destOrd="0" presId="urn:microsoft.com/office/officeart/2005/8/layout/gear1"/>
    <dgm:cxn modelId="{33E6E73D-EFAF-4047-8367-17C2BA3E6EAC}" type="presOf" srcId="{4338ED17-8148-4086-908F-3DEE19BB8303}" destId="{94E897E7-4C5B-4228-8226-037DC1FF8540}" srcOrd="0" destOrd="0" presId="urn:microsoft.com/office/officeart/2005/8/layout/gear1"/>
    <dgm:cxn modelId="{8141910F-41F8-4230-B0E1-4BD5D147E2F4}" srcId="{4338ED17-8148-4086-908F-3DEE19BB8303}" destId="{7966CA17-F7BB-431A-97FF-65E035994AED}" srcOrd="0" destOrd="0" parTransId="{16E79C5C-A60E-4597-B4F8-C77F14FA9CFB}" sibTransId="{6AAA31B3-04E3-4463-8158-BB8D8DA8CDF0}"/>
    <dgm:cxn modelId="{B12D494F-5E09-4A38-AABC-258B1BCED333}" srcId="{6734D9E3-CCEF-4F16-B517-A5E0E650EB28}" destId="{625C513E-993B-4678-B641-76BF5888A14A}" srcOrd="0" destOrd="0" parTransId="{AD5EC675-7F87-43F4-9ACD-E8F095F04205}" sibTransId="{13AA97C1-7E8D-4D47-84B9-BF0D36B1A031}"/>
    <dgm:cxn modelId="{6241E848-D271-46A9-948B-4551D14678AE}" type="presOf" srcId="{FA012F2A-52AD-4898-AF57-35BBFCA8C39F}" destId="{44A91877-2901-403C-95FB-4F10F4F2C8EE}" srcOrd="0" destOrd="0" presId="urn:microsoft.com/office/officeart/2005/8/layout/gear1"/>
    <dgm:cxn modelId="{6E9DE02D-CC64-4512-AF55-29BF3BB55151}" srcId="{6734D9E3-CCEF-4F16-B517-A5E0E650EB28}" destId="{C5998B48-5511-4490-8DD9-D56B59B99A46}" srcOrd="1" destOrd="0" parTransId="{FCA1785D-58D3-4574-8FE6-D0F6B3E7183D}" sibTransId="{9DEE6125-DBF4-4BAB-8E3D-E715E1B90E66}"/>
    <dgm:cxn modelId="{469B89CD-AB36-4BF0-8F36-A7AA50380C5A}" type="presOf" srcId="{6AAA31B3-04E3-4463-8158-BB8D8DA8CDF0}" destId="{6C98C243-2C41-4AAD-ADD5-02B6D9A66823}" srcOrd="0" destOrd="0" presId="urn:microsoft.com/office/officeart/2005/8/layout/gear1"/>
    <dgm:cxn modelId="{6E8332BE-173A-4748-82E6-93CC021E8863}" srcId="{6734D9E3-CCEF-4F16-B517-A5E0E650EB28}" destId="{EFC730EB-DC3F-4403-AF1C-B854E02D3ECA}" srcOrd="2" destOrd="0" parTransId="{694B88F8-CD6F-4827-97AA-5BE36D9CA17C}" sibTransId="{E97F3A47-5EC3-4378-85D5-D04A91C6BC69}"/>
    <dgm:cxn modelId="{0A11EE09-1686-49B7-8544-984A6B251E7A}" type="presOf" srcId="{7966CA17-F7BB-431A-97FF-65E035994AED}" destId="{48DE19DF-5505-429C-AAAD-A5F7CC92F539}" srcOrd="1" destOrd="0" presId="urn:microsoft.com/office/officeart/2005/8/layout/gear1"/>
    <dgm:cxn modelId="{A13B4213-39BB-4C98-801F-4ACDA5799A21}" type="presOf" srcId="{92B71227-6FFF-4F6E-B1BD-08458924C7A9}" destId="{CC647F19-F453-47A9-9EC2-5E7650330FD0}" srcOrd="0" destOrd="0" presId="urn:microsoft.com/office/officeart/2005/8/layout/gear1"/>
    <dgm:cxn modelId="{CF7B9325-4E35-4370-ABDD-8A33625AFEAF}" type="presOf" srcId="{94523004-B74D-49E2-A0FE-D71F4753AE49}" destId="{C318680D-6F6F-4E9A-B37F-92359361ED1D}" srcOrd="0" destOrd="0" presId="urn:microsoft.com/office/officeart/2005/8/layout/gear1"/>
    <dgm:cxn modelId="{DC53922A-322F-4EE4-81D5-876D9B42655E}" type="presOf" srcId="{FA012F2A-52AD-4898-AF57-35BBFCA8C39F}" destId="{1EB51FFF-A099-49B3-8E4C-1F949E20AA32}" srcOrd="1" destOrd="0" presId="urn:microsoft.com/office/officeart/2005/8/layout/gear1"/>
    <dgm:cxn modelId="{67E54917-172B-49AD-B330-F942F84F28FC}" type="presParOf" srcId="{94E897E7-4C5B-4228-8226-037DC1FF8540}" destId="{4CF792A3-4EEB-452B-8FDF-B38ED8B0D1F5}" srcOrd="0" destOrd="0" presId="urn:microsoft.com/office/officeart/2005/8/layout/gear1"/>
    <dgm:cxn modelId="{64299F41-E0CD-4E71-821B-EC37308E091C}" type="presParOf" srcId="{94E897E7-4C5B-4228-8226-037DC1FF8540}" destId="{48DE19DF-5505-429C-AAAD-A5F7CC92F539}" srcOrd="1" destOrd="0" presId="urn:microsoft.com/office/officeart/2005/8/layout/gear1"/>
    <dgm:cxn modelId="{A23CE865-0A9E-45D1-871C-E0A5F1572F8B}" type="presParOf" srcId="{94E897E7-4C5B-4228-8226-037DC1FF8540}" destId="{4ACDF38F-CC84-419C-8386-B1AFC694F6CD}" srcOrd="2" destOrd="0" presId="urn:microsoft.com/office/officeart/2005/8/layout/gear1"/>
    <dgm:cxn modelId="{BA6279D4-931D-46CB-B396-18134D9F4CAF}" type="presParOf" srcId="{94E897E7-4C5B-4228-8226-037DC1FF8540}" destId="{606C88EA-8B9C-4D1C-82BC-2DAA4F4B309C}" srcOrd="3" destOrd="0" presId="urn:microsoft.com/office/officeart/2005/8/layout/gear1"/>
    <dgm:cxn modelId="{3860E279-4C5B-489A-A007-D52E5FE1B75C}" type="presParOf" srcId="{94E897E7-4C5B-4228-8226-037DC1FF8540}" destId="{44A91877-2901-403C-95FB-4F10F4F2C8EE}" srcOrd="4" destOrd="0" presId="urn:microsoft.com/office/officeart/2005/8/layout/gear1"/>
    <dgm:cxn modelId="{8B25C5D0-59D4-4070-BBAC-8D7414AEF259}" type="presParOf" srcId="{94E897E7-4C5B-4228-8226-037DC1FF8540}" destId="{1EB51FFF-A099-49B3-8E4C-1F949E20AA32}" srcOrd="5" destOrd="0" presId="urn:microsoft.com/office/officeart/2005/8/layout/gear1"/>
    <dgm:cxn modelId="{CE7AF603-2EB8-463D-86C6-4673945B76F1}" type="presParOf" srcId="{94E897E7-4C5B-4228-8226-037DC1FF8540}" destId="{946C6AC2-C963-415B-858D-E520CC8E08ED}" srcOrd="6" destOrd="0" presId="urn:microsoft.com/office/officeart/2005/8/layout/gear1"/>
    <dgm:cxn modelId="{F01213A2-FEA7-421E-AD06-70E0B99C4355}" type="presParOf" srcId="{94E897E7-4C5B-4228-8226-037DC1FF8540}" destId="{C5143285-41E0-4BD9-BF5B-B0AEF4765966}" srcOrd="7" destOrd="0" presId="urn:microsoft.com/office/officeart/2005/8/layout/gear1"/>
    <dgm:cxn modelId="{ED7B19C8-9E2C-4C49-A82D-3A800AE9C929}" type="presParOf" srcId="{94E897E7-4C5B-4228-8226-037DC1FF8540}" destId="{CD1238DA-1A5A-4D1A-B622-6AE8DA75F4F0}" srcOrd="8" destOrd="0" presId="urn:microsoft.com/office/officeart/2005/8/layout/gear1"/>
    <dgm:cxn modelId="{0DF17B62-EEA3-41A4-968F-E70BD60EDF3A}" type="presParOf" srcId="{94E897E7-4C5B-4228-8226-037DC1FF8540}" destId="{C6446A9F-FBDE-45F9-8537-0491CFE9E414}" srcOrd="9" destOrd="0" presId="urn:microsoft.com/office/officeart/2005/8/layout/gear1"/>
    <dgm:cxn modelId="{4CCA6171-A0D7-43D2-8943-F0C11958A425}" type="presParOf" srcId="{94E897E7-4C5B-4228-8226-037DC1FF8540}" destId="{0AB3F589-CDEE-47EC-A40E-635144EB5DEA}" srcOrd="10" destOrd="0" presId="urn:microsoft.com/office/officeart/2005/8/layout/gear1"/>
    <dgm:cxn modelId="{204F4166-D305-4E55-80C9-62482B89F5A2}" type="presParOf" srcId="{94E897E7-4C5B-4228-8226-037DC1FF8540}" destId="{6C98C243-2C41-4AAD-ADD5-02B6D9A66823}" srcOrd="11" destOrd="0" presId="urn:microsoft.com/office/officeart/2005/8/layout/gear1"/>
    <dgm:cxn modelId="{F5F570AE-FC8C-4ACC-AB28-D8CDCFE5A139}" type="presParOf" srcId="{94E897E7-4C5B-4228-8226-037DC1FF8540}" destId="{C318680D-6F6F-4E9A-B37F-92359361ED1D}" srcOrd="12" destOrd="0" presId="urn:microsoft.com/office/officeart/2005/8/layout/gear1"/>
    <dgm:cxn modelId="{42A2AB24-EFF0-4F68-BE95-D24DF58DDA74}" type="presParOf" srcId="{94E897E7-4C5B-4228-8226-037DC1FF8540}" destId="{CC647F19-F453-47A9-9EC2-5E7650330FD0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11778-340D-4843-8AD9-333838DD2B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5E1E5-109B-4B67-8804-769EFFB3BAE7}">
      <dgm:prSet phldrT="[Text]" custT="1"/>
      <dgm:spPr/>
      <dgm:t>
        <a:bodyPr/>
        <a:lstStyle/>
        <a:p>
          <a:pPr algn="ctr"/>
          <a:r>
            <a:rPr lang="en-US" sz="3200" b="1" dirty="0" smtClean="0">
              <a:solidFill>
                <a:schemeClr val="tx1"/>
              </a:solidFill>
            </a:rPr>
            <a:t>Artificial Structures (Hard Structures)</a:t>
          </a:r>
          <a:endParaRPr lang="en-US" sz="3200" b="1" dirty="0">
            <a:solidFill>
              <a:schemeClr val="tx1"/>
            </a:solidFill>
          </a:endParaRPr>
        </a:p>
      </dgm:t>
    </dgm:pt>
    <dgm:pt modelId="{F21B043F-19D7-4CEF-93B9-5D0E95E23596}" type="parTrans" cxnId="{1D7C376D-94D9-48A8-A7D6-498BFA328449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5A160716-96EE-434F-AC62-9ED4DD3CA5BC}" type="sibTrans" cxnId="{1D7C376D-94D9-48A8-A7D6-498BFA328449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0DFEEA2C-3CC9-48B0-A0CB-7091C47155A9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High construction capital</a:t>
          </a:r>
          <a:endParaRPr lang="en-US" sz="1800" dirty="0">
            <a:solidFill>
              <a:schemeClr val="tx1"/>
            </a:solidFill>
          </a:endParaRPr>
        </a:p>
      </dgm:t>
    </dgm:pt>
    <dgm:pt modelId="{B6943B24-7186-4E73-A6BE-9EC1F93F4D59}" type="parTrans" cxnId="{E1E25273-46DB-4B30-978B-B7190FBA6A7D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29E83CC-0F98-4CC5-8656-EEF82796C8EC}" type="sibTrans" cxnId="{E1E25273-46DB-4B30-978B-B7190FBA6A7D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727F50DF-D251-4EDE-B063-40FE2D4EA95D}">
      <dgm:prSet phldrT="[Text]" custT="1"/>
      <dgm:spPr/>
      <dgm:t>
        <a:bodyPr/>
        <a:lstStyle/>
        <a:p>
          <a:pPr algn="ctr"/>
          <a:r>
            <a:rPr lang="en-US" sz="3200" b="1" dirty="0" smtClean="0">
              <a:solidFill>
                <a:schemeClr val="tx1"/>
              </a:solidFill>
            </a:rPr>
            <a:t>Natural</a:t>
          </a:r>
        </a:p>
        <a:p>
          <a:pPr algn="ctr"/>
          <a:r>
            <a:rPr lang="en-US" sz="3200" b="1" dirty="0" smtClean="0">
              <a:solidFill>
                <a:schemeClr val="tx1"/>
              </a:solidFill>
            </a:rPr>
            <a:t> Eco–Systems (Soft Structures)</a:t>
          </a:r>
          <a:endParaRPr lang="en-US" sz="3200" b="1" dirty="0">
            <a:solidFill>
              <a:schemeClr val="tx1"/>
            </a:solidFill>
          </a:endParaRPr>
        </a:p>
      </dgm:t>
    </dgm:pt>
    <dgm:pt modelId="{482B394B-C42D-4895-8CC1-B8A1F324E562}" type="parTrans" cxnId="{4A3ADF63-8A95-40E8-AB0E-5C44A0BC49E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EA2F9F6-C315-4E3A-9380-E661F12B486B}" type="sibTrans" cxnId="{4A3ADF63-8A95-40E8-AB0E-5C44A0BC49E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7C55453-C7D6-4244-9D8B-A30A08624791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</a:rPr>
            <a:t>Effective energy dissipation</a:t>
          </a:r>
          <a:endParaRPr lang="en-US" sz="1800" b="1" dirty="0">
            <a:solidFill>
              <a:srgbClr val="FF0000"/>
            </a:solidFill>
          </a:endParaRPr>
        </a:p>
      </dgm:t>
    </dgm:pt>
    <dgm:pt modelId="{5E79A5CA-37D6-488D-9911-A30838D62BB3}" type="parTrans" cxnId="{62D98600-9970-453B-86D9-B175AD02376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68E49AB-3DBE-4953-ABD2-074C93DB67EB}" type="sibTrans" cxnId="{62D98600-9970-453B-86D9-B175AD02376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2A77037B-824D-4B91-9851-99BF3C96D240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May not be the most feasible measures for developing countries </a:t>
          </a:r>
          <a:r>
            <a:rPr lang="en-US" sz="1400" dirty="0" smtClean="0">
              <a:solidFill>
                <a:schemeClr val="tx1"/>
              </a:solidFill>
            </a:rPr>
            <a:t>(Frequency of occurrence is low for severe coastal hazards)</a:t>
          </a:r>
        </a:p>
      </dgm:t>
    </dgm:pt>
    <dgm:pt modelId="{302E76E1-E509-4EB7-A017-8EDCB8081993}" type="parTrans" cxnId="{83C8AC5B-C51A-4FD2-98C5-CFA23CCDBC2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FFBF7D6B-7D64-4A41-B390-259B2B9BBEF9}" type="sibTrans" cxnId="{83C8AC5B-C51A-4FD2-98C5-CFA23CCDBC2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F93F672-2072-46AD-B5C3-D0D5B104F51A}">
      <dgm:prSet custT="1"/>
      <dgm:spPr/>
      <dgm:t>
        <a:bodyPr/>
        <a:lstStyle/>
        <a:p>
          <a:pPr algn="l"/>
          <a:r>
            <a:rPr lang="en-US" sz="1800" smtClean="0">
              <a:solidFill>
                <a:schemeClr val="tx1"/>
              </a:solidFill>
            </a:rPr>
            <a:t>Sustainable </a:t>
          </a:r>
          <a:endParaRPr lang="en-US" sz="1800" dirty="0" smtClean="0">
            <a:solidFill>
              <a:schemeClr val="tx1"/>
            </a:solidFill>
          </a:endParaRPr>
        </a:p>
      </dgm:t>
    </dgm:pt>
    <dgm:pt modelId="{977BBE96-7542-4BF5-801D-99DDD2BBE792}" type="parTrans" cxnId="{37EE80C6-F9C3-435A-A7FE-8FBBD17B2379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51419A2-5EEE-43B8-869D-9653AC6FCC85}" type="sibTrans" cxnId="{37EE80C6-F9C3-435A-A7FE-8FBBD17B2379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7472E5C5-F2E5-4EFC-BD86-554646512B18}">
      <dgm:prSet custT="1"/>
      <dgm:spPr/>
      <dgm:t>
        <a:bodyPr/>
        <a:lstStyle/>
        <a:p>
          <a:pPr algn="l"/>
          <a:r>
            <a:rPr lang="en-US" sz="1800" smtClean="0">
              <a:solidFill>
                <a:schemeClr val="tx1"/>
              </a:solidFill>
            </a:rPr>
            <a:t>Enhance aesthetical appearance and aquaculture</a:t>
          </a:r>
          <a:endParaRPr lang="en-US" sz="1800" dirty="0" smtClean="0">
            <a:solidFill>
              <a:schemeClr val="tx1"/>
            </a:solidFill>
          </a:endParaRPr>
        </a:p>
      </dgm:t>
    </dgm:pt>
    <dgm:pt modelId="{DD8C73E1-D84B-46B1-A30F-D4F794D50069}" type="parTrans" cxnId="{541838F9-1BEE-43AF-8B12-B98450C50533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E75ADB7C-C52A-4B9D-82E6-3091651883F6}" type="sibTrans" cxnId="{541838F9-1BEE-43AF-8B12-B98450C50533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C24EECBF-5591-4616-80CB-0B5254DA5B18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Direct values :	firewood, charcoal, construction material, raw materials for pulp and paper industries</a:t>
          </a:r>
        </a:p>
      </dgm:t>
    </dgm:pt>
    <dgm:pt modelId="{37565AE9-94D1-40AD-816A-40E98B0DE823}" type="parTrans" cxnId="{B5A5AB7F-B93B-47D7-91FF-FF725C08BFCC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21392BD4-2D8C-42B8-9F88-1726550BD6A7}" type="sibTrans" cxnId="{B5A5AB7F-B93B-47D7-91FF-FF725C08BFCC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3A83C4F-9394-4A7F-A31F-CB9A9356B78C}" type="pres">
      <dgm:prSet presAssocID="{81711778-340D-4843-8AD9-333838DD2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7C0D0-0A21-418B-B625-950667B9C4E3}" type="pres">
      <dgm:prSet presAssocID="{0455E1E5-109B-4B67-8804-769EFFB3BAE7}" presName="linNode" presStyleCnt="0"/>
      <dgm:spPr/>
    </dgm:pt>
    <dgm:pt modelId="{BB039620-727D-4F12-A7FD-43E621C00FB2}" type="pres">
      <dgm:prSet presAssocID="{0455E1E5-109B-4B67-8804-769EFFB3BAE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6AB0C-C66C-405F-9CA1-46CA736B4146}" type="pres">
      <dgm:prSet presAssocID="{0455E1E5-109B-4B67-8804-769EFFB3BAE7}" presName="descendantText" presStyleLbl="alignAccFollowNode1" presStyleIdx="0" presStyleCnt="2" custScaleY="48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B99D8-66B6-4355-93B1-29F39E5A86B8}" type="pres">
      <dgm:prSet presAssocID="{5A160716-96EE-434F-AC62-9ED4DD3CA5BC}" presName="sp" presStyleCnt="0"/>
      <dgm:spPr/>
    </dgm:pt>
    <dgm:pt modelId="{D8FB5665-1C91-4D48-BFFD-1428A28A0BA1}" type="pres">
      <dgm:prSet presAssocID="{727F50DF-D251-4EDE-B063-40FE2D4EA95D}" presName="linNode" presStyleCnt="0"/>
      <dgm:spPr/>
    </dgm:pt>
    <dgm:pt modelId="{B54DD400-6A6C-4D79-8A53-C7532AA8CDC4}" type="pres">
      <dgm:prSet presAssocID="{727F50DF-D251-4EDE-B063-40FE2D4EA95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98AC-A09A-4C5E-B460-6A17A7D3725B}" type="pres">
      <dgm:prSet presAssocID="{727F50DF-D251-4EDE-B063-40FE2D4EA9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25273-46DB-4B30-978B-B7190FBA6A7D}" srcId="{0455E1E5-109B-4B67-8804-769EFFB3BAE7}" destId="{0DFEEA2C-3CC9-48B0-A0CB-7091C47155A9}" srcOrd="0" destOrd="0" parTransId="{B6943B24-7186-4E73-A6BE-9EC1F93F4D59}" sibTransId="{329E83CC-0F98-4CC5-8656-EEF82796C8EC}"/>
    <dgm:cxn modelId="{1D7C376D-94D9-48A8-A7D6-498BFA328449}" srcId="{81711778-340D-4843-8AD9-333838DD2BF2}" destId="{0455E1E5-109B-4B67-8804-769EFFB3BAE7}" srcOrd="0" destOrd="0" parTransId="{F21B043F-19D7-4CEF-93B9-5D0E95E23596}" sibTransId="{5A160716-96EE-434F-AC62-9ED4DD3CA5BC}"/>
    <dgm:cxn modelId="{004A499D-D332-4212-8A9C-473374B2225F}" type="presOf" srcId="{A7C55453-C7D6-4244-9D8B-A30A08624791}" destId="{E47598AC-A09A-4C5E-B460-6A17A7D3725B}" srcOrd="0" destOrd="0" presId="urn:microsoft.com/office/officeart/2005/8/layout/vList5"/>
    <dgm:cxn modelId="{ACCC828A-AD34-43B5-B172-87ED2ED623AB}" type="presOf" srcId="{2A77037B-824D-4B91-9851-99BF3C96D240}" destId="{ED56AB0C-C66C-405F-9CA1-46CA736B4146}" srcOrd="0" destOrd="1" presId="urn:microsoft.com/office/officeart/2005/8/layout/vList5"/>
    <dgm:cxn modelId="{83C8AC5B-C51A-4FD2-98C5-CFA23CCDBC20}" srcId="{0455E1E5-109B-4B67-8804-769EFFB3BAE7}" destId="{2A77037B-824D-4B91-9851-99BF3C96D240}" srcOrd="1" destOrd="0" parTransId="{302E76E1-E509-4EB7-A017-8EDCB8081993}" sibTransId="{FFBF7D6B-7D64-4A41-B390-259B2B9BBEF9}"/>
    <dgm:cxn modelId="{4A3ADF63-8A95-40E8-AB0E-5C44A0BC49E1}" srcId="{81711778-340D-4843-8AD9-333838DD2BF2}" destId="{727F50DF-D251-4EDE-B063-40FE2D4EA95D}" srcOrd="1" destOrd="0" parTransId="{482B394B-C42D-4895-8CC1-B8A1F324E562}" sibTransId="{AEA2F9F6-C315-4E3A-9380-E661F12B486B}"/>
    <dgm:cxn modelId="{37EE80C6-F9C3-435A-A7FE-8FBBD17B2379}" srcId="{727F50DF-D251-4EDE-B063-40FE2D4EA95D}" destId="{8F93F672-2072-46AD-B5C3-D0D5B104F51A}" srcOrd="1" destOrd="0" parTransId="{977BBE96-7542-4BF5-801D-99DDD2BBE792}" sibTransId="{851419A2-5EEE-43B8-869D-9653AC6FCC85}"/>
    <dgm:cxn modelId="{8C2C2637-74A2-46A2-9B26-F5CF102B4E19}" type="presOf" srcId="{81711778-340D-4843-8AD9-333838DD2BF2}" destId="{63A83C4F-9394-4A7F-A31F-CB9A9356B78C}" srcOrd="0" destOrd="0" presId="urn:microsoft.com/office/officeart/2005/8/layout/vList5"/>
    <dgm:cxn modelId="{C2699FBC-5957-47A6-B9D9-558D6BE3A11C}" type="presOf" srcId="{7472E5C5-F2E5-4EFC-BD86-554646512B18}" destId="{E47598AC-A09A-4C5E-B460-6A17A7D3725B}" srcOrd="0" destOrd="2" presId="urn:microsoft.com/office/officeart/2005/8/layout/vList5"/>
    <dgm:cxn modelId="{C0DF809B-74E5-4DA6-8216-4E3F0103A81A}" type="presOf" srcId="{C24EECBF-5591-4616-80CB-0B5254DA5B18}" destId="{E47598AC-A09A-4C5E-B460-6A17A7D3725B}" srcOrd="0" destOrd="3" presId="urn:microsoft.com/office/officeart/2005/8/layout/vList5"/>
    <dgm:cxn modelId="{B5A5AB7F-B93B-47D7-91FF-FF725C08BFCC}" srcId="{727F50DF-D251-4EDE-B063-40FE2D4EA95D}" destId="{C24EECBF-5591-4616-80CB-0B5254DA5B18}" srcOrd="3" destOrd="0" parTransId="{37565AE9-94D1-40AD-816A-40E98B0DE823}" sibTransId="{21392BD4-2D8C-42B8-9F88-1726550BD6A7}"/>
    <dgm:cxn modelId="{62D98600-9970-453B-86D9-B175AD023762}" srcId="{727F50DF-D251-4EDE-B063-40FE2D4EA95D}" destId="{A7C55453-C7D6-4244-9D8B-A30A08624791}" srcOrd="0" destOrd="0" parTransId="{5E79A5CA-37D6-488D-9911-A30838D62BB3}" sibTransId="{868E49AB-3DBE-4953-ABD2-074C93DB67EB}"/>
    <dgm:cxn modelId="{541838F9-1BEE-43AF-8B12-B98450C50533}" srcId="{727F50DF-D251-4EDE-B063-40FE2D4EA95D}" destId="{7472E5C5-F2E5-4EFC-BD86-554646512B18}" srcOrd="2" destOrd="0" parTransId="{DD8C73E1-D84B-46B1-A30F-D4F794D50069}" sibTransId="{E75ADB7C-C52A-4B9D-82E6-3091651883F6}"/>
    <dgm:cxn modelId="{16B9DA4F-B057-4CED-B1DE-7311F19BED70}" type="presOf" srcId="{0455E1E5-109B-4B67-8804-769EFFB3BAE7}" destId="{BB039620-727D-4F12-A7FD-43E621C00FB2}" srcOrd="0" destOrd="0" presId="urn:microsoft.com/office/officeart/2005/8/layout/vList5"/>
    <dgm:cxn modelId="{487F1F50-CC42-4792-9667-2C01B6CDE26C}" type="presOf" srcId="{727F50DF-D251-4EDE-B063-40FE2D4EA95D}" destId="{B54DD400-6A6C-4D79-8A53-C7532AA8CDC4}" srcOrd="0" destOrd="0" presId="urn:microsoft.com/office/officeart/2005/8/layout/vList5"/>
    <dgm:cxn modelId="{4851BF45-92CA-4658-897C-B33BE5531562}" type="presOf" srcId="{0DFEEA2C-3CC9-48B0-A0CB-7091C47155A9}" destId="{ED56AB0C-C66C-405F-9CA1-46CA736B4146}" srcOrd="0" destOrd="0" presId="urn:microsoft.com/office/officeart/2005/8/layout/vList5"/>
    <dgm:cxn modelId="{2AB2E4F6-D7FF-468B-B247-362BE0183732}" type="presOf" srcId="{8F93F672-2072-46AD-B5C3-D0D5B104F51A}" destId="{E47598AC-A09A-4C5E-B460-6A17A7D3725B}" srcOrd="0" destOrd="1" presId="urn:microsoft.com/office/officeart/2005/8/layout/vList5"/>
    <dgm:cxn modelId="{00D891D1-1EF5-4735-AA02-79AC69C1CFD0}" type="presParOf" srcId="{63A83C4F-9394-4A7F-A31F-CB9A9356B78C}" destId="{39E7C0D0-0A21-418B-B625-950667B9C4E3}" srcOrd="0" destOrd="0" presId="urn:microsoft.com/office/officeart/2005/8/layout/vList5"/>
    <dgm:cxn modelId="{E21EBCB1-C7EF-41B7-BCB6-7DA4F2C585AA}" type="presParOf" srcId="{39E7C0D0-0A21-418B-B625-950667B9C4E3}" destId="{BB039620-727D-4F12-A7FD-43E621C00FB2}" srcOrd="0" destOrd="0" presId="urn:microsoft.com/office/officeart/2005/8/layout/vList5"/>
    <dgm:cxn modelId="{FFA66E86-89AE-4DB2-A4B0-98FCCA3E8939}" type="presParOf" srcId="{39E7C0D0-0A21-418B-B625-950667B9C4E3}" destId="{ED56AB0C-C66C-405F-9CA1-46CA736B4146}" srcOrd="1" destOrd="0" presId="urn:microsoft.com/office/officeart/2005/8/layout/vList5"/>
    <dgm:cxn modelId="{A175AE0D-E435-46CD-A2A1-33BDE678D05B}" type="presParOf" srcId="{63A83C4F-9394-4A7F-A31F-CB9A9356B78C}" destId="{8C2B99D8-66B6-4355-93B1-29F39E5A86B8}" srcOrd="1" destOrd="0" presId="urn:microsoft.com/office/officeart/2005/8/layout/vList5"/>
    <dgm:cxn modelId="{41634FA5-0F13-4B12-B3EB-0E51CC14CC2B}" type="presParOf" srcId="{63A83C4F-9394-4A7F-A31F-CB9A9356B78C}" destId="{D8FB5665-1C91-4D48-BFFD-1428A28A0BA1}" srcOrd="2" destOrd="0" presId="urn:microsoft.com/office/officeart/2005/8/layout/vList5"/>
    <dgm:cxn modelId="{58534596-1CB2-4BEA-81AE-37BC6444C5C4}" type="presParOf" srcId="{D8FB5665-1C91-4D48-BFFD-1428A28A0BA1}" destId="{B54DD400-6A6C-4D79-8A53-C7532AA8CDC4}" srcOrd="0" destOrd="0" presId="urn:microsoft.com/office/officeart/2005/8/layout/vList5"/>
    <dgm:cxn modelId="{6EFB6B3F-68A0-4405-AF7B-F04F6DBE3A9D}" type="presParOf" srcId="{D8FB5665-1C91-4D48-BFFD-1428A28A0BA1}" destId="{E47598AC-A09A-4C5E-B460-6A17A7D372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92A3-4EEB-452B-8FDF-B38ED8B0D1F5}">
      <dsp:nvSpPr>
        <dsp:cNvPr id="0" name=""/>
        <dsp:cNvSpPr/>
      </dsp:nvSpPr>
      <dsp:spPr>
        <a:xfrm>
          <a:off x="5115452" y="971123"/>
          <a:ext cx="3310890" cy="331089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Measures that mitigate the impact of the hazard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5781088" y="1746683"/>
        <a:ext cx="1979618" cy="1701866"/>
      </dsp:txXfrm>
    </dsp:sp>
    <dsp:sp modelId="{606C88EA-8B9C-4D1C-82BC-2DAA4F4B309C}">
      <dsp:nvSpPr>
        <dsp:cNvPr id="0" name=""/>
        <dsp:cNvSpPr/>
      </dsp:nvSpPr>
      <dsp:spPr>
        <a:xfrm>
          <a:off x="4648203" y="3909462"/>
          <a:ext cx="4355719" cy="2034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Artificial Structures and Natural  Eco-Systems</a:t>
          </a:r>
          <a:endParaRPr lang="en-US" sz="1600" b="1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Reducing the impacts of waves prior to reaching the shoreline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Mitigating the severe impacts of waves on entry to shoreline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Protecting the coastal zone by preventing the inland movement of waves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07781" y="3969040"/>
        <a:ext cx="4236563" cy="1914987"/>
      </dsp:txXfrm>
    </dsp:sp>
    <dsp:sp modelId="{44A91877-2901-403C-95FB-4F10F4F2C8EE}">
      <dsp:nvSpPr>
        <dsp:cNvPr id="0" name=""/>
        <dsp:cNvSpPr/>
      </dsp:nvSpPr>
      <dsp:spPr>
        <a:xfrm>
          <a:off x="1219200" y="2362301"/>
          <a:ext cx="2872528" cy="311789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Measures that mitigate exposure and vulnerability to the hazard</a:t>
          </a:r>
          <a:endParaRPr lang="en-US" sz="1400" b="1" kern="1200" dirty="0"/>
        </a:p>
      </dsp:txBody>
      <dsp:txXfrm>
        <a:off x="1942368" y="3126040"/>
        <a:ext cx="1426192" cy="1590417"/>
      </dsp:txXfrm>
    </dsp:sp>
    <dsp:sp modelId="{C5143285-41E0-4BD9-BF5B-B0AEF4765966}">
      <dsp:nvSpPr>
        <dsp:cNvPr id="0" name=""/>
        <dsp:cNvSpPr/>
      </dsp:nvSpPr>
      <dsp:spPr>
        <a:xfrm rot="20708228">
          <a:off x="2616474" y="-67362"/>
          <a:ext cx="3015574" cy="3065019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Measures that promote successful evacuation from the hazard</a:t>
          </a:r>
          <a:endParaRPr lang="en-US" sz="1400" b="1" kern="1200" dirty="0"/>
        </a:p>
      </dsp:txBody>
      <dsp:txXfrm rot="-20700000">
        <a:off x="3274945" y="607818"/>
        <a:ext cx="1698632" cy="1714656"/>
      </dsp:txXfrm>
    </dsp:sp>
    <dsp:sp modelId="{6C98C243-2C41-4AAD-ADD5-02B6D9A66823}">
      <dsp:nvSpPr>
        <dsp:cNvPr id="0" name=""/>
        <dsp:cNvSpPr/>
      </dsp:nvSpPr>
      <dsp:spPr>
        <a:xfrm>
          <a:off x="4785714" y="466775"/>
          <a:ext cx="4237939" cy="4237939"/>
        </a:xfrm>
        <a:prstGeom prst="circularArrow">
          <a:avLst>
            <a:gd name="adj1" fmla="val 4688"/>
            <a:gd name="adj2" fmla="val 299029"/>
            <a:gd name="adj3" fmla="val 2547501"/>
            <a:gd name="adj4" fmla="val 1579535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18680D-6F6F-4E9A-B37F-92359361ED1D}">
      <dsp:nvSpPr>
        <dsp:cNvPr id="0" name=""/>
        <dsp:cNvSpPr/>
      </dsp:nvSpPr>
      <dsp:spPr>
        <a:xfrm>
          <a:off x="761992" y="2191508"/>
          <a:ext cx="3079127" cy="30791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47F19-F453-47A9-9EC2-5E7650330FD0}">
      <dsp:nvSpPr>
        <dsp:cNvPr id="0" name=""/>
        <dsp:cNvSpPr/>
      </dsp:nvSpPr>
      <dsp:spPr>
        <a:xfrm>
          <a:off x="2014078" y="-304792"/>
          <a:ext cx="3319919" cy="33199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AB0C-C66C-405F-9CA1-46CA736B4146}">
      <dsp:nvSpPr>
        <dsp:cNvPr id="0" name=""/>
        <dsp:cNvSpPr/>
      </dsp:nvSpPr>
      <dsp:spPr>
        <a:xfrm rot="5400000">
          <a:off x="4933453" y="-1240725"/>
          <a:ext cx="1014453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High construction capital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May not be the most feasible measures for developing countries </a:t>
          </a:r>
          <a:r>
            <a:rPr lang="en-US" sz="1400" kern="1200" dirty="0" smtClean="0">
              <a:solidFill>
                <a:schemeClr val="tx1"/>
              </a:solidFill>
            </a:rPr>
            <a:t>(Frequency of occurrence is low for severe coastal hazards)</a:t>
          </a:r>
        </a:p>
      </dsp:txBody>
      <dsp:txXfrm rot="-5400000">
        <a:off x="2880360" y="861890"/>
        <a:ext cx="5071118" cy="915409"/>
      </dsp:txXfrm>
    </dsp:sp>
    <dsp:sp modelId="{BB039620-727D-4F12-A7FD-43E621C00FB2}">
      <dsp:nvSpPr>
        <dsp:cNvPr id="0" name=""/>
        <dsp:cNvSpPr/>
      </dsp:nvSpPr>
      <dsp:spPr>
        <a:xfrm>
          <a:off x="0" y="66"/>
          <a:ext cx="2880360" cy="2639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Artificial Structures (Hard Structures)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28828" y="128894"/>
        <a:ext cx="2622704" cy="2381401"/>
      </dsp:txXfrm>
    </dsp:sp>
    <dsp:sp modelId="{E47598AC-A09A-4C5E-B460-6A17A7D3725B}">
      <dsp:nvSpPr>
        <dsp:cNvPr id="0" name=""/>
        <dsp:cNvSpPr/>
      </dsp:nvSpPr>
      <dsp:spPr>
        <a:xfrm rot="5400000">
          <a:off x="4385056" y="1530285"/>
          <a:ext cx="2111246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Effective energy dissipation</a:t>
          </a:r>
          <a:endParaRPr lang="en-US" sz="18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tx1"/>
              </a:solidFill>
            </a:rPr>
            <a:t>Sustainable </a:t>
          </a:r>
          <a:endParaRPr lang="en-US" sz="1800" kern="1200" dirty="0" smtClean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tx1"/>
              </a:solidFill>
            </a:rPr>
            <a:t>Enhance aesthetical appearance and aquaculture</a:t>
          </a:r>
          <a:endParaRPr lang="en-US" sz="1800" kern="1200" dirty="0" smtClean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Direct values :	firewood, charcoal, construction material, raw materials for pulp and paper industries</a:t>
          </a:r>
        </a:p>
      </dsp:txBody>
      <dsp:txXfrm rot="-5400000">
        <a:off x="2880360" y="3138045"/>
        <a:ext cx="5017577" cy="1905120"/>
      </dsp:txXfrm>
    </dsp:sp>
    <dsp:sp modelId="{B54DD400-6A6C-4D79-8A53-C7532AA8CDC4}">
      <dsp:nvSpPr>
        <dsp:cNvPr id="0" name=""/>
        <dsp:cNvSpPr/>
      </dsp:nvSpPr>
      <dsp:spPr>
        <a:xfrm>
          <a:off x="0" y="2771076"/>
          <a:ext cx="2880360" cy="2639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Natural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 Eco–Systems (Soft Structures)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28828" y="2899904"/>
        <a:ext cx="2622704" cy="2381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3DC5-E95E-4B65-99F9-AEFEE350511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EBA4-1790-4F57-9024-659512111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/>
          <a:lstStyle>
            <a:lvl1pPr algn="r">
              <a:defRPr sz="1300"/>
            </a:lvl1pPr>
          </a:lstStyle>
          <a:p>
            <a:fld id="{CE86331C-79F9-44ED-BCEF-3C0969F97A0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11" tIns="49455" rIns="98911" bIns="494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856163"/>
            <a:ext cx="5669280" cy="4600575"/>
          </a:xfrm>
          <a:prstGeom prst="rect">
            <a:avLst/>
          </a:prstGeom>
        </p:spPr>
        <p:txBody>
          <a:bodyPr vert="horz" lIns="98911" tIns="49455" rIns="98911" bIns="494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9710551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 anchor="b"/>
          <a:lstStyle>
            <a:lvl1pPr algn="r">
              <a:defRPr sz="1300"/>
            </a:lvl1pPr>
          </a:lstStyle>
          <a:p>
            <a:fld id="{A7FE028E-A774-48CD-BAD9-7BA9CEF6B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and 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9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5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7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not much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 There are Two main types of coastal hazards</a:t>
            </a:r>
          </a:p>
          <a:p>
            <a:r>
              <a:rPr lang="en-US" dirty="0" smtClean="0"/>
              <a:t>2) This Study</a:t>
            </a:r>
            <a:r>
              <a:rPr lang="en-US" baseline="0" dirty="0" smtClean="0"/>
              <a:t> mainly concerns about upcoming flow due to episodic hazards</a:t>
            </a:r>
          </a:p>
          <a:p>
            <a:r>
              <a:rPr lang="en-US" baseline="0" dirty="0" smtClean="0"/>
              <a:t>3) We have to Keep in mind that </a:t>
            </a:r>
            <a:r>
              <a:rPr lang="en-US" baseline="0" dirty="0" err="1" smtClean="0"/>
              <a:t>sri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lanka</a:t>
            </a:r>
            <a:r>
              <a:rPr lang="en-US" baseline="0" dirty="0" smtClean="0"/>
              <a:t> is also vulnerable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Coastal</a:t>
            </a:r>
            <a:r>
              <a:rPr lang="en-US" baseline="0" dirty="0" smtClean="0"/>
              <a:t> hazard mitigation measures could be classified under 3 categories</a:t>
            </a:r>
          </a:p>
          <a:p>
            <a:r>
              <a:rPr lang="en-US" baseline="0" dirty="0" smtClean="0"/>
              <a:t>2) Our interest is about measures that mitigate the impact of the hazards</a:t>
            </a:r>
          </a:p>
          <a:p>
            <a:r>
              <a:rPr lang="en-US" baseline="0" dirty="0" smtClean="0"/>
              <a:t>3) Both artificial methods and natural eco systems can be classified under this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Different</a:t>
            </a:r>
            <a:r>
              <a:rPr lang="en-US" baseline="0" dirty="0" smtClean="0"/>
              <a:t> form of impact mitigation measures perform differently in mitigating wave impacts</a:t>
            </a:r>
          </a:p>
          <a:p>
            <a:r>
              <a:rPr lang="en-US" baseline="0" dirty="0" smtClean="0"/>
              <a:t>2) Mention three categories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statements and 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Many field investigations carried out along </a:t>
            </a:r>
            <a:r>
              <a:rPr lang="en-US" dirty="0" err="1" smtClean="0"/>
              <a:t>indian</a:t>
            </a:r>
            <a:r>
              <a:rPr lang="en-US" dirty="0" smtClean="0"/>
              <a:t> ocean tsunami affected areas</a:t>
            </a:r>
            <a:r>
              <a:rPr lang="en-US" baseline="0" dirty="0" smtClean="0"/>
              <a:t> has revealed the effectiveness of coastal vegetation</a:t>
            </a:r>
          </a:p>
          <a:p>
            <a:r>
              <a:rPr lang="en-US" baseline="0" dirty="0" smtClean="0"/>
              <a:t>2) In many cases, it could be concluded that coastal vegetation has led to localized reductions in inundation depths because other topographical features were homogeneous</a:t>
            </a:r>
          </a:p>
          <a:p>
            <a:r>
              <a:rPr lang="en-US" baseline="0" dirty="0" smtClean="0"/>
              <a:t>3) Picture shows less damages to the houses behind vegetation compared to the severe damages to the houses directly exposed to waves.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Three components</a:t>
            </a:r>
            <a:r>
              <a:rPr lang="en-US" baseline="0" dirty="0" smtClean="0"/>
              <a:t> of a tree could provide resistance to flow.</a:t>
            </a:r>
          </a:p>
          <a:p>
            <a:r>
              <a:rPr lang="en-US" baseline="0" dirty="0" smtClean="0"/>
              <a:t>2) Trees can be classified under four categories as per the contributions from the above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Performance of the vegetation depends on both individual characteristics of the plants and characteristics</a:t>
            </a:r>
            <a:r>
              <a:rPr lang="en-US" baseline="0" dirty="0" smtClean="0"/>
              <a:t> of vegetation as a whole.</a:t>
            </a:r>
          </a:p>
          <a:p>
            <a:r>
              <a:rPr lang="en-US" baseline="0" dirty="0" smtClean="0"/>
              <a:t>2) Performance is ultimately governed by the ability of the plant to resist the flow without being damaged or uprooted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028E-A774-48CD-BAD9-7BA9CEF6B2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B47FBF-EE43-486F-82A4-BA537887972F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33E06B-D77B-4F57-9E1F-76F31A41E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305800" cy="22320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PERFORMANCE OF COASTAL VEGETATION IN DISSIPATING THE ENERGY OF THE UPCOMING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80533"/>
            <a:ext cx="8763000" cy="1929518"/>
          </a:xfrm>
        </p:spPr>
        <p:txBody>
          <a:bodyPr>
            <a:normAutofit/>
          </a:bodyPr>
          <a:lstStyle/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Eng. </a:t>
            </a:r>
            <a:r>
              <a:rPr lang="en-US" sz="1800" b="1" i="1" dirty="0" smtClean="0">
                <a:solidFill>
                  <a:schemeClr val="tx1"/>
                </a:solidFill>
              </a:rPr>
              <a:t>R.M.C.L. BANDARA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B. Sc. Eng. (</a:t>
            </a:r>
            <a:r>
              <a:rPr lang="en-US" sz="1400" i="1" dirty="0" err="1">
                <a:solidFill>
                  <a:schemeClr val="tx1"/>
                </a:solidFill>
              </a:rPr>
              <a:t>Hons</a:t>
            </a:r>
            <a:r>
              <a:rPr lang="en-US" sz="1400" i="1" dirty="0">
                <a:solidFill>
                  <a:schemeClr val="tx1"/>
                </a:solidFill>
              </a:rPr>
              <a:t>) (University of </a:t>
            </a:r>
            <a:r>
              <a:rPr lang="en-US" sz="1400" i="1" dirty="0" err="1">
                <a:solidFill>
                  <a:schemeClr val="tx1"/>
                </a:solidFill>
              </a:rPr>
              <a:t>Moratuwa</a:t>
            </a:r>
            <a:r>
              <a:rPr lang="en-US" sz="1400" i="1" dirty="0">
                <a:solidFill>
                  <a:schemeClr val="tx1"/>
                </a:solidFill>
              </a:rPr>
              <a:t>, Sri Lanka)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Eng</a:t>
            </a:r>
            <a:r>
              <a:rPr lang="en-US" sz="1800" b="1" i="1" dirty="0">
                <a:solidFill>
                  <a:schemeClr val="tx1"/>
                </a:solidFill>
              </a:rPr>
              <a:t>. </a:t>
            </a:r>
            <a:r>
              <a:rPr lang="en-US" sz="1800" b="1" i="1" dirty="0" smtClean="0">
                <a:solidFill>
                  <a:schemeClr val="tx1"/>
                </a:solidFill>
              </a:rPr>
              <a:t>E.A.D.D.D. EGODAWATTE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B. Sc. Eng. (</a:t>
            </a:r>
            <a:r>
              <a:rPr lang="en-US" sz="1400" i="1" dirty="0" err="1">
                <a:solidFill>
                  <a:schemeClr val="tx1"/>
                </a:solidFill>
              </a:rPr>
              <a:t>Hons</a:t>
            </a:r>
            <a:r>
              <a:rPr lang="en-US" sz="1400" i="1" dirty="0">
                <a:solidFill>
                  <a:schemeClr val="tx1"/>
                </a:solidFill>
              </a:rPr>
              <a:t>) (University of </a:t>
            </a:r>
            <a:r>
              <a:rPr lang="en-US" sz="1400" i="1" dirty="0" err="1">
                <a:solidFill>
                  <a:schemeClr val="tx1"/>
                </a:solidFill>
              </a:rPr>
              <a:t>Moratuwa</a:t>
            </a:r>
            <a:r>
              <a:rPr lang="en-US" sz="1400" i="1" dirty="0">
                <a:solidFill>
                  <a:schemeClr val="tx1"/>
                </a:solidFill>
              </a:rPr>
              <a:t>, Sri Lanka)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Eng</a:t>
            </a:r>
            <a:r>
              <a:rPr lang="en-US" sz="1800" b="1" i="1" dirty="0">
                <a:solidFill>
                  <a:schemeClr val="tx1"/>
                </a:solidFill>
              </a:rPr>
              <a:t>. </a:t>
            </a:r>
            <a:r>
              <a:rPr lang="en-US" sz="1800" b="1" i="1" dirty="0" smtClean="0">
                <a:solidFill>
                  <a:schemeClr val="tx1"/>
                </a:solidFill>
              </a:rPr>
              <a:t>H.R. ABEYWICKRAMA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B. Sc. Eng. (University of </a:t>
            </a:r>
            <a:r>
              <a:rPr lang="en-US" sz="1400" i="1" dirty="0" err="1">
                <a:solidFill>
                  <a:schemeClr val="tx1"/>
                </a:solidFill>
              </a:rPr>
              <a:t>Moratuwa</a:t>
            </a:r>
            <a:r>
              <a:rPr lang="en-US" sz="1400" i="1" dirty="0">
                <a:solidFill>
                  <a:schemeClr val="tx1"/>
                </a:solidFill>
              </a:rPr>
              <a:t>, Sri Lanka</a:t>
            </a:r>
            <a:r>
              <a:rPr lang="en-US" sz="1400" i="1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5626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Calibri" pitchFamily="34" charset="0"/>
                <a:cs typeface="Calibri" pitchFamily="34" charset="0"/>
              </a:rPr>
              <a:t>Under The Supervision Of 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Prof. S.S.L.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HETTIARACHCHI</a:t>
            </a:r>
          </a:p>
          <a:p>
            <a:pPr algn="ctr"/>
            <a:r>
              <a:rPr lang="en-US" sz="1200" i="1" dirty="0"/>
              <a:t>B. Sc. Eng. (</a:t>
            </a:r>
            <a:r>
              <a:rPr lang="en-US" sz="1200" i="1" dirty="0" err="1"/>
              <a:t>Hons</a:t>
            </a:r>
            <a:r>
              <a:rPr lang="en-US" sz="1200" i="1" dirty="0"/>
              <a:t>) (</a:t>
            </a:r>
            <a:r>
              <a:rPr lang="en-US" sz="1200" i="1" dirty="0" err="1"/>
              <a:t>Moratuwa</a:t>
            </a:r>
            <a:r>
              <a:rPr lang="en-US" sz="1200" i="1" dirty="0"/>
              <a:t>), PhD (London), DIC, Professor, Department of Civil Engineering, University of </a:t>
            </a:r>
            <a:r>
              <a:rPr lang="en-US" sz="1200" i="1" dirty="0" err="1"/>
              <a:t>Moratuwa</a:t>
            </a:r>
            <a:r>
              <a:rPr lang="en-US" sz="1200" i="1" dirty="0"/>
              <a:t>, Sri Lanka.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94401"/>
            <a:ext cx="8229600" cy="130217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INTERNATIONAL RESEARCH SYMPOSIUM ON VALUATION OF FOREST ECOSYSTEMS AND THEIR SERVICES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700" y="956933"/>
            <a:ext cx="2209800" cy="324471"/>
          </a:xfrm>
          <a:prstGeom prst="rect">
            <a:avLst/>
          </a:prstGeom>
        </p:spPr>
        <p:txBody>
          <a:bodyPr vert="horz" lIns="45720" rIns="45720">
            <a:normAutofit fontScale="925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18</a:t>
            </a:r>
            <a:r>
              <a:rPr lang="en-US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OCTOBER, 2016	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43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In addition to characteristics of individual elements and characteristics as a whole, performance in dissipating wave energy depends on: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/>
              <a:t>Location – </a:t>
            </a:r>
            <a:r>
              <a:rPr lang="en-US" sz="2000" dirty="0" smtClean="0"/>
              <a:t>Governed by the distance to vegetation belt from the shoreline.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/>
              <a:t>Local topography of the shoreline</a:t>
            </a:r>
            <a:endParaRPr lang="en-US" sz="2000" b="1" dirty="0"/>
          </a:p>
          <a:p>
            <a:pPr algn="just"/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1200" y="2819400"/>
            <a:ext cx="7696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Influences by Each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/>
              <a:t>Interdependency of characteristics – Difficult to develop relationships between characteristics and </a:t>
            </a:r>
            <a:r>
              <a:rPr lang="en-US" sz="2400" dirty="0" smtClean="0"/>
              <a:t>performance.</a:t>
            </a:r>
            <a:endParaRPr lang="en-US" sz="24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/>
              <a:t>Influence of each characteristic investigated </a:t>
            </a:r>
            <a:r>
              <a:rPr lang="en-US" sz="2400" dirty="0" smtClean="0"/>
              <a:t>separately.</a:t>
            </a:r>
            <a:endParaRPr lang="en-US" sz="2400" dirty="0"/>
          </a:p>
          <a:p>
            <a:pPr indent="-342900" algn="just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this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Porosity of the vegetation belt</a:t>
            </a:r>
          </a:p>
          <a:p>
            <a:pPr lvl="1" algn="just"/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 of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vegetation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</a:t>
            </a:r>
          </a:p>
          <a:p>
            <a:pPr algn="just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0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76200"/>
            <a:ext cx="8763000" cy="80599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Performance of Coastal Vegetation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-303941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Experimental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40" y="533400"/>
            <a:ext cx="8570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i="1" u="sng" dirty="0" smtClean="0"/>
              <a:t>Flow behavior through a porous vegetation barrier </a:t>
            </a:r>
            <a:r>
              <a:rPr lang="en-US" i="1" dirty="0" smtClean="0"/>
              <a:t>was investigated under </a:t>
            </a:r>
            <a:r>
              <a:rPr lang="en-US" b="1" i="1" u="sng" dirty="0" smtClean="0"/>
              <a:t>steady state </a:t>
            </a:r>
            <a:r>
              <a:rPr lang="en-US" i="1" dirty="0" smtClean="0"/>
              <a:t>and </a:t>
            </a:r>
            <a:r>
              <a:rPr lang="en-US" b="1" i="1" u="sng" dirty="0" smtClean="0"/>
              <a:t>unsteady state</a:t>
            </a:r>
            <a:r>
              <a:rPr lang="en-US" b="1" i="1" dirty="0" smtClean="0"/>
              <a:t> </a:t>
            </a:r>
            <a:r>
              <a:rPr lang="en-US" i="1" dirty="0" smtClean="0"/>
              <a:t>flow conditions, which represent realistic flow scenarios;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i="1" dirty="0" smtClean="0"/>
              <a:t>Large Scale River Flooding.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i="1" dirty="0" smtClean="0"/>
              <a:t>Oceanic Waves, etc</a:t>
            </a:r>
            <a:r>
              <a:rPr lang="en-US" i="1" dirty="0" smtClean="0"/>
              <a:t>.</a:t>
            </a:r>
            <a:endParaRPr lang="en-US" i="1" dirty="0" smtClean="0"/>
          </a:p>
          <a:p>
            <a:pPr marL="342900" lvl="2" indent="-342900" algn="just">
              <a:buFont typeface="Wingdings" panose="05000000000000000000" pitchFamily="2" charset="2"/>
              <a:buChar char="v"/>
            </a:pPr>
            <a:r>
              <a:rPr lang="en-US" i="1" dirty="0" smtClean="0"/>
              <a:t>The relationship between ‘head loss gradient’ and ‘bulk velocity’ through the vegetation barrier </a:t>
            </a:r>
            <a:r>
              <a:rPr lang="en-US" i="1" dirty="0" smtClean="0"/>
              <a:t>was </a:t>
            </a:r>
            <a:r>
              <a:rPr lang="en-US" i="1" dirty="0" smtClean="0"/>
              <a:t>analyzed to determine corresponding flow coefficients; a and b</a:t>
            </a:r>
            <a:r>
              <a:rPr lang="en-US" i="1" dirty="0" smtClean="0"/>
              <a:t>.</a:t>
            </a:r>
            <a:endParaRPr lang="en-US" i="1" dirty="0" smtClean="0"/>
          </a:p>
          <a:p>
            <a:pPr marL="342900" lvl="2" indent="-342900" algn="just">
              <a:buFont typeface="Wingdings" panose="05000000000000000000" pitchFamily="2" charset="2"/>
              <a:buChar char="v"/>
            </a:pPr>
            <a:r>
              <a:rPr lang="en-US" i="1" dirty="0" smtClean="0"/>
              <a:t>Determining the flow coefficients for a particular media pays dividend for all practical applications, when solving the ‘Governing Equations of Motions’ inside the porous barrier:</a:t>
            </a:r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429000"/>
                <a:ext cx="8458200" cy="267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u="sng" dirty="0" smtClean="0">
                    <a:effectLst/>
                  </a:rPr>
                  <a:t>Continuity Equation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effectLst/>
                  </a:rPr>
                  <a:t>	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ƞ</m:t>
                        </m:r>
                      </m:num>
                      <m:den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000" b="1" dirty="0" smtClean="0">
                    <a:effectLst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</m:num>
                      <m:den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>
                    <a:effectLst/>
                  </a:rPr>
                  <a:t> </a:t>
                </a:r>
                <a:r>
                  <a:rPr lang="en-US" sz="2000" b="1" dirty="0" smtClean="0">
                    <a:effectLst/>
                  </a:rPr>
                  <a:t>{ u (h</a:t>
                </a:r>
                <a:r>
                  <a:rPr lang="en-US" sz="2000" b="1" baseline="-25000" dirty="0" smtClean="0">
                    <a:effectLst/>
                  </a:rPr>
                  <a:t>o</a:t>
                </a:r>
                <a:r>
                  <a:rPr lang="en-US" sz="2000" b="1" dirty="0" smtClean="0">
                    <a:effectLst/>
                  </a:rPr>
                  <a:t> + ƞ) } = 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 smtClean="0">
                    <a:effectLst/>
                  </a:rPr>
                  <a:t>Momentum Equation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effectLst/>
                  </a:rPr>
                  <a:t>	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𝒖</m:t>
                        </m:r>
                      </m:num>
                      <m:den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  <m:r>
                      <a:rPr lang="en-US" sz="2000" b="1" i="1" smtClean="0">
                        <a:effectLst/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effectLst/>
                        <a:latin typeface="Cambria Math"/>
                      </a:rPr>
                      <m:t>𝒔</m:t>
                    </m:r>
                    <m:r>
                      <a:rPr lang="en-US" sz="2000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/>
                            <a:latin typeface="Cambria Math"/>
                          </a:rPr>
                          <m:t>𝒖</m:t>
                        </m:r>
                      </m:num>
                      <m:den>
                        <m:r>
                          <a:rPr lang="en-US" sz="2000" b="1" i="1" smtClean="0">
                            <a:effectLst/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𝒖</m:t>
                        </m:r>
                      </m:num>
                      <m:den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000" b="1" i="1" smtClean="0">
                        <a:effectLst/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effectLst/>
                        <a:latin typeface="Cambria Math"/>
                      </a:rPr>
                      <m:t>𝒈𝒏</m:t>
                    </m:r>
                    <m:r>
                      <a:rPr lang="en-US" sz="2000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ƞ</m:t>
                        </m:r>
                      </m:num>
                      <m:den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sz="2000" b="1" i="1" smtClean="0"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000" b="1" i="1" smtClean="0">
                        <a:effectLst/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𝒈𝒏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b="1" dirty="0" smtClean="0">
                    <a:effectLst/>
                  </a:rPr>
                  <a:t>= 0</a:t>
                </a:r>
              </a:p>
              <a:p>
                <a:r>
                  <a:rPr lang="en-US" sz="2000" b="1" dirty="0">
                    <a:effectLst/>
                  </a:rPr>
                  <a:t>	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8458200" cy="2672655"/>
              </a:xfrm>
              <a:prstGeom prst="rect">
                <a:avLst/>
              </a:prstGeom>
              <a:blipFill rotWithShape="0">
                <a:blip r:embed="rId3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G:\Porous Vegetati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18710" r="5820" b="23894"/>
          <a:stretch/>
        </p:blipFill>
        <p:spPr bwMode="auto">
          <a:xfrm>
            <a:off x="4511488" y="3276600"/>
            <a:ext cx="4191000" cy="1954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92288" y="581781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/>
            <a:r>
              <a:rPr lang="en-US" sz="800" b="1" dirty="0" smtClean="0">
                <a:effectLst/>
              </a:rPr>
              <a:t>where; </a:t>
            </a:r>
            <a:r>
              <a:rPr lang="en-US" sz="800" b="1" dirty="0" smtClean="0"/>
              <a:t>	u – horizontal component of the macroscopic velocity (discharge velocity)</a:t>
            </a:r>
          </a:p>
          <a:p>
            <a:pPr marL="914400" indent="-914400"/>
            <a:r>
              <a:rPr lang="en-US" sz="800" b="1" dirty="0" smtClean="0"/>
              <a:t>	n – porosity of the barrier</a:t>
            </a:r>
          </a:p>
          <a:p>
            <a:pPr marL="914400" indent="-914400"/>
            <a:r>
              <a:rPr lang="en-US" sz="800" b="1" dirty="0" smtClean="0"/>
              <a:t>	F – Non-Darcy friction term which is estimated using the </a:t>
            </a:r>
            <a:r>
              <a:rPr lang="en-US" sz="800" b="1" dirty="0" err="1" smtClean="0"/>
              <a:t>Forchheimer</a:t>
            </a:r>
            <a:r>
              <a:rPr lang="en-US" sz="800" b="1" dirty="0" smtClean="0"/>
              <a:t> equation and is expressed as </a:t>
            </a:r>
          </a:p>
          <a:p>
            <a:pPr marL="914400" indent="-914400"/>
            <a:r>
              <a:rPr lang="en-US" sz="800" b="1" dirty="0"/>
              <a:t>	</a:t>
            </a:r>
            <a:r>
              <a:rPr lang="en-US" sz="800" b="1" dirty="0" smtClean="0"/>
              <a:t>	F = a + b |u| → a and b taken from I = au+bu</a:t>
            </a:r>
            <a:r>
              <a:rPr lang="en-US" sz="800" b="1" baseline="30000" dirty="0" smtClean="0"/>
              <a:t>2</a:t>
            </a:r>
          </a:p>
          <a:p>
            <a:pPr marL="1262063" indent="-406400"/>
            <a:r>
              <a:rPr lang="en-US" sz="800" b="1" dirty="0" smtClean="0"/>
              <a:t>s – factor expressing the effect of unsteady motion and is given by;</a:t>
            </a:r>
          </a:p>
          <a:p>
            <a:pPr marL="1262063" indent="-406400"/>
            <a:r>
              <a:rPr lang="en-US" sz="800" b="1" dirty="0"/>
              <a:t>	</a:t>
            </a:r>
            <a:r>
              <a:rPr lang="en-US" sz="800" b="1" dirty="0" smtClean="0"/>
              <a:t>	s = 1+ k</a:t>
            </a:r>
            <a:r>
              <a:rPr lang="en-US" sz="800" b="1" baseline="-25000" dirty="0" smtClean="0"/>
              <a:t>a</a:t>
            </a:r>
            <a:r>
              <a:rPr lang="en-US" sz="800" b="1" dirty="0" smtClean="0"/>
              <a:t> (1-n)</a:t>
            </a:r>
          </a:p>
          <a:p>
            <a:pPr marL="1262063" indent="-406400"/>
            <a:r>
              <a:rPr lang="en-US" sz="800" b="1" dirty="0" smtClean="0"/>
              <a:t>k</a:t>
            </a:r>
            <a:r>
              <a:rPr lang="en-US" sz="800" b="1" baseline="-25000" dirty="0" smtClean="0"/>
              <a:t>a</a:t>
            </a:r>
            <a:r>
              <a:rPr lang="en-US" sz="800" b="1" dirty="0" smtClean="0"/>
              <a:t> – added mass coefficient which typically varies between 0.5-1 (taken as equal to unity for this research study)</a:t>
            </a:r>
            <a:r>
              <a:rPr lang="en-US" sz="800" b="1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714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98495" y="-243182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Experimental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4482" y="457200"/>
            <a:ext cx="5791200" cy="2644614"/>
          </a:xfrm>
        </p:spPr>
        <p:txBody>
          <a:bodyPr>
            <a:noAutofit/>
          </a:bodyPr>
          <a:lstStyle/>
          <a:p>
            <a:pPr marL="109728" indent="0">
              <a:buClr>
                <a:schemeClr val="bg2"/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Set up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600" dirty="0" smtClean="0"/>
              <a:t>Carried out inside a Hydraulic flume (L– 10m, W– 30cm, H– 31cm) 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600" dirty="0" smtClean="0"/>
              <a:t>Analysis done considering one dimensional flow movement.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1600" dirty="0" smtClean="0"/>
              <a:t>Simulation of vegetation: </a:t>
            </a:r>
          </a:p>
          <a:p>
            <a:pPr lvl="2">
              <a:buClr>
                <a:schemeClr val="bg2"/>
              </a:buClr>
            </a:pPr>
            <a:r>
              <a:rPr lang="en-US" sz="1600" dirty="0" smtClean="0"/>
              <a:t>Cages of 30cmx30cmx30m made with chicken mesh (to minimize impacts of the cage structure)</a:t>
            </a:r>
          </a:p>
          <a:p>
            <a:pPr lvl="2">
              <a:buClr>
                <a:schemeClr val="bg2"/>
              </a:buClr>
            </a:pPr>
            <a:r>
              <a:rPr lang="en-US" sz="1600" dirty="0" smtClean="0"/>
              <a:t>Filled with small stems and leaves </a:t>
            </a:r>
          </a:p>
          <a:p>
            <a:pPr lvl="2">
              <a:buClr>
                <a:schemeClr val="bg2"/>
              </a:buClr>
            </a:pPr>
            <a:r>
              <a:rPr lang="en-US" sz="1600" dirty="0" smtClean="0"/>
              <a:t>Selected scales – horizontal 1:100 and vertical 1:10 (approximate)</a:t>
            </a:r>
          </a:p>
          <a:p>
            <a:pPr lvl="2">
              <a:buClr>
                <a:schemeClr val="bg2"/>
              </a:buClr>
            </a:pPr>
            <a:r>
              <a:rPr lang="en-US" sz="1600" dirty="0" smtClean="0"/>
              <a:t>Individual impacts of front and rear faces of the barrier and side wall effects were neglected.</a:t>
            </a:r>
          </a:p>
          <a:p>
            <a:pPr lvl="1">
              <a:buClr>
                <a:schemeClr val="bg2"/>
              </a:buClr>
            </a:pPr>
            <a:endParaRPr lang="en-US" sz="1600" dirty="0"/>
          </a:p>
        </p:txBody>
      </p:sp>
      <p:pic>
        <p:nvPicPr>
          <p:cNvPr id="7" name="Picture 6" descr="DSC042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7531" y="1151907"/>
            <a:ext cx="3190164" cy="2085848"/>
          </a:xfrm>
          <a:prstGeom prst="rect">
            <a:avLst/>
          </a:prstGeom>
        </p:spPr>
      </p:pic>
      <p:pic>
        <p:nvPicPr>
          <p:cNvPr id="8" name="Picture 7" descr="DSC00086.JPG"/>
          <p:cNvPicPr/>
          <p:nvPr/>
        </p:nvPicPr>
        <p:blipFill>
          <a:blip r:embed="rId4" cstate="print"/>
          <a:srcRect l="7771" r="17791"/>
          <a:stretch>
            <a:fillRect/>
          </a:stretch>
        </p:blipFill>
        <p:spPr>
          <a:xfrm>
            <a:off x="5999931" y="3437907"/>
            <a:ext cx="3037764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941505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Extent of Barrier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30 cm (one cage)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60 cm (two cages)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Porosity of Vegetation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93.36%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95.83%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97.15%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Flow Conditions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Steady Flow Conditions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Simulation of Tsunami Wave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952122904"/>
              </p:ext>
            </p:extLst>
          </p:nvPr>
        </p:nvGraphicFramePr>
        <p:xfrm>
          <a:off x="264459" y="9906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274077884"/>
              </p:ext>
            </p:extLst>
          </p:nvPr>
        </p:nvGraphicFramePr>
        <p:xfrm>
          <a:off x="152400" y="3657600"/>
          <a:ext cx="396240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740724243"/>
              </p:ext>
            </p:extLst>
          </p:nvPr>
        </p:nvGraphicFramePr>
        <p:xfrm>
          <a:off x="4800600" y="990600"/>
          <a:ext cx="388619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962400" y="4038600"/>
            <a:ext cx="5105400" cy="2286000"/>
          </a:xfrm>
        </p:spPr>
        <p:txBody>
          <a:bodyPr>
            <a:noAutofit/>
          </a:bodyPr>
          <a:lstStyle/>
          <a:p>
            <a:pPr algn="just">
              <a:buClr>
                <a:schemeClr val="bg2"/>
              </a:buClr>
            </a:pPr>
            <a:r>
              <a:rPr lang="en-US" sz="1800" dirty="0" smtClean="0"/>
              <a:t>When the length of the barrier in the direction of flow increases;</a:t>
            </a:r>
          </a:p>
          <a:p>
            <a:pPr lvl="1" algn="just">
              <a:buClr>
                <a:schemeClr val="bg2"/>
              </a:buClr>
            </a:pPr>
            <a:r>
              <a:rPr lang="en-US" sz="1800" dirty="0"/>
              <a:t>Total energy dissipation </a:t>
            </a:r>
            <a:r>
              <a:rPr lang="en-US" sz="1800" dirty="0" smtClean="0"/>
              <a:t>increases.</a:t>
            </a:r>
          </a:p>
          <a:p>
            <a:pPr lvl="1" algn="just">
              <a:buClr>
                <a:schemeClr val="bg2"/>
              </a:buClr>
            </a:pPr>
            <a:r>
              <a:rPr lang="en-US" sz="1800" b="1" dirty="0" smtClean="0">
                <a:solidFill>
                  <a:srgbClr val="FF0000"/>
                </a:solidFill>
              </a:rPr>
              <a:t>Hydraulic gradient (i) </a:t>
            </a:r>
            <a:r>
              <a:rPr lang="en-US" sz="1800" b="1" u="sng" dirty="0" smtClean="0">
                <a:solidFill>
                  <a:srgbClr val="FF0000"/>
                </a:solidFill>
              </a:rPr>
              <a:t>decreases.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just">
              <a:buClr>
                <a:schemeClr val="bg2"/>
              </a:buClr>
            </a:pPr>
            <a:r>
              <a:rPr lang="en-US" sz="1800" b="1" u="sng" dirty="0" smtClean="0"/>
              <a:t>Even short barriers can perform effectively.</a:t>
            </a:r>
          </a:p>
          <a:p>
            <a:pPr algn="just">
              <a:buClr>
                <a:schemeClr val="bg2"/>
              </a:buClr>
            </a:pPr>
            <a:r>
              <a:rPr lang="en-US" sz="1800" dirty="0" smtClean="0"/>
              <a:t>Lengthy barriers may not always be necessary to dissipate considerable amounts of energy.</a:t>
            </a:r>
          </a:p>
          <a:p>
            <a:pPr lvl="1" algn="just">
              <a:buClr>
                <a:schemeClr val="bg2"/>
              </a:buClr>
              <a:buNone/>
            </a:pPr>
            <a:r>
              <a:rPr lang="en-US" sz="1800" dirty="0" smtClean="0"/>
              <a:t>	</a:t>
            </a:r>
          </a:p>
          <a:p>
            <a:pPr lvl="1" algn="just">
              <a:buClr>
                <a:schemeClr val="bg2"/>
              </a:buClr>
              <a:buNone/>
            </a:pPr>
            <a:endParaRPr lang="en-US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4459" y="-304800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Experimental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9027459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 State Flow - Results and Conclusions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2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64459" y="-304800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Experimental Study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9027459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Unsteady State Flow - Results and Conclusions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03659" cy="685800"/>
          </a:xfrm>
        </p:spPr>
        <p:txBody>
          <a:bodyPr>
            <a:normAutofit/>
          </a:bodyPr>
          <a:lstStyle/>
          <a:p>
            <a:pPr algn="just">
              <a:buClr>
                <a:schemeClr val="bg2"/>
              </a:buClr>
            </a:pPr>
            <a:r>
              <a:rPr lang="en-US" sz="1800" b="1" dirty="0" smtClean="0"/>
              <a:t>Velocity Profile was developed over the entire flow depth by moving a timber plank attached to rails.</a:t>
            </a:r>
          </a:p>
          <a:p>
            <a:pPr lvl="1" algn="just">
              <a:buClr>
                <a:schemeClr val="bg2"/>
              </a:buClr>
              <a:buNone/>
            </a:pPr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2538671"/>
            <a:ext cx="5867401" cy="7379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bg2"/>
              </a:buClr>
            </a:pPr>
            <a:r>
              <a:rPr lang="en-US" sz="1800" b="1" dirty="0" smtClean="0"/>
              <a:t>Analysis done considering the wave heights at the front face and the rear face of the barrier.</a:t>
            </a:r>
            <a:endParaRPr lang="en-US" sz="1800" dirty="0" smtClean="0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t="22287" r="2325" b="15949"/>
          <a:stretch/>
        </p:blipFill>
        <p:spPr bwMode="auto">
          <a:xfrm>
            <a:off x="457200" y="1298601"/>
            <a:ext cx="52578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66924"/>
            <a:ext cx="2571403" cy="1844621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155658"/>
              </p:ext>
            </p:extLst>
          </p:nvPr>
        </p:nvGraphicFramePr>
        <p:xfrm>
          <a:off x="228600" y="3753086"/>
          <a:ext cx="3899648" cy="22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3998259" y="4495800"/>
            <a:ext cx="5105400" cy="160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bg2"/>
              </a:buClr>
            </a:pPr>
            <a:r>
              <a:rPr lang="en-US" sz="1800" b="1" dirty="0" smtClean="0">
                <a:solidFill>
                  <a:srgbClr val="FF0000"/>
                </a:solidFill>
              </a:rPr>
              <a:t>For all three porosities, shorter barriers have shown higher head loss gradients</a:t>
            </a:r>
            <a:r>
              <a:rPr lang="en-US" sz="1800" dirty="0" smtClean="0"/>
              <a:t>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just">
              <a:buClr>
                <a:schemeClr val="bg2"/>
              </a:buClr>
            </a:pPr>
            <a:r>
              <a:rPr lang="en-US" sz="1800" b="1" u="sng" dirty="0" smtClean="0"/>
              <a:t>Even short barriers can perform effectively.</a:t>
            </a:r>
          </a:p>
          <a:p>
            <a:pPr algn="just">
              <a:buClr>
                <a:schemeClr val="bg2"/>
              </a:buClr>
            </a:pPr>
            <a:r>
              <a:rPr lang="en-US" sz="1800" dirty="0" smtClean="0"/>
              <a:t>Lengthy barriers may not always be necessary to dissipate considerable amounts of energy.</a:t>
            </a:r>
          </a:p>
          <a:p>
            <a:pPr lvl="1" algn="just">
              <a:buClr>
                <a:schemeClr val="bg2"/>
              </a:buClr>
              <a:buFont typeface="Verdana"/>
              <a:buNone/>
            </a:pPr>
            <a:r>
              <a:rPr lang="en-US" sz="1800" dirty="0" smtClean="0"/>
              <a:t>	</a:t>
            </a:r>
          </a:p>
          <a:p>
            <a:pPr lvl="1" algn="just">
              <a:buClr>
                <a:schemeClr val="bg2"/>
              </a:buClr>
              <a:buFont typeface="Verdana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732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-228600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>Highlights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97970" y="394911"/>
            <a:ext cx="8893629" cy="5791200"/>
          </a:xfrm>
        </p:spPr>
        <p:txBody>
          <a:bodyPr>
            <a:normAutofit/>
          </a:bodyPr>
          <a:lstStyle/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 like Tsunamis;</a:t>
            </a:r>
          </a:p>
          <a:p>
            <a:pPr lvl="2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limited predictability </a:t>
            </a:r>
            <a:r>
              <a:rPr lang="en-US" sz="1600" b="1" dirty="0"/>
              <a:t>– Possibility of future hazards can not be denied.</a:t>
            </a:r>
          </a:p>
          <a:p>
            <a:pPr lvl="2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devastating damages </a:t>
            </a:r>
            <a:r>
              <a:rPr lang="en-US" sz="1600" b="1" dirty="0"/>
              <a:t>– Need to adopt, properly planned, effective counter measures against the hazards.</a:t>
            </a:r>
          </a:p>
          <a:p>
            <a:pPr lvl="2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frequency of occurrence compared to other hazards </a:t>
            </a:r>
            <a:r>
              <a:rPr lang="en-US" sz="1600" b="1" dirty="0"/>
              <a:t>– sustainable and cost effective impact mitigation measures to be adopted (especially in the context of developing countries).</a:t>
            </a:r>
          </a:p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</a:rPr>
              <a:t>Many post-Tsunami field investigations have revealed the effectiveness of coastal vegetation.</a:t>
            </a:r>
          </a:p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</a:rPr>
              <a:t>In order to offer resistance against particular wave heights;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Sufficient Height of Barrier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Sufficient Length of Barrier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Sufficient Density/Porosity of Barrier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Individual Elements need to have sufficient resilient characteristics</a:t>
            </a:r>
            <a:endParaRPr lang="en-US" sz="1600" b="1" dirty="0"/>
          </a:p>
          <a:p>
            <a:pPr lvl="1" algn="just">
              <a:buClr>
                <a:schemeClr val="bg2"/>
              </a:buClr>
              <a:buNone/>
            </a:pPr>
            <a:endParaRPr lang="en-US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26571" y="4495800"/>
            <a:ext cx="8382000" cy="2209800"/>
            <a:chOff x="0" y="4038600"/>
            <a:chExt cx="9144000" cy="3200400"/>
          </a:xfrm>
        </p:grpSpPr>
        <p:sp>
          <p:nvSpPr>
            <p:cNvPr id="85" name="Line 2"/>
            <p:cNvSpPr>
              <a:spLocks noChangeShapeType="1"/>
            </p:cNvSpPr>
            <p:nvPr/>
          </p:nvSpPr>
          <p:spPr bwMode="auto">
            <a:xfrm>
              <a:off x="0" y="6477000"/>
              <a:ext cx="91440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3" descr="Green marble"/>
            <p:cNvSpPr>
              <a:spLocks noChangeArrowheads="1"/>
            </p:cNvSpPr>
            <p:nvPr/>
          </p:nvSpPr>
          <p:spPr bwMode="auto">
            <a:xfrm>
              <a:off x="2895600" y="4495800"/>
              <a:ext cx="2971800" cy="19812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4"/>
            <p:cNvSpPr>
              <a:spLocks noChangeShapeType="1"/>
            </p:cNvSpPr>
            <p:nvPr/>
          </p:nvSpPr>
          <p:spPr bwMode="auto">
            <a:xfrm>
              <a:off x="2895600" y="6705600"/>
              <a:ext cx="28956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3429000" y="6781800"/>
              <a:ext cx="190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hlink"/>
                  </a:solidFill>
                  <a:latin typeface="Osaka" charset="-128"/>
                </a:rPr>
                <a:t>L (Length)</a:t>
              </a:r>
            </a:p>
          </p:txBody>
        </p:sp>
        <p:sp>
          <p:nvSpPr>
            <p:cNvPr id="89" name="Text Box 6"/>
            <p:cNvSpPr txBox="1">
              <a:spLocks noChangeArrowheads="1"/>
            </p:cNvSpPr>
            <p:nvPr/>
          </p:nvSpPr>
          <p:spPr bwMode="auto">
            <a:xfrm>
              <a:off x="3352800" y="5029200"/>
              <a:ext cx="21336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Osaka" charset="-128"/>
                </a:rPr>
                <a:t>Mangrove Forest</a:t>
              </a:r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0" y="4927600"/>
              <a:ext cx="2895600" cy="342900"/>
            </a:xfrm>
            <a:custGeom>
              <a:avLst/>
              <a:gdLst>
                <a:gd name="T0" fmla="*/ 0 w 1824"/>
                <a:gd name="T1" fmla="*/ 112 h 216"/>
                <a:gd name="T2" fmla="*/ 624 w 1824"/>
                <a:gd name="T3" fmla="*/ 16 h 216"/>
                <a:gd name="T4" fmla="*/ 1296 w 1824"/>
                <a:gd name="T5" fmla="*/ 208 h 216"/>
                <a:gd name="T6" fmla="*/ 1824 w 1824"/>
                <a:gd name="T7" fmla="*/ 6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4" h="216">
                  <a:moveTo>
                    <a:pt x="0" y="112"/>
                  </a:moveTo>
                  <a:cubicBezTo>
                    <a:pt x="204" y="56"/>
                    <a:pt x="408" y="0"/>
                    <a:pt x="624" y="16"/>
                  </a:cubicBezTo>
                  <a:cubicBezTo>
                    <a:pt x="840" y="32"/>
                    <a:pt x="1096" y="200"/>
                    <a:pt x="1296" y="208"/>
                  </a:cubicBezTo>
                  <a:cubicBezTo>
                    <a:pt x="1496" y="216"/>
                    <a:pt x="1660" y="140"/>
                    <a:pt x="1824" y="64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5867400" y="5461000"/>
              <a:ext cx="3276600" cy="342900"/>
            </a:xfrm>
            <a:custGeom>
              <a:avLst/>
              <a:gdLst>
                <a:gd name="T0" fmla="*/ 0 w 2064"/>
                <a:gd name="T1" fmla="*/ 112 h 216"/>
                <a:gd name="T2" fmla="*/ 672 w 2064"/>
                <a:gd name="T3" fmla="*/ 16 h 216"/>
                <a:gd name="T4" fmla="*/ 1488 w 2064"/>
                <a:gd name="T5" fmla="*/ 208 h 216"/>
                <a:gd name="T6" fmla="*/ 2064 w 2064"/>
                <a:gd name="T7" fmla="*/ 6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4" h="216">
                  <a:moveTo>
                    <a:pt x="0" y="112"/>
                  </a:moveTo>
                  <a:cubicBezTo>
                    <a:pt x="212" y="56"/>
                    <a:pt x="424" y="0"/>
                    <a:pt x="672" y="16"/>
                  </a:cubicBezTo>
                  <a:cubicBezTo>
                    <a:pt x="920" y="32"/>
                    <a:pt x="1256" y="200"/>
                    <a:pt x="1488" y="208"/>
                  </a:cubicBezTo>
                  <a:cubicBezTo>
                    <a:pt x="1720" y="216"/>
                    <a:pt x="1892" y="140"/>
                    <a:pt x="2064" y="64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2133600" y="5257800"/>
              <a:ext cx="0" cy="12192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8229600" y="5791200"/>
              <a:ext cx="0" cy="6858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11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hlink"/>
                  </a:solidFill>
                  <a:latin typeface="Osaka" charset="-128"/>
                </a:rPr>
                <a:t>H</a:t>
              </a:r>
              <a:r>
                <a:rPr lang="en-US" sz="2400" b="1" i="1" baseline="-25000">
                  <a:solidFill>
                    <a:schemeClr val="hlink"/>
                  </a:solidFill>
                  <a:latin typeface="Osaka" charset="-128"/>
                </a:rPr>
                <a:t>1</a:t>
              </a:r>
            </a:p>
          </p:txBody>
        </p:sp>
        <p:sp>
          <p:nvSpPr>
            <p:cNvPr id="95" name="Text Box 12"/>
            <p:cNvSpPr txBox="1">
              <a:spLocks noChangeArrowheads="1"/>
            </p:cNvSpPr>
            <p:nvPr/>
          </p:nvSpPr>
          <p:spPr bwMode="auto">
            <a:xfrm>
              <a:off x="8229600" y="5867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  <a:latin typeface="Osaka" charset="-128"/>
                </a:rPr>
                <a:t>H</a:t>
              </a:r>
              <a:r>
                <a:rPr lang="en-US" sz="2400" b="1" i="1" baseline="-25000">
                  <a:solidFill>
                    <a:srgbClr val="006600"/>
                  </a:solidFill>
                  <a:latin typeface="Osaka" charset="-128"/>
                </a:rPr>
                <a:t>2</a:t>
              </a: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  <a:latin typeface="Osaka" charset="-128"/>
                </a:rPr>
                <a:t>U</a:t>
              </a:r>
              <a:r>
                <a:rPr lang="en-US" sz="2400" b="1" i="1" baseline="-25000">
                  <a:solidFill>
                    <a:srgbClr val="006600"/>
                  </a:solidFill>
                  <a:latin typeface="Osaka" charset="-128"/>
                </a:rPr>
                <a:t>1</a:t>
              </a:r>
            </a:p>
          </p:txBody>
        </p:sp>
        <p:sp>
          <p:nvSpPr>
            <p:cNvPr id="97" name="Text Box 14"/>
            <p:cNvSpPr txBox="1">
              <a:spLocks noChangeArrowheads="1"/>
            </p:cNvSpPr>
            <p:nvPr/>
          </p:nvSpPr>
          <p:spPr bwMode="auto">
            <a:xfrm>
              <a:off x="6629400" y="5867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  <a:latin typeface="Osaka" charset="-128"/>
                </a:rPr>
                <a:t>U</a:t>
              </a:r>
              <a:r>
                <a:rPr lang="en-US" sz="2400" b="1" i="1" baseline="-25000">
                  <a:solidFill>
                    <a:srgbClr val="006600"/>
                  </a:solidFill>
                  <a:latin typeface="Osaka" charset="-128"/>
                </a:rPr>
                <a:t>2</a:t>
              </a:r>
            </a:p>
          </p:txBody>
        </p:sp>
        <p:sp>
          <p:nvSpPr>
            <p:cNvPr id="98" name="Line 15"/>
            <p:cNvSpPr>
              <a:spLocks noChangeShapeType="1"/>
            </p:cNvSpPr>
            <p:nvPr/>
          </p:nvSpPr>
          <p:spPr bwMode="auto">
            <a:xfrm>
              <a:off x="457200" y="5562600"/>
              <a:ext cx="609600" cy="0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6477000" y="5791200"/>
              <a:ext cx="609600" cy="0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0" y="6386513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0" y="6434138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Line 21"/>
            <p:cNvSpPr>
              <a:spLocks noChangeShapeType="1"/>
            </p:cNvSpPr>
            <p:nvPr/>
          </p:nvSpPr>
          <p:spPr bwMode="auto">
            <a:xfrm>
              <a:off x="6019800" y="4495800"/>
              <a:ext cx="0" cy="1981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22"/>
            <p:cNvSpPr txBox="1">
              <a:spLocks noChangeArrowheads="1"/>
            </p:cNvSpPr>
            <p:nvPr/>
          </p:nvSpPr>
          <p:spPr bwMode="auto">
            <a:xfrm>
              <a:off x="5795158" y="4372284"/>
              <a:ext cx="3124200" cy="102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</a:rPr>
                <a:t>Height of mangroves (Hm)</a:t>
              </a:r>
            </a:p>
          </p:txBody>
        </p:sp>
        <p:sp>
          <p:nvSpPr>
            <p:cNvPr id="104" name="Line 27"/>
            <p:cNvSpPr>
              <a:spLocks noChangeShapeType="1"/>
            </p:cNvSpPr>
            <p:nvPr/>
          </p:nvSpPr>
          <p:spPr bwMode="auto">
            <a:xfrm flipH="1">
              <a:off x="1676400" y="51816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8"/>
            <p:cNvSpPr>
              <a:spLocks noChangeShapeType="1"/>
            </p:cNvSpPr>
            <p:nvPr/>
          </p:nvSpPr>
          <p:spPr bwMode="auto">
            <a:xfrm>
              <a:off x="1295400" y="5181600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9"/>
            <p:cNvSpPr>
              <a:spLocks noChangeShapeType="1"/>
            </p:cNvSpPr>
            <p:nvPr/>
          </p:nvSpPr>
          <p:spPr bwMode="auto">
            <a:xfrm>
              <a:off x="1295400" y="5402263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>
              <a:off x="1295400" y="5526088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1295400" y="5649913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>
              <a:off x="1295400" y="5773738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3"/>
            <p:cNvSpPr>
              <a:spLocks noChangeShapeType="1"/>
            </p:cNvSpPr>
            <p:nvPr/>
          </p:nvSpPr>
          <p:spPr bwMode="auto">
            <a:xfrm>
              <a:off x="1295400" y="5899150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4"/>
            <p:cNvSpPr>
              <a:spLocks noChangeShapeType="1"/>
            </p:cNvSpPr>
            <p:nvPr/>
          </p:nvSpPr>
          <p:spPr bwMode="auto">
            <a:xfrm>
              <a:off x="1295400" y="6022975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1295400" y="6146800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1295400" y="6248400"/>
              <a:ext cx="331788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7"/>
            <p:cNvSpPr>
              <a:spLocks noChangeShapeType="1"/>
            </p:cNvSpPr>
            <p:nvPr/>
          </p:nvSpPr>
          <p:spPr bwMode="auto">
            <a:xfrm>
              <a:off x="1295400" y="6400800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8"/>
            <p:cNvSpPr>
              <a:spLocks noChangeShapeType="1"/>
            </p:cNvSpPr>
            <p:nvPr/>
          </p:nvSpPr>
          <p:spPr bwMode="auto">
            <a:xfrm>
              <a:off x="1295400" y="5257800"/>
              <a:ext cx="331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" name="Group 40"/>
            <p:cNvGrpSpPr>
              <a:grpSpLocks/>
            </p:cNvGrpSpPr>
            <p:nvPr/>
          </p:nvGrpSpPr>
          <p:grpSpPr bwMode="auto">
            <a:xfrm>
              <a:off x="381000" y="4038600"/>
              <a:ext cx="2667000" cy="473075"/>
              <a:chOff x="240" y="528"/>
              <a:chExt cx="1680" cy="298"/>
            </a:xfrm>
          </p:grpSpPr>
          <p:sp>
            <p:nvSpPr>
              <p:cNvPr id="117" name="Text Box 41"/>
              <p:cNvSpPr txBox="1">
                <a:spLocks noChangeArrowheads="1"/>
              </p:cNvSpPr>
              <p:nvPr/>
            </p:nvSpPr>
            <p:spPr bwMode="auto">
              <a:xfrm>
                <a:off x="432" y="528"/>
                <a:ext cx="14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hlink"/>
                    </a:solidFill>
                    <a:latin typeface="Osaka" charset="-128"/>
                  </a:rPr>
                  <a:t> </a:t>
                </a:r>
                <a:r>
                  <a:rPr lang="en-US" sz="2000" b="1" i="1">
                    <a:solidFill>
                      <a:schemeClr val="hlink"/>
                    </a:solidFill>
                    <a:latin typeface="Osaka" charset="-128"/>
                  </a:rPr>
                  <a:t>Inundation Height</a:t>
                </a:r>
              </a:p>
            </p:txBody>
          </p:sp>
          <p:sp>
            <p:nvSpPr>
              <p:cNvPr id="118" name="Text Box 42"/>
              <p:cNvSpPr txBox="1">
                <a:spLocks noChangeArrowheads="1"/>
              </p:cNvSpPr>
              <p:nvPr/>
            </p:nvSpPr>
            <p:spPr bwMode="auto">
              <a:xfrm>
                <a:off x="240" y="576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1">
                    <a:solidFill>
                      <a:schemeClr val="hlink"/>
                    </a:solidFill>
                    <a:latin typeface="Osaka" charset="-128"/>
                  </a:rPr>
                  <a:t>H</a:t>
                </a:r>
                <a:r>
                  <a:rPr lang="en-US" sz="2000" b="1" i="1" baseline="-25000">
                    <a:solidFill>
                      <a:schemeClr val="hlink"/>
                    </a:solidFill>
                    <a:latin typeface="Osaka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8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-272720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>Highlights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52400" y="537243"/>
            <a:ext cx="5489083" cy="1086644"/>
          </a:xfrm>
        </p:spPr>
        <p:txBody>
          <a:bodyPr>
            <a:normAutofit fontScale="92500" lnSpcReduction="10000"/>
          </a:bodyPr>
          <a:lstStyle/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Waves Create high velocity profiles at the bed level.</a:t>
            </a:r>
          </a:p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identify specific species which offer sufficient resilience (especially at the root zone).</a:t>
            </a:r>
            <a:endParaRPr lang="en-US" sz="1800" b="1" dirty="0">
              <a:solidFill>
                <a:srgbClr val="FFFF00"/>
              </a:solidFill>
            </a:endParaRPr>
          </a:p>
          <a:p>
            <a:pPr lvl="1" algn="just">
              <a:buClr>
                <a:schemeClr val="bg2"/>
              </a:buClr>
              <a:buNone/>
            </a:pPr>
            <a:endParaRPr lang="en-US" sz="1800" dirty="0" smtClean="0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1666754" y="1516029"/>
            <a:ext cx="3716598" cy="1502831"/>
            <a:chOff x="144" y="1858"/>
            <a:chExt cx="3840" cy="2222"/>
          </a:xfrm>
        </p:grpSpPr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H="1">
              <a:off x="179" y="2476"/>
              <a:ext cx="3735" cy="16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842" y="2320"/>
              <a:ext cx="1571" cy="937"/>
              <a:chOff x="842" y="2320"/>
              <a:chExt cx="1571" cy="937"/>
            </a:xfrm>
          </p:grpSpPr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2204" y="2398"/>
                <a:ext cx="0" cy="8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>
                <a:off x="2413" y="2320"/>
                <a:ext cx="0" cy="8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"/>
              <p:cNvSpPr>
                <a:spLocks noChangeShapeType="1"/>
              </p:cNvSpPr>
              <p:nvPr/>
            </p:nvSpPr>
            <p:spPr bwMode="auto">
              <a:xfrm>
                <a:off x="2204" y="2555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2204" y="2633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2204" y="2711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204" y="2789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204" y="2868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2204" y="2946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2204" y="2476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2204" y="3024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2204" y="3102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842" y="2908"/>
                <a:ext cx="734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latin typeface="Osaka" charset="-128"/>
                  </a:rPr>
                  <a:t>Trough</a:t>
                </a:r>
              </a:p>
            </p:txBody>
          </p:sp>
        </p:grp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144" y="1858"/>
              <a:ext cx="3840" cy="2102"/>
              <a:chOff x="144" y="1858"/>
              <a:chExt cx="3840" cy="2102"/>
            </a:xfrm>
          </p:grpSpPr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H="1">
                <a:off x="144" y="2555"/>
                <a:ext cx="35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249" y="2242"/>
                <a:ext cx="3421" cy="626"/>
              </a:xfrm>
              <a:custGeom>
                <a:avLst/>
                <a:gdLst>
                  <a:gd name="T0" fmla="*/ 4704 w 4704"/>
                  <a:gd name="T1" fmla="*/ 384 h 768"/>
                  <a:gd name="T2" fmla="*/ 3360 w 4704"/>
                  <a:gd name="T3" fmla="*/ 0 h 768"/>
                  <a:gd name="T4" fmla="*/ 2256 w 4704"/>
                  <a:gd name="T5" fmla="*/ 384 h 768"/>
                  <a:gd name="T6" fmla="*/ 1056 w 4704"/>
                  <a:gd name="T7" fmla="*/ 768 h 768"/>
                  <a:gd name="T8" fmla="*/ 0 w 4704"/>
                  <a:gd name="T9" fmla="*/ 384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4" h="768">
                    <a:moveTo>
                      <a:pt x="4704" y="384"/>
                    </a:moveTo>
                    <a:cubicBezTo>
                      <a:pt x="4236" y="192"/>
                      <a:pt x="3768" y="0"/>
                      <a:pt x="3360" y="0"/>
                    </a:cubicBezTo>
                    <a:cubicBezTo>
                      <a:pt x="2952" y="0"/>
                      <a:pt x="2640" y="256"/>
                      <a:pt x="2256" y="384"/>
                    </a:cubicBezTo>
                    <a:cubicBezTo>
                      <a:pt x="1872" y="512"/>
                      <a:pt x="1432" y="768"/>
                      <a:pt x="1056" y="768"/>
                    </a:cubicBezTo>
                    <a:cubicBezTo>
                      <a:pt x="680" y="768"/>
                      <a:pt x="340" y="576"/>
                      <a:pt x="0" y="384"/>
                    </a:cubicBezTo>
                  </a:path>
                </a:pathLst>
              </a:cu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1296" y="3572"/>
                <a:ext cx="2688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400" i="1" dirty="0">
                    <a:latin typeface="Osaka" charset="-128"/>
                  </a:rPr>
                  <a:t>Long waves of high amplitude</a:t>
                </a:r>
              </a:p>
            </p:txBody>
          </p:sp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2543" y="1858"/>
                <a:ext cx="83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latin typeface="Osaka" charset="-128"/>
                  </a:rPr>
                  <a:t>Crest</a:t>
                </a:r>
              </a:p>
            </p:txBody>
          </p:sp>
          <p:sp>
            <p:nvSpPr>
              <p:cNvPr id="53" name="AutoShape 23"/>
              <p:cNvSpPr>
                <a:spLocks noChangeArrowheads="1"/>
              </p:cNvSpPr>
              <p:nvPr/>
            </p:nvSpPr>
            <p:spPr bwMode="auto">
              <a:xfrm rot="862884">
                <a:off x="2418" y="3171"/>
                <a:ext cx="314" cy="156"/>
              </a:xfrm>
              <a:prstGeom prst="leftArrow">
                <a:avLst>
                  <a:gd name="adj1" fmla="val 50000"/>
                  <a:gd name="adj2" fmla="val 5032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696919" y="584428"/>
            <a:ext cx="3155285" cy="2689629"/>
            <a:chOff x="5696919" y="584428"/>
            <a:chExt cx="3155285" cy="2689629"/>
          </a:xfrm>
        </p:grpSpPr>
        <p:pic>
          <p:nvPicPr>
            <p:cNvPr id="66" name="Picture 24" descr="madu ganaga blau_00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919" y="584428"/>
              <a:ext cx="3155285" cy="23664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69150" y="2627726"/>
              <a:ext cx="301907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Plants must offer sufficient resilience against the flow</a:t>
              </a:r>
              <a:endParaRPr lang="en-US" b="1" dirty="0"/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>
          <a:xfrm>
            <a:off x="-47885" y="3216714"/>
            <a:ext cx="4322462" cy="10866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possessing adequate plant characteristics, shall have sufficient lengths, heights and porosities when taken as a whole.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lvl="1" algn="just">
              <a:buClr>
                <a:schemeClr val="bg2"/>
              </a:buClr>
              <a:buFont typeface="Verdana"/>
              <a:buNone/>
            </a:pPr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247516" y="3441776"/>
            <a:ext cx="4763134" cy="3334332"/>
            <a:chOff x="4247516" y="3441776"/>
            <a:chExt cx="4763134" cy="3334332"/>
          </a:xfrm>
        </p:grpSpPr>
        <p:pic>
          <p:nvPicPr>
            <p:cNvPr id="68" name="Picture 2" descr="reu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149" y="3441776"/>
              <a:ext cx="4448501" cy="33343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6581136" y="5049474"/>
              <a:ext cx="1295400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FF00"/>
                  </a:solidFill>
                </a:rPr>
                <a:t>Length (L)</a:t>
              </a: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V="1">
              <a:off x="5875909" y="5019587"/>
              <a:ext cx="1733023" cy="11799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4247516" y="4482626"/>
              <a:ext cx="1600200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C000"/>
                  </a:solidFill>
                </a:rPr>
                <a:t>Height (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H)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469793" y="4323381"/>
              <a:ext cx="16607" cy="599457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ube 71"/>
            <p:cNvSpPr/>
            <p:nvPr/>
          </p:nvSpPr>
          <p:spPr bwMode="auto">
            <a:xfrm rot="10488582" flipV="1">
              <a:off x="5668541" y="4265671"/>
              <a:ext cx="1841102" cy="681649"/>
            </a:xfrm>
            <a:prstGeom prst="cub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Osaka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4450" y="4326442"/>
            <a:ext cx="3960835" cy="2472097"/>
            <a:chOff x="214450" y="4326442"/>
            <a:chExt cx="3960835" cy="24720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50" y="4326442"/>
              <a:ext cx="3960835" cy="2472097"/>
            </a:xfrm>
            <a:prstGeom prst="rect">
              <a:avLst/>
            </a:prstGeom>
          </p:spPr>
        </p:pic>
        <p:sp>
          <p:nvSpPr>
            <p:cNvPr id="74" name="Cube 73"/>
            <p:cNvSpPr/>
            <p:nvPr/>
          </p:nvSpPr>
          <p:spPr bwMode="auto">
            <a:xfrm rot="10800000" flipV="1">
              <a:off x="1407476" y="4490772"/>
              <a:ext cx="726123" cy="1236340"/>
            </a:xfrm>
            <a:prstGeom prst="cub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Osaka" charset="-128"/>
              </a:endParaRPr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1611867" y="5791200"/>
              <a:ext cx="5217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1681458" y="5712756"/>
              <a:ext cx="302734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L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2442344" y="4655440"/>
              <a:ext cx="5889" cy="107167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2442596" y="4742229"/>
              <a:ext cx="302734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/>
                <a:t>H</a:t>
              </a:r>
              <a:endParaRPr lang="en-US" sz="1200" b="1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524000" y="4681063"/>
            <a:ext cx="1" cy="4778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98820" y="4844481"/>
            <a:ext cx="938628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/>
              <a:t>Dissipated Energy</a:t>
            </a:r>
            <a:endParaRPr lang="en-US" sz="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37448" y="5158945"/>
            <a:ext cx="575898" cy="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-228600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>Highlights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05800" cy="2438400"/>
          </a:xfrm>
        </p:spPr>
        <p:txBody>
          <a:bodyPr>
            <a:normAutofit/>
          </a:bodyPr>
          <a:lstStyle/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‘Planned Forests’ could be adopted as possible hazard impact mitigation measures, provided that they are planned and created with;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plant species (possessing sufficient resilient characteristics)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extents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bulk porosities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 heights</a:t>
            </a:r>
          </a:p>
          <a:p>
            <a:pPr lvl="1" algn="just">
              <a:buClr>
                <a:schemeClr val="bg2"/>
              </a:buClr>
              <a:buNone/>
            </a:pPr>
            <a:endParaRPr lang="en-US" sz="1800" dirty="0" smtClean="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6" y="1789698"/>
            <a:ext cx="5612988" cy="42146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7" name="Content Placeholder 2"/>
          <p:cNvSpPr txBox="1">
            <a:spLocks/>
          </p:cNvSpPr>
          <p:nvPr/>
        </p:nvSpPr>
        <p:spPr>
          <a:xfrm>
            <a:off x="0" y="5027835"/>
            <a:ext cx="5334000" cy="17625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establish above mentioned parameters based on scientific evidence – by carrying out necessary;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aboratory </a:t>
            </a:r>
            <a:r>
              <a:rPr lang="en-US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modelling</a:t>
            </a:r>
          </a:p>
          <a:p>
            <a:pPr lvl="1" algn="just">
              <a:buClr>
                <a:schemeClr val="bg2"/>
              </a:buClr>
              <a:buFont typeface="Verdana"/>
              <a:buNone/>
            </a:pPr>
            <a:endParaRPr lang="en-US" sz="18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282899" y="5181600"/>
            <a:ext cx="1283300" cy="461665"/>
          </a:xfrm>
          <a:prstGeom prst="rect">
            <a:avLst/>
          </a:prstGeom>
          <a:solidFill>
            <a:srgbClr val="0000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ＭＳ ゴシック" pitchFamily="49" charset="-128"/>
              </a:rPr>
              <a:t>Coastal Forest</a:t>
            </a:r>
          </a:p>
          <a:p>
            <a:r>
              <a:rPr lang="en-US" altLang="ja-JP" sz="1200" dirty="0" err="1">
                <a:latin typeface="Arial" panose="020B0604020202020204" pitchFamily="34" charset="0"/>
                <a:ea typeface="ＭＳ ゴシック" pitchFamily="49" charset="-128"/>
              </a:rPr>
              <a:t>Rikuzen</a:t>
            </a:r>
            <a:r>
              <a:rPr lang="en-US" altLang="ja-JP" sz="1200" dirty="0">
                <a:latin typeface="Arial" panose="020B0604020202020204" pitchFamily="34" charset="0"/>
                <a:ea typeface="ＭＳ ゴシック" pitchFamily="49" charset="-128"/>
              </a:rPr>
              <a:t>-Takada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575599" y="5700760"/>
            <a:ext cx="1981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From  </a:t>
            </a:r>
            <a:r>
              <a:rPr lang="en-US" sz="1200" dirty="0" err="1"/>
              <a:t>Dr.T.Tomita</a:t>
            </a:r>
            <a:endParaRPr lang="en-US" sz="1200" dirty="0"/>
          </a:p>
        </p:txBody>
      </p:sp>
      <p:sp>
        <p:nvSpPr>
          <p:cNvPr id="37" name="Cube 36"/>
          <p:cNvSpPr/>
          <p:nvPr/>
        </p:nvSpPr>
        <p:spPr bwMode="auto">
          <a:xfrm rot="10500000" flipV="1">
            <a:off x="5852160" y="2926080"/>
            <a:ext cx="2782036" cy="1557869"/>
          </a:xfrm>
          <a:prstGeom prst="cub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ea typeface="Osaka" charset="-128"/>
            </a:endParaRPr>
          </a:p>
        </p:txBody>
      </p:sp>
      <p:pic>
        <p:nvPicPr>
          <p:cNvPr id="38" name="Picture 3" descr="DSC020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7960"/>
            <a:ext cx="2160528" cy="15406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DSC0422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1401" y="3746887"/>
            <a:ext cx="1981200" cy="12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-228600"/>
            <a:ext cx="8839200" cy="111079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>Recommendations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791200"/>
          </a:xfrm>
        </p:spPr>
        <p:txBody>
          <a:bodyPr>
            <a:normAutofit/>
          </a:bodyPr>
          <a:lstStyle/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/>
              <a:t>If eco-systems are to be used for hazard mitigation, it has to be based on scientific evidence.</a:t>
            </a:r>
          </a:p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/>
              <a:t>Filed investigations and individual studies have proven the effectiveness of vegetation.</a:t>
            </a:r>
          </a:p>
          <a:p>
            <a:pPr marL="403225" lvl="1" indent="-290513" algn="just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1800" b="1" dirty="0" smtClean="0"/>
              <a:t>However a planned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of research covering varying incident conditions and forest characteristics are required </a:t>
            </a:r>
            <a:r>
              <a:rPr lang="en-US" sz="1800" b="1" dirty="0" smtClean="0"/>
              <a:t>(research including laboratory experimental studies, mathematical modelling, field investigations, etc.).</a:t>
            </a:r>
            <a:endParaRPr lang="en-US" sz="1800" b="1" dirty="0" smtClean="0"/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/>
              <a:t>Required characteristics of vegetation barriers to mitigate impacts of particular waves (with particular heights) shall be established by carrying out experimental studies and mathematical modelling.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The potential of existing eco systems shall be assessed from a scientific point of view.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Need for rehabilitation of existing eco systems shall be assessed by referring the hydraulic parameters.</a:t>
            </a:r>
          </a:p>
          <a:p>
            <a:pPr marL="640969" lvl="2" indent="-290513" algn="just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/>
              <a:t>Further investigations shall be conducted in order to understand and quantify the performance of ‘Hybrid Solutions’ (combination of coastal vegetation and sand dunes).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288925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71213"/>
            <a:ext cx="2743200" cy="20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171" y="2286000"/>
            <a:ext cx="423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THANK YOU !!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215" y="1219200"/>
            <a:ext cx="5789386" cy="3962400"/>
          </a:xfrm>
        </p:spPr>
        <p:txBody>
          <a:bodyPr>
            <a:normAutofit/>
          </a:bodyPr>
          <a:lstStyle/>
          <a:p>
            <a:pPr algn="just">
              <a:buClr>
                <a:schemeClr val="bg2"/>
              </a:buClr>
            </a:pPr>
            <a:r>
              <a:rPr lang="en-US" sz="2000" dirty="0" smtClean="0"/>
              <a:t>“Hydraulic Performance of Coastal Eco-Systems” has been continuously investigated by University of </a:t>
            </a:r>
            <a:r>
              <a:rPr lang="en-US" sz="2000" dirty="0" err="1" smtClean="0"/>
              <a:t>Moratuwa</a:t>
            </a:r>
            <a:r>
              <a:rPr lang="en-US" sz="2000" dirty="0" smtClean="0"/>
              <a:t> (in collaboration with Arizona State University) since 2006.</a:t>
            </a:r>
          </a:p>
          <a:p>
            <a:pPr algn="just">
              <a:buClr>
                <a:schemeClr val="bg2"/>
              </a:buClr>
            </a:pPr>
            <a:r>
              <a:rPr lang="en-US" sz="2000" dirty="0" smtClean="0"/>
              <a:t>The studies are done in different phases covering performances of coral reefs and coastal vegetation. </a:t>
            </a:r>
            <a:endParaRPr lang="en-US" sz="2000" dirty="0" smtClean="0"/>
          </a:p>
          <a:p>
            <a:pPr algn="just">
              <a:buClr>
                <a:schemeClr val="bg2"/>
              </a:buClr>
            </a:pPr>
            <a:r>
              <a:rPr lang="en-US" sz="2000" dirty="0"/>
              <a:t>Research studies on the subject matter are still being continued at University of </a:t>
            </a:r>
            <a:r>
              <a:rPr lang="en-US" sz="2000" dirty="0" err="1"/>
              <a:t>Moratuwa</a:t>
            </a:r>
            <a:r>
              <a:rPr lang="en-US" sz="2000" dirty="0" smtClean="0"/>
              <a:t>.</a:t>
            </a:r>
          </a:p>
          <a:p>
            <a:pPr algn="just">
              <a:buClr>
                <a:schemeClr val="bg2"/>
              </a:buClr>
            </a:pPr>
            <a:r>
              <a:rPr lang="en-US" sz="2000" dirty="0" smtClean="0"/>
              <a:t>Findings of many of the previous investigations have been included in the publication;</a:t>
            </a:r>
            <a:r>
              <a:rPr lang="en-US" sz="2000" dirty="0"/>
              <a:t>	</a:t>
            </a:r>
          </a:p>
          <a:p>
            <a:pPr algn="just">
              <a:buClr>
                <a:schemeClr val="bg2"/>
              </a:buClr>
            </a:pPr>
            <a:endParaRPr lang="en-US" sz="2000" dirty="0" smtClean="0"/>
          </a:p>
          <a:p>
            <a:pPr lvl="1" algn="just">
              <a:buClr>
                <a:schemeClr val="bg2"/>
              </a:buClr>
              <a:buNone/>
            </a:pPr>
            <a:endParaRPr lang="en-US" sz="2000" dirty="0" smtClean="0"/>
          </a:p>
          <a:p>
            <a:pPr algn="just">
              <a:buClr>
                <a:schemeClr val="bg2"/>
              </a:buClr>
            </a:pPr>
            <a:endParaRPr lang="en-US" sz="2000" dirty="0" smtClean="0"/>
          </a:p>
          <a:p>
            <a:pPr algn="just">
              <a:buClr>
                <a:schemeClr val="bg2"/>
              </a:buClr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487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Hydraulic Performance of Coastal Eco-Systems</a:t>
            </a:r>
            <a:endParaRPr lang="en-US" dirty="0"/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9" y="273515"/>
            <a:ext cx="2358842" cy="14096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9" y="1704470"/>
            <a:ext cx="2267701" cy="161400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90" y="3645411"/>
            <a:ext cx="1969440" cy="3072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51054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2800" dirty="0"/>
              <a:t>Chronic</a:t>
            </a:r>
            <a:r>
              <a:rPr lang="en-US" sz="2800" dirty="0" smtClean="0"/>
              <a:t> hazards</a:t>
            </a:r>
          </a:p>
          <a:p>
            <a:pPr lvl="1">
              <a:buClr>
                <a:srgbClr val="002060"/>
              </a:buClr>
            </a:pPr>
            <a:r>
              <a:rPr lang="en-US" sz="2200" dirty="0" smtClean="0"/>
              <a:t>Shoreline erosion</a:t>
            </a:r>
          </a:p>
          <a:p>
            <a:pPr lvl="1">
              <a:buClr>
                <a:srgbClr val="002060"/>
              </a:buClr>
            </a:pPr>
            <a:r>
              <a:rPr lang="en-US" sz="2200" dirty="0" smtClean="0"/>
              <a:t>Flooding</a:t>
            </a:r>
          </a:p>
          <a:p>
            <a:pPr lvl="1">
              <a:buClr>
                <a:srgbClr val="002060"/>
              </a:buClr>
            </a:pPr>
            <a:r>
              <a:rPr lang="en-US" sz="1400" dirty="0" smtClean="0"/>
              <a:t>Sedimentation</a:t>
            </a:r>
          </a:p>
          <a:p>
            <a:pPr lvl="1">
              <a:buClr>
                <a:srgbClr val="002060"/>
              </a:buClr>
            </a:pPr>
            <a:r>
              <a:rPr lang="en-US" sz="1400" dirty="0" smtClean="0"/>
              <a:t>Sea </a:t>
            </a:r>
            <a:r>
              <a:rPr lang="en-US" sz="1400" dirty="0"/>
              <a:t>level </a:t>
            </a:r>
            <a:r>
              <a:rPr lang="en-US" sz="1400" dirty="0" smtClean="0"/>
              <a:t>rise</a:t>
            </a:r>
          </a:p>
          <a:p>
            <a:pPr lvl="1">
              <a:buClr>
                <a:srgbClr val="002060"/>
              </a:buClr>
            </a:pPr>
            <a:r>
              <a:rPr lang="en-US" sz="1400" dirty="0" smtClean="0"/>
              <a:t>Coastal </a:t>
            </a:r>
            <a:r>
              <a:rPr lang="en-US" sz="1400" dirty="0"/>
              <a:t>environmental and resource degradation </a:t>
            </a:r>
            <a:endParaRPr lang="en-US" sz="1400" dirty="0" smtClean="0"/>
          </a:p>
          <a:p>
            <a:pPr>
              <a:buClr>
                <a:srgbClr val="002060"/>
              </a:buClr>
            </a:pPr>
            <a:r>
              <a:rPr lang="en-US" sz="2800" dirty="0" smtClean="0"/>
              <a:t>Episodic hazards -very limited predictability ,</a:t>
            </a:r>
            <a:r>
              <a:rPr lang="en-US" sz="2800" dirty="0"/>
              <a:t> </a:t>
            </a:r>
            <a:r>
              <a:rPr lang="en-US" sz="2800" dirty="0" smtClean="0"/>
              <a:t>but causing severe damages</a:t>
            </a:r>
          </a:p>
          <a:p>
            <a:pPr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32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(could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initiate chronic conditions or increase the existing chronic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hazards)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rgbClr val="002060"/>
              </a:buClr>
              <a:buFontTx/>
              <a:buChar char="-"/>
            </a:pPr>
            <a:r>
              <a:rPr lang="en-US" sz="2800" b="1" u="sng" dirty="0"/>
              <a:t>Tsunamis </a:t>
            </a:r>
            <a:r>
              <a:rPr lang="en-US" sz="2800" b="1" u="sng" dirty="0" smtClean="0"/>
              <a:t>	- Severe Storms</a:t>
            </a:r>
            <a:endParaRPr lang="en-US" sz="2800" b="1" u="sng" dirty="0"/>
          </a:p>
          <a:p>
            <a:pPr lvl="2">
              <a:buClr>
                <a:srgbClr val="002060"/>
              </a:buClr>
              <a:buFontTx/>
              <a:buChar char="-"/>
            </a:pPr>
            <a:r>
              <a:rPr lang="en-US" sz="1400" dirty="0" smtClean="0"/>
              <a:t> Earthquakes	-   Oil spills</a:t>
            </a:r>
          </a:p>
          <a:p>
            <a:pPr lvl="1">
              <a:buClr>
                <a:srgbClr val="002060"/>
              </a:buClr>
              <a:buNone/>
            </a:pPr>
            <a:endParaRPr lang="en-US" dirty="0" smtClean="0"/>
          </a:p>
          <a:p>
            <a:pPr lvl="1">
              <a:buClr>
                <a:srgbClr val="002060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78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buClr>
                <a:srgbClr val="002060"/>
              </a:buClr>
            </a:pPr>
            <a:r>
              <a:rPr lang="en-US" dirty="0" smtClean="0"/>
              <a:t>‘Upcoming Flow’ Due to Various Coastal Hazards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81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636" y="938792"/>
            <a:ext cx="3191741" cy="220238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489545"/>
              </p:ext>
            </p:extLst>
          </p:nvPr>
        </p:nvGraphicFramePr>
        <p:xfrm>
          <a:off x="6801818" y="2227481"/>
          <a:ext cx="21336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Image Document" r:id="rId5" imgW="5686560" imgH="4019400" progId="Imaging.Document">
                  <p:embed/>
                </p:oleObj>
              </mc:Choice>
              <mc:Fallback>
                <p:oleObj name="Image Document" r:id="rId5" imgW="5686560" imgH="4019400" progId="Imaging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818" y="2227481"/>
                        <a:ext cx="21336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xplosion 1 6"/>
          <p:cNvSpPr/>
          <p:nvPr/>
        </p:nvSpPr>
        <p:spPr>
          <a:xfrm>
            <a:off x="5499236" y="4876800"/>
            <a:ext cx="3640282" cy="1981200"/>
          </a:xfrm>
          <a:prstGeom prst="irregularSeal1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3091" y="547282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Sri Lanka is also vulnerable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Coastal Hazard Mitigation Measures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8462831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ChangeArrowheads="1"/>
          </p:cNvSpPr>
          <p:nvPr/>
        </p:nvSpPr>
        <p:spPr bwMode="auto">
          <a:xfrm>
            <a:off x="275772" y="843735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</a:rPr>
              <a:t> Tsunami  and Offshore Breakwaters          </a:t>
            </a:r>
            <a:r>
              <a:rPr lang="en-US" sz="2400" i="1" dirty="0" smtClean="0">
                <a:solidFill>
                  <a:schemeClr val="tx2"/>
                </a:solidFill>
              </a:rPr>
              <a:t> 	</a:t>
            </a:r>
            <a:r>
              <a:rPr lang="en-US" sz="2400" b="1" dirty="0" smtClean="0">
                <a:solidFill>
                  <a:schemeClr val="tx2"/>
                </a:solidFill>
              </a:rPr>
              <a:t>Coral </a:t>
            </a:r>
            <a:r>
              <a:rPr lang="en-US" sz="2400" b="1" dirty="0">
                <a:solidFill>
                  <a:schemeClr val="tx2"/>
                </a:solidFill>
              </a:rPr>
              <a:t>Reefs </a:t>
            </a:r>
          </a:p>
        </p:txBody>
      </p:sp>
      <p:sp>
        <p:nvSpPr>
          <p:cNvPr id="1302531" name="Rectangle 3"/>
          <p:cNvSpPr>
            <a:spLocks noChangeArrowheads="1"/>
          </p:cNvSpPr>
          <p:nvPr/>
        </p:nvSpPr>
        <p:spPr bwMode="auto">
          <a:xfrm>
            <a:off x="283029" y="4724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tx2"/>
                </a:solidFill>
              </a:rPr>
              <a:t>Revetments</a:t>
            </a:r>
            <a:r>
              <a:rPr lang="en-US" sz="2400" b="1" i="1" dirty="0" smtClean="0">
                <a:solidFill>
                  <a:schemeClr val="tx2"/>
                </a:solidFill>
              </a:rPr>
              <a:t>, Dikes </a:t>
            </a:r>
            <a:r>
              <a:rPr lang="en-US" sz="2000" b="1" i="1" dirty="0">
                <a:solidFill>
                  <a:schemeClr val="tx2"/>
                </a:solidFill>
              </a:rPr>
              <a:t>(High Crest)</a:t>
            </a:r>
            <a:r>
              <a:rPr lang="en-US" sz="2400" b="1" i="1" dirty="0">
                <a:solidFill>
                  <a:schemeClr val="tx2"/>
                </a:solidFill>
              </a:rPr>
              <a:t>                    </a:t>
            </a:r>
            <a:r>
              <a:rPr lang="en-US" sz="2400" b="1" i="1" dirty="0" smtClean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Sand </a:t>
            </a:r>
            <a:r>
              <a:rPr lang="en-US" sz="2400" b="1" dirty="0">
                <a:solidFill>
                  <a:schemeClr val="tx2"/>
                </a:solidFill>
              </a:rPr>
              <a:t>Dunes </a:t>
            </a:r>
          </a:p>
        </p:txBody>
      </p:sp>
      <p:sp>
        <p:nvSpPr>
          <p:cNvPr id="1302532" name="Rectangle 4"/>
          <p:cNvSpPr>
            <a:spLocks noChangeArrowheads="1"/>
          </p:cNvSpPr>
          <p:nvPr/>
        </p:nvSpPr>
        <p:spPr bwMode="auto">
          <a:xfrm>
            <a:off x="283029" y="2754136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tx2"/>
                </a:solidFill>
              </a:rPr>
              <a:t>Revetments</a:t>
            </a:r>
            <a:r>
              <a:rPr lang="en-US" sz="2400" b="1" i="1" dirty="0" smtClean="0">
                <a:solidFill>
                  <a:schemeClr val="tx2"/>
                </a:solidFill>
              </a:rPr>
              <a:t>, Dikes </a:t>
            </a:r>
            <a:r>
              <a:rPr lang="en-US" sz="2000" b="1" i="1" dirty="0">
                <a:solidFill>
                  <a:schemeClr val="tx2"/>
                </a:solidFill>
              </a:rPr>
              <a:t>(Low Crest)</a:t>
            </a:r>
            <a:r>
              <a:rPr lang="en-US" sz="2400" i="1" dirty="0">
                <a:solidFill>
                  <a:schemeClr val="tx2"/>
                </a:solidFill>
              </a:rPr>
              <a:t>                      </a:t>
            </a:r>
            <a:r>
              <a:rPr lang="en-US" sz="2400" i="1" dirty="0" smtClean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Mangrove </a:t>
            </a:r>
            <a:r>
              <a:rPr lang="en-US" sz="2400" b="1" dirty="0">
                <a:solidFill>
                  <a:schemeClr val="tx2"/>
                </a:solidFill>
              </a:rPr>
              <a:t>Forests </a:t>
            </a:r>
          </a:p>
        </p:txBody>
      </p:sp>
      <p:pic>
        <p:nvPicPr>
          <p:cNvPr id="130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56559"/>
            <a:ext cx="2057400" cy="1374279"/>
          </a:xfrm>
          <a:prstGeom prst="rect">
            <a:avLst/>
          </a:prstGeom>
          <a:noFill/>
        </p:spPr>
      </p:pic>
      <p:pic>
        <p:nvPicPr>
          <p:cNvPr id="130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229706"/>
            <a:ext cx="2209800" cy="14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156439"/>
            <a:ext cx="213975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25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310" y="3211336"/>
            <a:ext cx="1894890" cy="1476728"/>
          </a:xfrm>
          <a:prstGeom prst="rect">
            <a:avLst/>
          </a:prstGeom>
          <a:noFill/>
        </p:spPr>
      </p:pic>
      <p:pic>
        <p:nvPicPr>
          <p:cNvPr id="1302538" name="Picture 10" descr="reu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19065"/>
            <a:ext cx="2030830" cy="1521664"/>
          </a:xfrm>
          <a:prstGeom prst="rect">
            <a:avLst/>
          </a:prstGeom>
          <a:noFill/>
        </p:spPr>
      </p:pic>
      <p:sp>
        <p:nvSpPr>
          <p:cNvPr id="1302539" name="Rectangle 11"/>
          <p:cNvSpPr>
            <a:spLocks noChangeArrowheads="1"/>
          </p:cNvSpPr>
          <p:nvPr/>
        </p:nvSpPr>
        <p:spPr bwMode="auto">
          <a:xfrm>
            <a:off x="3262086" y="1654344"/>
            <a:ext cx="2286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Reduce the impacts of tsunami   waves prior to reaching the shoreline.</a:t>
            </a:r>
          </a:p>
        </p:txBody>
      </p:sp>
      <p:sp>
        <p:nvSpPr>
          <p:cNvPr id="1302540" name="Rectangle 12"/>
          <p:cNvSpPr>
            <a:spLocks noChangeArrowheads="1"/>
          </p:cNvSpPr>
          <p:nvPr/>
        </p:nvSpPr>
        <p:spPr bwMode="auto">
          <a:xfrm>
            <a:off x="3338286" y="5516195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Prevent the </a:t>
            </a:r>
            <a:r>
              <a:rPr lang="en-US" sz="1600" dirty="0"/>
              <a:t>inland movement  of tsunami </a:t>
            </a:r>
            <a:r>
              <a:rPr lang="en-US" sz="1600" dirty="0" smtClean="0"/>
              <a:t>waves.</a:t>
            </a:r>
            <a:endParaRPr lang="en-US" sz="1600" dirty="0"/>
          </a:p>
        </p:txBody>
      </p:sp>
      <p:sp>
        <p:nvSpPr>
          <p:cNvPr id="1302541" name="Rectangle 13"/>
          <p:cNvSpPr>
            <a:spLocks noChangeArrowheads="1"/>
          </p:cNvSpPr>
          <p:nvPr/>
        </p:nvSpPr>
        <p:spPr bwMode="auto">
          <a:xfrm>
            <a:off x="3124200" y="3526064"/>
            <a:ext cx="2362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Mitigate the severe impacts of tsunami waves on entry to the shoreline.</a:t>
            </a:r>
          </a:p>
        </p:txBody>
      </p:sp>
      <p:pic>
        <p:nvPicPr>
          <p:cNvPr id="13025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8310" y="1308192"/>
            <a:ext cx="2047290" cy="1422646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6200" y="70665"/>
            <a:ext cx="8382000" cy="61513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en-US" dirty="0" smtClean="0"/>
              <a:t>Impact Mitigation of Tsunami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5537254"/>
              </p:ext>
            </p:extLst>
          </p:nvPr>
        </p:nvGraphicFramePr>
        <p:xfrm>
          <a:off x="609600" y="10668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Artificial Structures and Natural Eco-Systems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906383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Evidence from Post-Tsunami Field Investigations</a:t>
            </a:r>
            <a:endParaRPr lang="en-US" sz="3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38932" y="5357083"/>
            <a:ext cx="52498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 dirty="0">
                <a:ea typeface="ＭＳ Ｐゴシック" pitchFamily="34" charset="-128"/>
              </a:rPr>
              <a:t>Coastal Forest Protected Houses in </a:t>
            </a:r>
            <a:endParaRPr lang="en-US" altLang="ja-JP" sz="1400" b="1" dirty="0" smtClean="0"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1400" b="1" dirty="0" smtClean="0">
                <a:ea typeface="ＭＳ Ｐゴシック" pitchFamily="34" charset="-128"/>
              </a:rPr>
              <a:t>West </a:t>
            </a:r>
            <a:r>
              <a:rPr lang="en-US" altLang="ja-JP" sz="1400" b="1" dirty="0">
                <a:ea typeface="ＭＳ Ｐゴシック" pitchFamily="34" charset="-128"/>
              </a:rPr>
              <a:t>Coast of </a:t>
            </a:r>
            <a:r>
              <a:rPr lang="en-US" altLang="ja-JP" sz="1400" b="1" dirty="0" smtClean="0">
                <a:ea typeface="ＭＳ Ｐゴシック" pitchFamily="34" charset="-128"/>
              </a:rPr>
              <a:t>Indonesia</a:t>
            </a:r>
            <a:endParaRPr lang="en-US" altLang="ja-JP" sz="1400" b="1" dirty="0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5631" y="1371600"/>
            <a:ext cx="464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damage behind 20-40 m wide vegetation barrier in </a:t>
            </a:r>
            <a:r>
              <a:rPr lang="en-US" dirty="0" err="1" smtClean="0"/>
              <a:t>Kaluthara</a:t>
            </a:r>
            <a:r>
              <a:rPr lang="en-US" dirty="0" smtClean="0"/>
              <a:t> (Norio Tanaka, et. al. 2006 ).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wave heights behind </a:t>
            </a:r>
            <a:r>
              <a:rPr lang="en-US" dirty="0" err="1"/>
              <a:t>Mangrooves</a:t>
            </a:r>
            <a:r>
              <a:rPr lang="en-US" dirty="0"/>
              <a:t> (</a:t>
            </a:r>
            <a:r>
              <a:rPr lang="en-US" dirty="0" err="1"/>
              <a:t>M.Kaplan</a:t>
            </a:r>
            <a:r>
              <a:rPr lang="en-US" dirty="0"/>
              <a:t>, F.G. Renaud &amp; G. </a:t>
            </a:r>
            <a:r>
              <a:rPr lang="en-US" dirty="0" err="1"/>
              <a:t>Lüchters</a:t>
            </a:r>
            <a:r>
              <a:rPr lang="en-US" dirty="0"/>
              <a:t>, 2009) at several locations.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Trees </a:t>
            </a:r>
            <a:r>
              <a:rPr lang="en-US" dirty="0"/>
              <a:t>have provided methods of evacuation in </a:t>
            </a:r>
            <a:r>
              <a:rPr lang="en-US" dirty="0" err="1"/>
              <a:t>Hambanthota</a:t>
            </a:r>
            <a:r>
              <a:rPr lang="en-US" dirty="0"/>
              <a:t> (JWRC 2008).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protection provided by Mangrove forests in Tamil Nadu (</a:t>
            </a:r>
            <a:r>
              <a:rPr lang="en-US" dirty="0" err="1"/>
              <a:t>Kandasamy</a:t>
            </a:r>
            <a:r>
              <a:rPr lang="en-US" dirty="0"/>
              <a:t> and </a:t>
            </a:r>
            <a:r>
              <a:rPr lang="en-US" dirty="0" err="1"/>
              <a:t>Narayansamy</a:t>
            </a:r>
            <a:r>
              <a:rPr lang="en-US" dirty="0"/>
              <a:t> 2005).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protection offered by the species </a:t>
            </a:r>
            <a:r>
              <a:rPr lang="en-US" dirty="0" err="1"/>
              <a:t>Rhizophora</a:t>
            </a:r>
            <a:r>
              <a:rPr lang="en-US" dirty="0"/>
              <a:t> </a:t>
            </a:r>
            <a:r>
              <a:rPr lang="en-US" dirty="0" err="1"/>
              <a:t>apiculata</a:t>
            </a:r>
            <a:r>
              <a:rPr lang="en-US" dirty="0"/>
              <a:t>, </a:t>
            </a:r>
            <a:r>
              <a:rPr lang="en-US" dirty="0" err="1"/>
              <a:t>Rhizophora</a:t>
            </a:r>
            <a:r>
              <a:rPr lang="en-US" dirty="0"/>
              <a:t> </a:t>
            </a:r>
            <a:r>
              <a:rPr lang="en-US" dirty="0" err="1"/>
              <a:t>mucronata</a:t>
            </a:r>
            <a:r>
              <a:rPr lang="en-US" dirty="0"/>
              <a:t> and </a:t>
            </a:r>
            <a:r>
              <a:rPr lang="en-US" dirty="0" err="1"/>
              <a:t>Pandanus</a:t>
            </a:r>
            <a:r>
              <a:rPr lang="en-US" dirty="0"/>
              <a:t> </a:t>
            </a:r>
            <a:r>
              <a:rPr lang="en-US" dirty="0" err="1"/>
              <a:t>odoratissimum</a:t>
            </a:r>
            <a:r>
              <a:rPr lang="en-US" dirty="0"/>
              <a:t> in Sri Lanka and Thailand (</a:t>
            </a:r>
            <a:r>
              <a:rPr lang="en-US" dirty="0" err="1"/>
              <a:t>Fobes</a:t>
            </a:r>
            <a:r>
              <a:rPr lang="en-US" dirty="0"/>
              <a:t> and </a:t>
            </a:r>
            <a:r>
              <a:rPr lang="en-US" dirty="0" err="1"/>
              <a:t>Broadhead</a:t>
            </a:r>
            <a:r>
              <a:rPr lang="en-US" dirty="0"/>
              <a:t> 2007).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2022676"/>
            <a:ext cx="3810000" cy="3235124"/>
            <a:chOff x="685800" y="2438400"/>
            <a:chExt cx="3810000" cy="3235124"/>
          </a:xfrm>
        </p:grpSpPr>
        <p:pic>
          <p:nvPicPr>
            <p:cNvPr id="5" name="Picture 4" descr="IMG_2018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5800" y="2438400"/>
              <a:ext cx="3810000" cy="3235124"/>
            </a:xfrm>
            <a:prstGeom prst="rect">
              <a:avLst/>
            </a:prstGeom>
            <a:noFill/>
            <a:ln/>
          </p:spPr>
        </p:pic>
        <p:sp>
          <p:nvSpPr>
            <p:cNvPr id="8" name="Oval 7"/>
            <p:cNvSpPr/>
            <p:nvPr/>
          </p:nvSpPr>
          <p:spPr>
            <a:xfrm>
              <a:off x="2514600" y="3048000"/>
              <a:ext cx="12192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4600" y="4572000"/>
              <a:ext cx="12192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70587" y="4572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solidFill>
                  <a:srgbClr val="FF0000"/>
                </a:solidFill>
              </a:rPr>
              <a:t>Indian Ocean Tsunami (2004)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8600" y="-76200"/>
            <a:ext cx="8458200" cy="1372799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>
              <a:lnSpc>
                <a:spcPct val="120000"/>
              </a:lnSpc>
            </a:pPr>
            <a:r>
              <a:rPr lang="en-US" sz="3600" dirty="0" smtClean="0"/>
              <a:t>Performance of Coastal Vegetation – Hydraulic Aspects</a:t>
            </a:r>
          </a:p>
          <a:p>
            <a:pPr algn="just">
              <a:lnSpc>
                <a:spcPct val="120000"/>
              </a:lnSpc>
            </a:pPr>
            <a:r>
              <a:rPr lang="en-US" sz="3100" dirty="0" smtClean="0">
                <a:solidFill>
                  <a:srgbClr val="FF0000"/>
                </a:solidFill>
              </a:rPr>
              <a:t>Categorization of Plant Structures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76200" y="1220399"/>
            <a:ext cx="8458200" cy="2286001"/>
          </a:xfrm>
        </p:spPr>
        <p:txBody>
          <a:bodyPr>
            <a:normAutofit/>
          </a:bodyPr>
          <a:lstStyle/>
          <a:p>
            <a:pPr lvl="0" algn="just">
              <a:buClr>
                <a:schemeClr val="tx1"/>
              </a:buClr>
            </a:pPr>
            <a:r>
              <a:rPr lang="en-US" sz="1800" b="1" dirty="0" smtClean="0"/>
              <a:t>Three distinctive components of the tree structure:</a:t>
            </a:r>
          </a:p>
          <a:p>
            <a:pPr lvl="1" algn="just">
              <a:buClr>
                <a:schemeClr val="tx1"/>
              </a:buClr>
            </a:pPr>
            <a:r>
              <a:rPr lang="en-US" sz="1800" dirty="0" smtClean="0"/>
              <a:t>Aerial (above ground) root system</a:t>
            </a:r>
          </a:p>
          <a:p>
            <a:pPr lvl="1" algn="just">
              <a:buClr>
                <a:schemeClr val="tx1"/>
              </a:buClr>
            </a:pPr>
            <a:r>
              <a:rPr lang="en-US" sz="1800" dirty="0" smtClean="0"/>
              <a:t>The (near) vertical stem</a:t>
            </a:r>
          </a:p>
          <a:p>
            <a:pPr lvl="1" algn="just">
              <a:buClr>
                <a:schemeClr val="tx1"/>
              </a:buClr>
            </a:pPr>
            <a:r>
              <a:rPr lang="en-US" sz="1800" dirty="0" smtClean="0"/>
              <a:t>The branch / leaf structure</a:t>
            </a:r>
            <a:endParaRPr lang="en-US" sz="1800" dirty="0"/>
          </a:p>
          <a:p>
            <a:pPr lvl="0" algn="just">
              <a:buClr>
                <a:schemeClr val="tx1"/>
              </a:buClr>
            </a:pPr>
            <a:r>
              <a:rPr lang="en-US" sz="1800" b="1" dirty="0"/>
              <a:t>These components, considered </a:t>
            </a:r>
            <a:r>
              <a:rPr lang="en-US" sz="1800" b="1" dirty="0" smtClean="0"/>
              <a:t>with the possible inundation depths, leads to the classification of four different categories.</a:t>
            </a:r>
            <a:endParaRPr lang="en-US" sz="1800" dirty="0"/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dirty="0"/>
          </a:p>
        </p:txBody>
      </p:sp>
      <p:pic>
        <p:nvPicPr>
          <p:cNvPr id="42" name="Picture 4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352800"/>
            <a:ext cx="5715000" cy="165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1371600" y="5009243"/>
            <a:ext cx="8153400" cy="15639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600" b="1" dirty="0"/>
              <a:t>Category </a:t>
            </a:r>
            <a:r>
              <a:rPr lang="en-US" sz="1600" b="1" dirty="0" smtClean="0"/>
              <a:t>I</a:t>
            </a:r>
            <a:r>
              <a:rPr lang="en-US" sz="1600" dirty="0" smtClean="0"/>
              <a:t>: </a:t>
            </a:r>
            <a:r>
              <a:rPr lang="en-US" sz="1600" dirty="0"/>
              <a:t>Resistance </a:t>
            </a:r>
            <a:r>
              <a:rPr lang="en-US" sz="1600" dirty="0" smtClean="0"/>
              <a:t>provided </a:t>
            </a:r>
            <a:r>
              <a:rPr lang="en-US" sz="1600" dirty="0"/>
              <a:t>by stem only </a:t>
            </a:r>
          </a:p>
          <a:p>
            <a:pPr marL="109728" indent="0">
              <a:buNone/>
            </a:pPr>
            <a:r>
              <a:rPr lang="en-US" sz="1600" b="1" dirty="0"/>
              <a:t>Category </a:t>
            </a:r>
            <a:r>
              <a:rPr lang="en-US" sz="1600" b="1" dirty="0" smtClean="0"/>
              <a:t>II</a:t>
            </a:r>
            <a:r>
              <a:rPr lang="en-US" sz="1600" dirty="0" smtClean="0"/>
              <a:t>: </a:t>
            </a:r>
            <a:r>
              <a:rPr lang="en-US" sz="1600" dirty="0"/>
              <a:t>Resistance </a:t>
            </a:r>
            <a:r>
              <a:rPr lang="en-US" sz="1600" dirty="0" smtClean="0"/>
              <a:t>provided </a:t>
            </a:r>
            <a:r>
              <a:rPr lang="en-US" sz="1600" dirty="0"/>
              <a:t>by stem and branch structure </a:t>
            </a:r>
          </a:p>
          <a:p>
            <a:pPr marL="109728" indent="0">
              <a:buNone/>
            </a:pPr>
            <a:r>
              <a:rPr lang="en-US" sz="1600" b="1" dirty="0"/>
              <a:t>Category </a:t>
            </a:r>
            <a:r>
              <a:rPr lang="en-US" sz="1600" b="1" dirty="0" smtClean="0"/>
              <a:t>III</a:t>
            </a:r>
            <a:r>
              <a:rPr lang="en-US" sz="1600" dirty="0" smtClean="0"/>
              <a:t>: </a:t>
            </a:r>
            <a:r>
              <a:rPr lang="en-US" sz="1600" dirty="0"/>
              <a:t>Resistance </a:t>
            </a:r>
            <a:r>
              <a:rPr lang="en-US" sz="1600" dirty="0" smtClean="0"/>
              <a:t>provided </a:t>
            </a:r>
            <a:r>
              <a:rPr lang="en-US" sz="1600" dirty="0"/>
              <a:t>by stem and aerial roots structure </a:t>
            </a:r>
          </a:p>
          <a:p>
            <a:pPr marL="109728" indent="0">
              <a:buNone/>
            </a:pPr>
            <a:r>
              <a:rPr lang="en-US" sz="1600" b="1" dirty="0"/>
              <a:t>Category </a:t>
            </a:r>
            <a:r>
              <a:rPr lang="en-US" sz="1600" b="1" dirty="0" smtClean="0"/>
              <a:t>IV</a:t>
            </a:r>
            <a:r>
              <a:rPr lang="en-US" sz="1600" dirty="0" smtClean="0"/>
              <a:t>: </a:t>
            </a:r>
            <a:r>
              <a:rPr lang="en-US" sz="1600" dirty="0"/>
              <a:t>Resistance </a:t>
            </a:r>
            <a:r>
              <a:rPr lang="en-US" sz="1600" dirty="0" smtClean="0"/>
              <a:t>provided </a:t>
            </a:r>
            <a:r>
              <a:rPr lang="en-US" sz="1600" dirty="0"/>
              <a:t>by stem, branch structure and aerial roots structure</a:t>
            </a:r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3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295400" y="-152400"/>
            <a:ext cx="8763000" cy="80599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Performance of Coastal Vegetation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769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The resistance offered by coastal vegetation against overland flow depends on </a:t>
            </a:r>
            <a:r>
              <a:rPr lang="en-US" sz="2000" b="1" dirty="0" smtClean="0">
                <a:solidFill>
                  <a:srgbClr val="FF0000"/>
                </a:solidFill>
              </a:rPr>
              <a:t>BOTH</a:t>
            </a:r>
            <a:r>
              <a:rPr lang="en-US" sz="2000" b="1" dirty="0" smtClean="0"/>
              <a:t>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Characteristics of Individual Plant Elements </a:t>
            </a:r>
            <a:r>
              <a:rPr lang="en-US" sz="2000" b="1" dirty="0" smtClean="0"/>
              <a:t>– Influence the Drag Force Coefficient C</a:t>
            </a:r>
            <a:r>
              <a:rPr lang="en-US" sz="2000" b="1" baseline="-25000" dirty="0" smtClean="0"/>
              <a:t>d</a:t>
            </a:r>
            <a:r>
              <a:rPr lang="en-US" sz="2000" b="1" dirty="0" smtClean="0"/>
              <a:t> and Projected Area A</a:t>
            </a:r>
            <a:r>
              <a:rPr lang="en-US" sz="2000" b="1" baseline="-25000" dirty="0" smtClean="0"/>
              <a:t>0.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sz="2000" b="1" dirty="0" smtClean="0"/>
              <a:t>Size and shape of individual elements </a:t>
            </a:r>
            <a:r>
              <a:rPr lang="en-US" sz="2000" dirty="0" smtClean="0"/>
              <a:t>– Governed by the standing structure </a:t>
            </a:r>
            <a:r>
              <a:rPr lang="en-US" sz="2000" dirty="0"/>
              <a:t>of </a:t>
            </a:r>
            <a:r>
              <a:rPr lang="en-US" sz="2000" dirty="0" smtClean="0"/>
              <a:t>trees.</a:t>
            </a:r>
            <a:endParaRPr lang="en-US" sz="2000" dirty="0"/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sz="2000" b="1" dirty="0" smtClean="0"/>
              <a:t>Resilient </a:t>
            </a:r>
            <a:r>
              <a:rPr lang="en-US" sz="2000" b="1" dirty="0"/>
              <a:t>characteristics of individual units which depends </a:t>
            </a:r>
            <a:r>
              <a:rPr lang="en-US" sz="2000" b="1" dirty="0" smtClean="0"/>
              <a:t>on:</a:t>
            </a:r>
            <a:endParaRPr lang="en-US" sz="2000" b="1" dirty="0"/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en-US" sz="2000" b="1" dirty="0" smtClean="0"/>
              <a:t>Breaking strength and flexibility </a:t>
            </a:r>
            <a:r>
              <a:rPr lang="en-US" sz="2000" b="1" dirty="0"/>
              <a:t>of </a:t>
            </a:r>
            <a:r>
              <a:rPr lang="en-US" sz="2000" b="1" dirty="0" smtClean="0"/>
              <a:t>trees </a:t>
            </a:r>
            <a:r>
              <a:rPr lang="en-US" sz="2000" dirty="0" smtClean="0"/>
              <a:t>– Governed by the material properties and stem/branch sizes.</a:t>
            </a:r>
            <a:endParaRPr lang="en-US" sz="2000" dirty="0"/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en-US" sz="2000" b="1" dirty="0"/>
              <a:t>Erosion at the root zone of the trees </a:t>
            </a:r>
            <a:r>
              <a:rPr lang="en-US" sz="2000" dirty="0"/>
              <a:t>– </a:t>
            </a:r>
            <a:r>
              <a:rPr lang="en-US" sz="2000" dirty="0" smtClean="0"/>
              <a:t>Governed </a:t>
            </a:r>
            <a:r>
              <a:rPr lang="en-US" sz="2000" dirty="0"/>
              <a:t>by the </a:t>
            </a:r>
            <a:r>
              <a:rPr lang="en-US" sz="2000" u="sng" dirty="0"/>
              <a:t>bed level velocity</a:t>
            </a:r>
            <a:r>
              <a:rPr lang="en-US" sz="2000" dirty="0"/>
              <a:t> of </a:t>
            </a:r>
            <a:r>
              <a:rPr lang="en-US" sz="2000" dirty="0" smtClean="0"/>
              <a:t>flow and the structure of the root zone.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Characteristics of </a:t>
            </a:r>
            <a:r>
              <a:rPr lang="en-US" sz="2000" b="1" dirty="0" smtClean="0">
                <a:solidFill>
                  <a:srgbClr val="FF0000"/>
                </a:solidFill>
              </a:rPr>
              <a:t>Vegetation as  a Whole </a:t>
            </a:r>
            <a:r>
              <a:rPr lang="en-US" sz="2000" b="1" dirty="0" smtClean="0"/>
              <a:t>– Since the wake formed at the upstream bodies influence the wake formation at downstream bodies.</a:t>
            </a:r>
            <a:endParaRPr lang="en-US" sz="2000" b="1" dirty="0"/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sz="2000" dirty="0" smtClean="0"/>
              <a:t>Density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Porosity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Extent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sz="2000" dirty="0" smtClean="0"/>
              <a:t>Tortuosity – Governed by the pattern of distribution of plants</a:t>
            </a:r>
            <a:endParaRPr lang="en-US" sz="2000" dirty="0"/>
          </a:p>
          <a:p>
            <a:pPr marL="1200150" lvl="2" indent="-285750" algn="just">
              <a:buFont typeface="Courier New" pitchFamily="49" charset="0"/>
              <a:buChar char="o"/>
            </a:pPr>
            <a:endParaRPr lang="en-US" sz="2000" dirty="0"/>
          </a:p>
          <a:p>
            <a:pPr marL="742950" lvl="1" indent="-285750" algn="just"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51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4">
      <a:dk1>
        <a:sysClr val="windowText" lastClr="000000"/>
      </a:dk1>
      <a:lt1>
        <a:sysClr val="window" lastClr="FFFFFF"/>
      </a:lt1>
      <a:dk2>
        <a:srgbClr val="464646"/>
      </a:dk2>
      <a:lt2>
        <a:srgbClr val="002060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9639</TotalTime>
  <Words>1957</Words>
  <Application>Microsoft Office PowerPoint</Application>
  <PresentationFormat>On-screen Show (4:3)</PresentationFormat>
  <Paragraphs>262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ＭＳ ゴシック</vt:lpstr>
      <vt:lpstr>ＭＳ Ｐゴシック</vt:lpstr>
      <vt:lpstr>Osaka</vt:lpstr>
      <vt:lpstr>Times</vt:lpstr>
      <vt:lpstr>Verdana</vt:lpstr>
      <vt:lpstr>Wingdings</vt:lpstr>
      <vt:lpstr>Wingdings 2</vt:lpstr>
      <vt:lpstr>Wingdings 3</vt:lpstr>
      <vt:lpstr>Concourse</vt:lpstr>
      <vt:lpstr>Image Document</vt:lpstr>
      <vt:lpstr>PERFORMANCE OF COASTAL VEGETATION IN DISSIPATING THE ENERGY OF THE UPCOMING FLOW</vt:lpstr>
      <vt:lpstr>Hydraulic Performance of Coastal Eco-Systems</vt:lpstr>
      <vt:lpstr>‘Upcoming Flow’ Due to Various Coastal Hazards</vt:lpstr>
      <vt:lpstr>Coastal Hazard Mitigation Measures</vt:lpstr>
      <vt:lpstr>PowerPoint Presentation</vt:lpstr>
      <vt:lpstr>Artificial Structures and Natural Eco-Systems</vt:lpstr>
      <vt:lpstr>Evidence from Post-Tsunami Field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Steady State Flow - Results and Conclusions</vt:lpstr>
      <vt:lpstr>Unsteady State Flow - Results and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HAZARD MITIGATION BY ECO-SYSTEMS</dc:title>
  <dc:creator>TOSHIBA</dc:creator>
  <cp:lastModifiedBy>User</cp:lastModifiedBy>
  <cp:revision>451</cp:revision>
  <dcterms:created xsi:type="dcterms:W3CDTF">2011-10-13T03:50:08Z</dcterms:created>
  <dcterms:modified xsi:type="dcterms:W3CDTF">2016-10-17T16:59:31Z</dcterms:modified>
</cp:coreProperties>
</file>