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71" r:id="rId5"/>
    <p:sldId id="259" r:id="rId6"/>
    <p:sldId id="272" r:id="rId7"/>
    <p:sldId id="280" r:id="rId8"/>
    <p:sldId id="263" r:id="rId9"/>
    <p:sldId id="269" r:id="rId10"/>
    <p:sldId id="279" r:id="rId11"/>
    <p:sldId id="276" r:id="rId12"/>
    <p:sldId id="274" r:id="rId13"/>
    <p:sldId id="278" r:id="rId14"/>
    <p:sldId id="275" r:id="rId15"/>
    <p:sldId id="270" r:id="rId16"/>
    <p:sldId id="277" r:id="rId17"/>
    <p:sldId id="285" r:id="rId18"/>
    <p:sldId id="281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0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3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5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4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B3EA-B223-4455-8A87-6A908C991A38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C9BA-C340-482B-A587-B4CA9AA2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530" y="104502"/>
            <a:ext cx="10816683" cy="161013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Ecological and Economic Value of Natural Forests in Relation to the Sri Lankan Leopard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6" y="4924697"/>
            <a:ext cx="9144000" cy="193330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Dr. Andrew M. </a:t>
            </a:r>
            <a:r>
              <a:rPr lang="en-US" dirty="0" smtClean="0"/>
              <a:t>Kittle, </a:t>
            </a:r>
            <a:r>
              <a:rPr lang="en-US" sz="1600" dirty="0">
                <a:solidFill>
                  <a:prstClr val="black"/>
                </a:solidFill>
              </a:rPr>
              <a:t>The Wilderness &amp; Wildlife Conservation Trust, Sri Lanka</a:t>
            </a:r>
          </a:p>
          <a:p>
            <a:r>
              <a:rPr lang="en-US" dirty="0" smtClean="0"/>
              <a:t>Ms</a:t>
            </a:r>
            <a:r>
              <a:rPr lang="en-US" dirty="0" smtClean="0"/>
              <a:t>. Anjali C. </a:t>
            </a:r>
            <a:r>
              <a:rPr lang="en-US" dirty="0" smtClean="0"/>
              <a:t>Watson, </a:t>
            </a:r>
            <a:r>
              <a:rPr lang="en-US" sz="1600" dirty="0" smtClean="0"/>
              <a:t>The Wilderness &amp; Wildlife Conservation Trust, Sri Lanka</a:t>
            </a:r>
          </a:p>
          <a:p>
            <a:r>
              <a:rPr lang="en-US" dirty="0" smtClean="0"/>
              <a:t>Dr. Samuel A. </a:t>
            </a:r>
            <a:r>
              <a:rPr lang="en-US" dirty="0" smtClean="0"/>
              <a:t>Cushman, </a:t>
            </a:r>
            <a:r>
              <a:rPr lang="en-US" sz="1600" dirty="0" smtClean="0"/>
              <a:t>U.S. Forest Service, Rocky Mountain Research Station, U.S.A. </a:t>
            </a:r>
          </a:p>
          <a:p>
            <a:r>
              <a:rPr lang="en-US" dirty="0" smtClean="0"/>
              <a:t>Dr. David W. </a:t>
            </a:r>
            <a:r>
              <a:rPr lang="en-US" dirty="0" smtClean="0"/>
              <a:t>Macdonald, </a:t>
            </a:r>
            <a:r>
              <a:rPr lang="en-US" sz="1600" dirty="0" smtClean="0"/>
              <a:t>Wildlife Research and Conservation Unit, University of Oxford, UK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910" r="937" b="7042"/>
          <a:stretch/>
        </p:blipFill>
        <p:spPr>
          <a:xfrm>
            <a:off x="3513908" y="1714641"/>
            <a:ext cx="5575384" cy="3210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808236" y="4616920"/>
            <a:ext cx="128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©Noel Rodrigo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55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21561"/>
              </p:ext>
            </p:extLst>
          </p:nvPr>
        </p:nvGraphicFramePr>
        <p:xfrm>
          <a:off x="91446" y="1763490"/>
          <a:ext cx="12100553" cy="3883593"/>
        </p:xfrm>
        <a:graphic>
          <a:graphicData uri="http://schemas.openxmlformats.org/drawingml/2006/table">
            <a:tbl>
              <a:tblPr/>
              <a:tblGrid>
                <a:gridCol w="2141267"/>
                <a:gridCol w="515342"/>
                <a:gridCol w="443434"/>
                <a:gridCol w="515342"/>
                <a:gridCol w="443434"/>
                <a:gridCol w="515342"/>
                <a:gridCol w="443434"/>
                <a:gridCol w="515342"/>
                <a:gridCol w="443434"/>
                <a:gridCol w="515342"/>
                <a:gridCol w="443434"/>
                <a:gridCol w="515342"/>
                <a:gridCol w="443434"/>
                <a:gridCol w="515342"/>
                <a:gridCol w="443434"/>
                <a:gridCol w="515342"/>
                <a:gridCol w="443434"/>
                <a:gridCol w="515342"/>
                <a:gridCol w="443434"/>
                <a:gridCol w="671143"/>
                <a:gridCol w="659159"/>
              </a:tblGrid>
              <a:tr h="554238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Uncorrected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correction using spatial rarefication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 correction using Guassian kernel densities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 PA Level 1 (PA1)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AREA_AM_For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COHESION_For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Patch Density_Shrub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Patch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Density_For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6" y="2860766"/>
            <a:ext cx="12100553" cy="796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47703" y="3148148"/>
            <a:ext cx="7907383" cy="376646"/>
            <a:chOff x="2847703" y="3148148"/>
            <a:chExt cx="7907383" cy="376646"/>
          </a:xfrm>
        </p:grpSpPr>
        <p:sp>
          <p:nvSpPr>
            <p:cNvPr id="5" name="Oval 4"/>
            <p:cNvSpPr/>
            <p:nvPr/>
          </p:nvSpPr>
          <p:spPr>
            <a:xfrm>
              <a:off x="2847703" y="3148149"/>
              <a:ext cx="248194" cy="352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59879" y="3148148"/>
              <a:ext cx="248194" cy="352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626531" y="3156857"/>
              <a:ext cx="248194" cy="352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556172" y="3156858"/>
              <a:ext cx="248194" cy="352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531532" y="3148149"/>
              <a:ext cx="248194" cy="352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506892" y="3148149"/>
              <a:ext cx="248194" cy="352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77344" y="3156857"/>
              <a:ext cx="248194" cy="352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71209" y="3172097"/>
              <a:ext cx="248194" cy="3526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11691257" y="3030583"/>
            <a:ext cx="326572" cy="470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-14571" y="3657600"/>
            <a:ext cx="2161423" cy="2035866"/>
            <a:chOff x="-14571" y="3657600"/>
            <a:chExt cx="2161423" cy="2035866"/>
          </a:xfrm>
        </p:grpSpPr>
        <p:sp>
          <p:nvSpPr>
            <p:cNvPr id="17" name="Oval 16"/>
            <p:cNvSpPr/>
            <p:nvPr/>
          </p:nvSpPr>
          <p:spPr>
            <a:xfrm>
              <a:off x="0" y="3657600"/>
              <a:ext cx="1828800" cy="42407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9878" y="5269396"/>
              <a:ext cx="2126974" cy="42407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14571" y="4174435"/>
              <a:ext cx="1828800" cy="42407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691257" y="3634504"/>
            <a:ext cx="337931" cy="2105153"/>
            <a:chOff x="11691257" y="3634504"/>
            <a:chExt cx="337931" cy="2105153"/>
          </a:xfrm>
        </p:grpSpPr>
        <p:sp>
          <p:nvSpPr>
            <p:cNvPr id="21" name="Oval 20"/>
            <p:cNvSpPr/>
            <p:nvPr/>
          </p:nvSpPr>
          <p:spPr>
            <a:xfrm>
              <a:off x="11702616" y="3634504"/>
              <a:ext cx="326572" cy="47026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1691257" y="4151339"/>
              <a:ext cx="326572" cy="47026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702616" y="5269396"/>
              <a:ext cx="326572" cy="47026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47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Landcape</a:t>
            </a:r>
            <a:r>
              <a:rPr lang="en-US" dirty="0" smtClean="0"/>
              <a:t> Protection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Level 1 Protection: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National Parks</a:t>
            </a:r>
          </a:p>
          <a:p>
            <a:pPr lvl="1"/>
            <a:r>
              <a:rPr lang="en-US" dirty="0" smtClean="0"/>
              <a:t>Strict Natural Reserves</a:t>
            </a:r>
          </a:p>
          <a:p>
            <a:pPr lvl="1"/>
            <a:r>
              <a:rPr lang="en-US" dirty="0" err="1" smtClean="0"/>
              <a:t>Sinharaja</a:t>
            </a:r>
            <a:r>
              <a:rPr lang="en-US" dirty="0" smtClean="0"/>
              <a:t> Forest Reserve</a:t>
            </a:r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43" y="1825625"/>
            <a:ext cx="7053059" cy="4702040"/>
          </a:xfrm>
        </p:spPr>
      </p:pic>
    </p:spTree>
    <p:extLst>
      <p:ext uri="{BB962C8B-B14F-4D97-AF65-F5344CB8AC3E}">
        <p14:creationId xmlns:p14="http://schemas.microsoft.com/office/powerpoint/2010/main" val="41772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Variables – Patch Density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29" y="1398494"/>
            <a:ext cx="8001000" cy="5334000"/>
          </a:xfrm>
        </p:spPr>
      </p:pic>
    </p:spTree>
    <p:extLst>
      <p:ext uri="{BB962C8B-B14F-4D97-AF65-F5344CB8AC3E}">
        <p14:creationId xmlns:p14="http://schemas.microsoft.com/office/powerpoint/2010/main" val="37922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variables - Cohesion</a:t>
            </a:r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379117"/>
            <a:ext cx="8001000" cy="5334000"/>
          </a:xfrm>
        </p:spPr>
      </p:pic>
    </p:spTree>
    <p:extLst>
      <p:ext uri="{BB962C8B-B14F-4D97-AF65-F5344CB8AC3E}">
        <p14:creationId xmlns:p14="http://schemas.microsoft.com/office/powerpoint/2010/main" val="2180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Forest variables – Area weighted mean size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65" y="1397048"/>
            <a:ext cx="8001000" cy="5334000"/>
          </a:xfrm>
        </p:spPr>
      </p:pic>
    </p:spTree>
    <p:extLst>
      <p:ext uri="{BB962C8B-B14F-4D97-AF65-F5344CB8AC3E}">
        <p14:creationId xmlns:p14="http://schemas.microsoft.com/office/powerpoint/2010/main" val="21889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Keystone species</a:t>
            </a:r>
            <a:endParaRPr lang="en-US" dirty="0" smtClean="0"/>
          </a:p>
          <a:p>
            <a:r>
              <a:rPr lang="en-US" dirty="0" smtClean="0"/>
              <a:t>Tourism value</a:t>
            </a:r>
            <a:endParaRPr lang="en-US" dirty="0" smtClean="0"/>
          </a:p>
          <a:p>
            <a:r>
              <a:rPr lang="en-US" dirty="0" smtClean="0"/>
              <a:t>Socio-cultural value</a:t>
            </a:r>
            <a:endParaRPr lang="en-US" dirty="0" smtClean="0"/>
          </a:p>
          <a:p>
            <a:r>
              <a:rPr lang="en-US" dirty="0" smtClean="0"/>
              <a:t>Distribution influenced by forests and protection</a:t>
            </a:r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alue </a:t>
            </a:r>
            <a:r>
              <a:rPr lang="en-US" dirty="0" smtClean="0"/>
              <a:t>of </a:t>
            </a:r>
            <a:r>
              <a:rPr lang="en-US" dirty="0" smtClean="0"/>
              <a:t>Sri Lankan forests enhanced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56" y="1430257"/>
            <a:ext cx="6539445" cy="4904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2" b="14720"/>
          <a:stretch/>
        </p:blipFill>
        <p:spPr>
          <a:xfrm>
            <a:off x="5135084" y="1690688"/>
            <a:ext cx="6843717" cy="4383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Image result for save wilpattu national par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13" y="1690688"/>
            <a:ext cx="4813887" cy="43536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81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Legislation that increases protection of remaining forest resources (i.e. upgrading Level 2 Protected Areas)</a:t>
            </a:r>
          </a:p>
          <a:p>
            <a:r>
              <a:rPr lang="en-US" dirty="0" smtClean="0"/>
              <a:t>Specific emphasis in areas where Level 1 protection is currently lacking (e.g. the north, the central highlands)</a:t>
            </a:r>
          </a:p>
          <a:p>
            <a:r>
              <a:rPr lang="en-US" dirty="0" smtClean="0"/>
              <a:t>Need to ensure connectivity between extant forest patches  (i.e. corridors) </a:t>
            </a:r>
          </a:p>
          <a:p>
            <a:r>
              <a:rPr lang="en-US" dirty="0" smtClean="0"/>
              <a:t>Ensure that patch size does not diminish further across the board (i.e. buffer zones)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91" y="26598"/>
            <a:ext cx="5278809" cy="6831402"/>
          </a:xfrm>
        </p:spPr>
      </p:pic>
    </p:spTree>
    <p:extLst>
      <p:ext uri="{BB962C8B-B14F-4D97-AF65-F5344CB8AC3E}">
        <p14:creationId xmlns:p14="http://schemas.microsoft.com/office/powerpoint/2010/main" val="4983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work was enabled by:</a:t>
            </a:r>
          </a:p>
          <a:p>
            <a:pPr marL="0" indent="0">
              <a:buNone/>
            </a:pPr>
            <a:r>
              <a:rPr lang="en-US" dirty="0" smtClean="0"/>
              <a:t>The Department of Wildlife Conservation, The Forest Department, The Ministry of Environment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nd Supported by: </a:t>
            </a:r>
          </a:p>
          <a:p>
            <a:pPr marL="0" indent="0">
              <a:buNone/>
            </a:pPr>
            <a:r>
              <a:rPr lang="en-US" dirty="0" smtClean="0"/>
              <a:t>CERZA Conservation, Peoples Trust for Endangered Species, The </a:t>
            </a:r>
            <a:r>
              <a:rPr lang="en-US" dirty="0" err="1" smtClean="0"/>
              <a:t>Rufford</a:t>
            </a:r>
            <a:r>
              <a:rPr lang="en-US" dirty="0" smtClean="0"/>
              <a:t> Foundation, Z-Gap’s </a:t>
            </a:r>
            <a:r>
              <a:rPr lang="en-US" dirty="0" err="1" smtClean="0"/>
              <a:t>Zootier</a:t>
            </a:r>
            <a:r>
              <a:rPr lang="en-US" dirty="0" smtClean="0"/>
              <a:t> des </a:t>
            </a:r>
            <a:r>
              <a:rPr lang="en-US" dirty="0" err="1" smtClean="0"/>
              <a:t>Jahres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32" y="2799736"/>
            <a:ext cx="721191" cy="10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24" y="2651897"/>
            <a:ext cx="1033976" cy="1266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23" y="5239470"/>
            <a:ext cx="1057960" cy="1062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81" y="5239470"/>
            <a:ext cx="2064973" cy="839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71" y="5239470"/>
            <a:ext cx="1203376" cy="1190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72" y="5239470"/>
            <a:ext cx="1212111" cy="1190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1" y="5239470"/>
            <a:ext cx="1173469" cy="12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30596" y="416820"/>
          <a:ext cx="10982325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3" imgW="10982318" imgH="6153107" progId="Excel.Sheet.12">
                  <p:embed/>
                </p:oleObj>
              </mc:Choice>
              <mc:Fallback>
                <p:oleObj name="Worksheet" r:id="rId3" imgW="10982318" imgH="61531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596" y="416820"/>
                        <a:ext cx="10982325" cy="615315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30595" y="1650664"/>
            <a:ext cx="10982325" cy="495632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0596" y="5258379"/>
            <a:ext cx="11131098" cy="162261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07341" y="1613647"/>
            <a:ext cx="6382871" cy="950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07341" y="2563906"/>
            <a:ext cx="6382871" cy="1129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07341" y="3693459"/>
            <a:ext cx="6382871" cy="5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07341" y="4267200"/>
            <a:ext cx="6382871" cy="968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0596" y="6016689"/>
            <a:ext cx="10982325" cy="55328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02" y="250031"/>
            <a:ext cx="10515600" cy="1325563"/>
          </a:xfrm>
        </p:spPr>
        <p:txBody>
          <a:bodyPr/>
          <a:lstStyle/>
          <a:p>
            <a:r>
              <a:rPr lang="en-US" dirty="0" smtClean="0"/>
              <a:t>Bias Reduction – 2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Rarefication (1, 2, 4, 8 km)</a:t>
            </a:r>
          </a:p>
          <a:p>
            <a:r>
              <a:rPr lang="en-US" dirty="0" err="1" smtClean="0"/>
              <a:t>Guassian</a:t>
            </a:r>
            <a:r>
              <a:rPr lang="en-US" dirty="0" smtClean="0"/>
              <a:t> Kernel Density method (1, 2, 4, 8 km)</a:t>
            </a:r>
          </a:p>
          <a:p>
            <a:r>
              <a:rPr lang="en-US" dirty="0" smtClean="0"/>
              <a:t>Rerun same 200 models at each scale for each bias correction method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8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Lankan leopard (</a:t>
            </a:r>
            <a:r>
              <a:rPr lang="en-US" i="1" dirty="0" err="1" smtClean="0"/>
              <a:t>Panthera</a:t>
            </a:r>
            <a:r>
              <a:rPr lang="en-US" i="1" dirty="0" smtClean="0"/>
              <a:t> </a:t>
            </a:r>
            <a:r>
              <a:rPr lang="en-US" i="1" dirty="0" err="1" smtClean="0"/>
              <a:t>pardus</a:t>
            </a:r>
            <a:r>
              <a:rPr lang="en-US" i="1" dirty="0" smtClean="0"/>
              <a:t> </a:t>
            </a:r>
            <a:r>
              <a:rPr lang="en-US" i="1" dirty="0" err="1" smtClean="0"/>
              <a:t>kotiya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Genetically distinct sub-species </a:t>
            </a:r>
            <a:r>
              <a:rPr lang="en-US" sz="2400" dirty="0" smtClean="0"/>
              <a:t>(</a:t>
            </a:r>
            <a:r>
              <a:rPr lang="en-US" sz="2400" dirty="0" err="1" smtClean="0"/>
              <a:t>Miththapala</a:t>
            </a:r>
            <a:r>
              <a:rPr lang="en-US" sz="2400" dirty="0" smtClean="0"/>
              <a:t> et al. 1996)</a:t>
            </a:r>
          </a:p>
          <a:p>
            <a:r>
              <a:rPr lang="en-US" dirty="0" smtClean="0"/>
              <a:t>Endemic</a:t>
            </a:r>
          </a:p>
          <a:p>
            <a:r>
              <a:rPr lang="en-US" dirty="0" smtClean="0"/>
              <a:t>Endangered </a:t>
            </a:r>
            <a:r>
              <a:rPr lang="en-US" sz="2400" dirty="0" smtClean="0"/>
              <a:t>(Kittle &amp; Watson 2008; IUCN 2012)</a:t>
            </a:r>
          </a:p>
          <a:p>
            <a:r>
              <a:rPr lang="en-US" dirty="0" smtClean="0"/>
              <a:t>Apex carnivore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74"/>
          <a:stretch/>
        </p:blipFill>
        <p:spPr>
          <a:xfrm>
            <a:off x="6172200" y="1449660"/>
            <a:ext cx="5558424" cy="5190472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36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Carnivores – Ecological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Indirect – Predation Risk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200" dirty="0" smtClean="0"/>
              <a:t>Landscape of fear – via </a:t>
            </a:r>
            <a:r>
              <a:rPr lang="en-US" sz="3200" dirty="0" err="1" smtClean="0"/>
              <a:t>behavioural</a:t>
            </a:r>
            <a:r>
              <a:rPr lang="en-US" sz="3200" dirty="0" smtClean="0"/>
              <a:t> responses of prey</a:t>
            </a:r>
          </a:p>
          <a:p>
            <a:r>
              <a:rPr lang="en-US" sz="3200" dirty="0" smtClean="0"/>
              <a:t>Trophic cascades </a:t>
            </a:r>
            <a:r>
              <a:rPr lang="en-US" dirty="0" smtClean="0"/>
              <a:t>(Ripple et al. 2001)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Direct – Predation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200" dirty="0" smtClean="0"/>
              <a:t>Can regulate </a:t>
            </a:r>
            <a:r>
              <a:rPr lang="en-US" sz="3200" dirty="0"/>
              <a:t>p</a:t>
            </a:r>
            <a:r>
              <a:rPr lang="en-US" sz="3200" dirty="0" smtClean="0"/>
              <a:t>rey </a:t>
            </a:r>
            <a:r>
              <a:rPr lang="en-US" sz="3200" dirty="0"/>
              <a:t>p</a:t>
            </a:r>
            <a:r>
              <a:rPr lang="en-US" sz="3200" dirty="0" smtClean="0"/>
              <a:t>opulations </a:t>
            </a:r>
            <a:r>
              <a:rPr lang="en-US" sz="2400" dirty="0" smtClean="0"/>
              <a:t>(</a:t>
            </a:r>
            <a:r>
              <a:rPr lang="en-US" dirty="0" smtClean="0"/>
              <a:t>Messier 1994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27636" r="4696" b="8168"/>
          <a:stretch/>
        </p:blipFill>
        <p:spPr>
          <a:xfrm>
            <a:off x="172136" y="2460697"/>
            <a:ext cx="6000064" cy="38512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43" y="2460697"/>
            <a:ext cx="5394829" cy="38512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76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Lankan leopard – Economic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Sri Lanka Tourism Development Associations 2015 Statistical Report:</a:t>
            </a:r>
          </a:p>
          <a:p>
            <a:pPr marL="0" indent="0">
              <a:buNone/>
            </a:pPr>
            <a:r>
              <a:rPr lang="en-US" dirty="0" smtClean="0"/>
              <a:t>Tourism #3 in Sri Lanka </a:t>
            </a:r>
            <a:r>
              <a:rPr lang="en-US" dirty="0" err="1" smtClean="0"/>
              <a:t>Rs</a:t>
            </a:r>
            <a:r>
              <a:rPr lang="en-US" dirty="0" smtClean="0"/>
              <a:t>. 405 billion</a:t>
            </a:r>
          </a:p>
          <a:p>
            <a:pPr marL="0" indent="0">
              <a:buNone/>
            </a:pPr>
            <a:r>
              <a:rPr lang="en-US" dirty="0" smtClean="0"/>
              <a:t>Wildlife Parks = </a:t>
            </a:r>
            <a:r>
              <a:rPr lang="en-US" dirty="0" err="1" smtClean="0"/>
              <a:t>Rs</a:t>
            </a:r>
            <a:r>
              <a:rPr lang="en-US" dirty="0" smtClean="0"/>
              <a:t>. 1.011 billion</a:t>
            </a:r>
          </a:p>
          <a:p>
            <a:pPr marL="0" indent="0">
              <a:buNone/>
            </a:pPr>
            <a:r>
              <a:rPr lang="en-US" dirty="0" err="1" smtClean="0"/>
              <a:t>Yala</a:t>
            </a:r>
            <a:r>
              <a:rPr lang="en-US" dirty="0" smtClean="0"/>
              <a:t> National Park = </a:t>
            </a:r>
            <a:r>
              <a:rPr lang="en-US" dirty="0" err="1" smtClean="0"/>
              <a:t>Rs</a:t>
            </a:r>
            <a:r>
              <a:rPr lang="en-US" dirty="0" smtClean="0"/>
              <a:t>. 437.3 million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7" y="1825625"/>
            <a:ext cx="6417576" cy="3449447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42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Sri Lankan leopard – Economic Importance</a:t>
            </a:r>
            <a:br>
              <a:rPr lang="en-US" dirty="0" smtClean="0"/>
            </a:br>
            <a:r>
              <a:rPr lang="en-US" sz="2200" i="1" dirty="0" smtClean="0"/>
              <a:t>Ama Wickramarachchi (Supervisor: Dr. </a:t>
            </a:r>
            <a:r>
              <a:rPr lang="en-US" sz="2200" i="1" dirty="0" err="1" smtClean="0"/>
              <a:t>Prasanthi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Gunawardena</a:t>
            </a:r>
            <a:r>
              <a:rPr lang="en-US" sz="2200" i="1" dirty="0" smtClean="0"/>
              <a:t>, University of Sri </a:t>
            </a:r>
            <a:r>
              <a:rPr lang="en-US" sz="2200" i="1" dirty="0" err="1" smtClean="0"/>
              <a:t>Jayawardenepura</a:t>
            </a:r>
            <a:r>
              <a:rPr lang="en-US" sz="2200" i="1" dirty="0" smtClean="0"/>
              <a:t>)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Local Recreational Value in </a:t>
            </a:r>
            <a:r>
              <a:rPr lang="en-US" sz="3200" dirty="0" err="1" smtClean="0"/>
              <a:t>Yala</a:t>
            </a:r>
            <a:r>
              <a:rPr lang="en-US" sz="3200" dirty="0" smtClean="0"/>
              <a:t> NP </a:t>
            </a:r>
            <a:r>
              <a:rPr lang="en-US" sz="2400" dirty="0" smtClean="0"/>
              <a:t>(N = 250)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58% Main priority = leopards </a:t>
            </a:r>
          </a:p>
          <a:p>
            <a:pPr marL="0" indent="0">
              <a:buNone/>
            </a:pPr>
            <a:r>
              <a:rPr lang="en-US" dirty="0" smtClean="0"/>
              <a:t>28% Sole purpose = leopards</a:t>
            </a:r>
          </a:p>
          <a:p>
            <a:pPr marL="0" indent="0">
              <a:buNone/>
            </a:pPr>
            <a:r>
              <a:rPr lang="en-US" dirty="0" smtClean="0"/>
              <a:t>High income, educated, urban population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Value = ~</a:t>
            </a:r>
            <a:r>
              <a:rPr lang="en-US" sz="3600" dirty="0" err="1" smtClean="0"/>
              <a:t>Rs</a:t>
            </a:r>
            <a:r>
              <a:rPr lang="en-US" sz="3600" dirty="0" smtClean="0"/>
              <a:t>. 115 million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Non-use Value of Sri Lankan Leopard </a:t>
            </a:r>
            <a:r>
              <a:rPr lang="en-US" sz="2400" dirty="0" smtClean="0"/>
              <a:t>(N = 300)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64% of households willing to contribute to leopard conservation fund</a:t>
            </a:r>
          </a:p>
          <a:p>
            <a:pPr marL="0" indent="0">
              <a:buNone/>
            </a:pPr>
            <a:r>
              <a:rPr lang="en-US" dirty="0" smtClean="0"/>
              <a:t>873 </a:t>
            </a:r>
            <a:r>
              <a:rPr lang="en-US" dirty="0" err="1" smtClean="0"/>
              <a:t>Rs</a:t>
            </a:r>
            <a:r>
              <a:rPr lang="en-US" dirty="0" smtClean="0"/>
              <a:t>/year for 5 years</a:t>
            </a:r>
          </a:p>
          <a:p>
            <a:pPr marL="0" indent="0">
              <a:buNone/>
            </a:pPr>
            <a:r>
              <a:rPr lang="en-US" dirty="0" smtClean="0"/>
              <a:t>Annual WTP = 3.9 billion</a:t>
            </a:r>
          </a:p>
          <a:p>
            <a:pPr marL="0" indent="0">
              <a:buNone/>
            </a:pPr>
            <a:r>
              <a:rPr lang="en-US" sz="3600" dirty="0" smtClean="0"/>
              <a:t>Value = ~ </a:t>
            </a:r>
            <a:r>
              <a:rPr lang="en-US" sz="3600" dirty="0" err="1" smtClean="0"/>
              <a:t>Rs</a:t>
            </a:r>
            <a:r>
              <a:rPr lang="en-US" sz="3600" dirty="0" smtClean="0"/>
              <a:t>. 16.1 billion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57567"/>
            <a:ext cx="5748130" cy="42874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37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0913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Ecological: </a:t>
            </a:r>
            <a:r>
              <a:rPr lang="en-US" dirty="0" smtClean="0"/>
              <a:t>Keystone species</a:t>
            </a:r>
            <a:br>
              <a:rPr lang="en-US" dirty="0" smtClean="0"/>
            </a:br>
            <a:r>
              <a:rPr lang="en-US" dirty="0" smtClean="0"/>
              <a:t>					</a:t>
            </a:r>
            <a:br>
              <a:rPr lang="en-US" dirty="0" smtClean="0"/>
            </a:br>
            <a:r>
              <a:rPr lang="en-US" dirty="0" smtClean="0"/>
              <a:t>                                       </a:t>
            </a:r>
            <a:r>
              <a:rPr lang="en-US" sz="4900" dirty="0" smtClean="0"/>
              <a:t>Economic: </a:t>
            </a:r>
            <a:r>
              <a:rPr lang="en-US" dirty="0" smtClean="0"/>
              <a:t>Revenue earning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2847"/>
            <a:ext cx="10515600" cy="33441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Compelling reasons </a:t>
            </a:r>
            <a:r>
              <a:rPr lang="en-US" dirty="0" smtClean="0"/>
              <a:t>for wanting the leopard to remain as part of Sri Lanka’s natural heritage. </a:t>
            </a:r>
          </a:p>
          <a:p>
            <a:pPr marL="0" indent="0">
              <a:buNone/>
            </a:pPr>
            <a:r>
              <a:rPr lang="en-US" sz="3600" dirty="0" smtClean="0"/>
              <a:t>To ensure effective conservation and management scenarios it is therefore </a:t>
            </a:r>
            <a:r>
              <a:rPr lang="en-US" sz="3600" dirty="0" smtClean="0"/>
              <a:t>of </a:t>
            </a:r>
            <a:r>
              <a:rPr lang="en-US" sz="3600" dirty="0"/>
              <a:t>profound importance </a:t>
            </a:r>
            <a:r>
              <a:rPr lang="en-US" sz="3600" dirty="0" smtClean="0"/>
              <a:t>to understand where </a:t>
            </a:r>
            <a:r>
              <a:rPr lang="en-US" sz="3600" dirty="0"/>
              <a:t>on the landscape top predators are </a:t>
            </a:r>
            <a:r>
              <a:rPr lang="en-US" sz="3600" dirty="0" smtClean="0"/>
              <a:t>found, and why.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07" y="0"/>
            <a:ext cx="5334000" cy="690331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06" y="0"/>
            <a:ext cx="5374594" cy="6879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Leopard distribution (2000-2015)</a:t>
            </a:r>
          </a:p>
          <a:p>
            <a:r>
              <a:rPr lang="en-US" dirty="0" smtClean="0"/>
              <a:t>Select</a:t>
            </a:r>
            <a:r>
              <a:rPr lang="en-US" dirty="0" smtClean="0"/>
              <a:t> </a:t>
            </a:r>
            <a:r>
              <a:rPr lang="en-US" dirty="0" smtClean="0"/>
              <a:t>independent variables </a:t>
            </a:r>
            <a:r>
              <a:rPr lang="en-US" dirty="0" smtClean="0"/>
              <a:t>(N = 40)</a:t>
            </a:r>
          </a:p>
          <a:p>
            <a:r>
              <a:rPr lang="en-US" dirty="0" smtClean="0"/>
              <a:t>Link to spatial scale (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7030A0"/>
                </a:solidFill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8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66"/>
                </a:solidFill>
              </a:rPr>
              <a:t>16</a:t>
            </a:r>
            <a:r>
              <a:rPr lang="en-US" dirty="0" smtClean="0"/>
              <a:t>,32km)</a:t>
            </a:r>
          </a:p>
          <a:p>
            <a:r>
              <a:rPr lang="en-US" dirty="0"/>
              <a:t>Eliminate highly correlated variables (r &gt; 0.7)</a:t>
            </a:r>
          </a:p>
          <a:p>
            <a:r>
              <a:rPr lang="en-US" dirty="0" smtClean="0"/>
              <a:t>Create </a:t>
            </a:r>
            <a:r>
              <a:rPr lang="en-US" dirty="0" smtClean="0"/>
              <a:t>200 5-variable models using random selection of the 31 remaining </a:t>
            </a:r>
            <a:r>
              <a:rPr lang="en-US" dirty="0" smtClean="0"/>
              <a:t>variables.</a:t>
            </a:r>
          </a:p>
          <a:p>
            <a:pPr lvl="1"/>
            <a:r>
              <a:rPr lang="en-US" dirty="0" smtClean="0"/>
              <a:t>403 </a:t>
            </a:r>
            <a:r>
              <a:rPr lang="en-US" dirty="0"/>
              <a:t>leopard points, 10000 background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Re-run same 200 models using bias correction methods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05" y="-119808"/>
            <a:ext cx="5354299" cy="692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variable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</a:t>
            </a:r>
            <a:r>
              <a:rPr lang="en-US" dirty="0" smtClean="0"/>
              <a:t>test AUC of all </a:t>
            </a:r>
            <a:r>
              <a:rPr lang="en-US" dirty="0" smtClean="0"/>
              <a:t>models in </a:t>
            </a:r>
            <a:r>
              <a:rPr lang="en-US" dirty="0" smtClean="0"/>
              <a:t>which a given variable is </a:t>
            </a:r>
            <a:r>
              <a:rPr lang="en-US" dirty="0" smtClean="0"/>
              <a:t>found for each analysis</a:t>
            </a:r>
          </a:p>
          <a:p>
            <a:r>
              <a:rPr lang="en-US" dirty="0" smtClean="0"/>
              <a:t>Rank each variable within each analysis</a:t>
            </a:r>
          </a:p>
          <a:p>
            <a:r>
              <a:rPr lang="en-US" dirty="0" smtClean="0"/>
              <a:t>Average the ranks across all 9 analyses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78" y="1825625"/>
            <a:ext cx="6267422" cy="44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601889"/>
              </p:ext>
            </p:extLst>
          </p:nvPr>
        </p:nvGraphicFramePr>
        <p:xfrm>
          <a:off x="1076325" y="280988"/>
          <a:ext cx="10039350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Worksheet" r:id="rId3" imgW="10039388" imgH="6295999" progId="Excel.Sheet.12">
                  <p:embed/>
                </p:oleObj>
              </mc:Choice>
              <mc:Fallback>
                <p:oleObj name="Worksheet" r:id="rId3" imgW="10039388" imgH="62959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6325" y="280988"/>
                        <a:ext cx="10039350" cy="629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0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6306</TotalTime>
  <Words>776</Words>
  <Application>Microsoft Office PowerPoint</Application>
  <PresentationFormat>Widescreen</PresentationFormat>
  <Paragraphs>217</Paragraphs>
  <Slides>19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Worksheet</vt:lpstr>
      <vt:lpstr>The Ecological and Economic Value of Natural Forests in Relation to the Sri Lankan Leopard</vt:lpstr>
      <vt:lpstr>Sri Lankan leopard (Panthera pardus kotiya)</vt:lpstr>
      <vt:lpstr>Apex Carnivores – Ecological Role</vt:lpstr>
      <vt:lpstr>Sri Lankan leopard – Economic Importance</vt:lpstr>
      <vt:lpstr>Sri Lankan leopard – Economic Importance Ama Wickramarachchi (Supervisor: Dr. Prasanthi Gunawardena, University of Sri Jayawardenepura) </vt:lpstr>
      <vt:lpstr>Ecological: Keystone species                                              Economic: Revenue earning </vt:lpstr>
      <vt:lpstr>Analysis</vt:lpstr>
      <vt:lpstr>Estimating variable influence</vt:lpstr>
      <vt:lpstr>PowerPoint Presentation</vt:lpstr>
      <vt:lpstr>PowerPoint Presentation</vt:lpstr>
      <vt:lpstr>Landcape Protection</vt:lpstr>
      <vt:lpstr>Forest Variables – Patch Density</vt:lpstr>
      <vt:lpstr>Forest variables - Cohesion</vt:lpstr>
      <vt:lpstr>Forest variables – Area weighted mean size </vt:lpstr>
      <vt:lpstr>Summary</vt:lpstr>
      <vt:lpstr>Recommendations</vt:lpstr>
      <vt:lpstr>Thank you</vt:lpstr>
      <vt:lpstr>PowerPoint Presentation</vt:lpstr>
      <vt:lpstr>Bias Reduction – 2 methods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Ecological and Economic Value of Natural Forests in Relation to the Sri Lankan Leopard</dc:title>
  <dc:creator>akittle@uoguelph.ca</dc:creator>
  <cp:lastModifiedBy>akittle@uoguelph.ca</cp:lastModifiedBy>
  <cp:revision>72</cp:revision>
  <dcterms:created xsi:type="dcterms:W3CDTF">2016-10-11T10:13:53Z</dcterms:created>
  <dcterms:modified xsi:type="dcterms:W3CDTF">2016-10-17T12:31:02Z</dcterms:modified>
</cp:coreProperties>
</file>