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1" r:id="rId3"/>
    <p:sldId id="294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96" r:id="rId23"/>
    <p:sldId id="287" r:id="rId24"/>
    <p:sldId id="295" r:id="rId25"/>
    <p:sldId id="288" r:id="rId26"/>
    <p:sldId id="297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0099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8" d="100"/>
          <a:sy n="68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51E3D-700F-45AF-A0DB-7AE1FBB2599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21A3D-6687-4EF2-95A8-A4C4D29F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2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176A-23A5-435A-8450-FE1023635F9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4B0A-2BEB-42E6-AE4A-10DB076F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06%20-%20Herath%20Gunatilake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07%20-%20Evans%20Yonson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08%20-%20Basanta%20Gautam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09%20-%20Priyanie%20Amerasinghe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10%20-%20Mohammed%20Jashimuddin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11%20-%20Madhu%20Verma.ppt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12%20-%20Gamini%20Seneviratne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13%20-%20Lakmini%20Senadheera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14%20-%20Molly%20Czachur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15%20-%20John%20Pelmo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01%20-%20Eskil%20Mattsson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02%20-%20EIL%20Silva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03%20-%20Andrew%20Kittle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04%20-%20Sisira%20Ediriweera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05%20-%20RMCL%20Bandara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hamindaWorking\Projects\IUCN\REDD+\ResearchSymposium\MainPicture\Main_Ad_New_Bottom_1006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62201" y="1752599"/>
            <a:ext cx="41813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6668" cy="1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amindaWorking\Projects\IUCN\REDD+\SiteBackups\backup-redd.lk-7-6-2016_2\public_html\web\images\logos\for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7405"/>
            <a:ext cx="685800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hamindaWorking\Projects\IUCN\REDD+\Logo\REDD_Logo_New_5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77711"/>
            <a:ext cx="1437807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76800"/>
            <a:ext cx="780501" cy="744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" y="4724400"/>
            <a:ext cx="1378273" cy="972807"/>
          </a:xfrm>
          <a:prstGeom prst="rect">
            <a:avLst/>
          </a:prstGeom>
        </p:spPr>
      </p:pic>
      <p:sp>
        <p:nvSpPr>
          <p:cNvPr id="6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00:11:58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2 - Chairperson:  Alexis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Corblin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Keynote Address</a:t>
            </a:r>
          </a:p>
          <a:p>
            <a:endParaRPr lang="en-US" sz="2800" b="1" dirty="0"/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3379" b="87165"/>
          <a:stretch/>
        </p:blipFill>
        <p:spPr bwMode="auto">
          <a:xfrm>
            <a:off x="103632" y="1981201"/>
            <a:ext cx="8979236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Natural capital, ecosystem services and role of environment valuation in policy making.</a:t>
            </a:r>
          </a:p>
          <a:p>
            <a:endParaRPr lang="en-US" sz="2600" b="1" dirty="0"/>
          </a:p>
          <a:p>
            <a:r>
              <a:rPr lang="en-US" sz="2200" b="1" i="1" dirty="0" err="1"/>
              <a:t>Herath</a:t>
            </a:r>
            <a:r>
              <a:rPr lang="en-US" sz="2200" b="1" i="1" dirty="0"/>
              <a:t> M. </a:t>
            </a:r>
            <a:r>
              <a:rPr lang="en-US" sz="2200" b="1" i="1" dirty="0" err="1"/>
              <a:t>Gunatilake</a:t>
            </a:r>
            <a:endParaRPr lang="en-US" sz="22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88088"/>
          <a:stretch/>
        </p:blipFill>
        <p:spPr bwMode="auto">
          <a:xfrm>
            <a:off x="76200" y="1981200"/>
            <a:ext cx="8857938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00:11:50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2 - Chairperson:  Alexis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Corblin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3379" b="87165"/>
          <a:stretch/>
        </p:blipFill>
        <p:spPr bwMode="auto">
          <a:xfrm>
            <a:off x="103632" y="1981201"/>
            <a:ext cx="8979236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Valuing ecosystem services together (vest): a social marketing strategy for the promotion of PES in northern Mindanao, Philippines. </a:t>
            </a:r>
          </a:p>
          <a:p>
            <a:endParaRPr lang="en-US" sz="2600" b="1" dirty="0"/>
          </a:p>
          <a:p>
            <a:r>
              <a:rPr lang="en-US" sz="2200" b="1" i="1" dirty="0"/>
              <a:t>Evans </a:t>
            </a:r>
            <a:r>
              <a:rPr lang="en-US" sz="2200" b="1" i="1" dirty="0" err="1"/>
              <a:t>Rosauro</a:t>
            </a:r>
            <a:r>
              <a:rPr lang="en-US" sz="2200" b="1" i="1" dirty="0"/>
              <a:t> I. </a:t>
            </a:r>
            <a:r>
              <a:rPr lang="en-US" sz="2200" b="1" i="1" dirty="0" err="1"/>
              <a:t>Yonson</a:t>
            </a:r>
            <a:endParaRPr lang="en-US" sz="22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88088"/>
          <a:stretch/>
        </p:blipFill>
        <p:spPr bwMode="auto">
          <a:xfrm>
            <a:off x="76200" y="1981200"/>
            <a:ext cx="8857938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2 - Chairperson:  Alexis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Corblin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3379" b="87165"/>
          <a:stretch/>
        </p:blipFill>
        <p:spPr bwMode="auto">
          <a:xfrm>
            <a:off x="103632" y="1981201"/>
            <a:ext cx="8979236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Potential income from REDD+ activities from  Nepal’s </a:t>
            </a:r>
            <a:r>
              <a:rPr lang="en-US" sz="2600" b="1" dirty="0" err="1"/>
              <a:t>Terai</a:t>
            </a:r>
            <a:r>
              <a:rPr lang="en-US" sz="2600" b="1" dirty="0"/>
              <a:t> Arc Landscape.</a:t>
            </a:r>
          </a:p>
          <a:p>
            <a:endParaRPr lang="en-US" sz="2600" b="1" dirty="0"/>
          </a:p>
          <a:p>
            <a:r>
              <a:rPr lang="en-US" sz="2200" b="1" i="1" dirty="0" err="1"/>
              <a:t>Basanta</a:t>
            </a:r>
            <a:r>
              <a:rPr lang="en-US" sz="2200" b="1" i="1" dirty="0"/>
              <a:t> </a:t>
            </a:r>
            <a:r>
              <a:rPr lang="en-US" sz="2200" b="1" i="1" dirty="0" err="1"/>
              <a:t>Gautam</a:t>
            </a:r>
            <a:endParaRPr lang="en-US" sz="22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88088"/>
          <a:stretch/>
        </p:blipFill>
        <p:spPr bwMode="auto">
          <a:xfrm>
            <a:off x="76200" y="1981200"/>
            <a:ext cx="8857938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2 - Chairperson:  Alexis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Corblin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3379" b="87165"/>
          <a:stretch/>
        </p:blipFill>
        <p:spPr bwMode="auto">
          <a:xfrm>
            <a:off x="103632" y="1981201"/>
            <a:ext cx="8979236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Recognising</a:t>
            </a:r>
            <a:r>
              <a:rPr lang="en-US" sz="2600" b="1" dirty="0"/>
              <a:t> forest ecosystem services and benefits.</a:t>
            </a:r>
          </a:p>
          <a:p>
            <a:endParaRPr lang="en-US" sz="2600" b="1" dirty="0"/>
          </a:p>
          <a:p>
            <a:r>
              <a:rPr lang="en-US" sz="2600" b="1" i="1" dirty="0" err="1"/>
              <a:t>Priyanie</a:t>
            </a:r>
            <a:r>
              <a:rPr lang="en-US" sz="2600" b="1" i="1" dirty="0"/>
              <a:t> </a:t>
            </a:r>
            <a:r>
              <a:rPr lang="en-US" sz="2600" b="1" i="1" dirty="0" err="1"/>
              <a:t>Amerasinghe</a:t>
            </a:r>
            <a:r>
              <a:rPr lang="en-US" sz="2600" b="1" i="1" dirty="0"/>
              <a:t>, </a:t>
            </a:r>
            <a:r>
              <a:rPr lang="en-US" sz="2600" i="1" dirty="0"/>
              <a:t>Matthew </a:t>
            </a:r>
            <a:r>
              <a:rPr lang="en-US" sz="2600" i="1" dirty="0" err="1"/>
              <a:t>McCartneyand</a:t>
            </a:r>
            <a:r>
              <a:rPr lang="en-US" sz="2600" i="1" dirty="0"/>
              <a:t> and </a:t>
            </a:r>
            <a:r>
              <a:rPr lang="en-US" sz="2600" i="1" dirty="0" err="1"/>
              <a:t>Sanjiv</a:t>
            </a:r>
            <a:r>
              <a:rPr lang="en-US" sz="2600" i="1" dirty="0"/>
              <a:t> de Silva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88088"/>
          <a:stretch/>
        </p:blipFill>
        <p:spPr bwMode="auto">
          <a:xfrm>
            <a:off x="76200" y="1981200"/>
            <a:ext cx="8857938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2 - Chairperson:  Alexis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Corblin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3379" b="87165"/>
          <a:stretch/>
        </p:blipFill>
        <p:spPr bwMode="auto">
          <a:xfrm>
            <a:off x="103632" y="1981201"/>
            <a:ext cx="8979236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Identification and valuation of direct ecosystem services from a protected forest area in Bangladesh: a case study.</a:t>
            </a:r>
          </a:p>
          <a:p>
            <a:endParaRPr lang="en-US" sz="2600" b="1" dirty="0"/>
          </a:p>
          <a:p>
            <a:r>
              <a:rPr lang="en-US" sz="2600" b="1" i="1" dirty="0"/>
              <a:t>Mohammed </a:t>
            </a:r>
            <a:r>
              <a:rPr lang="en-US" sz="2600" b="1" i="1" dirty="0" err="1"/>
              <a:t>Jashimuddin</a:t>
            </a:r>
            <a:r>
              <a:rPr lang="en-US" sz="2600" b="1" i="1" dirty="0"/>
              <a:t>, </a:t>
            </a:r>
            <a:r>
              <a:rPr lang="en-US" sz="2600" i="1" dirty="0" err="1"/>
              <a:t>Samiul</a:t>
            </a:r>
            <a:r>
              <a:rPr lang="en-US" sz="2600" i="1" dirty="0"/>
              <a:t> Islam, </a:t>
            </a:r>
            <a:r>
              <a:rPr lang="en-US" sz="2600" i="1" dirty="0" err="1"/>
              <a:t>Tapan</a:t>
            </a:r>
            <a:r>
              <a:rPr lang="en-US" sz="2600" i="1" dirty="0"/>
              <a:t> Kumar </a:t>
            </a:r>
            <a:r>
              <a:rPr lang="en-US" sz="2600" i="1" dirty="0" err="1"/>
              <a:t>Nath</a:t>
            </a:r>
            <a:endParaRPr lang="en-US" sz="26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88088"/>
          <a:stretch/>
        </p:blipFill>
        <p:spPr bwMode="auto">
          <a:xfrm>
            <a:off x="76200" y="1981200"/>
            <a:ext cx="8857938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6668" cy="1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amindaWorking\Projects\IUCN\REDD+\SiteBackups\backup-redd.lk-7-6-2016_2\public_html\web\images\logos\fo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7405"/>
            <a:ext cx="685800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hamindaWorking\Projects\IUCN\REDD+\Logo\REDD_Logo_New_5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77711"/>
            <a:ext cx="1437807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961" y="228604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4941" y="2199943"/>
            <a:ext cx="2337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!</a:t>
            </a:r>
          </a:p>
        </p:txBody>
      </p:sp>
      <p:pic>
        <p:nvPicPr>
          <p:cNvPr id="9" name="Picture 2" descr="D:\ChamindaWorking\Projects\IUCN\REDD+\ResearchSymposium\Presentations\2\l100-8954-lunch-animated-led-sig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2004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1" y="4929801"/>
            <a:ext cx="83720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be at your seats in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minutes SHARP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3 – Demonstrating the value of forest ecosystems.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124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Kindly follow instructions regarding your lunch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07405"/>
            <a:ext cx="780501" cy="744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37" y="5793104"/>
            <a:ext cx="1378273" cy="9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2000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Session 3 - Chairperson:  </a:t>
            </a:r>
            <a:r>
              <a:rPr lang="en-US" sz="2400" b="1" dirty="0" err="1">
                <a:solidFill>
                  <a:srgbClr val="FF0000"/>
                </a:solidFill>
              </a:rPr>
              <a:t>Dr</a:t>
            </a:r>
            <a:r>
              <a:rPr lang="en-US" sz="2400" b="1" dirty="0">
                <a:solidFill>
                  <a:srgbClr val="FF0000"/>
                </a:solidFill>
              </a:rPr>
              <a:t> Ananda </a:t>
            </a:r>
            <a:r>
              <a:rPr lang="en-US" sz="2400" b="1" dirty="0" err="1">
                <a:solidFill>
                  <a:srgbClr val="FF0000"/>
                </a:solidFill>
              </a:rPr>
              <a:t>Mallawatantri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1894819"/>
            <a:ext cx="1219200" cy="4905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2295"/>
          <a:stretch/>
        </p:blipFill>
        <p:spPr bwMode="auto">
          <a:xfrm>
            <a:off x="77449" y="1894819"/>
            <a:ext cx="8152151" cy="49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3 - Chairperson:  Dr. Ananda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Mallawatantri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11" y="1371600"/>
            <a:ext cx="800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Keynote Address</a:t>
            </a:r>
          </a:p>
          <a:p>
            <a:endParaRPr lang="en-US" sz="2800" b="1" dirty="0"/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63712"/>
            <a:ext cx="8964168" cy="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352800"/>
            <a:ext cx="84276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Incorporating ecosystem services and biodiversity benefits into decision making through economic incentives and reducing environmentally harmful subsidies due to governmental or institutional inaction.  </a:t>
            </a:r>
          </a:p>
          <a:p>
            <a:endParaRPr lang="en-US" sz="2600" b="1" dirty="0"/>
          </a:p>
          <a:p>
            <a:r>
              <a:rPr lang="en-US" sz="2200" b="1" i="1" dirty="0" err="1"/>
              <a:t>Madhu</a:t>
            </a:r>
            <a:r>
              <a:rPr lang="en-US" sz="2200" b="1" i="1" dirty="0"/>
              <a:t> </a:t>
            </a:r>
            <a:r>
              <a:rPr lang="en-US" sz="2200" b="1" i="1" dirty="0" err="1"/>
              <a:t>Verma</a:t>
            </a:r>
            <a:endParaRPr lang="en-US" sz="22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87957"/>
          <a:stretch/>
        </p:blipFill>
        <p:spPr bwMode="auto">
          <a:xfrm>
            <a:off x="77449" y="1971020"/>
            <a:ext cx="8152151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3 - Chairperson:  Dr. Ananda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Mallawatantri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11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63712"/>
            <a:ext cx="8964168" cy="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429000"/>
            <a:ext cx="84276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Biofilm </a:t>
            </a:r>
            <a:r>
              <a:rPr lang="en-US" sz="2600" b="1" dirty="0" err="1"/>
              <a:t>biofertilizers</a:t>
            </a:r>
            <a:r>
              <a:rPr lang="en-US" sz="2600" b="1" dirty="0"/>
              <a:t> for incorporating biodiversity benefits and reducing environmentally harmful subsidies in agriculture.</a:t>
            </a:r>
          </a:p>
          <a:p>
            <a:endParaRPr lang="en-US" sz="2600" b="1" dirty="0"/>
          </a:p>
          <a:p>
            <a:r>
              <a:rPr lang="en-US" sz="2600" b="1" i="1" dirty="0" err="1"/>
              <a:t>Gamini</a:t>
            </a:r>
            <a:r>
              <a:rPr lang="en-US" sz="2600" b="1" i="1" dirty="0"/>
              <a:t> </a:t>
            </a:r>
            <a:r>
              <a:rPr lang="en-US" sz="2600" b="1" i="1" dirty="0" err="1"/>
              <a:t>Seneviratne</a:t>
            </a:r>
            <a:r>
              <a:rPr lang="en-US" sz="2600" b="1" i="1" dirty="0"/>
              <a:t> </a:t>
            </a:r>
            <a:r>
              <a:rPr lang="en-US" sz="2600" i="1" dirty="0"/>
              <a:t>and P.C. </a:t>
            </a:r>
            <a:r>
              <a:rPr lang="en-US" sz="2600" i="1" dirty="0" err="1"/>
              <a:t>Wijepala</a:t>
            </a:r>
            <a:endParaRPr lang="en-US" sz="26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34400" y="6173451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87957"/>
          <a:stretch/>
        </p:blipFill>
        <p:spPr bwMode="auto">
          <a:xfrm>
            <a:off x="77449" y="1971020"/>
            <a:ext cx="8152151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3 - Chairperson:  Dr. Ananda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Mallawatantri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11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63712"/>
            <a:ext cx="8964168" cy="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429000"/>
            <a:ext cx="84276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Valuing ecosystem benefits through reforestation of degraded rain forest patches in Sri Lanka whilst helping to mitigate climate change.</a:t>
            </a:r>
          </a:p>
          <a:p>
            <a:r>
              <a:rPr lang="en-US" sz="2600" b="1" dirty="0"/>
              <a:t>        </a:t>
            </a:r>
          </a:p>
          <a:p>
            <a:r>
              <a:rPr lang="en-US" sz="2200" b="1" i="1" dirty="0" err="1"/>
              <a:t>Lakmini</a:t>
            </a:r>
            <a:r>
              <a:rPr lang="en-US" sz="2200" b="1" i="1" dirty="0"/>
              <a:t> </a:t>
            </a:r>
            <a:r>
              <a:rPr lang="en-US" sz="2200" b="1" i="1" dirty="0" err="1"/>
              <a:t>Senadheera</a:t>
            </a:r>
            <a:r>
              <a:rPr lang="en-US" sz="2200" b="1" i="1" dirty="0"/>
              <a:t>, </a:t>
            </a:r>
            <a:r>
              <a:rPr lang="en-US" sz="2200" i="1" dirty="0"/>
              <a:t>W.M.P.B.S. </a:t>
            </a:r>
            <a:r>
              <a:rPr lang="en-US" sz="2200" i="1" dirty="0" err="1"/>
              <a:t>Wahala</a:t>
            </a:r>
            <a:r>
              <a:rPr lang="en-US" sz="2200" i="1" dirty="0"/>
              <a:t>, </a:t>
            </a:r>
            <a:r>
              <a:rPr lang="en-US" sz="2200" i="1" dirty="0" err="1"/>
              <a:t>Shermila</a:t>
            </a:r>
            <a:r>
              <a:rPr lang="en-US" sz="2200" i="1" dirty="0"/>
              <a:t> </a:t>
            </a:r>
            <a:r>
              <a:rPr lang="en-US" sz="2200" i="1" dirty="0" err="1"/>
              <a:t>Weragoda</a:t>
            </a:r>
            <a:endParaRPr lang="en-US" sz="2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89133" y="6173451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87957"/>
          <a:stretch/>
        </p:blipFill>
        <p:spPr bwMode="auto">
          <a:xfrm>
            <a:off x="77449" y="1971020"/>
            <a:ext cx="8152151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2192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Session 1 - Chairperson:  Prof. </a:t>
            </a:r>
            <a:r>
              <a:rPr lang="en-US" sz="2400" b="1" dirty="0" err="1">
                <a:solidFill>
                  <a:srgbClr val="FF0000"/>
                </a:solidFill>
              </a:rPr>
              <a:t>Nimal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Gunatilleke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4832"/>
          <a:stretch/>
        </p:blipFill>
        <p:spPr bwMode="auto">
          <a:xfrm>
            <a:off x="103632" y="1981201"/>
            <a:ext cx="8964168" cy="47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00:11:57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3 - Chairperson:  Dr. Ananda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Mallawatantri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11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63712"/>
            <a:ext cx="8964168" cy="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496032"/>
            <a:ext cx="84276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Mikoko</a:t>
            </a:r>
            <a:r>
              <a:rPr lang="en-US" sz="2600" b="1" dirty="0"/>
              <a:t> </a:t>
            </a:r>
            <a:r>
              <a:rPr lang="en-US" sz="2600" b="1" dirty="0" err="1"/>
              <a:t>Pamoja</a:t>
            </a:r>
            <a:r>
              <a:rPr lang="en-US" sz="2600" b="1" dirty="0"/>
              <a:t>: a small-scale mangrove REDD+ project in Kenya</a:t>
            </a:r>
          </a:p>
          <a:p>
            <a:endParaRPr lang="en-US" sz="2600" b="1" dirty="0"/>
          </a:p>
          <a:p>
            <a:r>
              <a:rPr lang="en-US" sz="2200" i="1" dirty="0"/>
              <a:t>J. </a:t>
            </a:r>
            <a:r>
              <a:rPr lang="en-US" sz="2200" i="1" dirty="0" err="1"/>
              <a:t>Kairo</a:t>
            </a:r>
            <a:r>
              <a:rPr lang="en-US" sz="2200" i="1" dirty="0"/>
              <a:t>  and  </a:t>
            </a:r>
            <a:r>
              <a:rPr lang="en-US" sz="2200" b="1" i="1" dirty="0"/>
              <a:t>M. </a:t>
            </a:r>
            <a:r>
              <a:rPr lang="en-US" sz="2200" b="1" i="1" dirty="0" err="1"/>
              <a:t>Czachur</a:t>
            </a:r>
            <a:r>
              <a:rPr lang="en-US" sz="2200" b="1" i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87957"/>
          <a:stretch/>
        </p:blipFill>
        <p:spPr bwMode="auto">
          <a:xfrm>
            <a:off x="77449" y="1971020"/>
            <a:ext cx="8152151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3 - Chairperson:  Dr. Ananda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Mallawatantri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11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63712"/>
            <a:ext cx="8964168" cy="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496032"/>
            <a:ext cx="84276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Assessment of land cover changes and it’s implications for carbon Stock of  a  conservation  area   of  southwest,  Nigeria</a:t>
            </a:r>
          </a:p>
          <a:p>
            <a:endParaRPr lang="en-US" sz="2600" b="1" dirty="0"/>
          </a:p>
          <a:p>
            <a:r>
              <a:rPr lang="en-US" sz="2200" b="1" i="1" dirty="0" err="1"/>
              <a:t>Oluwole</a:t>
            </a:r>
            <a:r>
              <a:rPr lang="en-US" sz="2200" b="1" i="1" dirty="0"/>
              <a:t> John </a:t>
            </a:r>
            <a:r>
              <a:rPr lang="en-US" sz="2200" b="1" i="1" dirty="0" err="1"/>
              <a:t>Pelmo</a:t>
            </a:r>
            <a:r>
              <a:rPr lang="en-US" sz="2200" b="1" i="1" dirty="0"/>
              <a:t> </a:t>
            </a:r>
            <a:r>
              <a:rPr lang="en-US" sz="2200" i="1" dirty="0"/>
              <a:t>and Maureen U. </a:t>
            </a:r>
            <a:r>
              <a:rPr lang="en-US" sz="2200" i="1" dirty="0" err="1"/>
              <a:t>Ogoliegbune</a:t>
            </a:r>
            <a:endParaRPr lang="en-US" sz="2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hamindaWorking\Projects\IUCN\REDD+\ResearchSymposium\Event_Information\reinfoforwebsite\Keynot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274" b="87957"/>
          <a:stretch/>
        </p:blipFill>
        <p:spPr bwMode="auto">
          <a:xfrm>
            <a:off x="77449" y="1971020"/>
            <a:ext cx="8152151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6668" cy="1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amindaWorking\Projects\IUCN\REDD+\SiteBackups\backup-redd.lk-7-6-2016_2\public_html\web\images\logos\fo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7405"/>
            <a:ext cx="685800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hamindaWorking\Projects\IUCN\REDD+\Logo\REDD_Logo_New_5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77711"/>
            <a:ext cx="1437807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ChamindaWorking\Projects\IUCN\REDD+\ResearchSymposium\Presentations\2\926ba383ee474f4cdae2712c648be1d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37" y="1828800"/>
            <a:ext cx="3657600" cy="30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037" y="27432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873" y="2679880"/>
            <a:ext cx="2337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5188803"/>
            <a:ext cx="837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be at your seats in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minutes SHARP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</a:p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Discussion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07405"/>
            <a:ext cx="780501" cy="744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37" y="5793104"/>
            <a:ext cx="1378273" cy="9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6031" y="12192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Panel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16" y="2594624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613381"/>
            <a:ext cx="84276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Mr. </a:t>
            </a:r>
            <a:r>
              <a:rPr lang="en-US" sz="2600" b="1" dirty="0" err="1" smtClean="0"/>
              <a:t>Anura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Sathursinghe</a:t>
            </a:r>
            <a:r>
              <a:rPr lang="en-US" sz="26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Dr</a:t>
            </a:r>
            <a:r>
              <a:rPr lang="en-US" sz="2600" b="1" dirty="0"/>
              <a:t>. Ananda </a:t>
            </a:r>
            <a:r>
              <a:rPr lang="en-US" sz="2600" b="1" dirty="0" err="1" smtClean="0"/>
              <a:t>Mallawatantri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/>
              <a:t>Prof </a:t>
            </a:r>
            <a:r>
              <a:rPr lang="en-US" sz="2600" b="1" dirty="0" err="1"/>
              <a:t>Nimal</a:t>
            </a:r>
            <a:r>
              <a:rPr lang="en-US" sz="2600" b="1" dirty="0"/>
              <a:t> </a:t>
            </a:r>
            <a:r>
              <a:rPr lang="en-US" sz="2600" b="1" dirty="0" err="1"/>
              <a:t>Gunatilleke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Prof</a:t>
            </a:r>
            <a:r>
              <a:rPr lang="en-US" sz="2600" b="1" dirty="0"/>
              <a:t>. </a:t>
            </a:r>
            <a:r>
              <a:rPr lang="en-US" sz="2600" b="1" dirty="0" err="1"/>
              <a:t>Madhu</a:t>
            </a:r>
            <a:r>
              <a:rPr lang="en-US" sz="2600" b="1" dirty="0"/>
              <a:t> </a:t>
            </a:r>
            <a:r>
              <a:rPr lang="en-US" sz="2600" b="1" dirty="0" err="1"/>
              <a:t>Verma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600" b="1" dirty="0"/>
              <a:t>Dr. </a:t>
            </a:r>
            <a:r>
              <a:rPr lang="en-US" sz="2600" b="1" dirty="0" err="1"/>
              <a:t>Herath</a:t>
            </a:r>
            <a:r>
              <a:rPr lang="en-US" sz="2600" b="1" dirty="0"/>
              <a:t> </a:t>
            </a:r>
            <a:r>
              <a:rPr lang="en-US" sz="2600" b="1" dirty="0" err="1"/>
              <a:t>Gunatilake</a:t>
            </a:r>
            <a:r>
              <a:rPr lang="en-US" sz="26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Dr. </a:t>
            </a:r>
            <a:r>
              <a:rPr lang="en-US" sz="2600" b="1" dirty="0" err="1"/>
              <a:t>Eskil</a:t>
            </a:r>
            <a:r>
              <a:rPr lang="en-US" sz="2600" b="1" dirty="0"/>
              <a:t> </a:t>
            </a:r>
            <a:r>
              <a:rPr lang="en-US" sz="2600" b="1" dirty="0" err="1"/>
              <a:t>Mattsson</a:t>
            </a:r>
            <a:r>
              <a:rPr lang="en-US" sz="2600" b="1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8536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Panelists</a:t>
            </a:r>
            <a:r>
              <a:rPr lang="en-US" sz="3200" b="1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4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1958161"/>
            <a:ext cx="8964168" cy="4823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67329"/>
            <a:ext cx="865623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Selected by the Review Panels</a:t>
            </a:r>
          </a:p>
          <a:p>
            <a:endParaRPr lang="en-US" sz="1000" b="1" i="1" dirty="0"/>
          </a:p>
          <a:p>
            <a:r>
              <a:rPr lang="en-US" sz="1600" b="1" i="1" dirty="0"/>
              <a:t>Recognising the value of forest ecosystems and their services</a:t>
            </a:r>
          </a:p>
          <a:p>
            <a:pPr lvl="0"/>
            <a:r>
              <a:rPr lang="en-US" sz="1600" dirty="0"/>
              <a:t>Prof. </a:t>
            </a:r>
            <a:r>
              <a:rPr lang="en-US" sz="1600" dirty="0" err="1"/>
              <a:t>Nimal</a:t>
            </a:r>
            <a:r>
              <a:rPr lang="en-US" sz="1600" dirty="0"/>
              <a:t> </a:t>
            </a:r>
            <a:r>
              <a:rPr lang="en-US" sz="1600" dirty="0" err="1"/>
              <a:t>Gunatilleke</a:t>
            </a:r>
            <a:r>
              <a:rPr lang="en-US" sz="1600" dirty="0"/>
              <a:t> - Emeritus Professor, University of Peradeniya</a:t>
            </a:r>
          </a:p>
          <a:p>
            <a:pPr lvl="0"/>
            <a:r>
              <a:rPr lang="en-US" sz="1600" dirty="0"/>
              <a:t>Prof. </a:t>
            </a:r>
            <a:r>
              <a:rPr lang="en-US" sz="1600" dirty="0" err="1"/>
              <a:t>Savitri</a:t>
            </a:r>
            <a:r>
              <a:rPr lang="en-US" sz="1600" dirty="0"/>
              <a:t> </a:t>
            </a:r>
            <a:r>
              <a:rPr lang="en-US" sz="1600" dirty="0" err="1"/>
              <a:t>Gunatilleke</a:t>
            </a:r>
            <a:r>
              <a:rPr lang="en-US" sz="1600" dirty="0"/>
              <a:t> - University of Peradeniya</a:t>
            </a:r>
          </a:p>
          <a:p>
            <a:pPr lvl="0"/>
            <a:r>
              <a:rPr lang="en-US" sz="1600" dirty="0"/>
              <a:t>Prof. </a:t>
            </a:r>
            <a:r>
              <a:rPr lang="en-US" sz="1600" dirty="0" err="1"/>
              <a:t>Siril</a:t>
            </a:r>
            <a:r>
              <a:rPr lang="en-US" sz="1600" dirty="0"/>
              <a:t> </a:t>
            </a:r>
            <a:r>
              <a:rPr lang="en-US" sz="1600" dirty="0" err="1"/>
              <a:t>Wijesundara</a:t>
            </a:r>
            <a:r>
              <a:rPr lang="en-US" sz="1600" dirty="0"/>
              <a:t> - Researcher, National Institute of Fundamental Studies</a:t>
            </a:r>
          </a:p>
          <a:p>
            <a:pPr lvl="0"/>
            <a:r>
              <a:rPr lang="en-US" sz="1600" dirty="0"/>
              <a:t>Prof. </a:t>
            </a:r>
            <a:r>
              <a:rPr lang="en-US" sz="1600" dirty="0" err="1"/>
              <a:t>Aruni</a:t>
            </a:r>
            <a:r>
              <a:rPr lang="en-US" sz="1600" dirty="0"/>
              <a:t> </a:t>
            </a:r>
            <a:r>
              <a:rPr lang="en-US" sz="1600" dirty="0" err="1"/>
              <a:t>Weerasinghe</a:t>
            </a:r>
            <a:r>
              <a:rPr lang="en-US" sz="1600" dirty="0"/>
              <a:t> - Faculty of Agriculture, </a:t>
            </a:r>
            <a:r>
              <a:rPr lang="en-US" sz="1600" dirty="0" err="1"/>
              <a:t>Rajarata</a:t>
            </a:r>
            <a:r>
              <a:rPr lang="en-US" sz="1600" dirty="0"/>
              <a:t> University of Sri Lanka</a:t>
            </a:r>
          </a:p>
          <a:p>
            <a:pPr>
              <a:lnSpc>
                <a:spcPct val="200000"/>
              </a:lnSpc>
            </a:pPr>
            <a:r>
              <a:rPr lang="en-US" sz="1600" b="1" i="1" dirty="0"/>
              <a:t>Demonstrating the value of forest ecosystems and their services </a:t>
            </a:r>
          </a:p>
          <a:p>
            <a:pPr lvl="0"/>
            <a:r>
              <a:rPr lang="en-US" sz="1600" dirty="0"/>
              <a:t>Dr. </a:t>
            </a:r>
            <a:r>
              <a:rPr lang="en-US" sz="1600" dirty="0" err="1"/>
              <a:t>Prashanthi</a:t>
            </a:r>
            <a:r>
              <a:rPr lang="en-US" sz="1600" dirty="0"/>
              <a:t> </a:t>
            </a:r>
            <a:r>
              <a:rPr lang="en-US" sz="1600" dirty="0" err="1"/>
              <a:t>Gunawardena</a:t>
            </a:r>
            <a:r>
              <a:rPr lang="en-US" sz="1600" dirty="0"/>
              <a:t> - Head, Department of Forestry and Environment Sciences, University of Sri </a:t>
            </a:r>
            <a:r>
              <a:rPr lang="en-US" sz="1600" dirty="0" err="1"/>
              <a:t>Jayawardenepura</a:t>
            </a:r>
            <a:endParaRPr lang="en-US" sz="1600" dirty="0"/>
          </a:p>
          <a:p>
            <a:pPr lvl="0"/>
            <a:r>
              <a:rPr lang="en-US" sz="1600" dirty="0"/>
              <a:t>Dr. </a:t>
            </a:r>
            <a:r>
              <a:rPr lang="en-US" sz="1600" dirty="0" err="1"/>
              <a:t>Athula</a:t>
            </a:r>
            <a:r>
              <a:rPr lang="en-US" sz="1600" dirty="0"/>
              <a:t> </a:t>
            </a:r>
            <a:r>
              <a:rPr lang="en-US" sz="1600" dirty="0" err="1"/>
              <a:t>Senarathne</a:t>
            </a:r>
            <a:r>
              <a:rPr lang="en-US" sz="1600" dirty="0"/>
              <a:t> - Environment Economic Policy Unit, Institute of Policy Studies</a:t>
            </a:r>
          </a:p>
          <a:p>
            <a:pPr>
              <a:lnSpc>
                <a:spcPct val="200000"/>
              </a:lnSpc>
            </a:pPr>
            <a:r>
              <a:rPr lang="en-US" sz="1600" b="1" i="1" dirty="0"/>
              <a:t>Capturing the value of forest ecosystems and their services </a:t>
            </a:r>
          </a:p>
          <a:p>
            <a:pPr lvl="0"/>
            <a:r>
              <a:rPr lang="en-US" sz="1600" dirty="0"/>
              <a:t>Prof. </a:t>
            </a:r>
            <a:r>
              <a:rPr lang="en-US" sz="1600" dirty="0" err="1"/>
              <a:t>K.Karunathilake</a:t>
            </a:r>
            <a:r>
              <a:rPr lang="en-US" sz="1600" dirty="0"/>
              <a:t> - Department of Sociology, University of </a:t>
            </a:r>
            <a:r>
              <a:rPr lang="en-US" sz="1600" dirty="0" err="1"/>
              <a:t>Kelaniya</a:t>
            </a:r>
            <a:endParaRPr lang="en-US" sz="1600" dirty="0"/>
          </a:p>
          <a:p>
            <a:pPr lvl="0"/>
            <a:r>
              <a:rPr lang="en-US" sz="1600" dirty="0"/>
              <a:t>Dr. Nora </a:t>
            </a:r>
            <a:r>
              <a:rPr lang="en-US" sz="1600" dirty="0" err="1"/>
              <a:t>Devaoe</a:t>
            </a:r>
            <a:r>
              <a:rPr lang="en-US" sz="1600" dirty="0"/>
              <a:t> - Advisor, Forest Department</a:t>
            </a:r>
          </a:p>
          <a:p>
            <a:pPr lvl="0"/>
            <a:r>
              <a:rPr lang="en-US" sz="1600" dirty="0"/>
              <a:t>Dr. </a:t>
            </a:r>
            <a:r>
              <a:rPr lang="en-US" sz="1600" dirty="0" err="1"/>
              <a:t>Janaka</a:t>
            </a:r>
            <a:r>
              <a:rPr lang="en-US" sz="1600" dirty="0"/>
              <a:t> </a:t>
            </a:r>
            <a:r>
              <a:rPr lang="en-US" sz="1600" dirty="0" err="1"/>
              <a:t>Kuruppuarchchi</a:t>
            </a:r>
            <a:r>
              <a:rPr lang="en-US" sz="1600" dirty="0"/>
              <a:t> - Open University of Sri Lanka</a:t>
            </a:r>
          </a:p>
          <a:p>
            <a:pPr lvl="0"/>
            <a:r>
              <a:rPr lang="en-US" sz="1600" dirty="0"/>
              <a:t>Dr. Roshan Perera - Open University of Sri Lanka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Best Research Paper Award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526304"/>
            <a:ext cx="8427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Prof. </a:t>
            </a:r>
            <a:r>
              <a:rPr lang="en-US" sz="2600" b="1" dirty="0" err="1"/>
              <a:t>Nimal</a:t>
            </a:r>
            <a:r>
              <a:rPr lang="en-US" sz="2600" b="1" dirty="0"/>
              <a:t> </a:t>
            </a:r>
            <a:r>
              <a:rPr lang="en-US" sz="2600" b="1" dirty="0" err="1"/>
              <a:t>Gunatilleke</a:t>
            </a:r>
            <a:endParaRPr lang="en-US" dirty="0"/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8536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Concluding Remarks: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9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124200"/>
            <a:ext cx="84276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e-Mail:  info@redd.lk</a:t>
            </a:r>
          </a:p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: www.redd.lk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268" y="1828800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Contact us: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0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6668" cy="1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amindaWorking\Projects\IUCN\REDD+\SiteBackups\backup-redd.lk-7-6-2016_2\public_html\web\images\logos\fo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7405"/>
            <a:ext cx="685800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hamindaWorking\Projects\IUCN\REDD+\Logo\REDD_Logo_New_5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77711"/>
            <a:ext cx="1437807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" y="1875020"/>
            <a:ext cx="8991600" cy="3886200"/>
          </a:xfrm>
          <a:prstGeom prst="roundRect">
            <a:avLst>
              <a:gd name="adj" fmla="val 2643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268" y="3429000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47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1 - Chairperson:  Prof.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Nimal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Gunatilleke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Keynote Address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81201"/>
            <a:ext cx="8964168" cy="4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429000"/>
            <a:ext cx="84276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Assessment of carbon and non-carbon benefits of tropical </a:t>
            </a:r>
            <a:r>
              <a:rPr lang="en-US" sz="2600" b="1" dirty="0" err="1"/>
              <a:t>homegardens</a:t>
            </a:r>
            <a:r>
              <a:rPr lang="en-US" sz="2600" b="1" dirty="0"/>
              <a:t> in relation to natural forests for REDD-related activities in Sri Lanka</a:t>
            </a:r>
          </a:p>
          <a:p>
            <a:endParaRPr lang="en-US" sz="2400" dirty="0"/>
          </a:p>
          <a:p>
            <a:r>
              <a:rPr lang="en-US" sz="2200" b="1" i="1" dirty="0" err="1"/>
              <a:t>Eskil</a:t>
            </a:r>
            <a:r>
              <a:rPr lang="en-US" sz="2200" b="1" i="1" dirty="0"/>
              <a:t> I. </a:t>
            </a:r>
            <a:r>
              <a:rPr lang="en-US" sz="2200" b="1" i="1" dirty="0" err="1"/>
              <a:t>Mattsson</a:t>
            </a:r>
            <a:r>
              <a:rPr lang="en-US" sz="2200" i="1" dirty="0"/>
              <a:t>, M.I. Ostwald, S.P. </a:t>
            </a:r>
            <a:r>
              <a:rPr lang="en-US" sz="2200" i="1" dirty="0" err="1"/>
              <a:t>Nissanka</a:t>
            </a:r>
            <a:endParaRPr lang="en-US" sz="2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00:11:57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1 - Chairperson:  Prof.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Nimal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Gunatilleke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81201"/>
            <a:ext cx="8964168" cy="4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Mini-hydro: an injurious novel threat to highland </a:t>
            </a:r>
          </a:p>
          <a:p>
            <a:r>
              <a:rPr lang="en-US" sz="2600" b="1" dirty="0"/>
              <a:t>forest ecosystems  of Sri Lanka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r>
              <a:rPr lang="en-US" sz="2200" b="1" i="1" dirty="0"/>
              <a:t>E.I.L. Silva </a:t>
            </a:r>
            <a:r>
              <a:rPr lang="en-US" sz="2200" i="1" dirty="0"/>
              <a:t>and E.N.S. Silva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00:11:57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1 - Chairperson:  Prof.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Nimal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Gunatilleke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81201"/>
            <a:ext cx="8964168" cy="4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The ecological and economic value of natural forests in relation to the Sri Lankan leopard.</a:t>
            </a:r>
          </a:p>
          <a:p>
            <a:endParaRPr lang="en-US" sz="2600" b="1" dirty="0"/>
          </a:p>
          <a:p>
            <a:r>
              <a:rPr lang="en-US" sz="2200" b="1" i="1" dirty="0"/>
              <a:t>Andrew Kittle, </a:t>
            </a:r>
            <a:r>
              <a:rPr lang="en-US" sz="2200" i="1" dirty="0"/>
              <a:t>Anjali Watson, Samuel Cushman and David Macdonald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00:11:56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1 - Chairperson:  Prof.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Nimal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Gunatilleke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81201"/>
            <a:ext cx="8964168" cy="4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Assessment of canopy dieback in Horton Plains National Park using multispectral satellite data.</a:t>
            </a:r>
          </a:p>
          <a:p>
            <a:endParaRPr lang="en-US" sz="2600" b="1" dirty="0"/>
          </a:p>
          <a:p>
            <a:r>
              <a:rPr lang="en-US" sz="2200" i="1" dirty="0" err="1"/>
              <a:t>Tithira</a:t>
            </a:r>
            <a:r>
              <a:rPr lang="en-US" sz="2200" i="1" dirty="0"/>
              <a:t> </a:t>
            </a:r>
            <a:r>
              <a:rPr lang="en-US" sz="2200" i="1" dirty="0" err="1"/>
              <a:t>Lakkana</a:t>
            </a:r>
            <a:r>
              <a:rPr lang="en-US" sz="2200" i="1" dirty="0"/>
              <a:t>, </a:t>
            </a:r>
            <a:r>
              <a:rPr lang="en-US" sz="2200" b="1" i="1" dirty="0" err="1"/>
              <a:t>Sisira</a:t>
            </a:r>
            <a:r>
              <a:rPr lang="en-US" sz="2200" b="1" i="1" dirty="0"/>
              <a:t> </a:t>
            </a:r>
            <a:r>
              <a:rPr lang="en-US" sz="2200" b="1" i="1" dirty="0" err="1"/>
              <a:t>Ediriweera</a:t>
            </a:r>
            <a:r>
              <a:rPr lang="en-US" sz="2200" i="1" dirty="0"/>
              <a:t>,</a:t>
            </a:r>
            <a:r>
              <a:rPr lang="en-US" sz="2200" b="1" i="1" dirty="0"/>
              <a:t> </a:t>
            </a:r>
            <a:r>
              <a:rPr lang="en-US" sz="2200" i="1" dirty="0" err="1"/>
              <a:t>Prabha</a:t>
            </a:r>
            <a:r>
              <a:rPr lang="en-US" sz="2200" i="1" dirty="0"/>
              <a:t> </a:t>
            </a:r>
            <a:r>
              <a:rPr lang="en-US" sz="2200" i="1" dirty="0" err="1"/>
              <a:t>Rupasinghe</a:t>
            </a:r>
            <a:endParaRPr lang="en-US" sz="2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00:11:56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Session 1 - Chairperson:  Prof.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Nimal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Gunatilleke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Presentations</a:t>
            </a:r>
          </a:p>
        </p:txBody>
      </p:sp>
      <p:pic>
        <p:nvPicPr>
          <p:cNvPr id="2049" name="Picture 1" descr="D:\ChamindaWorking\Projects\IUCN\REDD+\ResearchSymposium\Event_Information\reinfoforwebsite\Keyno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7165"/>
          <a:stretch/>
        </p:blipFill>
        <p:spPr bwMode="auto">
          <a:xfrm>
            <a:off x="103632" y="1981201"/>
            <a:ext cx="8964168" cy="4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32" y="2667000"/>
            <a:ext cx="8964168" cy="4078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84276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Performance of coastal vegetation in dissipating the energy of the upcoming flow.</a:t>
            </a:r>
          </a:p>
          <a:p>
            <a:endParaRPr lang="en-US" sz="2600" b="1" dirty="0"/>
          </a:p>
          <a:p>
            <a:r>
              <a:rPr lang="en-US" sz="2200" b="1" i="1" dirty="0"/>
              <a:t>R.M.C.L. </a:t>
            </a:r>
            <a:r>
              <a:rPr lang="en-US" sz="2200" b="1" i="1" dirty="0" err="1"/>
              <a:t>Bandara</a:t>
            </a:r>
            <a:r>
              <a:rPr lang="en-US" sz="2200" b="1" i="1" dirty="0"/>
              <a:t>, </a:t>
            </a:r>
            <a:r>
              <a:rPr lang="en-US" sz="2200" i="1" dirty="0"/>
              <a:t>E.A.D.D.D. </a:t>
            </a:r>
            <a:r>
              <a:rPr lang="en-US" sz="2200" i="1" dirty="0" err="1"/>
              <a:t>Egodawatta</a:t>
            </a:r>
            <a:r>
              <a:rPr lang="en-US" sz="2200" i="1" dirty="0"/>
              <a:t>, </a:t>
            </a:r>
            <a:r>
              <a:rPr lang="en-US" sz="2200" i="1" dirty="0" err="1"/>
              <a:t>R.Abeywickrama</a:t>
            </a:r>
            <a:r>
              <a:rPr lang="en-US" sz="2200" i="1" dirty="0"/>
              <a:t>, S.S.L. </a:t>
            </a:r>
            <a:r>
              <a:rPr lang="en-US" sz="2200" i="1" dirty="0" err="1"/>
              <a:t>Hettiarachchi</a:t>
            </a:r>
            <a:endParaRPr lang="en-US" sz="2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hlinkClick r:id="rId4" action="ppaction://hlinkpres?slideindex=1&amp;slidetitle="/>
          </p:cNvPr>
          <p:cNvSpPr/>
          <p:nvPr/>
        </p:nvSpPr>
        <p:spPr>
          <a:xfrm>
            <a:off x="8564966" y="6194349"/>
            <a:ext cx="350434" cy="358851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00:11:55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6668" cy="1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amindaWorking\Projects\IUCN\REDD+\SiteBackups\backup-redd.lk-7-6-2016_2\public_html\web\images\logos\fo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7405"/>
            <a:ext cx="685800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hamindaWorking\Projects\IUCN\REDD+\Logo\REDD_Logo_New_5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77711"/>
            <a:ext cx="1437807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ChamindaWorking\Projects\IUCN\REDD+\ResearchSymposium\Presentations\2\926ba383ee474f4cdae2712c648be1d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37" y="1828800"/>
            <a:ext cx="3657600" cy="30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037" y="27432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873" y="2679880"/>
            <a:ext cx="2337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4929801"/>
            <a:ext cx="837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be at your seats in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minutes SHARP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2 – Demonstrating the value of forest ecosystems.</a:t>
            </a:r>
          </a:p>
        </p:txBody>
      </p:sp>
      <p:sp>
        <p:nvSpPr>
          <p:cNvPr id="4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00:11:54</a:t>
            </a:r>
            <a:endParaRPr lang="en-US" sz="90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07405"/>
            <a:ext cx="780501" cy="744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37" y="5793104"/>
            <a:ext cx="1378273" cy="9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indaWorking\Projects\IUCN\REDD+\ResearchSymposium\MainPicture\Banner_N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152400"/>
            <a:ext cx="9006668" cy="8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2000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Session 2 - Chairperson:  Alexis </a:t>
            </a:r>
            <a:r>
              <a:rPr lang="en-US" sz="2400" b="1" dirty="0" err="1">
                <a:solidFill>
                  <a:srgbClr val="FF0000"/>
                </a:solidFill>
              </a:rPr>
              <a:t>Corblin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ChamindaWorking\Projects\IUCN\REDD+\ResearchSymposium\Event_Information\reinfoforwebsite\Keynote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3508" b="7004"/>
          <a:stretch/>
        </p:blipFill>
        <p:spPr bwMode="auto">
          <a:xfrm>
            <a:off x="76200" y="1860030"/>
            <a:ext cx="8991600" cy="48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MAutoTimeShape"/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</a:rPr>
              <a:t>00:11:53</a:t>
            </a:r>
            <a:endParaRPr 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800</Words>
  <Application>Microsoft Office PowerPoint</Application>
  <PresentationFormat>On-screen Show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NCW</dc:creator>
  <cp:lastModifiedBy>user</cp:lastModifiedBy>
  <cp:revision>39</cp:revision>
  <dcterms:created xsi:type="dcterms:W3CDTF">2016-10-16T13:04:40Z</dcterms:created>
  <dcterms:modified xsi:type="dcterms:W3CDTF">2016-10-18T13:25:16Z</dcterms:modified>
</cp:coreProperties>
</file>